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5" r:id="rId2"/>
    <p:sldId id="358" r:id="rId3"/>
    <p:sldId id="357" r:id="rId4"/>
    <p:sldId id="359" r:id="rId5"/>
    <p:sldId id="360" r:id="rId6"/>
    <p:sldId id="361" r:id="rId7"/>
    <p:sldId id="362" r:id="rId8"/>
    <p:sldId id="363" r:id="rId9"/>
    <p:sldId id="364" r:id="rId10"/>
    <p:sldId id="355" r:id="rId11"/>
    <p:sldId id="348" r:id="rId12"/>
    <p:sldId id="349" r:id="rId13"/>
    <p:sldId id="350" r:id="rId14"/>
    <p:sldId id="351" r:id="rId15"/>
    <p:sldId id="352" r:id="rId16"/>
    <p:sldId id="353" r:id="rId17"/>
    <p:sldId id="356" r:id="rId18"/>
    <p:sldId id="288" r:id="rId19"/>
    <p:sldId id="302" r:id="rId20"/>
    <p:sldId id="373" r:id="rId21"/>
    <p:sldId id="367" r:id="rId22"/>
    <p:sldId id="369" r:id="rId23"/>
    <p:sldId id="370" r:id="rId24"/>
    <p:sldId id="371" r:id="rId25"/>
    <p:sldId id="372" r:id="rId26"/>
    <p:sldId id="342" r:id="rId27"/>
    <p:sldId id="34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934" autoAdjust="0"/>
    <p:restoredTop sz="94660"/>
  </p:normalViewPr>
  <p:slideViewPr>
    <p:cSldViewPr snapToGrid="0">
      <p:cViewPr varScale="1">
        <p:scale>
          <a:sx n="90" d="100"/>
          <a:sy n="90" d="100"/>
        </p:scale>
        <p:origin x="8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47EC-AAAA-42DF-9890-C537AC4141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E23C2B-BD8A-4641-A836-0B78D9887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30B4AD-D067-437A-BDEA-57CE336E1D4C}"/>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56CBE5E5-A094-474A-BDF5-D52AB355C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6E054-F459-4101-BB28-AC81D22D29C2}"/>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91887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CC3-C081-44F4-B632-D1EC4A8D5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B14444-0CA2-453A-9438-398B06A38D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0DB51-00B7-44B4-B08E-59020B2710BA}"/>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9262F360-4D44-4101-8B1E-BB53C9BF11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732EA-07DF-4F24-988F-DCE47B97DDAF}"/>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99053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73F92C-CBD1-4AA9-830A-9F0D27C50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F211CE-5088-490A-92D5-4EC2CCA06C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C0123-7C78-4024-8C79-96B84578B97E}"/>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499AE0ED-ED70-47DD-8F7B-35BC55490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EE3EB-324F-48AB-89BB-DD4D6C902DC7}"/>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400256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5B49-5A86-4F8D-B4D6-5D21E54558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EE45E9-7788-403B-8FEC-101E2597F31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FFB8F6-FB62-43CB-9396-2959A5A3F950}"/>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38990B88-B990-4A2B-ACF9-F0F80320C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AA6C8F-615D-44BC-BBA4-04C611D3FCDA}"/>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144682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C28E-D431-4E35-8FB8-5973B0248C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D6DB5D-8FB8-46C5-AA86-678D7ED975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AC4A149-8C1C-45E8-8872-ACE4291C0214}"/>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991BC6AE-8BB5-4EB0-B813-833B04E23D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0F04E-5FAD-43F2-9999-E3EB4069925E}"/>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207424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616D-0ACE-401A-A542-C3E35EA0CC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57636-4F47-4C8D-AD50-55DAA32AABF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CF4E67-204C-4F05-B407-4609B9DC07B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0CA4D3-474C-472D-9DB1-EB1259042FBE}"/>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6" name="Footer Placeholder 5">
            <a:extLst>
              <a:ext uri="{FF2B5EF4-FFF2-40B4-BE49-F238E27FC236}">
                <a16:creationId xmlns:a16="http://schemas.microsoft.com/office/drawing/2014/main" id="{3A2ECE58-153F-462A-92F6-9AA8264AD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311102-5F5B-4761-99CB-BF3378A5F2F7}"/>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2622670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3EDD-B72B-49FC-981A-F8CB875D81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2E2FA0-4EDB-4586-ACA4-B66F70174C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A262464-2C2B-4CBE-98FF-5477AD50D0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6E34F2-E47E-4B9B-BEBA-3BE8562676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91180D3-3D19-44DF-9F0E-51F3AA3CBBF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14439A-D02F-4E1E-B51D-E2F3CC9870E2}"/>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8" name="Footer Placeholder 7">
            <a:extLst>
              <a:ext uri="{FF2B5EF4-FFF2-40B4-BE49-F238E27FC236}">
                <a16:creationId xmlns:a16="http://schemas.microsoft.com/office/drawing/2014/main" id="{2B893817-844A-460B-9084-9FCEFBE8F2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D13FB5-DF60-4AB7-B5BC-D05392B38DC6}"/>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311245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F187-BAED-4F1C-863D-D4D1B1CB9C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A1629-8EF8-4AA8-8DAD-EE3920AB3D1A}"/>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4" name="Footer Placeholder 3">
            <a:extLst>
              <a:ext uri="{FF2B5EF4-FFF2-40B4-BE49-F238E27FC236}">
                <a16:creationId xmlns:a16="http://schemas.microsoft.com/office/drawing/2014/main" id="{47D17ADC-E698-447B-97CF-CB8E3DB0FF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EF33A0-A831-42A7-8119-6D706F8C43E9}"/>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428141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129AE-52D5-4901-9259-8A709F5935AA}"/>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3" name="Footer Placeholder 2">
            <a:extLst>
              <a:ext uri="{FF2B5EF4-FFF2-40B4-BE49-F238E27FC236}">
                <a16:creationId xmlns:a16="http://schemas.microsoft.com/office/drawing/2014/main" id="{726A0A00-F000-4F01-88CA-4EC20244DB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D6FE35-48AE-4838-B3C3-1D72FA8359C7}"/>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204008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9DA70-EF9D-4077-98BD-2E696DE57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95796-9119-4BB1-AA4F-6E4A757057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83F4DB-B3E6-4364-B9F0-D7BC879C7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595117-B3E6-456B-AF20-189452F57AB8}"/>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6" name="Footer Placeholder 5">
            <a:extLst>
              <a:ext uri="{FF2B5EF4-FFF2-40B4-BE49-F238E27FC236}">
                <a16:creationId xmlns:a16="http://schemas.microsoft.com/office/drawing/2014/main" id="{A456F124-BD4D-4BF0-9AA7-6B5F1DA50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70256-E647-4000-A0DF-25EB97D31BA6}"/>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130080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23FE6-FC5D-42F5-9BCD-88C93B001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1D17C-1F67-40DC-9888-4307F388A8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C4F28F-503E-4868-B519-BC6B297D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F03ABF-F923-4E2A-905A-6F9EF520BF65}"/>
              </a:ext>
            </a:extLst>
          </p:cNvPr>
          <p:cNvSpPr>
            <a:spLocks noGrp="1"/>
          </p:cNvSpPr>
          <p:nvPr>
            <p:ph type="dt" sz="half" idx="10"/>
          </p:nvPr>
        </p:nvSpPr>
        <p:spPr/>
        <p:txBody>
          <a:bodyPr/>
          <a:lstStyle/>
          <a:p>
            <a:fld id="{D2A9B757-EEF1-4653-BF2A-399FE719FAB8}" type="datetimeFigureOut">
              <a:rPr lang="en-US" smtClean="0"/>
              <a:t>8/3/2020</a:t>
            </a:fld>
            <a:endParaRPr lang="en-US"/>
          </a:p>
        </p:txBody>
      </p:sp>
      <p:sp>
        <p:nvSpPr>
          <p:cNvPr id="6" name="Footer Placeholder 5">
            <a:extLst>
              <a:ext uri="{FF2B5EF4-FFF2-40B4-BE49-F238E27FC236}">
                <a16:creationId xmlns:a16="http://schemas.microsoft.com/office/drawing/2014/main" id="{16AEF040-8C23-46AC-A853-17532A36D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E5C03-A0BC-4CEA-B0F3-88934140E02B}"/>
              </a:ext>
            </a:extLst>
          </p:cNvPr>
          <p:cNvSpPr>
            <a:spLocks noGrp="1"/>
          </p:cNvSpPr>
          <p:nvPr>
            <p:ph type="sldNum" sz="quarter" idx="12"/>
          </p:nvPr>
        </p:nvSpPr>
        <p:spPr/>
        <p:txBody>
          <a:bodyPr/>
          <a:lstStyle/>
          <a:p>
            <a:fld id="{F6802882-C370-41DD-A1B6-B9A7166DC2D0}" type="slidenum">
              <a:rPr lang="en-US" smtClean="0"/>
              <a:t>‹#›</a:t>
            </a:fld>
            <a:endParaRPr lang="en-US"/>
          </a:p>
        </p:txBody>
      </p:sp>
    </p:spTree>
    <p:extLst>
      <p:ext uri="{BB962C8B-B14F-4D97-AF65-F5344CB8AC3E}">
        <p14:creationId xmlns:p14="http://schemas.microsoft.com/office/powerpoint/2010/main" val="37892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F97CB1-5780-4703-90C6-50DDC5D727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97A97-9E31-4051-9191-35765FBAD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8A785-040A-407D-9AF7-874AB4EA2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9B757-EEF1-4653-BF2A-399FE719FAB8}" type="datetimeFigureOut">
              <a:rPr lang="en-US" smtClean="0"/>
              <a:t>8/3/2020</a:t>
            </a:fld>
            <a:endParaRPr lang="en-US"/>
          </a:p>
        </p:txBody>
      </p:sp>
      <p:sp>
        <p:nvSpPr>
          <p:cNvPr id="5" name="Footer Placeholder 4">
            <a:extLst>
              <a:ext uri="{FF2B5EF4-FFF2-40B4-BE49-F238E27FC236}">
                <a16:creationId xmlns:a16="http://schemas.microsoft.com/office/drawing/2014/main" id="{07A618A5-B62D-4C24-87EA-003629A4E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6856F0-195C-4962-848A-6104C66D2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02882-C370-41DD-A1B6-B9A7166DC2D0}" type="slidenum">
              <a:rPr lang="en-US" smtClean="0"/>
              <a:t>‹#›</a:t>
            </a:fld>
            <a:endParaRPr lang="en-US"/>
          </a:p>
        </p:txBody>
      </p:sp>
    </p:spTree>
    <p:extLst>
      <p:ext uri="{BB962C8B-B14F-4D97-AF65-F5344CB8AC3E}">
        <p14:creationId xmlns:p14="http://schemas.microsoft.com/office/powerpoint/2010/main" val="3907529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9" name="Picture 38" descr="A screenshot of a social media post&#10;&#10;Description automatically generated">
            <a:extLst>
              <a:ext uri="{FF2B5EF4-FFF2-40B4-BE49-F238E27FC236}">
                <a16:creationId xmlns:a16="http://schemas.microsoft.com/office/drawing/2014/main" id="{2F048DF4-F320-44E6-8097-7E351260D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978874"/>
            <a:ext cx="11563349" cy="5166951"/>
          </a:xfrm>
          <a:prstGeom prst="rect">
            <a:avLst/>
          </a:prstGeom>
        </p:spPr>
      </p:pic>
    </p:spTree>
    <p:extLst>
      <p:ext uri="{BB962C8B-B14F-4D97-AF65-F5344CB8AC3E}">
        <p14:creationId xmlns:p14="http://schemas.microsoft.com/office/powerpoint/2010/main" val="709289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05C3E03-E1D7-46B2-80A5-8A0A21D24A0E}"/>
              </a:ext>
            </a:extLst>
          </p:cNvPr>
          <p:cNvSpPr txBox="1"/>
          <p:nvPr/>
        </p:nvSpPr>
        <p:spPr>
          <a:xfrm>
            <a:off x="0" y="857250"/>
            <a:ext cx="12192000" cy="5909310"/>
          </a:xfrm>
          <a:prstGeom prst="rect">
            <a:avLst/>
          </a:prstGeom>
          <a:noFill/>
        </p:spPr>
        <p:txBody>
          <a:bodyPr wrap="square" rtlCol="0">
            <a:spAutoFit/>
          </a:bodyPr>
          <a:lstStyle/>
          <a:p>
            <a:r>
              <a:rPr lang="en-US" sz="2800" b="1" dirty="0" err="1"/>
              <a:t>Micropartition</a:t>
            </a:r>
            <a:r>
              <a:rPr lang="en-US" b="1" dirty="0"/>
              <a:t>:</a:t>
            </a:r>
          </a:p>
          <a:p>
            <a:pPr marL="285750" indent="-285750">
              <a:buFont typeface="Arial" panose="020B0604020202020204" pitchFamily="34" charset="0"/>
              <a:buChar char="•"/>
            </a:pPr>
            <a:r>
              <a:rPr lang="en-US" sz="1600" dirty="0"/>
              <a:t>All data in Snowflake tables is automatically divided into micro-partitions, which are contiguous units of storage</a:t>
            </a:r>
          </a:p>
          <a:p>
            <a:pPr marL="285750" indent="-285750" fontAlgn="t">
              <a:buFont typeface="Arial" panose="020B0604020202020204" pitchFamily="34" charset="0"/>
              <a:buChar char="•"/>
            </a:pPr>
            <a:r>
              <a:rPr lang="en-US" sz="1600" dirty="0"/>
              <a:t>Each micro-partition contains between 50 MB and 500 MB of uncompressed data </a:t>
            </a:r>
          </a:p>
          <a:p>
            <a:pPr marL="285750" indent="-285750" fontAlgn="t">
              <a:buFont typeface="Arial" panose="020B0604020202020204" pitchFamily="34" charset="0"/>
              <a:buChar char="•"/>
            </a:pPr>
            <a:r>
              <a:rPr lang="en-US" sz="1600" dirty="0"/>
              <a:t> Groups of rows in tables are mapped into individual micro-partitions, organized in a columnar fashion</a:t>
            </a:r>
          </a:p>
          <a:p>
            <a:pPr marL="285750" indent="-285750" fontAlgn="t">
              <a:buFont typeface="Arial" panose="020B0604020202020204" pitchFamily="34" charset="0"/>
              <a:buChar char="•"/>
            </a:pPr>
            <a:r>
              <a:rPr lang="en-US" sz="1600" dirty="0"/>
              <a:t> Snowflake micro-partitions are derived automatically; they don’t need to be explicitly defined up-front or maintained by users.</a:t>
            </a:r>
          </a:p>
          <a:p>
            <a:pPr marL="285750" indent="-285750" fontAlgn="t">
              <a:buFont typeface="Arial" panose="020B0604020202020204" pitchFamily="34" charset="0"/>
              <a:buChar char="•"/>
            </a:pPr>
            <a:r>
              <a:rPr lang="en-US" sz="1600" dirty="0"/>
              <a:t> Enables extremely efficient DML and fine-grained pruning for faster queries.</a:t>
            </a:r>
          </a:p>
          <a:p>
            <a:pPr marL="285750" indent="-285750" fontAlgn="t">
              <a:buFont typeface="Arial" panose="020B0604020202020204" pitchFamily="34" charset="0"/>
              <a:buChar char="•"/>
            </a:pPr>
            <a:r>
              <a:rPr lang="en-US" sz="1600" dirty="0"/>
              <a:t> Columnar storage for Columns and also compressed</a:t>
            </a:r>
          </a:p>
          <a:p>
            <a:pPr marL="285750" indent="-285750" fontAlgn="t">
              <a:buFont typeface="Arial" panose="020B0604020202020204" pitchFamily="34" charset="0"/>
              <a:buChar char="•"/>
            </a:pPr>
            <a:r>
              <a:rPr lang="en-US" sz="1600" dirty="0"/>
              <a:t> Snowflake uses columnar scanning of partitions so that an entire partition is not scanned if a query only filters by one column.</a:t>
            </a:r>
          </a:p>
          <a:p>
            <a:pPr marL="285750" indent="-285750" fontAlgn="t">
              <a:buFont typeface="Arial" panose="020B0604020202020204" pitchFamily="34" charset="0"/>
              <a:buChar char="•"/>
            </a:pPr>
            <a:r>
              <a:rPr lang="en-US" sz="1600" dirty="0"/>
              <a:t>A query that specifies a filter predicate on a range of values that accesses 10% of the values in the range should ideally only scan 10% of the micro-partitions.</a:t>
            </a:r>
          </a:p>
          <a:p>
            <a:pPr marL="285750" indent="-285750" fontAlgn="t">
              <a:buFont typeface="Arial" panose="020B0604020202020204" pitchFamily="34" charset="0"/>
              <a:buChar char="•"/>
            </a:pPr>
            <a:r>
              <a:rPr lang="en-US" sz="1600" dirty="0"/>
              <a:t> Assume a large table contains one year of historical data with date and hour columns A query targeting a particular hour would ideally scan 1/8760th of the micro-partitions in the table and then only scan the portion of the micro-partitions that contain the data for the hour column</a:t>
            </a:r>
          </a:p>
          <a:p>
            <a:pPr marL="285750" indent="-285750" fontAlgn="t">
              <a:buFont typeface="Arial" panose="020B0604020202020204" pitchFamily="34" charset="0"/>
              <a:buChar char="•"/>
            </a:pPr>
            <a:r>
              <a:rPr lang="en-US" sz="1600" dirty="0"/>
              <a:t>Snowflake does not prune micro-partitions based on a predicate with a subquery, even if the subquery results in a constant</a:t>
            </a:r>
          </a:p>
          <a:p>
            <a:pPr marL="285750" indent="-285750" fontAlgn="t">
              <a:buFont typeface="Arial" panose="020B0604020202020204" pitchFamily="34" charset="0"/>
              <a:buChar char="•"/>
            </a:pPr>
            <a:r>
              <a:rPr lang="en-US" sz="1600" dirty="0"/>
              <a:t> The micro-partition metadata maintained by Snowflake enables precise pruning of columns in micro-partitions at query run-time, including columns containing semi-structured data</a:t>
            </a:r>
            <a:endParaRPr lang="en-US" sz="1600" b="1" dirty="0"/>
          </a:p>
          <a:p>
            <a:pPr fontAlgn="t"/>
            <a:r>
              <a:rPr lang="en-US" b="1" dirty="0"/>
              <a:t>Clustering :</a:t>
            </a:r>
          </a:p>
          <a:p>
            <a:pPr marL="285750" lvl="0" indent="-285750" fontAlgn="t">
              <a:buFont typeface="Arial" panose="020B0604020202020204" pitchFamily="34" charset="0"/>
              <a:buChar char="•"/>
              <a:defRPr/>
            </a:pPr>
            <a:r>
              <a:rPr lang="en-US" dirty="0"/>
              <a:t>Data stored in tables is sorted/ordered along natural dimensions (e.g. date and/or geographic regions). This “clustering” is a key factor in queries because table data that is not sorted or is only partially sorted may impact query performance, particularly on very large tables</a:t>
            </a:r>
          </a:p>
          <a:p>
            <a:endParaRPr lang="en-US" dirty="0"/>
          </a:p>
          <a:p>
            <a:endParaRPr lang="en-US" dirty="0"/>
          </a:p>
          <a:p>
            <a:endParaRPr lang="en-IN" dirty="0"/>
          </a:p>
        </p:txBody>
      </p:sp>
    </p:spTree>
    <p:extLst>
      <p:ext uri="{BB962C8B-B14F-4D97-AF65-F5344CB8AC3E}">
        <p14:creationId xmlns:p14="http://schemas.microsoft.com/office/powerpoint/2010/main" val="530285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201500904"/>
              </p:ext>
            </p:extLst>
          </p:nvPr>
        </p:nvGraphicFramePr>
        <p:xfrm>
          <a:off x="0" y="712175"/>
          <a:ext cx="12172951" cy="8523108"/>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1002049">
                <a:tc>
                  <a:txBody>
                    <a:bodyPr/>
                    <a:lstStyle/>
                    <a:p>
                      <a:pPr algn="l" fontAlgn="t"/>
                      <a:r>
                        <a:rPr lang="en-US" b="1" dirty="0">
                          <a:effectLst/>
                        </a:rPr>
                        <a:t>Clustering:</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Snowflake leverages this clustering information to avoid unnecessary scanning of micro-partitions during querying, significantly accelerating the performance of queries that reference these columns.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First, prune micro-partitions that are not needed for the query.</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Then, prune by column within the remaining micro-partitions.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 total number of micro-partitions that comprise the table.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 number of micro-partitions containing values that overlap with each other (in a specified subset of table columns).</a:t>
                      </a:r>
                    </a:p>
                    <a:p>
                      <a:r>
                        <a:rPr lang="en-US" sz="1800" b="0" i="0" kern="1200" dirty="0">
                          <a:solidFill>
                            <a:schemeClr val="tx1"/>
                          </a:solidFill>
                          <a:effectLst/>
                          <a:latin typeface="+mn-lt"/>
                          <a:ea typeface="+mn-ea"/>
                          <a:cs typeface="+mn-cs"/>
                        </a:rPr>
                        <a:t>The depth of the overlapping micro-partitions.</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b="0"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1182264">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21444">
                <a:tc>
                  <a:txBody>
                    <a:bodyPr/>
                    <a:lstStyle/>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13" name="Picture 12">
            <a:extLst>
              <a:ext uri="{FF2B5EF4-FFF2-40B4-BE49-F238E27FC236}">
                <a16:creationId xmlns:a16="http://schemas.microsoft.com/office/drawing/2014/main" id="{1DA844D6-8419-4A83-97D2-E5F716F2FBFA}"/>
              </a:ext>
            </a:extLst>
          </p:cNvPr>
          <p:cNvPicPr>
            <a:picLocks noChangeAspect="1"/>
          </p:cNvPicPr>
          <p:nvPr/>
        </p:nvPicPr>
        <p:blipFill>
          <a:blip r:embed="rId2"/>
          <a:stretch>
            <a:fillRect/>
          </a:stretch>
        </p:blipFill>
        <p:spPr>
          <a:xfrm>
            <a:off x="19049" y="2727960"/>
            <a:ext cx="12192000" cy="4130039"/>
          </a:xfrm>
          <a:prstGeom prst="rect">
            <a:avLst/>
          </a:prstGeom>
        </p:spPr>
      </p:pic>
    </p:spTree>
    <p:extLst>
      <p:ext uri="{BB962C8B-B14F-4D97-AF65-F5344CB8AC3E}">
        <p14:creationId xmlns:p14="http://schemas.microsoft.com/office/powerpoint/2010/main" val="727793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2630896878"/>
              </p:ext>
            </p:extLst>
          </p:nvPr>
        </p:nvGraphicFramePr>
        <p:xfrm>
          <a:off x="0" y="712175"/>
          <a:ext cx="11461139" cy="6713003"/>
        </p:xfrm>
        <a:graphic>
          <a:graphicData uri="http://schemas.openxmlformats.org/drawingml/2006/table">
            <a:tbl>
              <a:tblPr/>
              <a:tblGrid>
                <a:gridCol w="11114598">
                  <a:extLst>
                    <a:ext uri="{9D8B030D-6E8A-4147-A177-3AD203B41FA5}">
                      <a16:colId xmlns:a16="http://schemas.microsoft.com/office/drawing/2014/main" val="2728158228"/>
                    </a:ext>
                  </a:extLst>
                </a:gridCol>
                <a:gridCol w="346541">
                  <a:extLst>
                    <a:ext uri="{9D8B030D-6E8A-4147-A177-3AD203B41FA5}">
                      <a16:colId xmlns:a16="http://schemas.microsoft.com/office/drawing/2014/main" val="2248978835"/>
                    </a:ext>
                  </a:extLst>
                </a:gridCol>
              </a:tblGrid>
              <a:tr h="307000">
                <a:tc>
                  <a:txBody>
                    <a:bodyPr/>
                    <a:lstStyle/>
                    <a:p>
                      <a:pPr algn="l" fontAlgn="t"/>
                      <a:r>
                        <a:rPr lang="en-US" b="1" dirty="0">
                          <a:effectLst/>
                        </a:rPr>
                        <a:t>Clustering Depth:</a:t>
                      </a:r>
                    </a:p>
                  </a:txBody>
                  <a:tcPr marL="121920" marR="121920" marT="38100" marB="38100">
                    <a:lnL>
                      <a:noFill/>
                    </a:lnL>
                    <a:lnR>
                      <a:noFill/>
                    </a:lnR>
                    <a:lnT>
                      <a:noFill/>
                    </a:lnT>
                    <a:lnB>
                      <a:noFill/>
                    </a:lnB>
                    <a:solidFill>
                      <a:srgbClr val="FFFFFF"/>
                    </a:solidFill>
                  </a:tcPr>
                </a:tc>
                <a:tc>
                  <a:txBody>
                    <a:bodyPr/>
                    <a:lstStyle/>
                    <a:p>
                      <a:pPr algn="l" fontAlgn="t"/>
                      <a:endParaRPr lang="en-US">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434602">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Monitoring the clustering “health” of a large table, particularly over time as DML is performed on the table.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Determining whether a large table would benefit from explicitly defining a </a:t>
                      </a:r>
                      <a:r>
                        <a:rPr lang="en-US" sz="1800" b="0" i="0" u="none" strike="noStrike" kern="1200" dirty="0">
                          <a:solidFill>
                            <a:schemeClr val="tx1"/>
                          </a:solidFill>
                          <a:effectLst/>
                          <a:latin typeface="+mn-lt"/>
                          <a:ea typeface="+mn-ea"/>
                          <a:cs typeface="+mn-cs"/>
                        </a:rPr>
                        <a:t>clustering key</a:t>
                      </a:r>
                      <a:r>
                        <a:rPr lang="en-US" sz="1800" b="0" i="0" kern="1200" dirty="0">
                          <a:solidFill>
                            <a:schemeClr val="tx1"/>
                          </a:solidFill>
                          <a:effectLst/>
                          <a:latin typeface="+mn-lt"/>
                          <a:ea typeface="+mn-ea"/>
                          <a:cs typeface="+mn-cs"/>
                        </a:rPr>
                        <a:t>.</a:t>
                      </a:r>
                    </a:p>
                    <a:p>
                      <a:pPr algn="l" fontAlgn="t">
                        <a:buFont typeface="Arial" panose="020B0604020202020204" pitchFamily="34" charset="0"/>
                        <a:buNone/>
                      </a:pPr>
                      <a:r>
                        <a:rPr lang="en-US" sz="1800" b="0" i="0" kern="1200" dirty="0">
                          <a:solidFill>
                            <a:schemeClr val="tx1"/>
                          </a:solidFill>
                          <a:effectLst/>
                          <a:latin typeface="+mn-lt"/>
                          <a:ea typeface="+mn-ea"/>
                          <a:cs typeface="+mn-cs"/>
                        </a:rPr>
                        <a:t>Table consisting of five micro-partitions with values ranging from A to Z, and illustrates how overlap affects clustering depth:</a:t>
                      </a: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189003">
                <a:tc>
                  <a:txBody>
                    <a:bodyPr/>
                    <a:lstStyle/>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13" name="Picture 12">
            <a:extLst>
              <a:ext uri="{FF2B5EF4-FFF2-40B4-BE49-F238E27FC236}">
                <a16:creationId xmlns:a16="http://schemas.microsoft.com/office/drawing/2014/main" id="{F241FC5D-361E-4B8C-B3DB-F74AB99B8500}"/>
              </a:ext>
            </a:extLst>
          </p:cNvPr>
          <p:cNvPicPr>
            <a:picLocks noChangeAspect="1"/>
          </p:cNvPicPr>
          <p:nvPr/>
        </p:nvPicPr>
        <p:blipFill>
          <a:blip r:embed="rId2"/>
          <a:stretch>
            <a:fillRect/>
          </a:stretch>
        </p:blipFill>
        <p:spPr>
          <a:xfrm>
            <a:off x="0" y="1933575"/>
            <a:ext cx="11949479" cy="5577872"/>
          </a:xfrm>
          <a:prstGeom prst="rect">
            <a:avLst/>
          </a:prstGeom>
        </p:spPr>
      </p:pic>
    </p:spTree>
    <p:extLst>
      <p:ext uri="{BB962C8B-B14F-4D97-AF65-F5344CB8AC3E}">
        <p14:creationId xmlns:p14="http://schemas.microsoft.com/office/powerpoint/2010/main" val="3103661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104785282"/>
              </p:ext>
            </p:extLst>
          </p:nvPr>
        </p:nvGraphicFramePr>
        <p:xfrm>
          <a:off x="0" y="712175"/>
          <a:ext cx="12172951" cy="7909560"/>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42902">
                <a:tc>
                  <a:txBody>
                    <a:bodyPr/>
                    <a:lstStyle/>
                    <a:p>
                      <a:pPr algn="l" fontAlgn="t"/>
                      <a:endParaRPr lang="en-US" b="1" dirty="0">
                        <a:effectLst/>
                      </a:endParaRPr>
                    </a:p>
                    <a:p>
                      <a:pPr algn="l" fontAlgn="t"/>
                      <a:r>
                        <a:rPr lang="en-US" b="1" dirty="0">
                          <a:effectLst/>
                        </a:rPr>
                        <a:t>Clustering Information For Tables:</a:t>
                      </a:r>
                      <a:endParaRPr lang="en-US" b="0"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59900">
                <a:tc>
                  <a:txBody>
                    <a:bodyPr/>
                    <a:lstStyle/>
                    <a:p>
                      <a:pPr marL="285750" indent="-285750">
                        <a:buFont typeface="Arial" panose="020B0604020202020204" pitchFamily="34" charset="0"/>
                        <a:buChar char="•"/>
                      </a:pPr>
                      <a:r>
                        <a:rPr lang="en-US" sz="1800" b="1" i="1" u="none" strike="noStrike" kern="1200" dirty="0">
                          <a:solidFill>
                            <a:schemeClr val="tx1"/>
                          </a:solidFill>
                          <a:effectLst/>
                          <a:latin typeface="+mn-lt"/>
                          <a:ea typeface="+mn-ea"/>
                          <a:cs typeface="+mn-cs"/>
                        </a:rPr>
                        <a:t>SYSTEM$CLUSTERING_DEPTH </a:t>
                      </a:r>
                      <a:r>
                        <a:rPr lang="en-US" sz="1800" b="0" i="0" u="none" strike="noStrike" kern="120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Computes the average depth of the table according to the specified columns (or the clustering key defined for the table). The average depth of a populated table (i.e. a table containing data) is always </a:t>
                      </a:r>
                      <a:r>
                        <a:rPr lang="en-US" dirty="0">
                          <a:effectLst/>
                        </a:rPr>
                        <a:t>1</a:t>
                      </a:r>
                      <a:r>
                        <a:rPr lang="en-US" sz="1800" b="0" i="0" kern="1200" dirty="0">
                          <a:solidFill>
                            <a:schemeClr val="tx1"/>
                          </a:solidFill>
                          <a:effectLst/>
                          <a:latin typeface="+mn-lt"/>
                          <a:ea typeface="+mn-ea"/>
                          <a:cs typeface="+mn-cs"/>
                        </a:rPr>
                        <a:t> or more. The smaller the average depth, the better clustered the table is with regards to the specified columns.</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b="0" kern="1200" dirty="0" err="1">
                          <a:solidFill>
                            <a:schemeClr val="tx1"/>
                          </a:solidFill>
                          <a:effectLst/>
                          <a:latin typeface="+mn-lt"/>
                          <a:ea typeface="+mn-ea"/>
                          <a:cs typeface="+mn-cs"/>
                        </a:rPr>
                        <a:t>system$clustering_depth</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'TPCH_ORDERS’</a:t>
                      </a:r>
                      <a:r>
                        <a:rPr lang="en-US" sz="1800" kern="1200" dirty="0">
                          <a:solidFill>
                            <a:schemeClr val="tx1"/>
                          </a:solidFill>
                          <a:effectLst/>
                          <a:latin typeface="+mn-lt"/>
                          <a:ea typeface="+mn-ea"/>
                          <a:cs typeface="+mn-cs"/>
                        </a:rPr>
                        <a:t>);</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b="0" kern="1200" dirty="0" err="1">
                          <a:solidFill>
                            <a:schemeClr val="tx1"/>
                          </a:solidFill>
                          <a:effectLst/>
                          <a:latin typeface="+mn-lt"/>
                          <a:ea typeface="+mn-ea"/>
                          <a:cs typeface="+mn-cs"/>
                        </a:rPr>
                        <a:t>system$clustering_depth</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'TPCH_ORDERS'</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 C9)’</a:t>
                      </a:r>
                      <a:r>
                        <a:rPr lang="en-US" sz="1800" kern="1200" dirty="0">
                          <a:solidFill>
                            <a:schemeClr val="tx1"/>
                          </a:solidFill>
                          <a:effectLst/>
                          <a:latin typeface="+mn-lt"/>
                          <a:ea typeface="+mn-ea"/>
                          <a:cs typeface="+mn-cs"/>
                        </a:rPr>
                        <a:t>);</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b="0" kern="1200" dirty="0" err="1">
                          <a:solidFill>
                            <a:schemeClr val="tx1"/>
                          </a:solidFill>
                          <a:effectLst/>
                          <a:latin typeface="+mn-lt"/>
                          <a:ea typeface="+mn-ea"/>
                          <a:cs typeface="+mn-cs"/>
                        </a:rPr>
                        <a:t>system$clustering_depth</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'TPCH_ORDERS'</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 C9)'</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 = 25'</a:t>
                      </a:r>
                      <a:r>
                        <a:rPr lang="en-US" sz="1800" kern="1200" dirty="0">
                          <a:solidFill>
                            <a:schemeClr val="tx1"/>
                          </a:solidFill>
                          <a:effectLst/>
                          <a:latin typeface="+mn-lt"/>
                          <a:ea typeface="+mn-ea"/>
                          <a:cs typeface="+mn-cs"/>
                        </a:rPr>
                        <a:t>);</a:t>
                      </a:r>
                      <a:r>
                        <a:rPr lang="en-US" dirty="0"/>
                        <a:t> </a:t>
                      </a:r>
                      <a:br>
                        <a:rPr lang="en-US" dirty="0"/>
                      </a:b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1" i="0" u="none" strike="noStrike" kern="1200" dirty="0">
                          <a:solidFill>
                            <a:schemeClr val="tx1"/>
                          </a:solidFill>
                          <a:effectLst/>
                          <a:latin typeface="+mn-lt"/>
                          <a:ea typeface="+mn-ea"/>
                          <a:cs typeface="+mn-cs"/>
                        </a:rPr>
                        <a:t>SYSTEM$CLUSTERING_INFORMATION</a:t>
                      </a:r>
                      <a:r>
                        <a:rPr lang="en-US" sz="1800" b="0" i="0" kern="1200" dirty="0">
                          <a:solidFill>
                            <a:schemeClr val="tx1"/>
                          </a:solidFill>
                          <a:effectLst/>
                          <a:latin typeface="+mn-lt"/>
                          <a:ea typeface="+mn-ea"/>
                          <a:cs typeface="+mn-cs"/>
                        </a:rPr>
                        <a:t> (including clustering depth) – Returns a </a:t>
                      </a:r>
                      <a:r>
                        <a:rPr lang="en-US" sz="1800" b="0" i="0" kern="1200" dirty="0" err="1">
                          <a:solidFill>
                            <a:schemeClr val="tx1"/>
                          </a:solidFill>
                          <a:effectLst/>
                          <a:latin typeface="+mn-lt"/>
                          <a:ea typeface="+mn-ea"/>
                          <a:cs typeface="+mn-cs"/>
                        </a:rPr>
                        <a:t>Json</a:t>
                      </a:r>
                      <a:r>
                        <a:rPr lang="en-US" sz="1800" b="0" i="0" kern="1200" dirty="0">
                          <a:solidFill>
                            <a:schemeClr val="tx1"/>
                          </a:solidFill>
                          <a:effectLst/>
                          <a:latin typeface="+mn-lt"/>
                          <a:ea typeface="+mn-ea"/>
                          <a:cs typeface="+mn-cs"/>
                        </a:rPr>
                        <a:t> With all the Details</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b="0" kern="1200" dirty="0" err="1">
                          <a:solidFill>
                            <a:schemeClr val="tx1"/>
                          </a:solidFill>
                          <a:effectLst/>
                          <a:latin typeface="+mn-lt"/>
                          <a:ea typeface="+mn-ea"/>
                          <a:cs typeface="+mn-cs"/>
                        </a:rPr>
                        <a:t>system$clustering_information</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'test2'</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'(col1, col3)'</a:t>
                      </a:r>
                      <a:r>
                        <a:rPr lang="en-US" sz="1800" kern="1200" dirty="0">
                          <a:solidFill>
                            <a:schemeClr val="tx1"/>
                          </a:solidFill>
                          <a:effectLst/>
                          <a:latin typeface="+mn-lt"/>
                          <a:ea typeface="+mn-ea"/>
                          <a:cs typeface="+mn-cs"/>
                        </a:rPr>
                        <a:t>);</a:t>
                      </a:r>
                      <a:r>
                        <a:rPr lang="en-US" dirty="0"/>
                        <a:t> </a:t>
                      </a: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98632">
                <a:tc>
                  <a:txBody>
                    <a:bodyPr/>
                    <a:lstStyle/>
                    <a:p>
                      <a:pPr algn="l" fontAlgn="t">
                        <a:buFont typeface="Arial" panose="020B0604020202020204" pitchFamily="34" charset="0"/>
                        <a:buNone/>
                      </a:pPr>
                      <a:r>
                        <a:rPr lang="en-US" sz="1800" b="1" i="0" kern="1200" dirty="0">
                          <a:solidFill>
                            <a:schemeClr val="tx1"/>
                          </a:solidFill>
                          <a:effectLst/>
                          <a:latin typeface="+mn-lt"/>
                          <a:ea typeface="+mn-ea"/>
                          <a:cs typeface="+mn-cs"/>
                        </a:rPr>
                        <a:t>Clustering Key:</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A clustering key is a subset of columns in a table (or expressions on a table) that are explicitly designated to co-locate the data in the table in the same </a:t>
                      </a:r>
                      <a:r>
                        <a:rPr lang="en-US" sz="1800" b="0" i="0" u="none" strike="noStrike" kern="1200" dirty="0">
                          <a:solidFill>
                            <a:schemeClr val="tx1"/>
                          </a:solidFill>
                          <a:effectLst/>
                          <a:latin typeface="+mn-lt"/>
                          <a:ea typeface="+mn-ea"/>
                          <a:cs typeface="+mn-cs"/>
                        </a:rPr>
                        <a:t>micro-partitions</a:t>
                      </a:r>
                      <a:r>
                        <a:rPr lang="en-US" sz="1800" b="0" i="0" kern="1200" dirty="0">
                          <a:solidFill>
                            <a:schemeClr val="tx1"/>
                          </a:solidFill>
                          <a:effectLst/>
                          <a:latin typeface="+mn-lt"/>
                          <a:ea typeface="+mn-ea"/>
                          <a:cs typeface="+mn-cs"/>
                        </a:rPr>
                        <a:t>.</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Multi-terabyte (TB) range will experience the most benefit from clustering, particularly if DML is performed regularly/continually on these tables.</a:t>
                      </a:r>
                    </a:p>
                    <a:p>
                      <a:pPr marL="0" indent="0" algn="l" fontAlgn="t">
                        <a:buFont typeface="Arial" panose="020B0604020202020204" pitchFamily="34" charset="0"/>
                        <a:buNone/>
                      </a:pPr>
                      <a:r>
                        <a:rPr lang="en-US" sz="1800" b="1" i="0" kern="1200" dirty="0">
                          <a:solidFill>
                            <a:schemeClr val="tx1"/>
                          </a:solidFill>
                          <a:effectLst/>
                          <a:latin typeface="+mn-lt"/>
                          <a:ea typeface="+mn-ea"/>
                          <a:cs typeface="+mn-cs"/>
                        </a:rPr>
                        <a:t>General indicators that can help determine whether to define a clustering key for a table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Queries on the table are running slower than expected or have noticeably degraded over time.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 </a:t>
                      </a:r>
                      <a:r>
                        <a:rPr lang="en-US" sz="1800" b="0" i="0" u="none" strike="noStrike" kern="1200" dirty="0">
                          <a:solidFill>
                            <a:schemeClr val="tx1"/>
                          </a:solidFill>
                          <a:effectLst/>
                          <a:latin typeface="+mn-lt"/>
                          <a:ea typeface="+mn-ea"/>
                          <a:cs typeface="+mn-cs"/>
                        </a:rPr>
                        <a:t>clustering depth</a:t>
                      </a:r>
                      <a:r>
                        <a:rPr lang="en-US" sz="1800" b="0" i="0" kern="1200" dirty="0">
                          <a:solidFill>
                            <a:schemeClr val="tx1"/>
                          </a:solidFill>
                          <a:effectLst/>
                          <a:latin typeface="+mn-lt"/>
                          <a:ea typeface="+mn-ea"/>
                          <a:cs typeface="+mn-cs"/>
                        </a:rPr>
                        <a:t> for the table is large.</a:t>
                      </a:r>
                    </a:p>
                    <a:p>
                      <a:r>
                        <a:rPr lang="en-US" sz="1800" b="1" i="0" kern="1200" dirty="0">
                          <a:solidFill>
                            <a:schemeClr val="tx1"/>
                          </a:solidFill>
                          <a:effectLst/>
                          <a:latin typeface="+mn-lt"/>
                          <a:ea typeface="+mn-ea"/>
                          <a:cs typeface="+mn-cs"/>
                        </a:rPr>
                        <a:t>Benefits: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Improved scan efficiency in queries by skipping data that does not match filtering predicates.</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Better column compression than in tables with no clustering. This is especially true when other columns are strongly correlated with the columns that comprise the clustering key.</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After a key has been defined on a table, no additional administration is required, unless you chose to drop or modify the key. All future maintenance on the rows in the table (to ensure optimal clustering) is performed automatically by Snowflake.</a:t>
                      </a:r>
                    </a:p>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spTree>
    <p:extLst>
      <p:ext uri="{BB962C8B-B14F-4D97-AF65-F5344CB8AC3E}">
        <p14:creationId xmlns:p14="http://schemas.microsoft.com/office/powerpoint/2010/main" val="174561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290181162"/>
              </p:ext>
            </p:extLst>
          </p:nvPr>
        </p:nvGraphicFramePr>
        <p:xfrm>
          <a:off x="0" y="712175"/>
          <a:ext cx="12172951" cy="9423852"/>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42902">
                <a:tc>
                  <a:txBody>
                    <a:bodyPr/>
                    <a:lstStyle/>
                    <a:p>
                      <a:pPr algn="l" fontAlgn="t"/>
                      <a:r>
                        <a:rPr lang="en-US" b="1" dirty="0">
                          <a:effectLst/>
                        </a:rPr>
                        <a:t>Selecting Cluster Keys:</a:t>
                      </a:r>
                    </a:p>
                    <a:p>
                      <a:pPr marL="285750" indent="-285750" algn="l" fontAlgn="t">
                        <a:buFont typeface="Arial" panose="020B0604020202020204" pitchFamily="34" charset="0"/>
                        <a:buChar char="•"/>
                      </a:pPr>
                      <a:r>
                        <a:rPr lang="en-US" b="0" dirty="0">
                          <a:effectLst/>
                        </a:rPr>
                        <a:t>Columns that are mostly used in the Where Clause</a:t>
                      </a:r>
                    </a:p>
                    <a:p>
                      <a:pPr marL="285750" indent="-285750" algn="l" fontAlgn="t">
                        <a:buFont typeface="Arial" panose="020B0604020202020204" pitchFamily="34" charset="0"/>
                        <a:buChar char="•"/>
                      </a:pPr>
                      <a:r>
                        <a:rPr lang="en-US" b="0" dirty="0">
                          <a:effectLst/>
                        </a:rPr>
                        <a:t>Add Columns that are used in join predicates (</a:t>
                      </a:r>
                      <a:r>
                        <a:rPr lang="en-US" b="0" dirty="0" err="1">
                          <a:effectLst/>
                        </a:rPr>
                        <a:t>dept.deptno</a:t>
                      </a:r>
                      <a:r>
                        <a:rPr lang="en-US" b="0" dirty="0">
                          <a:effectLst/>
                        </a:rPr>
                        <a:t> = </a:t>
                      </a:r>
                      <a:r>
                        <a:rPr lang="en-US" b="0" dirty="0" err="1">
                          <a:effectLst/>
                        </a:rPr>
                        <a:t>emp.deptno</a:t>
                      </a:r>
                      <a:r>
                        <a:rPr lang="en-US" b="0" dirty="0">
                          <a:effectLst/>
                        </a:rPr>
                        <a:t>)</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A large enough number of distinct values to enable effective pruning on the table.</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A small enough number of distinct values to allow Snowflake to effectively group rows in the same micro-partitions.</a:t>
                      </a:r>
                    </a:p>
                    <a:p>
                      <a:pPr marL="285750" indent="-285750" algn="l" fontAlgn="t">
                        <a:buFont typeface="Arial" panose="020B0604020202020204" pitchFamily="34" charset="0"/>
                        <a:buChar char="•"/>
                      </a:pPr>
                      <a:r>
                        <a:rPr lang="en-US" b="0" dirty="0">
                          <a:effectLst/>
                        </a:rPr>
                        <a:t>A column with Low Cardinality (M/F) yield minimal Pruning</a:t>
                      </a:r>
                    </a:p>
                    <a:p>
                      <a:pPr marL="285750" indent="-285750" algn="l" fontAlgn="t">
                        <a:buFont typeface="Arial" panose="020B0604020202020204" pitchFamily="34" charset="0"/>
                        <a:buChar char="•"/>
                      </a:pPr>
                      <a:r>
                        <a:rPr lang="en-US" b="0" dirty="0">
                          <a:effectLst/>
                        </a:rPr>
                        <a:t>A column with Very High Cardinality also not a good candidate for Cluster Key</a:t>
                      </a:r>
                    </a:p>
                    <a:p>
                      <a:pPr marL="285750" indent="-285750" algn="l" fontAlgn="t">
                        <a:buFont typeface="Arial" panose="020B0604020202020204" pitchFamily="34" charset="0"/>
                        <a:buChar char="•"/>
                      </a:pPr>
                      <a:r>
                        <a:rPr lang="en-US" b="0" dirty="0">
                          <a:effectLst/>
                        </a:rPr>
                        <a:t>High cardinality Cluster key is Expensive to maintain</a:t>
                      </a:r>
                    </a:p>
                    <a:p>
                      <a:pPr marL="285750" indent="-285750" algn="l" fontAlgn="t">
                        <a:buFont typeface="Arial" panose="020B0604020202020204" pitchFamily="34" charset="0"/>
                        <a:buChar char="•"/>
                      </a:pPr>
                      <a:r>
                        <a:rPr lang="en-US" b="0" dirty="0">
                          <a:effectLst/>
                        </a:rPr>
                        <a:t>To Use High Cardinality Column as cluster key define the Key as Expression to reduce the distinct values (</a:t>
                      </a:r>
                      <a:r>
                        <a:rPr lang="en-US" b="0" dirty="0" err="1">
                          <a:effectLst/>
                        </a:rPr>
                        <a:t>Eg</a:t>
                      </a:r>
                      <a:r>
                        <a:rPr lang="en-US" b="0" dirty="0">
                          <a:effectLst/>
                        </a:rPr>
                        <a:t> Date from Time Stamp, Truncate(ID,-5))</a:t>
                      </a:r>
                    </a:p>
                    <a:p>
                      <a:pPr marL="285750" indent="-285750" algn="l" fontAlgn="t">
                        <a:buFont typeface="Arial" panose="020B0604020202020204" pitchFamily="34" charset="0"/>
                        <a:buChar char="•"/>
                      </a:pPr>
                      <a:r>
                        <a:rPr lang="en-US" b="0" dirty="0">
                          <a:effectLst/>
                        </a:rPr>
                        <a:t>Multi-column Clustering Key – Columns order in Cluster By Clause – Lowest Cardinality to Highest Cardinality</a:t>
                      </a:r>
                    </a:p>
                    <a:p>
                      <a:pPr algn="l" fontAlgn="t"/>
                      <a:endParaRPr lang="en-US" b="0" dirty="0">
                        <a:effectLst/>
                      </a:endParaRPr>
                    </a:p>
                    <a:p>
                      <a:pPr algn="l" fontAlgn="t"/>
                      <a:r>
                        <a:rPr lang="en-US" b="1" dirty="0">
                          <a:effectLst/>
                        </a:rPr>
                        <a:t>Re-Clustering:</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As DML operations (INSERT, UPDATE, DELETE, MERGE, COPY) are performed on a clustered table, the data in the table may become less clustered. </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Periodic/regular </a:t>
                      </a:r>
                      <a:r>
                        <a:rPr lang="en-US" sz="1800" b="0" i="0" kern="1200" dirty="0" err="1">
                          <a:solidFill>
                            <a:schemeClr val="tx1"/>
                          </a:solidFill>
                          <a:effectLst/>
                          <a:latin typeface="+mn-lt"/>
                          <a:ea typeface="+mn-ea"/>
                          <a:cs typeface="+mn-cs"/>
                        </a:rPr>
                        <a:t>reclustering</a:t>
                      </a:r>
                      <a:r>
                        <a:rPr lang="en-US" sz="1800" b="0" i="0" kern="1200" dirty="0">
                          <a:solidFill>
                            <a:schemeClr val="tx1"/>
                          </a:solidFill>
                          <a:effectLst/>
                          <a:latin typeface="+mn-lt"/>
                          <a:ea typeface="+mn-ea"/>
                          <a:cs typeface="+mn-cs"/>
                        </a:rPr>
                        <a:t> of the table is required to maintain optimal clustering.</a:t>
                      </a:r>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59900">
                <a:tc>
                  <a:txBody>
                    <a:bodyPr/>
                    <a:lstStyle/>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98632">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spTree>
    <p:extLst>
      <p:ext uri="{BB962C8B-B14F-4D97-AF65-F5344CB8AC3E}">
        <p14:creationId xmlns:p14="http://schemas.microsoft.com/office/powerpoint/2010/main" val="3339353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325679070"/>
              </p:ext>
            </p:extLst>
          </p:nvPr>
        </p:nvGraphicFramePr>
        <p:xfrm>
          <a:off x="0" y="712175"/>
          <a:ext cx="12172951" cy="5735772"/>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42902">
                <a:tc>
                  <a:txBody>
                    <a:bodyPr/>
                    <a:lstStyle/>
                    <a:p>
                      <a:pPr algn="l" fontAlgn="t"/>
                      <a:r>
                        <a:rPr lang="en-US" b="1" dirty="0">
                          <a:effectLst/>
                        </a:rPr>
                        <a:t>Re-Clustering:</a:t>
                      </a:r>
                    </a:p>
                    <a:p>
                      <a:pPr marL="285750" indent="-285750" algn="l" fontAlgn="t">
                        <a:buFont typeface="Arial" panose="020B0604020202020204" pitchFamily="34" charset="0"/>
                        <a:buChar char="•"/>
                      </a:pPr>
                      <a:r>
                        <a:rPr lang="en-US" sz="1400" b="0" i="0" kern="1200" dirty="0">
                          <a:solidFill>
                            <a:schemeClr val="tx1"/>
                          </a:solidFill>
                          <a:effectLst/>
                          <a:latin typeface="+mn-lt"/>
                          <a:ea typeface="+mn-ea"/>
                          <a:cs typeface="+mn-cs"/>
                        </a:rPr>
                        <a:t>As DML Operations makes the clustered table less clustered. Periodic/regular </a:t>
                      </a:r>
                      <a:r>
                        <a:rPr lang="en-US" sz="1400" b="0" i="0" kern="1200" dirty="0" err="1">
                          <a:solidFill>
                            <a:schemeClr val="tx1"/>
                          </a:solidFill>
                          <a:effectLst/>
                          <a:latin typeface="+mn-lt"/>
                          <a:ea typeface="+mn-ea"/>
                          <a:cs typeface="+mn-cs"/>
                        </a:rPr>
                        <a:t>reclustering</a:t>
                      </a:r>
                      <a:r>
                        <a:rPr lang="en-US" sz="1400" b="0" i="0" kern="1200" dirty="0">
                          <a:solidFill>
                            <a:schemeClr val="tx1"/>
                          </a:solidFill>
                          <a:effectLst/>
                          <a:latin typeface="+mn-lt"/>
                          <a:ea typeface="+mn-ea"/>
                          <a:cs typeface="+mn-cs"/>
                        </a:rPr>
                        <a:t> of the table is required to maintain optimal clustering.</a:t>
                      </a:r>
                    </a:p>
                    <a:p>
                      <a:pPr marL="285750" indent="-285750" algn="l" fontAlgn="t">
                        <a:buFont typeface="Arial" panose="020B0604020202020204" pitchFamily="34" charset="0"/>
                        <a:buChar char="•"/>
                      </a:pPr>
                      <a:r>
                        <a:rPr lang="en-US" sz="1400" b="0" i="0" kern="1200" dirty="0">
                          <a:solidFill>
                            <a:schemeClr val="tx1"/>
                          </a:solidFill>
                          <a:effectLst/>
                          <a:latin typeface="+mn-lt"/>
                          <a:ea typeface="+mn-ea"/>
                          <a:cs typeface="+mn-cs"/>
                        </a:rPr>
                        <a:t>Snowflake uses the clustering key to reorganize the column data, related records are relocated to the same micro partition. </a:t>
                      </a: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59900">
                <a:tc>
                  <a:txBody>
                    <a:bodyPr/>
                    <a:lstStyle/>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98632">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13" name="Picture 12">
            <a:extLst>
              <a:ext uri="{FF2B5EF4-FFF2-40B4-BE49-F238E27FC236}">
                <a16:creationId xmlns:a16="http://schemas.microsoft.com/office/drawing/2014/main" id="{86E9A664-D5E2-4DB7-8A9D-5CE30B7EF13C}"/>
              </a:ext>
            </a:extLst>
          </p:cNvPr>
          <p:cNvPicPr>
            <a:picLocks noChangeAspect="1"/>
          </p:cNvPicPr>
          <p:nvPr/>
        </p:nvPicPr>
        <p:blipFill>
          <a:blip r:embed="rId2"/>
          <a:stretch>
            <a:fillRect/>
          </a:stretch>
        </p:blipFill>
        <p:spPr>
          <a:xfrm>
            <a:off x="102211" y="1424352"/>
            <a:ext cx="11600351" cy="5433648"/>
          </a:xfrm>
          <a:prstGeom prst="rect">
            <a:avLst/>
          </a:prstGeom>
        </p:spPr>
      </p:pic>
    </p:spTree>
    <p:extLst>
      <p:ext uri="{BB962C8B-B14F-4D97-AF65-F5344CB8AC3E}">
        <p14:creationId xmlns:p14="http://schemas.microsoft.com/office/powerpoint/2010/main" val="1510788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741097431"/>
              </p:ext>
            </p:extLst>
          </p:nvPr>
        </p:nvGraphicFramePr>
        <p:xfrm>
          <a:off x="0" y="712175"/>
          <a:ext cx="12172951" cy="12167052"/>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42902">
                <a:tc>
                  <a:txBody>
                    <a:bodyPr/>
                    <a:lstStyle/>
                    <a:p>
                      <a:pPr algn="l" fontAlgn="t"/>
                      <a:r>
                        <a:rPr lang="en-US" b="1" dirty="0">
                          <a:effectLst/>
                        </a:rPr>
                        <a:t>Re Clustering:</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To start, table t1 is naturally clustered by date across micro-partitions 1-4.</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 query (in the diagram) requires scanning micro-partitions 1, 2, and 3.</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date and id are defined as the clustering key. When the table is </a:t>
                      </a:r>
                      <a:r>
                        <a:rPr lang="en-US" sz="1800" b="0" i="0" kern="1200" dirty="0" err="1">
                          <a:solidFill>
                            <a:schemeClr val="tx1"/>
                          </a:solidFill>
                          <a:effectLst/>
                          <a:latin typeface="+mn-lt"/>
                          <a:ea typeface="+mn-ea"/>
                          <a:cs typeface="+mn-cs"/>
                        </a:rPr>
                        <a:t>reclustered</a:t>
                      </a:r>
                      <a:r>
                        <a:rPr lang="en-US" sz="1800" b="0" i="0" kern="1200" dirty="0">
                          <a:solidFill>
                            <a:schemeClr val="tx1"/>
                          </a:solidFill>
                          <a:effectLst/>
                          <a:latin typeface="+mn-lt"/>
                          <a:ea typeface="+mn-ea"/>
                          <a:cs typeface="+mn-cs"/>
                        </a:rPr>
                        <a:t>, new micro-partitions (5-8) are created.</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After </a:t>
                      </a:r>
                      <a:r>
                        <a:rPr lang="en-US" sz="1800" b="0" i="0" kern="1200" dirty="0" err="1">
                          <a:solidFill>
                            <a:schemeClr val="tx1"/>
                          </a:solidFill>
                          <a:effectLst/>
                          <a:latin typeface="+mn-lt"/>
                          <a:ea typeface="+mn-ea"/>
                          <a:cs typeface="+mn-cs"/>
                        </a:rPr>
                        <a:t>reclustering</a:t>
                      </a:r>
                      <a:r>
                        <a:rPr lang="en-US" sz="1800" b="0" i="0" kern="1200" dirty="0">
                          <a:solidFill>
                            <a:schemeClr val="tx1"/>
                          </a:solidFill>
                          <a:effectLst/>
                          <a:latin typeface="+mn-lt"/>
                          <a:ea typeface="+mn-ea"/>
                          <a:cs typeface="+mn-cs"/>
                        </a:rPr>
                        <a:t>, the same query only scans micro-partitions 5 and 6.</a:t>
                      </a:r>
                      <a:endParaRPr lang="en-US" b="1" dirty="0">
                        <a:effectLst/>
                      </a:endParaRP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Micro-partition 5 has reached a </a:t>
                      </a:r>
                      <a:r>
                        <a:rPr lang="en-US" sz="1800" b="0" i="1" kern="1200" dirty="0">
                          <a:solidFill>
                            <a:schemeClr val="tx1"/>
                          </a:solidFill>
                          <a:effectLst/>
                          <a:latin typeface="+mn-lt"/>
                          <a:ea typeface="+mn-ea"/>
                          <a:cs typeface="+mn-cs"/>
                        </a:rPr>
                        <a:t>constant state</a:t>
                      </a:r>
                      <a:r>
                        <a:rPr lang="en-US" sz="1800" b="0" i="0" kern="1200" dirty="0">
                          <a:solidFill>
                            <a:schemeClr val="tx1"/>
                          </a:solidFill>
                          <a:effectLst/>
                          <a:latin typeface="+mn-lt"/>
                          <a:ea typeface="+mn-ea"/>
                          <a:cs typeface="+mn-cs"/>
                        </a:rPr>
                        <a:t> (i.e. it cannot be improved by </a:t>
                      </a:r>
                      <a:r>
                        <a:rPr lang="en-US" sz="1800" b="0" i="0" kern="1200" dirty="0" err="1">
                          <a:solidFill>
                            <a:schemeClr val="tx1"/>
                          </a:solidFill>
                          <a:effectLst/>
                          <a:latin typeface="+mn-lt"/>
                          <a:ea typeface="+mn-ea"/>
                          <a:cs typeface="+mn-cs"/>
                        </a:rPr>
                        <a:t>reclustering</a:t>
                      </a:r>
                      <a:r>
                        <a:rPr lang="en-US" sz="1800" b="0" i="0" kern="1200" dirty="0">
                          <a:solidFill>
                            <a:schemeClr val="tx1"/>
                          </a:solidFill>
                          <a:effectLst/>
                          <a:latin typeface="+mn-lt"/>
                          <a:ea typeface="+mn-ea"/>
                          <a:cs typeface="+mn-cs"/>
                        </a:rPr>
                        <a:t>) and is therefore excluded when computing depth and overlap for future maintenance. In a well-clustered large table, most micro-partitions will fall into this category.</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The original micro-partitions (1-4) are marked as deleted, but are </a:t>
                      </a:r>
                      <a:r>
                        <a:rPr lang="en-US" sz="1800" b="1" i="1" kern="1200" dirty="0">
                          <a:solidFill>
                            <a:schemeClr val="tx1"/>
                          </a:solidFill>
                          <a:effectLst/>
                          <a:latin typeface="+mn-lt"/>
                          <a:ea typeface="+mn-ea"/>
                          <a:cs typeface="+mn-cs"/>
                        </a:rPr>
                        <a:t>not</a:t>
                      </a:r>
                      <a:r>
                        <a:rPr lang="en-US" sz="1800" b="0" i="0" kern="1200" dirty="0">
                          <a:solidFill>
                            <a:schemeClr val="tx1"/>
                          </a:solidFill>
                          <a:effectLst/>
                          <a:latin typeface="+mn-lt"/>
                          <a:ea typeface="+mn-ea"/>
                          <a:cs typeface="+mn-cs"/>
                        </a:rPr>
                        <a:t> purged from the system; they are retained for </a:t>
                      </a:r>
                      <a:r>
                        <a:rPr lang="en-US" sz="1800" b="0" i="0" u="none" strike="noStrike" kern="1200" dirty="0">
                          <a:solidFill>
                            <a:schemeClr val="tx1"/>
                          </a:solidFill>
                          <a:effectLst/>
                          <a:latin typeface="+mn-lt"/>
                          <a:ea typeface="+mn-ea"/>
                          <a:cs typeface="+mn-cs"/>
                        </a:rPr>
                        <a:t>Time Travel and Fail-safe</a:t>
                      </a:r>
                      <a:r>
                        <a:rPr lang="en-US" sz="1800" b="0" i="0" kern="1200" dirty="0">
                          <a:solidFill>
                            <a:schemeClr val="tx1"/>
                          </a:solidFill>
                          <a:effectLst/>
                          <a:latin typeface="+mn-lt"/>
                          <a:ea typeface="+mn-ea"/>
                          <a:cs typeface="+mn-cs"/>
                        </a:rPr>
                        <a:t>.</a:t>
                      </a:r>
                    </a:p>
                    <a:p>
                      <a:pPr algn="l" fontAlgn="t"/>
                      <a:r>
                        <a:rPr lang="en-US" b="1" dirty="0">
                          <a:effectLst/>
                        </a:rPr>
                        <a:t>Clustering Key :</a:t>
                      </a:r>
                    </a:p>
                    <a:p>
                      <a:pPr algn="l" fontAlgn="t"/>
                      <a:r>
                        <a:rPr lang="en-US" sz="1800" b="0" kern="1200" dirty="0">
                          <a:solidFill>
                            <a:schemeClr val="tx1"/>
                          </a:solidFill>
                          <a:effectLst/>
                          <a:latin typeface="+mn-lt"/>
                          <a:ea typeface="+mn-ea"/>
                          <a:cs typeface="+mn-cs"/>
                        </a:rPr>
                        <a:t>create</a:t>
                      </a:r>
                      <a:r>
                        <a:rPr lang="en-US" dirty="0"/>
                        <a:t> </a:t>
                      </a:r>
                      <a:r>
                        <a:rPr lang="en-US" sz="1800" b="0" kern="1200" dirty="0">
                          <a:solidFill>
                            <a:schemeClr val="tx1"/>
                          </a:solidFill>
                          <a:effectLst/>
                          <a:latin typeface="+mn-lt"/>
                          <a:ea typeface="+mn-ea"/>
                          <a:cs typeface="+mn-cs"/>
                        </a:rPr>
                        <a:t>or</a:t>
                      </a:r>
                      <a:r>
                        <a:rPr lang="en-US" dirty="0"/>
                        <a:t> </a:t>
                      </a:r>
                      <a:r>
                        <a:rPr lang="en-US" sz="1800" b="0" kern="1200" dirty="0">
                          <a:solidFill>
                            <a:schemeClr val="tx1"/>
                          </a:solidFill>
                          <a:effectLst/>
                          <a:latin typeface="+mn-lt"/>
                          <a:ea typeface="+mn-ea"/>
                          <a:cs typeface="+mn-cs"/>
                        </a:rPr>
                        <a:t>replace</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t1</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dirty="0"/>
                        <a:t> </a:t>
                      </a:r>
                      <a:r>
                        <a:rPr lang="en-US" sz="1800" b="0" kern="1200" dirty="0">
                          <a:solidFill>
                            <a:schemeClr val="tx1"/>
                          </a:solidFill>
                          <a:effectLst/>
                          <a:latin typeface="+mn-lt"/>
                          <a:ea typeface="+mn-ea"/>
                          <a:cs typeface="+mn-cs"/>
                        </a:rPr>
                        <a:t>date</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a:t>
                      </a:r>
                      <a:r>
                        <a:rPr lang="en-US" dirty="0"/>
                        <a:t> </a:t>
                      </a:r>
                      <a:r>
                        <a:rPr lang="en-US" sz="1800" b="0" kern="1200" dirty="0">
                          <a:solidFill>
                            <a:schemeClr val="tx1"/>
                          </a:solidFill>
                          <a:effectLst/>
                          <a:latin typeface="+mn-lt"/>
                          <a:ea typeface="+mn-ea"/>
                          <a:cs typeface="+mn-cs"/>
                        </a:rPr>
                        <a:t>string</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c3</a:t>
                      </a:r>
                      <a:r>
                        <a:rPr lang="en-US" dirty="0"/>
                        <a:t> </a:t>
                      </a:r>
                      <a:r>
                        <a:rPr lang="en-US" sz="1800" b="0" kern="1200" dirty="0">
                          <a:solidFill>
                            <a:schemeClr val="tx1"/>
                          </a:solidFill>
                          <a:effectLst/>
                          <a:latin typeface="+mn-lt"/>
                          <a:ea typeface="+mn-ea"/>
                          <a:cs typeface="+mn-cs"/>
                        </a:rPr>
                        <a:t>number</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a:t>
                      </a:r>
                      <a:r>
                        <a:rPr lang="en-US" sz="1800" kern="1200" dirty="0">
                          <a:solidFill>
                            <a:schemeClr val="tx1"/>
                          </a:solidFill>
                          <a:effectLst/>
                          <a:latin typeface="+mn-lt"/>
                          <a:ea typeface="+mn-ea"/>
                          <a:cs typeface="+mn-cs"/>
                        </a:rPr>
                        <a:t>);</a:t>
                      </a:r>
                      <a:r>
                        <a:rPr lang="en-US" dirty="0"/>
                        <a:t> </a:t>
                      </a:r>
                    </a:p>
                    <a:p>
                      <a:pPr algn="l" fontAlgn="t"/>
                      <a:r>
                        <a:rPr lang="en-US" sz="1800" b="0" kern="1200" dirty="0">
                          <a:solidFill>
                            <a:schemeClr val="tx1"/>
                          </a:solidFill>
                          <a:effectLst/>
                          <a:latin typeface="+mn-lt"/>
                          <a:ea typeface="+mn-ea"/>
                          <a:cs typeface="+mn-cs"/>
                        </a:rPr>
                        <a:t>show</a:t>
                      </a:r>
                      <a:r>
                        <a:rPr lang="en-US" dirty="0"/>
                        <a:t> </a:t>
                      </a:r>
                      <a:r>
                        <a:rPr lang="en-US" sz="1800" b="0" kern="1200" dirty="0">
                          <a:solidFill>
                            <a:schemeClr val="tx1"/>
                          </a:solidFill>
                          <a:effectLst/>
                          <a:latin typeface="+mn-lt"/>
                          <a:ea typeface="+mn-ea"/>
                          <a:cs typeface="+mn-cs"/>
                        </a:rPr>
                        <a:t>tables</a:t>
                      </a:r>
                      <a:r>
                        <a:rPr lang="en-US" dirty="0"/>
                        <a:t> </a:t>
                      </a:r>
                      <a:r>
                        <a:rPr lang="en-US" sz="1800" b="0" kern="1200" dirty="0">
                          <a:solidFill>
                            <a:schemeClr val="tx1"/>
                          </a:solidFill>
                          <a:effectLst/>
                          <a:latin typeface="+mn-lt"/>
                          <a:ea typeface="+mn-ea"/>
                          <a:cs typeface="+mn-cs"/>
                        </a:rPr>
                        <a:t>like</a:t>
                      </a:r>
                      <a:r>
                        <a:rPr lang="en-US" dirty="0"/>
                        <a:t> </a:t>
                      </a:r>
                      <a:r>
                        <a:rPr lang="en-US" sz="1800" b="0" kern="1200" dirty="0">
                          <a:solidFill>
                            <a:schemeClr val="tx1"/>
                          </a:solidFill>
                          <a:effectLst/>
                          <a:latin typeface="+mn-lt"/>
                          <a:ea typeface="+mn-ea"/>
                          <a:cs typeface="+mn-cs"/>
                        </a:rPr>
                        <a:t>'t1’</a:t>
                      </a:r>
                      <a:r>
                        <a:rPr lang="en-US" sz="1800" kern="1200" dirty="0">
                          <a:solidFill>
                            <a:schemeClr val="tx1"/>
                          </a:solidFill>
                          <a:effectLst/>
                          <a:latin typeface="+mn-lt"/>
                          <a:ea typeface="+mn-ea"/>
                          <a:cs typeface="+mn-cs"/>
                        </a:rPr>
                        <a:t>;</a:t>
                      </a:r>
                    </a:p>
                    <a:p>
                      <a:pPr algn="l" fontAlgn="t"/>
                      <a:r>
                        <a:rPr lang="en-US" sz="1800" b="1" kern="1200" dirty="0">
                          <a:solidFill>
                            <a:schemeClr val="tx1"/>
                          </a:solidFill>
                          <a:effectLst/>
                          <a:latin typeface="+mn-lt"/>
                          <a:ea typeface="+mn-ea"/>
                          <a:cs typeface="+mn-cs"/>
                        </a:rPr>
                        <a:t>By Expression</a:t>
                      </a:r>
                    </a:p>
                    <a:p>
                      <a:pPr algn="l" fontAlgn="t"/>
                      <a:r>
                        <a:rPr lang="en-US" sz="1800" b="0" kern="1200" dirty="0">
                          <a:solidFill>
                            <a:schemeClr val="tx1"/>
                          </a:solidFill>
                          <a:effectLst/>
                          <a:latin typeface="+mn-lt"/>
                          <a:ea typeface="+mn-ea"/>
                          <a:cs typeface="+mn-cs"/>
                        </a:rPr>
                        <a:t>create</a:t>
                      </a:r>
                      <a:r>
                        <a:rPr lang="en-US" dirty="0"/>
                        <a:t> </a:t>
                      </a:r>
                      <a:r>
                        <a:rPr lang="en-US" sz="1800" b="0" kern="1200" dirty="0">
                          <a:solidFill>
                            <a:schemeClr val="tx1"/>
                          </a:solidFill>
                          <a:effectLst/>
                          <a:latin typeface="+mn-lt"/>
                          <a:ea typeface="+mn-ea"/>
                          <a:cs typeface="+mn-cs"/>
                        </a:rPr>
                        <a:t>or</a:t>
                      </a:r>
                      <a:r>
                        <a:rPr lang="en-US" dirty="0"/>
                        <a:t> </a:t>
                      </a:r>
                      <a:r>
                        <a:rPr lang="en-US" sz="1800" b="0" kern="1200" dirty="0">
                          <a:solidFill>
                            <a:schemeClr val="tx1"/>
                          </a:solidFill>
                          <a:effectLst/>
                          <a:latin typeface="+mn-lt"/>
                          <a:ea typeface="+mn-ea"/>
                          <a:cs typeface="+mn-cs"/>
                        </a:rPr>
                        <a:t>replace</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t2</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dirty="0"/>
                        <a:t> </a:t>
                      </a:r>
                      <a:r>
                        <a:rPr lang="en-US" sz="1800" b="0" kern="1200" dirty="0">
                          <a:solidFill>
                            <a:schemeClr val="tx1"/>
                          </a:solidFill>
                          <a:effectLst/>
                          <a:latin typeface="+mn-lt"/>
                          <a:ea typeface="+mn-ea"/>
                          <a:cs typeface="+mn-cs"/>
                        </a:rPr>
                        <a:t>timestamp</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c2</a:t>
                      </a:r>
                      <a:r>
                        <a:rPr lang="en-US" dirty="0"/>
                        <a:t> </a:t>
                      </a:r>
                      <a:r>
                        <a:rPr lang="en-US" sz="1800" b="0" kern="1200" dirty="0">
                          <a:solidFill>
                            <a:schemeClr val="tx1"/>
                          </a:solidFill>
                          <a:effectLst/>
                          <a:latin typeface="+mn-lt"/>
                          <a:ea typeface="+mn-ea"/>
                          <a:cs typeface="+mn-cs"/>
                        </a:rPr>
                        <a:t>string</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c3</a:t>
                      </a:r>
                      <a:r>
                        <a:rPr lang="en-US" dirty="0"/>
                        <a:t> </a:t>
                      </a:r>
                      <a:r>
                        <a:rPr lang="en-US" sz="1800" b="0" kern="1200" dirty="0">
                          <a:solidFill>
                            <a:schemeClr val="tx1"/>
                          </a:solidFill>
                          <a:effectLst/>
                          <a:latin typeface="+mn-lt"/>
                          <a:ea typeface="+mn-ea"/>
                          <a:cs typeface="+mn-cs"/>
                        </a:rPr>
                        <a:t>number</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to_date</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substring</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c2</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0</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10</a:t>
                      </a:r>
                      <a:r>
                        <a:rPr lang="en-US" sz="1800" kern="1200" dirty="0">
                          <a:solidFill>
                            <a:schemeClr val="tx1"/>
                          </a:solidFill>
                          <a:effectLst/>
                          <a:latin typeface="+mn-lt"/>
                          <a:ea typeface="+mn-ea"/>
                          <a:cs typeface="+mn-cs"/>
                        </a:rPr>
                        <a:t>));</a:t>
                      </a:r>
                      <a:r>
                        <a:rPr lang="en-US" dirty="0"/>
                        <a:t> </a:t>
                      </a:r>
                    </a:p>
                    <a:p>
                      <a:pPr algn="l" fontAlgn="t"/>
                      <a:r>
                        <a:rPr lang="en-US" sz="1800" b="0" kern="1200" dirty="0">
                          <a:solidFill>
                            <a:schemeClr val="tx1"/>
                          </a:solidFill>
                          <a:effectLst/>
                          <a:latin typeface="+mn-lt"/>
                          <a:ea typeface="+mn-ea"/>
                          <a:cs typeface="+mn-cs"/>
                        </a:rPr>
                        <a:t>show</a:t>
                      </a:r>
                      <a:r>
                        <a:rPr lang="en-US" dirty="0"/>
                        <a:t> </a:t>
                      </a:r>
                      <a:r>
                        <a:rPr lang="en-US" sz="1800" b="0" kern="1200" dirty="0">
                          <a:solidFill>
                            <a:schemeClr val="tx1"/>
                          </a:solidFill>
                          <a:effectLst/>
                          <a:latin typeface="+mn-lt"/>
                          <a:ea typeface="+mn-ea"/>
                          <a:cs typeface="+mn-cs"/>
                        </a:rPr>
                        <a:t>tables</a:t>
                      </a:r>
                      <a:r>
                        <a:rPr lang="en-US" dirty="0"/>
                        <a:t> </a:t>
                      </a:r>
                      <a:r>
                        <a:rPr lang="en-US" sz="1800" b="0" kern="1200" dirty="0">
                          <a:solidFill>
                            <a:schemeClr val="tx1"/>
                          </a:solidFill>
                          <a:effectLst/>
                          <a:latin typeface="+mn-lt"/>
                          <a:ea typeface="+mn-ea"/>
                          <a:cs typeface="+mn-cs"/>
                        </a:rPr>
                        <a:t>like</a:t>
                      </a:r>
                      <a:r>
                        <a:rPr lang="en-US" dirty="0"/>
                        <a:t> </a:t>
                      </a:r>
                      <a:r>
                        <a:rPr lang="en-US" sz="1800" b="0" kern="1200" dirty="0">
                          <a:solidFill>
                            <a:schemeClr val="tx1"/>
                          </a:solidFill>
                          <a:effectLst/>
                          <a:latin typeface="+mn-lt"/>
                          <a:ea typeface="+mn-ea"/>
                          <a:cs typeface="+mn-cs"/>
                        </a:rPr>
                        <a:t>'t2’</a:t>
                      </a:r>
                      <a:r>
                        <a:rPr lang="en-US" sz="1800" kern="1200" dirty="0">
                          <a:solidFill>
                            <a:schemeClr val="tx1"/>
                          </a:solidFill>
                          <a:effectLst/>
                          <a:latin typeface="+mn-lt"/>
                          <a:ea typeface="+mn-ea"/>
                          <a:cs typeface="+mn-cs"/>
                        </a:rPr>
                        <a:t>;</a:t>
                      </a:r>
                    </a:p>
                    <a:p>
                      <a:pPr algn="l" fontAlgn="t"/>
                      <a:r>
                        <a:rPr lang="en-US" sz="1800" b="1" kern="1200" dirty="0">
                          <a:solidFill>
                            <a:schemeClr val="tx1"/>
                          </a:solidFill>
                          <a:effectLst/>
                          <a:latin typeface="+mn-lt"/>
                          <a:ea typeface="+mn-ea"/>
                          <a:cs typeface="+mn-cs"/>
                        </a:rPr>
                        <a:t>Cluster By Paths in Variant</a:t>
                      </a:r>
                    </a:p>
                    <a:p>
                      <a:pPr algn="l" fontAlgn="t"/>
                      <a:r>
                        <a:rPr lang="en-US" sz="1800" b="0" kern="1200" dirty="0">
                          <a:solidFill>
                            <a:schemeClr val="tx1"/>
                          </a:solidFill>
                          <a:effectLst/>
                          <a:latin typeface="+mn-lt"/>
                          <a:ea typeface="+mn-ea"/>
                          <a:cs typeface="+mn-cs"/>
                        </a:rPr>
                        <a:t>create</a:t>
                      </a:r>
                      <a:r>
                        <a:rPr lang="en-US" dirty="0"/>
                        <a:t> </a:t>
                      </a:r>
                      <a:r>
                        <a:rPr lang="en-US" sz="1800" b="0" kern="1200" dirty="0">
                          <a:solidFill>
                            <a:schemeClr val="tx1"/>
                          </a:solidFill>
                          <a:effectLst/>
                          <a:latin typeface="+mn-lt"/>
                          <a:ea typeface="+mn-ea"/>
                          <a:cs typeface="+mn-cs"/>
                        </a:rPr>
                        <a:t>or</a:t>
                      </a:r>
                      <a:r>
                        <a:rPr lang="en-US" dirty="0"/>
                        <a:t> </a:t>
                      </a:r>
                      <a:r>
                        <a:rPr lang="en-US" sz="1800" b="0" kern="1200" dirty="0">
                          <a:solidFill>
                            <a:schemeClr val="tx1"/>
                          </a:solidFill>
                          <a:effectLst/>
                          <a:latin typeface="+mn-lt"/>
                          <a:ea typeface="+mn-ea"/>
                          <a:cs typeface="+mn-cs"/>
                        </a:rPr>
                        <a:t>replace</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t3</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t</a:t>
                      </a:r>
                      <a:r>
                        <a:rPr lang="en-US" dirty="0"/>
                        <a:t> </a:t>
                      </a:r>
                      <a:r>
                        <a:rPr lang="en-US" sz="1800" b="0" kern="1200" dirty="0">
                          <a:solidFill>
                            <a:schemeClr val="tx1"/>
                          </a:solidFill>
                          <a:effectLst/>
                          <a:latin typeface="+mn-lt"/>
                          <a:ea typeface="+mn-ea"/>
                          <a:cs typeface="+mn-cs"/>
                        </a:rPr>
                        <a:t>timestamp</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v</a:t>
                      </a:r>
                      <a:r>
                        <a:rPr lang="en-US" dirty="0"/>
                        <a:t> </a:t>
                      </a:r>
                      <a:r>
                        <a:rPr lang="en-US" sz="1800" b="0" kern="1200" dirty="0">
                          <a:solidFill>
                            <a:schemeClr val="tx1"/>
                          </a:solidFill>
                          <a:effectLst/>
                          <a:latin typeface="+mn-lt"/>
                          <a:ea typeface="+mn-ea"/>
                          <a:cs typeface="+mn-cs"/>
                        </a:rPr>
                        <a:t>variant</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a:t>
                      </a:r>
                      <a:r>
                        <a:rPr lang="en-US" sz="1800" kern="1200" dirty="0" err="1">
                          <a:solidFill>
                            <a:schemeClr val="tx1"/>
                          </a:solidFill>
                          <a:effectLst/>
                          <a:latin typeface="+mn-lt"/>
                          <a:ea typeface="+mn-ea"/>
                          <a:cs typeface="+mn-cs"/>
                        </a:rPr>
                        <a:t>:</a:t>
                      </a:r>
                      <a:r>
                        <a:rPr lang="en-US" sz="1800" b="0" kern="1200" dirty="0" err="1">
                          <a:solidFill>
                            <a:schemeClr val="tx1"/>
                          </a:solidFill>
                          <a:effectLst/>
                          <a:latin typeface="+mn-lt"/>
                          <a:ea typeface="+mn-ea"/>
                          <a:cs typeface="+mn-cs"/>
                        </a:rPr>
                        <a:t>"Data"</a:t>
                      </a:r>
                      <a:r>
                        <a:rPr lang="en-US" b="0" dirty="0" err="1">
                          <a:effectLst/>
                        </a:rPr>
                        <a:t>:id</a:t>
                      </a:r>
                      <a:r>
                        <a:rPr lang="en-US" sz="1800" b="0" kern="1200" dirty="0">
                          <a:solidFill>
                            <a:schemeClr val="tx1"/>
                          </a:solidFill>
                          <a:effectLst/>
                          <a:latin typeface="+mn-lt"/>
                          <a:ea typeface="+mn-ea"/>
                          <a:cs typeface="+mn-cs"/>
                        </a:rPr>
                        <a:t>::number</a:t>
                      </a:r>
                      <a:r>
                        <a:rPr lang="en-US" sz="1800" kern="1200" dirty="0">
                          <a:solidFill>
                            <a:schemeClr val="tx1"/>
                          </a:solidFill>
                          <a:effectLst/>
                          <a:latin typeface="+mn-lt"/>
                          <a:ea typeface="+mn-ea"/>
                          <a:cs typeface="+mn-cs"/>
                        </a:rPr>
                        <a:t>);</a:t>
                      </a:r>
                      <a:r>
                        <a:rPr lang="en-US" dirty="0"/>
                        <a:t> </a:t>
                      </a:r>
                    </a:p>
                    <a:p>
                      <a:pPr algn="l" fontAlgn="t"/>
                      <a:r>
                        <a:rPr lang="en-US" sz="1800" b="0" kern="1200" dirty="0">
                          <a:solidFill>
                            <a:schemeClr val="tx1"/>
                          </a:solidFill>
                          <a:effectLst/>
                          <a:latin typeface="+mn-lt"/>
                          <a:ea typeface="+mn-ea"/>
                          <a:cs typeface="+mn-cs"/>
                        </a:rPr>
                        <a:t>show</a:t>
                      </a:r>
                      <a:r>
                        <a:rPr lang="en-US" dirty="0"/>
                        <a:t> </a:t>
                      </a:r>
                      <a:r>
                        <a:rPr lang="en-US" sz="1800" b="0" kern="1200" dirty="0">
                          <a:solidFill>
                            <a:schemeClr val="tx1"/>
                          </a:solidFill>
                          <a:effectLst/>
                          <a:latin typeface="+mn-lt"/>
                          <a:ea typeface="+mn-ea"/>
                          <a:cs typeface="+mn-cs"/>
                        </a:rPr>
                        <a:t>tables</a:t>
                      </a:r>
                      <a:r>
                        <a:rPr lang="en-US" dirty="0"/>
                        <a:t> </a:t>
                      </a:r>
                      <a:r>
                        <a:rPr lang="en-US" sz="1800" b="0" kern="1200" dirty="0">
                          <a:solidFill>
                            <a:schemeClr val="tx1"/>
                          </a:solidFill>
                          <a:effectLst/>
                          <a:latin typeface="+mn-lt"/>
                          <a:ea typeface="+mn-ea"/>
                          <a:cs typeface="+mn-cs"/>
                        </a:rPr>
                        <a:t>like</a:t>
                      </a:r>
                      <a:r>
                        <a:rPr lang="en-US" dirty="0"/>
                        <a:t> </a:t>
                      </a:r>
                      <a:r>
                        <a:rPr lang="en-US" sz="1800" b="0" kern="1200" dirty="0">
                          <a:solidFill>
                            <a:schemeClr val="tx1"/>
                          </a:solidFill>
                          <a:effectLst/>
                          <a:latin typeface="+mn-lt"/>
                          <a:ea typeface="+mn-ea"/>
                          <a:cs typeface="+mn-cs"/>
                        </a:rPr>
                        <a:t>'T3’</a:t>
                      </a:r>
                      <a:r>
                        <a:rPr lang="en-US" sz="1800" kern="1200" dirty="0">
                          <a:solidFill>
                            <a:schemeClr val="tx1"/>
                          </a:solidFill>
                          <a:effectLst/>
                          <a:latin typeface="+mn-lt"/>
                          <a:ea typeface="+mn-ea"/>
                          <a:cs typeface="+mn-cs"/>
                        </a:rPr>
                        <a:t>;</a:t>
                      </a:r>
                    </a:p>
                    <a:p>
                      <a:pPr algn="l" fontAlgn="t"/>
                      <a:r>
                        <a:rPr lang="en-US" sz="1800" b="1" kern="1200" dirty="0">
                          <a:solidFill>
                            <a:schemeClr val="tx1"/>
                          </a:solidFill>
                          <a:effectLst/>
                          <a:latin typeface="+mn-lt"/>
                          <a:ea typeface="+mn-ea"/>
                          <a:cs typeface="+mn-cs"/>
                        </a:rPr>
                        <a:t>Changing the Cluster Key Columns</a:t>
                      </a:r>
                    </a:p>
                    <a:p>
                      <a:pPr algn="l" fontAlgn="t"/>
                      <a:r>
                        <a:rPr lang="en-US" sz="1800" b="0" kern="1200" dirty="0">
                          <a:solidFill>
                            <a:schemeClr val="tx1"/>
                          </a:solidFill>
                          <a:effectLst/>
                          <a:latin typeface="+mn-lt"/>
                          <a:ea typeface="+mn-ea"/>
                          <a:cs typeface="+mn-cs"/>
                        </a:rPr>
                        <a:t>alter</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t1</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c3</a:t>
                      </a:r>
                      <a:r>
                        <a:rPr lang="en-US" sz="1800" kern="1200" dirty="0">
                          <a:solidFill>
                            <a:schemeClr val="tx1"/>
                          </a:solidFill>
                          <a:effectLst/>
                          <a:latin typeface="+mn-lt"/>
                          <a:ea typeface="+mn-ea"/>
                          <a:cs typeface="+mn-cs"/>
                        </a:rPr>
                        <a:t>);</a:t>
                      </a:r>
                      <a:r>
                        <a:rPr lang="en-US" dirty="0"/>
                        <a:t> </a:t>
                      </a:r>
                    </a:p>
                    <a:p>
                      <a:pPr algn="l" fontAlgn="t"/>
                      <a:r>
                        <a:rPr lang="en-US" sz="1800" b="0" kern="1200" dirty="0">
                          <a:solidFill>
                            <a:schemeClr val="tx1"/>
                          </a:solidFill>
                          <a:effectLst/>
                          <a:latin typeface="+mn-lt"/>
                          <a:ea typeface="+mn-ea"/>
                          <a:cs typeface="+mn-cs"/>
                        </a:rPr>
                        <a:t>show</a:t>
                      </a:r>
                      <a:r>
                        <a:rPr lang="en-US" dirty="0"/>
                        <a:t> </a:t>
                      </a:r>
                      <a:r>
                        <a:rPr lang="en-US" sz="1800" b="0" kern="1200" dirty="0">
                          <a:solidFill>
                            <a:schemeClr val="tx1"/>
                          </a:solidFill>
                          <a:effectLst/>
                          <a:latin typeface="+mn-lt"/>
                          <a:ea typeface="+mn-ea"/>
                          <a:cs typeface="+mn-cs"/>
                        </a:rPr>
                        <a:t>tables</a:t>
                      </a:r>
                      <a:r>
                        <a:rPr lang="en-US" dirty="0"/>
                        <a:t> </a:t>
                      </a:r>
                      <a:r>
                        <a:rPr lang="en-US" sz="1800" b="0" kern="1200" dirty="0">
                          <a:solidFill>
                            <a:schemeClr val="tx1"/>
                          </a:solidFill>
                          <a:effectLst/>
                          <a:latin typeface="+mn-lt"/>
                          <a:ea typeface="+mn-ea"/>
                          <a:cs typeface="+mn-cs"/>
                        </a:rPr>
                        <a:t>like</a:t>
                      </a:r>
                      <a:r>
                        <a:rPr lang="en-US" dirty="0"/>
                        <a:t> </a:t>
                      </a:r>
                      <a:r>
                        <a:rPr lang="en-US" sz="1800" b="0" kern="1200" dirty="0">
                          <a:solidFill>
                            <a:schemeClr val="tx1"/>
                          </a:solidFill>
                          <a:effectLst/>
                          <a:latin typeface="+mn-lt"/>
                          <a:ea typeface="+mn-ea"/>
                          <a:cs typeface="+mn-cs"/>
                        </a:rPr>
                        <a:t>'t1’</a:t>
                      </a:r>
                      <a:r>
                        <a:rPr lang="en-US" sz="1800" kern="1200" dirty="0">
                          <a:solidFill>
                            <a:schemeClr val="tx1"/>
                          </a:solidFill>
                          <a:effectLst/>
                          <a:latin typeface="+mn-lt"/>
                          <a:ea typeface="+mn-ea"/>
                          <a:cs typeface="+mn-cs"/>
                        </a:rPr>
                        <a:t>;</a:t>
                      </a:r>
                    </a:p>
                    <a:p>
                      <a:pPr algn="l" fontAlgn="t"/>
                      <a:r>
                        <a:rPr lang="en-US" sz="1800" b="0" kern="1200" dirty="0">
                          <a:solidFill>
                            <a:schemeClr val="tx1"/>
                          </a:solidFill>
                          <a:effectLst/>
                          <a:latin typeface="+mn-lt"/>
                          <a:ea typeface="+mn-ea"/>
                          <a:cs typeface="+mn-cs"/>
                        </a:rPr>
                        <a:t>alter</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t2</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substring</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c2</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5</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15</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to_date</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c1</a:t>
                      </a:r>
                      <a:r>
                        <a:rPr lang="en-US" sz="1800" kern="1200" dirty="0">
                          <a:solidFill>
                            <a:schemeClr val="tx1"/>
                          </a:solidFill>
                          <a:effectLst/>
                          <a:latin typeface="+mn-lt"/>
                          <a:ea typeface="+mn-ea"/>
                          <a:cs typeface="+mn-cs"/>
                        </a:rPr>
                        <a:t>));</a:t>
                      </a:r>
                    </a:p>
                    <a:p>
                      <a:pPr algn="l" fontAlgn="t"/>
                      <a:r>
                        <a:rPr lang="en-US" sz="1800" b="0" kern="1200" dirty="0">
                          <a:solidFill>
                            <a:schemeClr val="tx1"/>
                          </a:solidFill>
                          <a:effectLst/>
                          <a:latin typeface="+mn-lt"/>
                          <a:ea typeface="+mn-ea"/>
                          <a:cs typeface="+mn-cs"/>
                        </a:rPr>
                        <a:t>alter</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t3</a:t>
                      </a:r>
                      <a:r>
                        <a:rPr lang="en-US" dirty="0"/>
                        <a:t> </a:t>
                      </a:r>
                      <a:r>
                        <a:rPr lang="en-US" sz="1800" b="0" kern="1200" dirty="0">
                          <a:solidFill>
                            <a:schemeClr val="tx1"/>
                          </a:solidFill>
                          <a:effectLst/>
                          <a:latin typeface="+mn-lt"/>
                          <a:ea typeface="+mn-ea"/>
                          <a:cs typeface="+mn-cs"/>
                        </a:rPr>
                        <a:t>cluster</a:t>
                      </a:r>
                      <a:r>
                        <a:rPr lang="en-US" dirty="0"/>
                        <a:t> </a:t>
                      </a:r>
                      <a:r>
                        <a:rPr lang="en-US" sz="1800" b="0" kern="1200" dirty="0">
                          <a:solidFill>
                            <a:schemeClr val="tx1"/>
                          </a:solidFill>
                          <a:effectLst/>
                          <a:latin typeface="+mn-lt"/>
                          <a:ea typeface="+mn-ea"/>
                          <a:cs typeface="+mn-cs"/>
                        </a:rPr>
                        <a:t>by</a:t>
                      </a:r>
                      <a:r>
                        <a:rPr lang="en-US" dirty="0"/>
                        <a:t> </a:t>
                      </a:r>
                      <a:r>
                        <a:rPr lang="en-US" sz="180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v</a:t>
                      </a:r>
                      <a:r>
                        <a:rPr lang="en-US" sz="1800" kern="1200" dirty="0" err="1">
                          <a:solidFill>
                            <a:schemeClr val="tx1"/>
                          </a:solidFill>
                          <a:effectLst/>
                          <a:latin typeface="+mn-lt"/>
                          <a:ea typeface="+mn-ea"/>
                          <a:cs typeface="+mn-cs"/>
                        </a:rPr>
                        <a:t>:</a:t>
                      </a:r>
                      <a:r>
                        <a:rPr lang="en-US" sz="1800" b="0" kern="1200" dirty="0" err="1">
                          <a:solidFill>
                            <a:schemeClr val="tx1"/>
                          </a:solidFill>
                          <a:effectLst/>
                          <a:latin typeface="+mn-lt"/>
                          <a:ea typeface="+mn-ea"/>
                          <a:cs typeface="+mn-cs"/>
                        </a:rPr>
                        <a:t>"Data"</a:t>
                      </a:r>
                      <a:r>
                        <a:rPr lang="en-US" b="0" dirty="0" err="1">
                          <a:effectLst/>
                        </a:rPr>
                        <a:t>:name</a:t>
                      </a:r>
                      <a:r>
                        <a:rPr lang="en-US" sz="1800" b="0" kern="1200" dirty="0">
                          <a:solidFill>
                            <a:schemeClr val="tx1"/>
                          </a:solidFill>
                          <a:effectLst/>
                          <a:latin typeface="+mn-lt"/>
                          <a:ea typeface="+mn-ea"/>
                          <a:cs typeface="+mn-cs"/>
                        </a:rPr>
                        <a:t>::string</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v</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"Data"</a:t>
                      </a:r>
                      <a:r>
                        <a:rPr lang="en-US" b="0" dirty="0">
                          <a:effectLst/>
                        </a:rPr>
                        <a:t>:id</a:t>
                      </a:r>
                      <a:r>
                        <a:rPr lang="en-US" sz="1800" b="0" kern="1200" dirty="0">
                          <a:solidFill>
                            <a:schemeClr val="tx1"/>
                          </a:solidFill>
                          <a:effectLst/>
                          <a:latin typeface="+mn-lt"/>
                          <a:ea typeface="+mn-ea"/>
                          <a:cs typeface="+mn-cs"/>
                        </a:rPr>
                        <a:t>::number</a:t>
                      </a:r>
                      <a:r>
                        <a:rPr lang="en-US" sz="1800" kern="1200" dirty="0">
                          <a:solidFill>
                            <a:schemeClr val="tx1"/>
                          </a:solidFill>
                          <a:effectLst/>
                          <a:latin typeface="+mn-lt"/>
                          <a:ea typeface="+mn-ea"/>
                          <a:cs typeface="+mn-cs"/>
                        </a:rPr>
                        <a:t>); </a:t>
                      </a:r>
                    </a:p>
                    <a:p>
                      <a:pPr algn="l" fontAlgn="t"/>
                      <a:r>
                        <a:rPr lang="en-US" sz="1800" b="1" kern="1200" dirty="0">
                          <a:solidFill>
                            <a:schemeClr val="tx1"/>
                          </a:solidFill>
                          <a:effectLst/>
                          <a:latin typeface="+mn-lt"/>
                          <a:ea typeface="+mn-ea"/>
                          <a:cs typeface="+mn-cs"/>
                        </a:rPr>
                        <a:t>Dropping Cluster</a:t>
                      </a:r>
                      <a:r>
                        <a:rPr lang="en-US" sz="1800" b="0" kern="1200" dirty="0">
                          <a:solidFill>
                            <a:schemeClr val="tx1"/>
                          </a:solidFill>
                          <a:effectLst/>
                          <a:latin typeface="+mn-lt"/>
                          <a:ea typeface="+mn-ea"/>
                          <a:cs typeface="+mn-cs"/>
                        </a:rPr>
                        <a:t> </a:t>
                      </a:r>
                      <a:r>
                        <a:rPr lang="en-US" sz="1800" b="0" kern="1200" dirty="0">
                          <a:solidFill>
                            <a:schemeClr val="tx1"/>
                          </a:solidFill>
                          <a:effectLst/>
                          <a:latin typeface="+mn-lt"/>
                          <a:ea typeface="+mn-ea"/>
                          <a:cs typeface="+mn-cs"/>
                          <a:sym typeface="Wingdings" panose="05000000000000000000" pitchFamily="2" charset="2"/>
                        </a:rPr>
                        <a:t> </a:t>
                      </a:r>
                      <a:r>
                        <a:rPr lang="en-US" sz="1800" b="0" kern="1200" dirty="0">
                          <a:solidFill>
                            <a:schemeClr val="tx1"/>
                          </a:solidFill>
                          <a:effectLst/>
                          <a:latin typeface="+mn-lt"/>
                          <a:ea typeface="+mn-ea"/>
                          <a:cs typeface="+mn-cs"/>
                        </a:rPr>
                        <a:t>alter</a:t>
                      </a:r>
                      <a:r>
                        <a:rPr lang="en-US" dirty="0"/>
                        <a:t> </a:t>
                      </a:r>
                      <a:r>
                        <a:rPr lang="en-US" sz="1800" b="0" kern="1200" dirty="0">
                          <a:solidFill>
                            <a:schemeClr val="tx1"/>
                          </a:solidFill>
                          <a:effectLst/>
                          <a:latin typeface="+mn-lt"/>
                          <a:ea typeface="+mn-ea"/>
                          <a:cs typeface="+mn-cs"/>
                        </a:rPr>
                        <a:t>table</a:t>
                      </a:r>
                      <a:r>
                        <a:rPr lang="en-US" dirty="0"/>
                        <a:t> </a:t>
                      </a:r>
                      <a:r>
                        <a:rPr lang="en-US" sz="1800" b="0" kern="1200" dirty="0">
                          <a:solidFill>
                            <a:schemeClr val="tx1"/>
                          </a:solidFill>
                          <a:effectLst/>
                          <a:latin typeface="+mn-lt"/>
                          <a:ea typeface="+mn-ea"/>
                          <a:cs typeface="+mn-cs"/>
                        </a:rPr>
                        <a:t>t1</a:t>
                      </a:r>
                      <a:r>
                        <a:rPr lang="en-US" dirty="0"/>
                        <a:t> </a:t>
                      </a:r>
                      <a:r>
                        <a:rPr lang="en-US" sz="1800" b="0" kern="1200" dirty="0">
                          <a:solidFill>
                            <a:schemeClr val="tx1"/>
                          </a:solidFill>
                          <a:effectLst/>
                          <a:latin typeface="+mn-lt"/>
                          <a:ea typeface="+mn-ea"/>
                          <a:cs typeface="+mn-cs"/>
                        </a:rPr>
                        <a:t>drop</a:t>
                      </a:r>
                      <a:r>
                        <a:rPr lang="en-US" dirty="0"/>
                        <a:t> </a:t>
                      </a:r>
                      <a:r>
                        <a:rPr lang="en-US" sz="1800" b="0" kern="1200" dirty="0">
                          <a:solidFill>
                            <a:schemeClr val="tx1"/>
                          </a:solidFill>
                          <a:effectLst/>
                          <a:latin typeface="+mn-lt"/>
                          <a:ea typeface="+mn-ea"/>
                          <a:cs typeface="+mn-cs"/>
                        </a:rPr>
                        <a:t>clustering</a:t>
                      </a:r>
                      <a:r>
                        <a:rPr lang="en-US" dirty="0"/>
                        <a:t> </a:t>
                      </a:r>
                      <a:r>
                        <a:rPr lang="en-US" sz="1800" b="0" kern="1200" dirty="0">
                          <a:solidFill>
                            <a:schemeClr val="tx1"/>
                          </a:solidFill>
                          <a:effectLst/>
                          <a:latin typeface="+mn-lt"/>
                          <a:ea typeface="+mn-ea"/>
                          <a:cs typeface="+mn-cs"/>
                        </a:rPr>
                        <a:t>key</a:t>
                      </a:r>
                      <a:r>
                        <a:rPr lang="en-US" sz="1800" kern="1200" dirty="0">
                          <a:solidFill>
                            <a:schemeClr val="tx1"/>
                          </a:solidFill>
                          <a:effectLst/>
                          <a:latin typeface="+mn-lt"/>
                          <a:ea typeface="+mn-ea"/>
                          <a:cs typeface="+mn-cs"/>
                        </a:rPr>
                        <a:t>;</a:t>
                      </a:r>
                      <a:endParaRPr lang="en-US" b="1" dirty="0">
                        <a:effectLst/>
                      </a:endParaRPr>
                    </a:p>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59900">
                <a:tc>
                  <a:txBody>
                    <a:bodyPr/>
                    <a:lstStyle/>
                    <a:p>
                      <a:pPr marL="285750" indent="-285750">
                        <a:buFont typeface="Arial" panose="020B0604020202020204" pitchFamily="34" charset="0"/>
                        <a:buChar cha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98632">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spTree>
    <p:extLst>
      <p:ext uri="{BB962C8B-B14F-4D97-AF65-F5344CB8AC3E}">
        <p14:creationId xmlns:p14="http://schemas.microsoft.com/office/powerpoint/2010/main" val="3771678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1620852378"/>
              </p:ext>
            </p:extLst>
          </p:nvPr>
        </p:nvGraphicFramePr>
        <p:xfrm>
          <a:off x="0" y="712174"/>
          <a:ext cx="12172951" cy="1177929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i="0" kern="1200" dirty="0">
                          <a:solidFill>
                            <a:schemeClr val="tx1"/>
                          </a:solidFill>
                          <a:effectLst/>
                          <a:latin typeface="+mn-lt"/>
                          <a:ea typeface="+mn-ea"/>
                          <a:cs typeface="+mn-cs"/>
                        </a:rPr>
                        <a:t>Automatic Clustering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Automatic Clustering is the Snowflake service that seamlessly and continually manages all </a:t>
                      </a:r>
                      <a:r>
                        <a:rPr lang="en-US" sz="1800" b="0" i="0" kern="1200" dirty="0" err="1">
                          <a:solidFill>
                            <a:schemeClr val="tx1"/>
                          </a:solidFill>
                          <a:effectLst/>
                          <a:latin typeface="+mn-lt"/>
                          <a:ea typeface="+mn-ea"/>
                          <a:cs typeface="+mn-cs"/>
                        </a:rPr>
                        <a:t>reclustering</a:t>
                      </a:r>
                      <a:endParaRPr lang="en-US" sz="1800" b="0" i="0" kern="1200" dirty="0">
                        <a:solidFill>
                          <a:schemeClr val="tx1"/>
                        </a:solidFill>
                        <a:effectLst/>
                        <a:latin typeface="+mn-lt"/>
                        <a:ea typeface="+mn-ea"/>
                        <a:cs typeface="+mn-cs"/>
                      </a:endParaRPr>
                    </a:p>
                    <a:p>
                      <a:pPr marL="0" indent="0">
                        <a:buFont typeface="Arial" panose="020B0604020202020204" pitchFamily="34" charset="0"/>
                        <a:buNone/>
                      </a:pPr>
                      <a:r>
                        <a:rPr lang="en-US" sz="1800" b="0" i="0" u="none" strike="noStrike" kern="1200" dirty="0">
                          <a:solidFill>
                            <a:schemeClr val="tx1"/>
                          </a:solidFill>
                          <a:effectLst/>
                          <a:latin typeface="+mn-lt"/>
                          <a:ea typeface="+mn-ea"/>
                          <a:cs typeface="+mn-cs"/>
                        </a:rPr>
                        <a:t>Benefits of Automatic Clustering:</a:t>
                      </a: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a:solidFill>
                            <a:schemeClr val="tx1"/>
                          </a:solidFill>
                          <a:effectLst/>
                          <a:latin typeface="+mn-lt"/>
                          <a:ea typeface="+mn-ea"/>
                          <a:cs typeface="+mn-cs"/>
                        </a:rPr>
                        <a:t>Ease-of-maintenance</a:t>
                      </a: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a:solidFill>
                            <a:schemeClr val="tx1"/>
                          </a:solidFill>
                          <a:effectLst/>
                          <a:latin typeface="+mn-lt"/>
                          <a:ea typeface="+mn-ea"/>
                          <a:cs typeface="+mn-cs"/>
                        </a:rPr>
                        <a:t>Full Control</a:t>
                      </a: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a:solidFill>
                            <a:schemeClr val="tx1"/>
                          </a:solidFill>
                          <a:effectLst/>
                          <a:latin typeface="+mn-lt"/>
                          <a:ea typeface="+mn-ea"/>
                          <a:cs typeface="+mn-cs"/>
                        </a:rPr>
                        <a:t>Non-blocking DML</a:t>
                      </a:r>
                      <a:endParaRPr lang="en-US" sz="1800" b="0" i="0" kern="1200" dirty="0">
                        <a:solidFill>
                          <a:schemeClr val="tx1"/>
                        </a:solidFill>
                        <a:effectLst/>
                        <a:latin typeface="+mn-lt"/>
                        <a:ea typeface="+mn-ea"/>
                        <a:cs typeface="+mn-cs"/>
                      </a:endParaRPr>
                    </a:p>
                    <a:p>
                      <a:pPr marL="285750" indent="-285750">
                        <a:buFont typeface="Arial" panose="020B0604020202020204" pitchFamily="34" charset="0"/>
                        <a:buChar char="•"/>
                      </a:pPr>
                      <a:r>
                        <a:rPr lang="en-US" sz="1800" b="0" i="0" u="none" strike="noStrike" kern="1200" dirty="0">
                          <a:solidFill>
                            <a:schemeClr val="tx1"/>
                          </a:solidFill>
                          <a:effectLst/>
                          <a:latin typeface="+mn-lt"/>
                          <a:ea typeface="+mn-ea"/>
                          <a:cs typeface="+mn-cs"/>
                        </a:rPr>
                        <a:t>Optimal Efficiency</a:t>
                      </a: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1" i="0" kern="1200" dirty="0">
                          <a:solidFill>
                            <a:schemeClr val="tx1"/>
                          </a:solidFill>
                          <a:effectLst/>
                          <a:latin typeface="+mn-lt"/>
                          <a:ea typeface="+mn-ea"/>
                          <a:cs typeface="+mn-cs"/>
                        </a:rPr>
                        <a:t>Credit and Storage Impact of </a:t>
                      </a:r>
                      <a:r>
                        <a:rPr lang="en-US" sz="1800" b="1" i="0" kern="1200" dirty="0" err="1">
                          <a:solidFill>
                            <a:schemeClr val="tx1"/>
                          </a:solidFill>
                          <a:effectLst/>
                          <a:latin typeface="+mn-lt"/>
                          <a:ea typeface="+mn-ea"/>
                          <a:cs typeface="+mn-cs"/>
                        </a:rPr>
                        <a:t>Reclustering</a:t>
                      </a:r>
                      <a:r>
                        <a:rPr lang="en-US" sz="1800" b="1" i="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Similar to all DML operations in Snowflake, </a:t>
                      </a:r>
                      <a:r>
                        <a:rPr lang="en-US" sz="1800" b="0" i="0" kern="1200" dirty="0" err="1">
                          <a:solidFill>
                            <a:schemeClr val="tx1"/>
                          </a:solidFill>
                          <a:effectLst/>
                          <a:latin typeface="+mn-lt"/>
                          <a:ea typeface="+mn-ea"/>
                          <a:cs typeface="+mn-cs"/>
                        </a:rPr>
                        <a:t>reclustering</a:t>
                      </a:r>
                      <a:r>
                        <a:rPr lang="en-US" sz="1800" b="0" i="0" kern="1200" dirty="0">
                          <a:solidFill>
                            <a:schemeClr val="tx1"/>
                          </a:solidFill>
                          <a:effectLst/>
                          <a:latin typeface="+mn-lt"/>
                          <a:ea typeface="+mn-ea"/>
                          <a:cs typeface="+mn-cs"/>
                        </a:rPr>
                        <a:t> consumes credits.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number of credits consumed depends on the size of the table and the amount of data that needs to be </a:t>
                      </a:r>
                      <a:r>
                        <a:rPr lang="en-US" sz="1800" b="0" i="0" kern="1200" dirty="0" err="1">
                          <a:solidFill>
                            <a:schemeClr val="tx1"/>
                          </a:solidFill>
                          <a:effectLst/>
                          <a:latin typeface="+mn-lt"/>
                          <a:ea typeface="+mn-ea"/>
                          <a:cs typeface="+mn-cs"/>
                        </a:rPr>
                        <a:t>reclustered</a:t>
                      </a:r>
                      <a:r>
                        <a:rPr lang="en-US" sz="1800" b="0" i="0" kern="1200" dirty="0">
                          <a:solidFill>
                            <a:schemeClr val="tx1"/>
                          </a:solidFill>
                          <a:effectLst/>
                          <a:latin typeface="+mn-lt"/>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err="1">
                          <a:solidFill>
                            <a:schemeClr val="tx1"/>
                          </a:solidFill>
                          <a:effectLst/>
                          <a:latin typeface="+mn-lt"/>
                          <a:ea typeface="+mn-ea"/>
                          <a:cs typeface="+mn-cs"/>
                        </a:rPr>
                        <a:t>Reclustering</a:t>
                      </a:r>
                      <a:r>
                        <a:rPr lang="en-US" sz="1800" b="0" i="0" kern="1200" dirty="0">
                          <a:solidFill>
                            <a:schemeClr val="tx1"/>
                          </a:solidFill>
                          <a:effectLst/>
                          <a:latin typeface="+mn-lt"/>
                          <a:ea typeface="+mn-ea"/>
                          <a:cs typeface="+mn-cs"/>
                        </a:rPr>
                        <a:t> also results in storage costs. Each time data is </a:t>
                      </a:r>
                      <a:r>
                        <a:rPr lang="en-US" sz="1800" b="0" i="0" kern="1200" dirty="0" err="1">
                          <a:solidFill>
                            <a:schemeClr val="tx1"/>
                          </a:solidFill>
                          <a:effectLst/>
                          <a:latin typeface="+mn-lt"/>
                          <a:ea typeface="+mn-ea"/>
                          <a:cs typeface="+mn-cs"/>
                        </a:rPr>
                        <a:t>reclustered</a:t>
                      </a:r>
                      <a:r>
                        <a:rPr lang="en-US" sz="1800" b="0" i="0" kern="1200" dirty="0">
                          <a:solidFill>
                            <a:schemeClr val="tx1"/>
                          </a:solidFill>
                          <a:effectLst/>
                          <a:latin typeface="+mn-lt"/>
                          <a:ea typeface="+mn-ea"/>
                          <a:cs typeface="+mn-cs"/>
                        </a:rPr>
                        <a:t>, the rows are physically grouped based on the clustering key for the table, which results in Snowflake generating </a:t>
                      </a:r>
                      <a:r>
                        <a:rPr lang="en-US" sz="1800" b="1" i="1" kern="1200" dirty="0">
                          <a:solidFill>
                            <a:schemeClr val="tx1"/>
                          </a:solidFill>
                          <a:effectLst/>
                          <a:latin typeface="+mn-lt"/>
                          <a:ea typeface="+mn-ea"/>
                          <a:cs typeface="+mn-cs"/>
                        </a:rPr>
                        <a:t>new</a:t>
                      </a:r>
                      <a:r>
                        <a:rPr lang="en-US" sz="1800" b="0" i="0" kern="1200" dirty="0">
                          <a:solidFill>
                            <a:schemeClr val="tx1"/>
                          </a:solidFill>
                          <a:effectLst/>
                          <a:latin typeface="+mn-lt"/>
                          <a:ea typeface="+mn-ea"/>
                          <a:cs typeface="+mn-cs"/>
                        </a:rPr>
                        <a:t> micro-partitions for the table.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Adding even a small number of rows to a table can cause all micro-partitions that contain those values to be recreated.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This process can create significant data turnover because the original micro-partitions are marked as deleted, but retained in the system to enable Time Travel and Fail-safe.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The original micro-partitions are purged only after both the Time Travel retention period and the subsequent Fail-safe period have passed, This typically results in increased storage costs</a:t>
                      </a:r>
                      <a:endParaRPr lang="en-US" sz="1800" b="1" i="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b="0" i="0" kern="1200" dirty="0">
                        <a:solidFill>
                          <a:schemeClr val="tx1"/>
                        </a:solidFill>
                        <a:effectLst/>
                        <a:latin typeface="+mn-lt"/>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kern="1200" dirty="0">
                          <a:solidFill>
                            <a:schemeClr val="tx1"/>
                          </a:solidFill>
                          <a:effectLst/>
                          <a:latin typeface="+mn-lt"/>
                          <a:ea typeface="+mn-ea"/>
                          <a:cs typeface="+mn-cs"/>
                        </a:rPr>
                        <a:t>AUTOMATIC_CLUSTERING_HISTORY</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from</a:t>
                      </a:r>
                      <a:r>
                        <a:rPr lang="en-US" dirty="0"/>
                        <a:t> </a:t>
                      </a:r>
                      <a:r>
                        <a:rPr lang="en-US" sz="1800" b="0" kern="1200" dirty="0">
                          <a:solidFill>
                            <a:schemeClr val="tx1"/>
                          </a:solidFill>
                          <a:effectLst/>
                          <a:latin typeface="+mn-lt"/>
                          <a:ea typeface="+mn-ea"/>
                          <a:cs typeface="+mn-cs"/>
                        </a:rPr>
                        <a:t>table</a:t>
                      </a:r>
                      <a:r>
                        <a:rPr lang="en-US" sz="180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information_schema</a:t>
                      </a:r>
                      <a:r>
                        <a:rPr lang="en-US" sz="1800" kern="1200" dirty="0" err="1">
                          <a:solidFill>
                            <a:schemeClr val="tx1"/>
                          </a:solidFill>
                          <a:effectLst/>
                          <a:latin typeface="+mn-lt"/>
                          <a:ea typeface="+mn-ea"/>
                          <a:cs typeface="+mn-cs"/>
                        </a:rPr>
                        <a:t>.</a:t>
                      </a:r>
                      <a:r>
                        <a:rPr lang="en-US" sz="1800" b="0" kern="1200" dirty="0" err="1">
                          <a:solidFill>
                            <a:schemeClr val="tx1"/>
                          </a:solidFill>
                          <a:effectLst/>
                          <a:latin typeface="+mn-lt"/>
                          <a:ea typeface="+mn-ea"/>
                          <a:cs typeface="+mn-cs"/>
                        </a:rPr>
                        <a:t>automatic_clustering_history</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date_range_start</a:t>
                      </a:r>
                      <a:r>
                        <a:rPr lang="en-US" sz="1800" kern="1200" dirty="0">
                          <a:solidFill>
                            <a:schemeClr val="tx1"/>
                          </a:solidFill>
                          <a:effectLst/>
                          <a:latin typeface="+mn-lt"/>
                          <a:ea typeface="+mn-ea"/>
                          <a:cs typeface="+mn-cs"/>
                        </a:rPr>
                        <a:t>=&gt;</a:t>
                      </a:r>
                      <a:r>
                        <a:rPr lang="en-US" sz="1800" b="0" kern="1200" dirty="0">
                          <a:solidFill>
                            <a:schemeClr val="tx1"/>
                          </a:solidFill>
                          <a:effectLst/>
                          <a:latin typeface="+mn-lt"/>
                          <a:ea typeface="+mn-ea"/>
                          <a:cs typeface="+mn-cs"/>
                        </a:rPr>
                        <a:t>'2018-04-10 13:00:00.000 -0700'</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date_range_end</a:t>
                      </a:r>
                      <a:r>
                        <a:rPr lang="en-US" sz="1800" kern="1200" dirty="0">
                          <a:solidFill>
                            <a:schemeClr val="tx1"/>
                          </a:solidFill>
                          <a:effectLst/>
                          <a:latin typeface="+mn-lt"/>
                          <a:ea typeface="+mn-ea"/>
                          <a:cs typeface="+mn-cs"/>
                        </a:rPr>
                        <a:t>=&gt;</a:t>
                      </a:r>
                      <a:r>
                        <a:rPr lang="en-US" sz="1800" b="0" kern="1200" dirty="0">
                          <a:solidFill>
                            <a:schemeClr val="tx1"/>
                          </a:solidFill>
                          <a:effectLst/>
                          <a:latin typeface="+mn-lt"/>
                          <a:ea typeface="+mn-ea"/>
                          <a:cs typeface="+mn-cs"/>
                        </a:rPr>
                        <a:t>'2018-04-10 14:00:00.000 -0700’</a:t>
                      </a:r>
                      <a:r>
                        <a:rPr lang="en-US" sz="1800" kern="1200" dirty="0">
                          <a:solidFill>
                            <a:schemeClr val="tx1"/>
                          </a:solidFill>
                          <a:effectLst/>
                          <a:latin typeface="+mn-lt"/>
                          <a:ea typeface="+mn-ea"/>
                          <a:cs typeface="+mn-cs"/>
                        </a:rPr>
                        <a:t>));</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select</a:t>
                      </a:r>
                      <a:r>
                        <a:rPr lang="en-US" dirty="0"/>
                        <a:t> </a:t>
                      </a:r>
                      <a:r>
                        <a:rPr lang="en-US" sz="1800" kern="1200" dirty="0">
                          <a:solidFill>
                            <a:schemeClr val="tx1"/>
                          </a:solidFill>
                          <a:effectLst/>
                          <a:latin typeface="+mn-lt"/>
                          <a:ea typeface="+mn-ea"/>
                          <a:cs typeface="+mn-cs"/>
                        </a:rPr>
                        <a:t>*</a:t>
                      </a:r>
                      <a:r>
                        <a:rPr lang="en-US" dirty="0"/>
                        <a:t> </a:t>
                      </a:r>
                      <a:r>
                        <a:rPr lang="en-US" sz="1800" b="0" kern="1200" dirty="0">
                          <a:solidFill>
                            <a:schemeClr val="tx1"/>
                          </a:solidFill>
                          <a:effectLst/>
                          <a:latin typeface="+mn-lt"/>
                          <a:ea typeface="+mn-ea"/>
                          <a:cs typeface="+mn-cs"/>
                        </a:rPr>
                        <a:t>from</a:t>
                      </a:r>
                      <a:r>
                        <a:rPr lang="en-US" dirty="0"/>
                        <a:t> </a:t>
                      </a:r>
                      <a:r>
                        <a:rPr lang="en-US" sz="1800" b="0" kern="1200" dirty="0">
                          <a:solidFill>
                            <a:schemeClr val="tx1"/>
                          </a:solidFill>
                          <a:effectLst/>
                          <a:latin typeface="+mn-lt"/>
                          <a:ea typeface="+mn-ea"/>
                          <a:cs typeface="+mn-cs"/>
                        </a:rPr>
                        <a:t>table</a:t>
                      </a:r>
                      <a:r>
                        <a:rPr lang="en-US" sz="180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information_schema</a:t>
                      </a:r>
                      <a:r>
                        <a:rPr lang="en-US" sz="1800" kern="1200" dirty="0" err="1">
                          <a:solidFill>
                            <a:schemeClr val="tx1"/>
                          </a:solidFill>
                          <a:effectLst/>
                          <a:latin typeface="+mn-lt"/>
                          <a:ea typeface="+mn-ea"/>
                          <a:cs typeface="+mn-cs"/>
                        </a:rPr>
                        <a:t>.</a:t>
                      </a:r>
                      <a:r>
                        <a:rPr lang="en-US" sz="1800" b="0" kern="1200" dirty="0" err="1">
                          <a:solidFill>
                            <a:schemeClr val="tx1"/>
                          </a:solidFill>
                          <a:effectLst/>
                          <a:latin typeface="+mn-lt"/>
                          <a:ea typeface="+mn-ea"/>
                          <a:cs typeface="+mn-cs"/>
                        </a:rPr>
                        <a:t>automatic_clustering_history</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date_range_start</a:t>
                      </a:r>
                      <a:r>
                        <a:rPr lang="en-US" sz="1800" kern="1200" dirty="0">
                          <a:solidFill>
                            <a:schemeClr val="tx1"/>
                          </a:solidFill>
                          <a:effectLst/>
                          <a:latin typeface="+mn-lt"/>
                          <a:ea typeface="+mn-ea"/>
                          <a:cs typeface="+mn-cs"/>
                        </a:rPr>
                        <a:t>=&gt;</a:t>
                      </a:r>
                      <a:r>
                        <a:rPr lang="en-US" sz="1800" b="0" kern="1200" dirty="0" err="1">
                          <a:solidFill>
                            <a:schemeClr val="tx1"/>
                          </a:solidFill>
                          <a:effectLst/>
                          <a:latin typeface="+mn-lt"/>
                          <a:ea typeface="+mn-ea"/>
                          <a:cs typeface="+mn-cs"/>
                        </a:rPr>
                        <a:t>dateadd</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d</a:t>
                      </a:r>
                      <a:r>
                        <a:rPr lang="en-US" sz="1800" kern="1200" dirty="0">
                          <a:solidFill>
                            <a:schemeClr val="tx1"/>
                          </a:solidFill>
                          <a:effectLst/>
                          <a:latin typeface="+mn-lt"/>
                          <a:ea typeface="+mn-ea"/>
                          <a:cs typeface="+mn-cs"/>
                        </a:rPr>
                        <a:t>,</a:t>
                      </a:r>
                      <a:r>
                        <a:rPr lang="en-US" dirty="0"/>
                        <a:t> </a:t>
                      </a:r>
                      <a:r>
                        <a:rPr lang="en-US" sz="1800" kern="1200" dirty="0">
                          <a:solidFill>
                            <a:schemeClr val="tx1"/>
                          </a:solidFill>
                          <a:effectLst/>
                          <a:latin typeface="+mn-lt"/>
                          <a:ea typeface="+mn-ea"/>
                          <a:cs typeface="+mn-cs"/>
                        </a:rPr>
                        <a:t>-</a:t>
                      </a:r>
                      <a:r>
                        <a:rPr lang="en-US" sz="1800" b="0" kern="1200" dirty="0">
                          <a:solidFill>
                            <a:schemeClr val="tx1"/>
                          </a:solidFill>
                          <a:effectLst/>
                          <a:latin typeface="+mn-lt"/>
                          <a:ea typeface="+mn-ea"/>
                          <a:cs typeface="+mn-cs"/>
                        </a:rPr>
                        <a:t>7</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current_date</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date_range_end</a:t>
                      </a:r>
                      <a:r>
                        <a:rPr lang="en-US" sz="1800" kern="1200" dirty="0">
                          <a:solidFill>
                            <a:schemeClr val="tx1"/>
                          </a:solidFill>
                          <a:effectLst/>
                          <a:latin typeface="+mn-lt"/>
                          <a:ea typeface="+mn-ea"/>
                          <a:cs typeface="+mn-cs"/>
                        </a:rPr>
                        <a:t>=&gt;</a:t>
                      </a:r>
                      <a:r>
                        <a:rPr lang="en-US" sz="1800" b="0" kern="1200" dirty="0" err="1">
                          <a:solidFill>
                            <a:schemeClr val="tx1"/>
                          </a:solidFill>
                          <a:effectLst/>
                          <a:latin typeface="+mn-lt"/>
                          <a:ea typeface="+mn-ea"/>
                          <a:cs typeface="+mn-cs"/>
                        </a:rPr>
                        <a:t>current_date</a:t>
                      </a:r>
                      <a:r>
                        <a:rPr lang="en-US" sz="1800" kern="1200" dirty="0">
                          <a:solidFill>
                            <a:schemeClr val="tx1"/>
                          </a:solidFill>
                          <a:effectLst/>
                          <a:latin typeface="+mn-lt"/>
                          <a:ea typeface="+mn-ea"/>
                          <a:cs typeface="+mn-cs"/>
                        </a:rPr>
                        <a:t>,</a:t>
                      </a:r>
                      <a:r>
                        <a:rPr lang="en-US" dirty="0"/>
                        <a:t> </a:t>
                      </a:r>
                      <a:r>
                        <a:rPr lang="en-US" sz="1800" b="0" kern="1200" dirty="0" err="1">
                          <a:solidFill>
                            <a:schemeClr val="tx1"/>
                          </a:solidFill>
                          <a:effectLst/>
                          <a:latin typeface="+mn-lt"/>
                          <a:ea typeface="+mn-ea"/>
                          <a:cs typeface="+mn-cs"/>
                        </a:rPr>
                        <a:t>table_name</a:t>
                      </a:r>
                      <a:r>
                        <a:rPr lang="en-US" sz="1800" kern="1200" dirty="0">
                          <a:solidFill>
                            <a:schemeClr val="tx1"/>
                          </a:solidFill>
                          <a:effectLst/>
                          <a:latin typeface="+mn-lt"/>
                          <a:ea typeface="+mn-ea"/>
                          <a:cs typeface="+mn-cs"/>
                        </a:rPr>
                        <a:t>=&gt;</a:t>
                      </a:r>
                      <a:r>
                        <a:rPr lang="en-US" sz="1800" b="0" kern="1200" dirty="0">
                          <a:solidFill>
                            <a:schemeClr val="tx1"/>
                          </a:solidFill>
                          <a:effectLst/>
                          <a:latin typeface="+mn-lt"/>
                          <a:ea typeface="+mn-ea"/>
                          <a:cs typeface="+mn-cs"/>
                        </a:rPr>
                        <a:t>'</a:t>
                      </a:r>
                      <a:r>
                        <a:rPr lang="en-US" sz="1800" b="0" kern="1200" dirty="0" err="1">
                          <a:solidFill>
                            <a:schemeClr val="tx1"/>
                          </a:solidFill>
                          <a:effectLst/>
                          <a:latin typeface="+mn-lt"/>
                          <a:ea typeface="+mn-ea"/>
                          <a:cs typeface="+mn-cs"/>
                        </a:rPr>
                        <a:t>mydb.myschema.mytable</a:t>
                      </a:r>
                      <a:r>
                        <a:rPr lang="en-US" sz="1800" b="0" kern="1200" dirty="0">
                          <a:solidFill>
                            <a:schemeClr val="tx1"/>
                          </a:solidFill>
                          <a:effectLst/>
                          <a:latin typeface="+mn-lt"/>
                          <a:ea typeface="+mn-ea"/>
                          <a:cs typeface="+mn-cs"/>
                        </a:rPr>
                        <a:t>'</a:t>
                      </a:r>
                      <a:r>
                        <a:rPr lang="en-US" sz="1800" kern="1200" dirty="0">
                          <a:solidFill>
                            <a:schemeClr val="tx1"/>
                          </a:solidFill>
                          <a:effectLst/>
                          <a:latin typeface="+mn-lt"/>
                          <a:ea typeface="+mn-ea"/>
                          <a:cs typeface="+mn-cs"/>
                        </a:rPr>
                        <a:t>));</a:t>
                      </a: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spTree>
    <p:extLst>
      <p:ext uri="{BB962C8B-B14F-4D97-AF65-F5344CB8AC3E}">
        <p14:creationId xmlns:p14="http://schemas.microsoft.com/office/powerpoint/2010/main" val="7647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06576" y="4773168"/>
            <a:ext cx="4397587" cy="811107"/>
          </a:xfrm>
          <a:custGeom>
            <a:avLst/>
            <a:gdLst/>
            <a:ahLst/>
            <a:cxnLst/>
            <a:rect l="l" t="t" r="r" b="b"/>
            <a:pathLst>
              <a:path w="3298190" h="608329">
                <a:moveTo>
                  <a:pt x="2645156" y="0"/>
                </a:moveTo>
                <a:lnTo>
                  <a:pt x="652653" y="0"/>
                </a:lnTo>
                <a:lnTo>
                  <a:pt x="580507" y="1023"/>
                </a:lnTo>
                <a:lnTo>
                  <a:pt x="510865" y="4025"/>
                </a:lnTo>
                <a:lnTo>
                  <a:pt x="444091" y="8908"/>
                </a:lnTo>
                <a:lnTo>
                  <a:pt x="380552" y="15570"/>
                </a:lnTo>
                <a:lnTo>
                  <a:pt x="320615" y="23913"/>
                </a:lnTo>
                <a:lnTo>
                  <a:pt x="264647" y="33836"/>
                </a:lnTo>
                <a:lnTo>
                  <a:pt x="213014" y="45240"/>
                </a:lnTo>
                <a:lnTo>
                  <a:pt x="166082" y="58025"/>
                </a:lnTo>
                <a:lnTo>
                  <a:pt x="124219" y="72091"/>
                </a:lnTo>
                <a:lnTo>
                  <a:pt x="87790" y="87338"/>
                </a:lnTo>
                <a:lnTo>
                  <a:pt x="32704" y="120977"/>
                </a:lnTo>
                <a:lnTo>
                  <a:pt x="3756" y="158143"/>
                </a:lnTo>
                <a:lnTo>
                  <a:pt x="0" y="177800"/>
                </a:lnTo>
                <a:lnTo>
                  <a:pt x="4453" y="198565"/>
                </a:lnTo>
                <a:lnTo>
                  <a:pt x="38647" y="237968"/>
                </a:lnTo>
                <a:lnTo>
                  <a:pt x="103375" y="273598"/>
                </a:lnTo>
                <a:lnTo>
                  <a:pt x="145996" y="289647"/>
                </a:lnTo>
                <a:lnTo>
                  <a:pt x="194818" y="304331"/>
                </a:lnTo>
                <a:lnTo>
                  <a:pt x="249364" y="317511"/>
                </a:lnTo>
                <a:lnTo>
                  <a:pt x="309156" y="329045"/>
                </a:lnTo>
                <a:lnTo>
                  <a:pt x="373718" y="338794"/>
                </a:lnTo>
                <a:lnTo>
                  <a:pt x="442571" y="346617"/>
                </a:lnTo>
                <a:lnTo>
                  <a:pt x="515239" y="352374"/>
                </a:lnTo>
                <a:lnTo>
                  <a:pt x="515239" y="367969"/>
                </a:lnTo>
                <a:lnTo>
                  <a:pt x="524034" y="406136"/>
                </a:lnTo>
                <a:lnTo>
                  <a:pt x="550581" y="443287"/>
                </a:lnTo>
                <a:lnTo>
                  <a:pt x="595119" y="478616"/>
                </a:lnTo>
                <a:lnTo>
                  <a:pt x="657888" y="511315"/>
                </a:lnTo>
                <a:lnTo>
                  <a:pt x="696184" y="526426"/>
                </a:lnTo>
                <a:lnTo>
                  <a:pt x="739128" y="540577"/>
                </a:lnTo>
                <a:lnTo>
                  <a:pt x="786750" y="553667"/>
                </a:lnTo>
                <a:lnTo>
                  <a:pt x="839079" y="565595"/>
                </a:lnTo>
                <a:lnTo>
                  <a:pt x="896147" y="576260"/>
                </a:lnTo>
                <a:lnTo>
                  <a:pt x="957981" y="585561"/>
                </a:lnTo>
                <a:lnTo>
                  <a:pt x="1024614" y="593397"/>
                </a:lnTo>
                <a:lnTo>
                  <a:pt x="1096075" y="599667"/>
                </a:lnTo>
                <a:lnTo>
                  <a:pt x="1172393" y="604271"/>
                </a:lnTo>
                <a:lnTo>
                  <a:pt x="1253599" y="607108"/>
                </a:lnTo>
                <a:lnTo>
                  <a:pt x="1339723" y="608076"/>
                </a:lnTo>
                <a:lnTo>
                  <a:pt x="1427448" y="607139"/>
                </a:lnTo>
                <a:lnTo>
                  <a:pt x="1507699" y="604406"/>
                </a:lnTo>
                <a:lnTo>
                  <a:pt x="1580946" y="599993"/>
                </a:lnTo>
                <a:lnTo>
                  <a:pt x="1647657" y="594017"/>
                </a:lnTo>
                <a:lnTo>
                  <a:pt x="1708300" y="586595"/>
                </a:lnTo>
                <a:lnTo>
                  <a:pt x="1763344" y="577841"/>
                </a:lnTo>
                <a:lnTo>
                  <a:pt x="1813257" y="567874"/>
                </a:lnTo>
                <a:lnTo>
                  <a:pt x="1858507" y="556809"/>
                </a:lnTo>
                <a:lnTo>
                  <a:pt x="1899564" y="544762"/>
                </a:lnTo>
                <a:lnTo>
                  <a:pt x="1936895" y="531851"/>
                </a:lnTo>
                <a:lnTo>
                  <a:pt x="2002256" y="503899"/>
                </a:lnTo>
                <a:lnTo>
                  <a:pt x="2058337" y="473884"/>
                </a:lnTo>
                <a:lnTo>
                  <a:pt x="2084070" y="458393"/>
                </a:lnTo>
                <a:lnTo>
                  <a:pt x="2606649" y="458393"/>
                </a:lnTo>
                <a:lnTo>
                  <a:pt x="2663185" y="443559"/>
                </a:lnTo>
                <a:lnTo>
                  <a:pt x="2703717" y="427904"/>
                </a:lnTo>
                <a:lnTo>
                  <a:pt x="2753111" y="391357"/>
                </a:lnTo>
                <a:lnTo>
                  <a:pt x="2759710" y="371081"/>
                </a:lnTo>
                <a:lnTo>
                  <a:pt x="2759710" y="358609"/>
                </a:lnTo>
                <a:lnTo>
                  <a:pt x="2748280" y="352374"/>
                </a:lnTo>
                <a:lnTo>
                  <a:pt x="2818319" y="348411"/>
                </a:lnTo>
                <a:lnTo>
                  <a:pt x="2885454" y="342370"/>
                </a:lnTo>
                <a:lnTo>
                  <a:pt x="2949214" y="334388"/>
                </a:lnTo>
                <a:lnTo>
                  <a:pt x="3009132" y="324600"/>
                </a:lnTo>
                <a:lnTo>
                  <a:pt x="3064736" y="313143"/>
                </a:lnTo>
                <a:lnTo>
                  <a:pt x="3115557" y="300154"/>
                </a:lnTo>
                <a:lnTo>
                  <a:pt x="3161125" y="285770"/>
                </a:lnTo>
                <a:lnTo>
                  <a:pt x="3200972" y="270127"/>
                </a:lnTo>
                <a:lnTo>
                  <a:pt x="3261620" y="235608"/>
                </a:lnTo>
                <a:lnTo>
                  <a:pt x="3293744" y="197691"/>
                </a:lnTo>
                <a:lnTo>
                  <a:pt x="3297935" y="177800"/>
                </a:lnTo>
                <a:lnTo>
                  <a:pt x="3294180" y="158143"/>
                </a:lnTo>
                <a:lnTo>
                  <a:pt x="3265232" y="120977"/>
                </a:lnTo>
                <a:lnTo>
                  <a:pt x="3210146" y="87338"/>
                </a:lnTo>
                <a:lnTo>
                  <a:pt x="3173715" y="72091"/>
                </a:lnTo>
                <a:lnTo>
                  <a:pt x="3131849" y="58025"/>
                </a:lnTo>
                <a:lnTo>
                  <a:pt x="3084912" y="45240"/>
                </a:lnTo>
                <a:lnTo>
                  <a:pt x="3033272" y="33836"/>
                </a:lnTo>
                <a:lnTo>
                  <a:pt x="2977293" y="23913"/>
                </a:lnTo>
                <a:lnTo>
                  <a:pt x="2917344" y="15570"/>
                </a:lnTo>
                <a:lnTo>
                  <a:pt x="2853789" y="8908"/>
                </a:lnTo>
                <a:lnTo>
                  <a:pt x="2786995" y="4025"/>
                </a:lnTo>
                <a:lnTo>
                  <a:pt x="2717329" y="1023"/>
                </a:lnTo>
                <a:lnTo>
                  <a:pt x="2645156" y="0"/>
                </a:lnTo>
                <a:close/>
              </a:path>
              <a:path w="3298190" h="608329">
                <a:moveTo>
                  <a:pt x="2606649" y="458393"/>
                </a:moveTo>
                <a:lnTo>
                  <a:pt x="2084070" y="458393"/>
                </a:lnTo>
                <a:lnTo>
                  <a:pt x="2127959" y="466976"/>
                </a:lnTo>
                <a:lnTo>
                  <a:pt x="2176804" y="473910"/>
                </a:lnTo>
                <a:lnTo>
                  <a:pt x="2230044" y="479048"/>
                </a:lnTo>
                <a:lnTo>
                  <a:pt x="2287119" y="482239"/>
                </a:lnTo>
                <a:lnTo>
                  <a:pt x="2347468" y="483336"/>
                </a:lnTo>
                <a:lnTo>
                  <a:pt x="2421912" y="481540"/>
                </a:lnTo>
                <a:lnTo>
                  <a:pt x="2491839" y="476356"/>
                </a:lnTo>
                <a:lnTo>
                  <a:pt x="2556114" y="468093"/>
                </a:lnTo>
                <a:lnTo>
                  <a:pt x="2606649" y="458393"/>
                </a:lnTo>
                <a:close/>
              </a:path>
            </a:pathLst>
          </a:custGeom>
          <a:solidFill>
            <a:srgbClr val="575757"/>
          </a:solidFill>
        </p:spPr>
        <p:txBody>
          <a:bodyPr wrap="square" lIns="0" tIns="0" rIns="0" bIns="0" rtlCol="0"/>
          <a:lstStyle/>
          <a:p>
            <a:endParaRPr sz="2400"/>
          </a:p>
        </p:txBody>
      </p:sp>
      <p:sp>
        <p:nvSpPr>
          <p:cNvPr id="3" name="object 3"/>
          <p:cNvSpPr txBox="1">
            <a:spLocks noGrp="1"/>
          </p:cNvSpPr>
          <p:nvPr>
            <p:ph type="title"/>
          </p:nvPr>
        </p:nvSpPr>
        <p:spPr>
          <a:xfrm>
            <a:off x="418320" y="288129"/>
            <a:ext cx="8326120" cy="509541"/>
          </a:xfrm>
          <a:prstGeom prst="rect">
            <a:avLst/>
          </a:prstGeom>
        </p:spPr>
        <p:txBody>
          <a:bodyPr vert="horz" wrap="square" lIns="0" tIns="16933" rIns="0" bIns="0" rtlCol="0" anchor="ctr">
            <a:spAutoFit/>
          </a:bodyPr>
          <a:lstStyle/>
          <a:p>
            <a:pPr marL="16933">
              <a:lnSpc>
                <a:spcPct val="100000"/>
              </a:lnSpc>
              <a:spcBef>
                <a:spcPts val="133"/>
              </a:spcBef>
            </a:pPr>
            <a:r>
              <a:rPr sz="3200" b="1" spc="-7" dirty="0">
                <a:latin typeface="Calibri"/>
                <a:cs typeface="Calibri"/>
              </a:rPr>
              <a:t>Dynamic Caching </a:t>
            </a:r>
            <a:r>
              <a:rPr sz="3200" b="1" spc="-20" dirty="0">
                <a:latin typeface="Calibri"/>
                <a:cs typeface="Calibri"/>
              </a:rPr>
              <a:t>for </a:t>
            </a:r>
            <a:r>
              <a:rPr sz="3200" b="1" spc="-13" dirty="0">
                <a:latin typeface="Calibri"/>
                <a:cs typeface="Calibri"/>
              </a:rPr>
              <a:t>Optimal </a:t>
            </a:r>
            <a:r>
              <a:rPr sz="3200" b="1" spc="-7" dirty="0">
                <a:latin typeface="Calibri"/>
                <a:cs typeface="Calibri"/>
              </a:rPr>
              <a:t>Query</a:t>
            </a:r>
            <a:r>
              <a:rPr sz="3200" b="1" spc="7" dirty="0">
                <a:latin typeface="Calibri"/>
                <a:cs typeface="Calibri"/>
              </a:rPr>
              <a:t> </a:t>
            </a:r>
            <a:r>
              <a:rPr sz="3200" b="1" spc="-13" dirty="0">
                <a:latin typeface="Calibri"/>
                <a:cs typeface="Calibri"/>
              </a:rPr>
              <a:t>Performance</a:t>
            </a:r>
            <a:endParaRPr sz="3200">
              <a:latin typeface="Calibri"/>
              <a:cs typeface="Calibri"/>
            </a:endParaRPr>
          </a:p>
        </p:txBody>
      </p:sp>
      <p:sp>
        <p:nvSpPr>
          <p:cNvPr id="4" name="object 4"/>
          <p:cNvSpPr/>
          <p:nvPr/>
        </p:nvSpPr>
        <p:spPr>
          <a:xfrm>
            <a:off x="1830832" y="4039616"/>
            <a:ext cx="3606800" cy="918633"/>
          </a:xfrm>
          <a:custGeom>
            <a:avLst/>
            <a:gdLst/>
            <a:ahLst/>
            <a:cxnLst/>
            <a:rect l="l" t="t" r="r" b="b"/>
            <a:pathLst>
              <a:path w="2705100" h="688975">
                <a:moveTo>
                  <a:pt x="2658364" y="0"/>
                </a:moveTo>
                <a:lnTo>
                  <a:pt x="46735" y="0"/>
                </a:lnTo>
                <a:lnTo>
                  <a:pt x="28557" y="3677"/>
                </a:lnTo>
                <a:lnTo>
                  <a:pt x="13700" y="13700"/>
                </a:lnTo>
                <a:lnTo>
                  <a:pt x="3677" y="28557"/>
                </a:lnTo>
                <a:lnTo>
                  <a:pt x="0" y="46736"/>
                </a:lnTo>
                <a:lnTo>
                  <a:pt x="0" y="642112"/>
                </a:lnTo>
                <a:lnTo>
                  <a:pt x="3677" y="660290"/>
                </a:lnTo>
                <a:lnTo>
                  <a:pt x="13700" y="675147"/>
                </a:lnTo>
                <a:lnTo>
                  <a:pt x="28557" y="685170"/>
                </a:lnTo>
                <a:lnTo>
                  <a:pt x="46735" y="688847"/>
                </a:lnTo>
                <a:lnTo>
                  <a:pt x="2658364" y="688847"/>
                </a:lnTo>
                <a:lnTo>
                  <a:pt x="2676542" y="685170"/>
                </a:lnTo>
                <a:lnTo>
                  <a:pt x="2691399" y="675147"/>
                </a:lnTo>
                <a:lnTo>
                  <a:pt x="2701422" y="660290"/>
                </a:lnTo>
                <a:lnTo>
                  <a:pt x="2705100" y="642112"/>
                </a:lnTo>
                <a:lnTo>
                  <a:pt x="2705100" y="46736"/>
                </a:lnTo>
                <a:lnTo>
                  <a:pt x="2701422" y="28557"/>
                </a:lnTo>
                <a:lnTo>
                  <a:pt x="2691399" y="13700"/>
                </a:lnTo>
                <a:lnTo>
                  <a:pt x="2676542" y="3677"/>
                </a:lnTo>
                <a:lnTo>
                  <a:pt x="2658364" y="0"/>
                </a:lnTo>
                <a:close/>
              </a:path>
            </a:pathLst>
          </a:custGeom>
          <a:solidFill>
            <a:srgbClr val="8DC53E"/>
          </a:solidFill>
        </p:spPr>
        <p:txBody>
          <a:bodyPr wrap="square" lIns="0" tIns="0" rIns="0" bIns="0" rtlCol="0"/>
          <a:lstStyle/>
          <a:p>
            <a:endParaRPr sz="2400"/>
          </a:p>
        </p:txBody>
      </p:sp>
      <p:sp>
        <p:nvSpPr>
          <p:cNvPr id="5" name="object 5"/>
          <p:cNvSpPr/>
          <p:nvPr/>
        </p:nvSpPr>
        <p:spPr>
          <a:xfrm>
            <a:off x="1830832" y="4039616"/>
            <a:ext cx="3606800" cy="918633"/>
          </a:xfrm>
          <a:custGeom>
            <a:avLst/>
            <a:gdLst/>
            <a:ahLst/>
            <a:cxnLst/>
            <a:rect l="l" t="t" r="r" b="b"/>
            <a:pathLst>
              <a:path w="2705100" h="688975">
                <a:moveTo>
                  <a:pt x="0" y="46736"/>
                </a:moveTo>
                <a:lnTo>
                  <a:pt x="3677" y="28557"/>
                </a:lnTo>
                <a:lnTo>
                  <a:pt x="13700" y="13700"/>
                </a:lnTo>
                <a:lnTo>
                  <a:pt x="28557" y="3677"/>
                </a:lnTo>
                <a:lnTo>
                  <a:pt x="46735" y="0"/>
                </a:lnTo>
                <a:lnTo>
                  <a:pt x="2658364" y="0"/>
                </a:lnTo>
                <a:lnTo>
                  <a:pt x="2676542" y="3677"/>
                </a:lnTo>
                <a:lnTo>
                  <a:pt x="2691399" y="13700"/>
                </a:lnTo>
                <a:lnTo>
                  <a:pt x="2701422" y="28557"/>
                </a:lnTo>
                <a:lnTo>
                  <a:pt x="2705100" y="46736"/>
                </a:lnTo>
                <a:lnTo>
                  <a:pt x="2705100" y="642112"/>
                </a:lnTo>
                <a:lnTo>
                  <a:pt x="2701422" y="660290"/>
                </a:lnTo>
                <a:lnTo>
                  <a:pt x="2691399" y="675147"/>
                </a:lnTo>
                <a:lnTo>
                  <a:pt x="2676542" y="685170"/>
                </a:lnTo>
                <a:lnTo>
                  <a:pt x="2658364" y="688847"/>
                </a:lnTo>
                <a:lnTo>
                  <a:pt x="46735" y="688847"/>
                </a:lnTo>
                <a:lnTo>
                  <a:pt x="28557" y="685170"/>
                </a:lnTo>
                <a:lnTo>
                  <a:pt x="13700" y="675147"/>
                </a:lnTo>
                <a:lnTo>
                  <a:pt x="3677" y="660290"/>
                </a:lnTo>
                <a:lnTo>
                  <a:pt x="0" y="642112"/>
                </a:lnTo>
                <a:lnTo>
                  <a:pt x="0" y="46736"/>
                </a:lnTo>
                <a:close/>
              </a:path>
            </a:pathLst>
          </a:custGeom>
          <a:ln w="12192">
            <a:solidFill>
              <a:srgbClr val="FFFFFF"/>
            </a:solidFill>
          </a:ln>
        </p:spPr>
        <p:txBody>
          <a:bodyPr wrap="square" lIns="0" tIns="0" rIns="0" bIns="0" rtlCol="0"/>
          <a:lstStyle/>
          <a:p>
            <a:endParaRPr sz="2400"/>
          </a:p>
        </p:txBody>
      </p:sp>
      <p:sp>
        <p:nvSpPr>
          <p:cNvPr id="6" name="object 6"/>
          <p:cNvSpPr/>
          <p:nvPr/>
        </p:nvSpPr>
        <p:spPr>
          <a:xfrm>
            <a:off x="2639569" y="4269231"/>
            <a:ext cx="541020" cy="480907"/>
          </a:xfrm>
          <a:custGeom>
            <a:avLst/>
            <a:gdLst/>
            <a:ahLst/>
            <a:cxnLst/>
            <a:rect l="l" t="t" r="r" b="b"/>
            <a:pathLst>
              <a:path w="405764" h="360679">
                <a:moveTo>
                  <a:pt x="348996" y="61468"/>
                </a:moveTo>
                <a:lnTo>
                  <a:pt x="0" y="61468"/>
                </a:lnTo>
                <a:lnTo>
                  <a:pt x="0" y="347472"/>
                </a:lnTo>
                <a:lnTo>
                  <a:pt x="52181" y="358066"/>
                </a:lnTo>
                <a:lnTo>
                  <a:pt x="94310" y="360297"/>
                </a:lnTo>
                <a:lnTo>
                  <a:pt x="129257" y="356065"/>
                </a:lnTo>
                <a:lnTo>
                  <a:pt x="159896" y="347271"/>
                </a:lnTo>
                <a:lnTo>
                  <a:pt x="219738" y="323596"/>
                </a:lnTo>
                <a:lnTo>
                  <a:pt x="254685" y="312515"/>
                </a:lnTo>
                <a:lnTo>
                  <a:pt x="296814" y="304473"/>
                </a:lnTo>
                <a:lnTo>
                  <a:pt x="348996" y="301370"/>
                </a:lnTo>
                <a:lnTo>
                  <a:pt x="348996" y="61468"/>
                </a:lnTo>
                <a:close/>
              </a:path>
              <a:path w="405764" h="360679">
                <a:moveTo>
                  <a:pt x="375412" y="30352"/>
                </a:moveTo>
                <a:lnTo>
                  <a:pt x="28701" y="30352"/>
                </a:lnTo>
                <a:lnTo>
                  <a:pt x="28701" y="61468"/>
                </a:lnTo>
                <a:lnTo>
                  <a:pt x="348996" y="61468"/>
                </a:lnTo>
                <a:lnTo>
                  <a:pt x="348996" y="273431"/>
                </a:lnTo>
                <a:lnTo>
                  <a:pt x="351266" y="273173"/>
                </a:lnTo>
                <a:lnTo>
                  <a:pt x="357251" y="272605"/>
                </a:lnTo>
                <a:lnTo>
                  <a:pt x="365712" y="272037"/>
                </a:lnTo>
                <a:lnTo>
                  <a:pt x="375412" y="271780"/>
                </a:lnTo>
                <a:lnTo>
                  <a:pt x="375412" y="30352"/>
                </a:lnTo>
                <a:close/>
              </a:path>
              <a:path w="405764" h="360679">
                <a:moveTo>
                  <a:pt x="405384" y="0"/>
                </a:moveTo>
                <a:lnTo>
                  <a:pt x="55753" y="0"/>
                </a:lnTo>
                <a:lnTo>
                  <a:pt x="55753" y="30352"/>
                </a:lnTo>
                <a:lnTo>
                  <a:pt x="375412" y="30352"/>
                </a:lnTo>
                <a:lnTo>
                  <a:pt x="375412" y="241934"/>
                </a:lnTo>
                <a:lnTo>
                  <a:pt x="377987" y="241736"/>
                </a:lnTo>
                <a:lnTo>
                  <a:pt x="384778" y="241300"/>
                </a:lnTo>
                <a:lnTo>
                  <a:pt x="394378" y="240863"/>
                </a:lnTo>
                <a:lnTo>
                  <a:pt x="405384" y="240664"/>
                </a:lnTo>
                <a:lnTo>
                  <a:pt x="405384" y="0"/>
                </a:lnTo>
                <a:close/>
              </a:path>
            </a:pathLst>
          </a:custGeom>
          <a:solidFill>
            <a:srgbClr val="FFFFFF"/>
          </a:solidFill>
        </p:spPr>
        <p:txBody>
          <a:bodyPr wrap="square" lIns="0" tIns="0" rIns="0" bIns="0" rtlCol="0"/>
          <a:lstStyle/>
          <a:p>
            <a:endParaRPr sz="2400"/>
          </a:p>
        </p:txBody>
      </p:sp>
      <p:sp>
        <p:nvSpPr>
          <p:cNvPr id="7" name="object 7"/>
          <p:cNvSpPr/>
          <p:nvPr/>
        </p:nvSpPr>
        <p:spPr>
          <a:xfrm>
            <a:off x="2639568" y="4351189"/>
            <a:ext cx="465667" cy="398780"/>
          </a:xfrm>
          <a:custGeom>
            <a:avLst/>
            <a:gdLst/>
            <a:ahLst/>
            <a:cxnLst/>
            <a:rect l="l" t="t" r="r" b="b"/>
            <a:pathLst>
              <a:path w="349250" h="299085">
                <a:moveTo>
                  <a:pt x="0" y="0"/>
                </a:moveTo>
                <a:lnTo>
                  <a:pt x="348996" y="0"/>
                </a:lnTo>
                <a:lnTo>
                  <a:pt x="348996" y="239902"/>
                </a:lnTo>
                <a:lnTo>
                  <a:pt x="296814" y="243005"/>
                </a:lnTo>
                <a:lnTo>
                  <a:pt x="254685" y="251047"/>
                </a:lnTo>
                <a:lnTo>
                  <a:pt x="219738" y="262127"/>
                </a:lnTo>
                <a:lnTo>
                  <a:pt x="189099" y="274346"/>
                </a:lnTo>
                <a:lnTo>
                  <a:pt x="159896" y="285803"/>
                </a:lnTo>
                <a:lnTo>
                  <a:pt x="129257" y="294597"/>
                </a:lnTo>
                <a:lnTo>
                  <a:pt x="94310" y="298829"/>
                </a:lnTo>
                <a:lnTo>
                  <a:pt x="52181" y="296598"/>
                </a:lnTo>
                <a:lnTo>
                  <a:pt x="0" y="286003"/>
                </a:lnTo>
                <a:lnTo>
                  <a:pt x="0" y="0"/>
                </a:lnTo>
                <a:close/>
              </a:path>
            </a:pathLst>
          </a:custGeom>
          <a:ln w="12192">
            <a:solidFill>
              <a:srgbClr val="8DC53E"/>
            </a:solidFill>
          </a:ln>
        </p:spPr>
        <p:txBody>
          <a:bodyPr wrap="square" lIns="0" tIns="0" rIns="0" bIns="0" rtlCol="0"/>
          <a:lstStyle/>
          <a:p>
            <a:endParaRPr sz="2400"/>
          </a:p>
        </p:txBody>
      </p:sp>
      <p:sp>
        <p:nvSpPr>
          <p:cNvPr id="8" name="object 8"/>
          <p:cNvSpPr/>
          <p:nvPr/>
        </p:nvSpPr>
        <p:spPr>
          <a:xfrm>
            <a:off x="2677836" y="4309701"/>
            <a:ext cx="462280" cy="324272"/>
          </a:xfrm>
          <a:custGeom>
            <a:avLst/>
            <a:gdLst/>
            <a:ahLst/>
            <a:cxnLst/>
            <a:rect l="l" t="t" r="r" b="b"/>
            <a:pathLst>
              <a:path w="346710" h="243204">
                <a:moveTo>
                  <a:pt x="0" y="31115"/>
                </a:moveTo>
                <a:lnTo>
                  <a:pt x="0" y="0"/>
                </a:lnTo>
                <a:lnTo>
                  <a:pt x="346710" y="0"/>
                </a:lnTo>
                <a:lnTo>
                  <a:pt x="346710" y="241427"/>
                </a:lnTo>
                <a:lnTo>
                  <a:pt x="337010" y="241684"/>
                </a:lnTo>
                <a:lnTo>
                  <a:pt x="328549" y="242252"/>
                </a:lnTo>
                <a:lnTo>
                  <a:pt x="322564" y="242820"/>
                </a:lnTo>
                <a:lnTo>
                  <a:pt x="320294" y="243078"/>
                </a:lnTo>
              </a:path>
            </a:pathLst>
          </a:custGeom>
          <a:ln w="12192">
            <a:solidFill>
              <a:srgbClr val="8DC53E"/>
            </a:solidFill>
          </a:ln>
        </p:spPr>
        <p:txBody>
          <a:bodyPr wrap="square" lIns="0" tIns="0" rIns="0" bIns="0" rtlCol="0"/>
          <a:lstStyle/>
          <a:p>
            <a:endParaRPr sz="2400"/>
          </a:p>
        </p:txBody>
      </p:sp>
      <p:sp>
        <p:nvSpPr>
          <p:cNvPr id="9" name="object 9"/>
          <p:cNvSpPr/>
          <p:nvPr/>
        </p:nvSpPr>
        <p:spPr>
          <a:xfrm>
            <a:off x="2713906" y="4269231"/>
            <a:ext cx="466513" cy="322580"/>
          </a:xfrm>
          <a:custGeom>
            <a:avLst/>
            <a:gdLst/>
            <a:ahLst/>
            <a:cxnLst/>
            <a:rect l="l" t="t" r="r" b="b"/>
            <a:pathLst>
              <a:path w="349885" h="241935">
                <a:moveTo>
                  <a:pt x="0" y="30352"/>
                </a:moveTo>
                <a:lnTo>
                  <a:pt x="0" y="0"/>
                </a:lnTo>
                <a:lnTo>
                  <a:pt x="349631" y="0"/>
                </a:lnTo>
                <a:lnTo>
                  <a:pt x="349631" y="240664"/>
                </a:lnTo>
                <a:lnTo>
                  <a:pt x="338625" y="240863"/>
                </a:lnTo>
                <a:lnTo>
                  <a:pt x="329025" y="241300"/>
                </a:lnTo>
                <a:lnTo>
                  <a:pt x="322234" y="241736"/>
                </a:lnTo>
                <a:lnTo>
                  <a:pt x="319658" y="241934"/>
                </a:lnTo>
              </a:path>
            </a:pathLst>
          </a:custGeom>
          <a:ln w="12192">
            <a:solidFill>
              <a:srgbClr val="8DC53E"/>
            </a:solidFill>
          </a:ln>
        </p:spPr>
        <p:txBody>
          <a:bodyPr wrap="square" lIns="0" tIns="0" rIns="0" bIns="0" rtlCol="0"/>
          <a:lstStyle/>
          <a:p>
            <a:endParaRPr sz="2400"/>
          </a:p>
        </p:txBody>
      </p:sp>
      <p:sp>
        <p:nvSpPr>
          <p:cNvPr id="10" name="object 10"/>
          <p:cNvSpPr/>
          <p:nvPr/>
        </p:nvSpPr>
        <p:spPr>
          <a:xfrm>
            <a:off x="3381247" y="4269231"/>
            <a:ext cx="538480" cy="480907"/>
          </a:xfrm>
          <a:custGeom>
            <a:avLst/>
            <a:gdLst/>
            <a:ahLst/>
            <a:cxnLst/>
            <a:rect l="l" t="t" r="r" b="b"/>
            <a:pathLst>
              <a:path w="403860" h="360679">
                <a:moveTo>
                  <a:pt x="347725" y="61468"/>
                </a:moveTo>
                <a:lnTo>
                  <a:pt x="0" y="61468"/>
                </a:lnTo>
                <a:lnTo>
                  <a:pt x="0" y="347472"/>
                </a:lnTo>
                <a:lnTo>
                  <a:pt x="51991" y="358066"/>
                </a:lnTo>
                <a:lnTo>
                  <a:pt x="93967" y="360297"/>
                </a:lnTo>
                <a:lnTo>
                  <a:pt x="128787" y="356065"/>
                </a:lnTo>
                <a:lnTo>
                  <a:pt x="159314" y="347271"/>
                </a:lnTo>
                <a:lnTo>
                  <a:pt x="218938" y="323596"/>
                </a:lnTo>
                <a:lnTo>
                  <a:pt x="253758" y="312515"/>
                </a:lnTo>
                <a:lnTo>
                  <a:pt x="295734" y="304473"/>
                </a:lnTo>
                <a:lnTo>
                  <a:pt x="347725" y="301370"/>
                </a:lnTo>
                <a:lnTo>
                  <a:pt x="347725" y="61468"/>
                </a:lnTo>
                <a:close/>
              </a:path>
              <a:path w="403860" h="360679">
                <a:moveTo>
                  <a:pt x="373888" y="30352"/>
                </a:moveTo>
                <a:lnTo>
                  <a:pt x="28701" y="30352"/>
                </a:lnTo>
                <a:lnTo>
                  <a:pt x="28701" y="61468"/>
                </a:lnTo>
                <a:lnTo>
                  <a:pt x="347725" y="61468"/>
                </a:lnTo>
                <a:lnTo>
                  <a:pt x="347725" y="273431"/>
                </a:lnTo>
                <a:lnTo>
                  <a:pt x="349974" y="273173"/>
                </a:lnTo>
                <a:lnTo>
                  <a:pt x="355901" y="272605"/>
                </a:lnTo>
                <a:lnTo>
                  <a:pt x="364281" y="272037"/>
                </a:lnTo>
                <a:lnTo>
                  <a:pt x="373888" y="271780"/>
                </a:lnTo>
                <a:lnTo>
                  <a:pt x="373888" y="30352"/>
                </a:lnTo>
                <a:close/>
              </a:path>
              <a:path w="403860" h="360679">
                <a:moveTo>
                  <a:pt x="403859" y="0"/>
                </a:moveTo>
                <a:lnTo>
                  <a:pt x="55625" y="0"/>
                </a:lnTo>
                <a:lnTo>
                  <a:pt x="55625" y="30352"/>
                </a:lnTo>
                <a:lnTo>
                  <a:pt x="373888" y="30352"/>
                </a:lnTo>
                <a:lnTo>
                  <a:pt x="373888" y="241934"/>
                </a:lnTo>
                <a:lnTo>
                  <a:pt x="376463" y="241736"/>
                </a:lnTo>
                <a:lnTo>
                  <a:pt x="383254" y="241300"/>
                </a:lnTo>
                <a:lnTo>
                  <a:pt x="392854" y="240863"/>
                </a:lnTo>
                <a:lnTo>
                  <a:pt x="403859" y="240664"/>
                </a:lnTo>
                <a:lnTo>
                  <a:pt x="403859" y="0"/>
                </a:lnTo>
                <a:close/>
              </a:path>
            </a:pathLst>
          </a:custGeom>
          <a:solidFill>
            <a:srgbClr val="FFFFFF"/>
          </a:solidFill>
        </p:spPr>
        <p:txBody>
          <a:bodyPr wrap="square" lIns="0" tIns="0" rIns="0" bIns="0" rtlCol="0"/>
          <a:lstStyle/>
          <a:p>
            <a:endParaRPr sz="2400"/>
          </a:p>
        </p:txBody>
      </p:sp>
      <p:sp>
        <p:nvSpPr>
          <p:cNvPr id="11" name="object 11"/>
          <p:cNvSpPr/>
          <p:nvPr/>
        </p:nvSpPr>
        <p:spPr>
          <a:xfrm>
            <a:off x="3381247" y="4351189"/>
            <a:ext cx="463973" cy="398780"/>
          </a:xfrm>
          <a:custGeom>
            <a:avLst/>
            <a:gdLst/>
            <a:ahLst/>
            <a:cxnLst/>
            <a:rect l="l" t="t" r="r" b="b"/>
            <a:pathLst>
              <a:path w="347980" h="299085">
                <a:moveTo>
                  <a:pt x="0" y="0"/>
                </a:moveTo>
                <a:lnTo>
                  <a:pt x="347725" y="0"/>
                </a:lnTo>
                <a:lnTo>
                  <a:pt x="347725" y="239902"/>
                </a:lnTo>
                <a:lnTo>
                  <a:pt x="295734" y="243005"/>
                </a:lnTo>
                <a:lnTo>
                  <a:pt x="253758" y="251047"/>
                </a:lnTo>
                <a:lnTo>
                  <a:pt x="218938" y="262127"/>
                </a:lnTo>
                <a:lnTo>
                  <a:pt x="188411" y="274346"/>
                </a:lnTo>
                <a:lnTo>
                  <a:pt x="159314" y="285803"/>
                </a:lnTo>
                <a:lnTo>
                  <a:pt x="128787" y="294597"/>
                </a:lnTo>
                <a:lnTo>
                  <a:pt x="93967" y="298829"/>
                </a:lnTo>
                <a:lnTo>
                  <a:pt x="51991" y="296598"/>
                </a:lnTo>
                <a:lnTo>
                  <a:pt x="0" y="286003"/>
                </a:lnTo>
                <a:lnTo>
                  <a:pt x="0" y="0"/>
                </a:lnTo>
                <a:close/>
              </a:path>
            </a:pathLst>
          </a:custGeom>
          <a:ln w="12192">
            <a:solidFill>
              <a:srgbClr val="8DC53E"/>
            </a:solidFill>
          </a:ln>
        </p:spPr>
        <p:txBody>
          <a:bodyPr wrap="square" lIns="0" tIns="0" rIns="0" bIns="0" rtlCol="0"/>
          <a:lstStyle/>
          <a:p>
            <a:endParaRPr sz="2400"/>
          </a:p>
        </p:txBody>
      </p:sp>
      <p:sp>
        <p:nvSpPr>
          <p:cNvPr id="12" name="object 12"/>
          <p:cNvSpPr/>
          <p:nvPr/>
        </p:nvSpPr>
        <p:spPr>
          <a:xfrm>
            <a:off x="3419517" y="4309701"/>
            <a:ext cx="460587" cy="324272"/>
          </a:xfrm>
          <a:custGeom>
            <a:avLst/>
            <a:gdLst/>
            <a:ahLst/>
            <a:cxnLst/>
            <a:rect l="l" t="t" r="r" b="b"/>
            <a:pathLst>
              <a:path w="345439" h="243204">
                <a:moveTo>
                  <a:pt x="0" y="31115"/>
                </a:moveTo>
                <a:lnTo>
                  <a:pt x="0" y="0"/>
                </a:lnTo>
                <a:lnTo>
                  <a:pt x="345186" y="0"/>
                </a:lnTo>
                <a:lnTo>
                  <a:pt x="345186" y="241427"/>
                </a:lnTo>
                <a:lnTo>
                  <a:pt x="335579" y="241684"/>
                </a:lnTo>
                <a:lnTo>
                  <a:pt x="327199" y="242252"/>
                </a:lnTo>
                <a:lnTo>
                  <a:pt x="321272" y="242820"/>
                </a:lnTo>
                <a:lnTo>
                  <a:pt x="319024" y="243078"/>
                </a:lnTo>
              </a:path>
            </a:pathLst>
          </a:custGeom>
          <a:ln w="12192">
            <a:solidFill>
              <a:srgbClr val="8DC53E"/>
            </a:solidFill>
          </a:ln>
        </p:spPr>
        <p:txBody>
          <a:bodyPr wrap="square" lIns="0" tIns="0" rIns="0" bIns="0" rtlCol="0"/>
          <a:lstStyle/>
          <a:p>
            <a:endParaRPr sz="2400"/>
          </a:p>
        </p:txBody>
      </p:sp>
      <p:sp>
        <p:nvSpPr>
          <p:cNvPr id="13" name="object 13"/>
          <p:cNvSpPr/>
          <p:nvPr/>
        </p:nvSpPr>
        <p:spPr>
          <a:xfrm>
            <a:off x="3455415" y="4269231"/>
            <a:ext cx="464820" cy="322580"/>
          </a:xfrm>
          <a:custGeom>
            <a:avLst/>
            <a:gdLst/>
            <a:ahLst/>
            <a:cxnLst/>
            <a:rect l="l" t="t" r="r" b="b"/>
            <a:pathLst>
              <a:path w="348614" h="241935">
                <a:moveTo>
                  <a:pt x="0" y="30352"/>
                </a:moveTo>
                <a:lnTo>
                  <a:pt x="0" y="0"/>
                </a:lnTo>
                <a:lnTo>
                  <a:pt x="348233" y="0"/>
                </a:lnTo>
                <a:lnTo>
                  <a:pt x="348233" y="240664"/>
                </a:lnTo>
                <a:lnTo>
                  <a:pt x="337228" y="240863"/>
                </a:lnTo>
                <a:lnTo>
                  <a:pt x="327628" y="241300"/>
                </a:lnTo>
                <a:lnTo>
                  <a:pt x="320837" y="241736"/>
                </a:lnTo>
                <a:lnTo>
                  <a:pt x="318262" y="241934"/>
                </a:lnTo>
              </a:path>
            </a:pathLst>
          </a:custGeom>
          <a:ln w="12192">
            <a:solidFill>
              <a:srgbClr val="8DC53E"/>
            </a:solidFill>
          </a:ln>
        </p:spPr>
        <p:txBody>
          <a:bodyPr wrap="square" lIns="0" tIns="0" rIns="0" bIns="0" rtlCol="0"/>
          <a:lstStyle/>
          <a:p>
            <a:endParaRPr sz="2400"/>
          </a:p>
        </p:txBody>
      </p:sp>
      <p:sp>
        <p:nvSpPr>
          <p:cNvPr id="14" name="object 14"/>
          <p:cNvSpPr/>
          <p:nvPr/>
        </p:nvSpPr>
        <p:spPr>
          <a:xfrm>
            <a:off x="1847088" y="3003297"/>
            <a:ext cx="1757680" cy="918633"/>
          </a:xfrm>
          <a:custGeom>
            <a:avLst/>
            <a:gdLst/>
            <a:ahLst/>
            <a:cxnLst/>
            <a:rect l="l" t="t" r="r" b="b"/>
            <a:pathLst>
              <a:path w="1318260" h="688975">
                <a:moveTo>
                  <a:pt x="1278001" y="0"/>
                </a:moveTo>
                <a:lnTo>
                  <a:pt x="40259" y="0"/>
                </a:lnTo>
                <a:lnTo>
                  <a:pt x="24592" y="3165"/>
                </a:lnTo>
                <a:lnTo>
                  <a:pt x="11795" y="11795"/>
                </a:lnTo>
                <a:lnTo>
                  <a:pt x="3165" y="24592"/>
                </a:lnTo>
                <a:lnTo>
                  <a:pt x="0" y="40258"/>
                </a:lnTo>
                <a:lnTo>
                  <a:pt x="0" y="648588"/>
                </a:lnTo>
                <a:lnTo>
                  <a:pt x="3165" y="664255"/>
                </a:lnTo>
                <a:lnTo>
                  <a:pt x="11795" y="677052"/>
                </a:lnTo>
                <a:lnTo>
                  <a:pt x="24592" y="685682"/>
                </a:lnTo>
                <a:lnTo>
                  <a:pt x="40259" y="688847"/>
                </a:lnTo>
                <a:lnTo>
                  <a:pt x="1278001" y="688847"/>
                </a:lnTo>
                <a:lnTo>
                  <a:pt x="1293667" y="685682"/>
                </a:lnTo>
                <a:lnTo>
                  <a:pt x="1306464" y="677052"/>
                </a:lnTo>
                <a:lnTo>
                  <a:pt x="1315094" y="664255"/>
                </a:lnTo>
                <a:lnTo>
                  <a:pt x="1318260" y="648588"/>
                </a:lnTo>
                <a:lnTo>
                  <a:pt x="1318260" y="40258"/>
                </a:lnTo>
                <a:lnTo>
                  <a:pt x="1315094" y="24592"/>
                </a:lnTo>
                <a:lnTo>
                  <a:pt x="1306464" y="11795"/>
                </a:lnTo>
                <a:lnTo>
                  <a:pt x="1293667" y="3165"/>
                </a:lnTo>
                <a:lnTo>
                  <a:pt x="1278001" y="0"/>
                </a:lnTo>
                <a:close/>
              </a:path>
            </a:pathLst>
          </a:custGeom>
          <a:solidFill>
            <a:srgbClr val="F36F20"/>
          </a:solidFill>
        </p:spPr>
        <p:txBody>
          <a:bodyPr wrap="square" lIns="0" tIns="0" rIns="0" bIns="0" rtlCol="0"/>
          <a:lstStyle/>
          <a:p>
            <a:endParaRPr sz="2400"/>
          </a:p>
        </p:txBody>
      </p:sp>
      <p:sp>
        <p:nvSpPr>
          <p:cNvPr id="15" name="object 15"/>
          <p:cNvSpPr/>
          <p:nvPr/>
        </p:nvSpPr>
        <p:spPr>
          <a:xfrm>
            <a:off x="3722623" y="3003297"/>
            <a:ext cx="1715347" cy="918633"/>
          </a:xfrm>
          <a:custGeom>
            <a:avLst/>
            <a:gdLst/>
            <a:ahLst/>
            <a:cxnLst/>
            <a:rect l="l" t="t" r="r" b="b"/>
            <a:pathLst>
              <a:path w="1286510" h="688975">
                <a:moveTo>
                  <a:pt x="1258696" y="0"/>
                </a:moveTo>
                <a:lnTo>
                  <a:pt x="27558" y="0"/>
                </a:lnTo>
                <a:lnTo>
                  <a:pt x="16823" y="2162"/>
                </a:lnTo>
                <a:lnTo>
                  <a:pt x="8064" y="8064"/>
                </a:lnTo>
                <a:lnTo>
                  <a:pt x="2162" y="16823"/>
                </a:lnTo>
                <a:lnTo>
                  <a:pt x="0" y="27558"/>
                </a:lnTo>
                <a:lnTo>
                  <a:pt x="0" y="661288"/>
                </a:lnTo>
                <a:lnTo>
                  <a:pt x="2162" y="672024"/>
                </a:lnTo>
                <a:lnTo>
                  <a:pt x="8064" y="680783"/>
                </a:lnTo>
                <a:lnTo>
                  <a:pt x="16823" y="686685"/>
                </a:lnTo>
                <a:lnTo>
                  <a:pt x="27558" y="688847"/>
                </a:lnTo>
                <a:lnTo>
                  <a:pt x="1258696" y="688847"/>
                </a:lnTo>
                <a:lnTo>
                  <a:pt x="1269432" y="686685"/>
                </a:lnTo>
                <a:lnTo>
                  <a:pt x="1278191" y="680783"/>
                </a:lnTo>
                <a:lnTo>
                  <a:pt x="1284093" y="672024"/>
                </a:lnTo>
                <a:lnTo>
                  <a:pt x="1286256" y="661288"/>
                </a:lnTo>
                <a:lnTo>
                  <a:pt x="1286256" y="27558"/>
                </a:lnTo>
                <a:lnTo>
                  <a:pt x="1284093" y="16823"/>
                </a:lnTo>
                <a:lnTo>
                  <a:pt x="1278191" y="8064"/>
                </a:lnTo>
                <a:lnTo>
                  <a:pt x="1269432" y="2162"/>
                </a:lnTo>
                <a:lnTo>
                  <a:pt x="1258696" y="0"/>
                </a:lnTo>
                <a:close/>
              </a:path>
            </a:pathLst>
          </a:custGeom>
          <a:solidFill>
            <a:srgbClr val="F36F20"/>
          </a:solidFill>
        </p:spPr>
        <p:txBody>
          <a:bodyPr wrap="square" lIns="0" tIns="0" rIns="0" bIns="0" rtlCol="0"/>
          <a:lstStyle/>
          <a:p>
            <a:endParaRPr sz="2400"/>
          </a:p>
        </p:txBody>
      </p:sp>
      <p:sp>
        <p:nvSpPr>
          <p:cNvPr id="16" name="object 16"/>
          <p:cNvSpPr txBox="1"/>
          <p:nvPr/>
        </p:nvSpPr>
        <p:spPr>
          <a:xfrm>
            <a:off x="3178557" y="5017550"/>
            <a:ext cx="916940" cy="263320"/>
          </a:xfrm>
          <a:prstGeom prst="rect">
            <a:avLst/>
          </a:prstGeom>
        </p:spPr>
        <p:txBody>
          <a:bodyPr vert="horz" wrap="square" lIns="0" tIns="16933" rIns="0" bIns="0" rtlCol="0">
            <a:spAutoFit/>
          </a:bodyPr>
          <a:lstStyle/>
          <a:p>
            <a:pPr marL="16933">
              <a:spcBef>
                <a:spcPts val="133"/>
              </a:spcBef>
            </a:pPr>
            <a:r>
              <a:rPr sz="1600" spc="-20" dirty="0">
                <a:solidFill>
                  <a:srgbClr val="FFFFFF"/>
                </a:solidFill>
                <a:latin typeface="Calibri Light"/>
                <a:cs typeface="Calibri Light"/>
              </a:rPr>
              <a:t>Amazon</a:t>
            </a:r>
            <a:r>
              <a:rPr sz="1600" spc="-152" dirty="0">
                <a:solidFill>
                  <a:srgbClr val="FFFFFF"/>
                </a:solidFill>
                <a:latin typeface="Calibri Light"/>
                <a:cs typeface="Calibri Light"/>
              </a:rPr>
              <a:t> </a:t>
            </a:r>
            <a:r>
              <a:rPr sz="1600" dirty="0">
                <a:solidFill>
                  <a:srgbClr val="FFFFFF"/>
                </a:solidFill>
                <a:latin typeface="Calibri Light"/>
                <a:cs typeface="Calibri Light"/>
              </a:rPr>
              <a:t>S3</a:t>
            </a:r>
            <a:endParaRPr sz="1600">
              <a:latin typeface="Calibri Light"/>
              <a:cs typeface="Calibri Light"/>
            </a:endParaRPr>
          </a:p>
        </p:txBody>
      </p:sp>
      <p:sp>
        <p:nvSpPr>
          <p:cNvPr id="17" name="object 17"/>
          <p:cNvSpPr/>
          <p:nvPr/>
        </p:nvSpPr>
        <p:spPr>
          <a:xfrm>
            <a:off x="4061969" y="3149601"/>
            <a:ext cx="857503" cy="644143"/>
          </a:xfrm>
          <a:prstGeom prst="rect">
            <a:avLst/>
          </a:prstGeom>
          <a:blipFill>
            <a:blip r:embed="rId2" cstate="print"/>
            <a:stretch>
              <a:fillRect/>
            </a:stretch>
          </a:blipFill>
        </p:spPr>
        <p:txBody>
          <a:bodyPr wrap="square" lIns="0" tIns="0" rIns="0" bIns="0" rtlCol="0"/>
          <a:lstStyle/>
          <a:p>
            <a:endParaRPr sz="2400"/>
          </a:p>
        </p:txBody>
      </p:sp>
      <p:sp>
        <p:nvSpPr>
          <p:cNvPr id="18" name="object 18"/>
          <p:cNvSpPr/>
          <p:nvPr/>
        </p:nvSpPr>
        <p:spPr>
          <a:xfrm>
            <a:off x="1830832" y="1977137"/>
            <a:ext cx="3606800" cy="918633"/>
          </a:xfrm>
          <a:custGeom>
            <a:avLst/>
            <a:gdLst/>
            <a:ahLst/>
            <a:cxnLst/>
            <a:rect l="l" t="t" r="r" b="b"/>
            <a:pathLst>
              <a:path w="2705100" h="688975">
                <a:moveTo>
                  <a:pt x="2658364" y="0"/>
                </a:moveTo>
                <a:lnTo>
                  <a:pt x="46735" y="0"/>
                </a:lnTo>
                <a:lnTo>
                  <a:pt x="28557" y="3677"/>
                </a:lnTo>
                <a:lnTo>
                  <a:pt x="13700" y="13700"/>
                </a:lnTo>
                <a:lnTo>
                  <a:pt x="3677" y="28557"/>
                </a:lnTo>
                <a:lnTo>
                  <a:pt x="0" y="46736"/>
                </a:lnTo>
                <a:lnTo>
                  <a:pt x="0" y="642112"/>
                </a:lnTo>
                <a:lnTo>
                  <a:pt x="3677" y="660290"/>
                </a:lnTo>
                <a:lnTo>
                  <a:pt x="13700" y="675147"/>
                </a:lnTo>
                <a:lnTo>
                  <a:pt x="28557" y="685170"/>
                </a:lnTo>
                <a:lnTo>
                  <a:pt x="46735" y="688848"/>
                </a:lnTo>
                <a:lnTo>
                  <a:pt x="2658364" y="688848"/>
                </a:lnTo>
                <a:lnTo>
                  <a:pt x="2676542" y="685170"/>
                </a:lnTo>
                <a:lnTo>
                  <a:pt x="2691399" y="675147"/>
                </a:lnTo>
                <a:lnTo>
                  <a:pt x="2701422" y="660290"/>
                </a:lnTo>
                <a:lnTo>
                  <a:pt x="2705100" y="642112"/>
                </a:lnTo>
                <a:lnTo>
                  <a:pt x="2705100" y="46736"/>
                </a:lnTo>
                <a:lnTo>
                  <a:pt x="2701422" y="28557"/>
                </a:lnTo>
                <a:lnTo>
                  <a:pt x="2691399" y="13700"/>
                </a:lnTo>
                <a:lnTo>
                  <a:pt x="2676542" y="3677"/>
                </a:lnTo>
                <a:lnTo>
                  <a:pt x="2658364" y="0"/>
                </a:lnTo>
                <a:close/>
              </a:path>
            </a:pathLst>
          </a:custGeom>
          <a:solidFill>
            <a:srgbClr val="006899"/>
          </a:solidFill>
        </p:spPr>
        <p:txBody>
          <a:bodyPr wrap="square" lIns="0" tIns="0" rIns="0" bIns="0" rtlCol="0"/>
          <a:lstStyle/>
          <a:p>
            <a:endParaRPr sz="2400"/>
          </a:p>
        </p:txBody>
      </p:sp>
      <p:sp>
        <p:nvSpPr>
          <p:cNvPr id="19" name="object 19"/>
          <p:cNvSpPr/>
          <p:nvPr/>
        </p:nvSpPr>
        <p:spPr>
          <a:xfrm>
            <a:off x="2357119" y="3137407"/>
            <a:ext cx="857503" cy="644143"/>
          </a:xfrm>
          <a:prstGeom prst="rect">
            <a:avLst/>
          </a:prstGeom>
          <a:blipFill>
            <a:blip r:embed="rId2" cstate="print"/>
            <a:stretch>
              <a:fillRect/>
            </a:stretch>
          </a:blipFill>
        </p:spPr>
        <p:txBody>
          <a:bodyPr wrap="square" lIns="0" tIns="0" rIns="0" bIns="0" rtlCol="0"/>
          <a:lstStyle/>
          <a:p>
            <a:endParaRPr sz="2400"/>
          </a:p>
        </p:txBody>
      </p:sp>
      <p:sp>
        <p:nvSpPr>
          <p:cNvPr id="20" name="object 20"/>
          <p:cNvSpPr/>
          <p:nvPr/>
        </p:nvSpPr>
        <p:spPr>
          <a:xfrm>
            <a:off x="4173727" y="4269231"/>
            <a:ext cx="538480" cy="480907"/>
          </a:xfrm>
          <a:custGeom>
            <a:avLst/>
            <a:gdLst/>
            <a:ahLst/>
            <a:cxnLst/>
            <a:rect l="l" t="t" r="r" b="b"/>
            <a:pathLst>
              <a:path w="403860" h="360679">
                <a:moveTo>
                  <a:pt x="347726" y="61468"/>
                </a:moveTo>
                <a:lnTo>
                  <a:pt x="0" y="61468"/>
                </a:lnTo>
                <a:lnTo>
                  <a:pt x="0" y="347472"/>
                </a:lnTo>
                <a:lnTo>
                  <a:pt x="51991" y="358066"/>
                </a:lnTo>
                <a:lnTo>
                  <a:pt x="93967" y="360297"/>
                </a:lnTo>
                <a:lnTo>
                  <a:pt x="128787" y="356065"/>
                </a:lnTo>
                <a:lnTo>
                  <a:pt x="159314" y="347271"/>
                </a:lnTo>
                <a:lnTo>
                  <a:pt x="218938" y="323596"/>
                </a:lnTo>
                <a:lnTo>
                  <a:pt x="253758" y="312515"/>
                </a:lnTo>
                <a:lnTo>
                  <a:pt x="295734" y="304473"/>
                </a:lnTo>
                <a:lnTo>
                  <a:pt x="347726" y="301370"/>
                </a:lnTo>
                <a:lnTo>
                  <a:pt x="347726" y="61468"/>
                </a:lnTo>
                <a:close/>
              </a:path>
              <a:path w="403860" h="360679">
                <a:moveTo>
                  <a:pt x="373888" y="30352"/>
                </a:moveTo>
                <a:lnTo>
                  <a:pt x="28702" y="30352"/>
                </a:lnTo>
                <a:lnTo>
                  <a:pt x="28702" y="61468"/>
                </a:lnTo>
                <a:lnTo>
                  <a:pt x="347726" y="61468"/>
                </a:lnTo>
                <a:lnTo>
                  <a:pt x="347726" y="273431"/>
                </a:lnTo>
                <a:lnTo>
                  <a:pt x="349974" y="273173"/>
                </a:lnTo>
                <a:lnTo>
                  <a:pt x="355901" y="272605"/>
                </a:lnTo>
                <a:lnTo>
                  <a:pt x="364281" y="272037"/>
                </a:lnTo>
                <a:lnTo>
                  <a:pt x="373888" y="271780"/>
                </a:lnTo>
                <a:lnTo>
                  <a:pt x="373888" y="30352"/>
                </a:lnTo>
                <a:close/>
              </a:path>
              <a:path w="403860" h="360679">
                <a:moveTo>
                  <a:pt x="403859" y="0"/>
                </a:moveTo>
                <a:lnTo>
                  <a:pt x="55626" y="0"/>
                </a:lnTo>
                <a:lnTo>
                  <a:pt x="55626" y="30352"/>
                </a:lnTo>
                <a:lnTo>
                  <a:pt x="373888" y="30352"/>
                </a:lnTo>
                <a:lnTo>
                  <a:pt x="373888" y="241934"/>
                </a:lnTo>
                <a:lnTo>
                  <a:pt x="376463" y="241736"/>
                </a:lnTo>
                <a:lnTo>
                  <a:pt x="383254" y="241300"/>
                </a:lnTo>
                <a:lnTo>
                  <a:pt x="392854" y="240863"/>
                </a:lnTo>
                <a:lnTo>
                  <a:pt x="403859" y="240664"/>
                </a:lnTo>
                <a:lnTo>
                  <a:pt x="403859" y="0"/>
                </a:lnTo>
                <a:close/>
              </a:path>
            </a:pathLst>
          </a:custGeom>
          <a:solidFill>
            <a:srgbClr val="FFFFFF"/>
          </a:solidFill>
        </p:spPr>
        <p:txBody>
          <a:bodyPr wrap="square" lIns="0" tIns="0" rIns="0" bIns="0" rtlCol="0"/>
          <a:lstStyle/>
          <a:p>
            <a:endParaRPr sz="2400"/>
          </a:p>
        </p:txBody>
      </p:sp>
      <p:sp>
        <p:nvSpPr>
          <p:cNvPr id="21" name="object 21"/>
          <p:cNvSpPr/>
          <p:nvPr/>
        </p:nvSpPr>
        <p:spPr>
          <a:xfrm>
            <a:off x="4173727" y="4351189"/>
            <a:ext cx="463973" cy="398780"/>
          </a:xfrm>
          <a:custGeom>
            <a:avLst/>
            <a:gdLst/>
            <a:ahLst/>
            <a:cxnLst/>
            <a:rect l="l" t="t" r="r" b="b"/>
            <a:pathLst>
              <a:path w="347979" h="299085">
                <a:moveTo>
                  <a:pt x="0" y="0"/>
                </a:moveTo>
                <a:lnTo>
                  <a:pt x="347726" y="0"/>
                </a:lnTo>
                <a:lnTo>
                  <a:pt x="347726" y="239902"/>
                </a:lnTo>
                <a:lnTo>
                  <a:pt x="295734" y="243005"/>
                </a:lnTo>
                <a:lnTo>
                  <a:pt x="253758" y="251047"/>
                </a:lnTo>
                <a:lnTo>
                  <a:pt x="218938" y="262127"/>
                </a:lnTo>
                <a:lnTo>
                  <a:pt x="188411" y="274346"/>
                </a:lnTo>
                <a:lnTo>
                  <a:pt x="159314" y="285803"/>
                </a:lnTo>
                <a:lnTo>
                  <a:pt x="128787" y="294597"/>
                </a:lnTo>
                <a:lnTo>
                  <a:pt x="93967" y="298829"/>
                </a:lnTo>
                <a:lnTo>
                  <a:pt x="51991" y="296598"/>
                </a:lnTo>
                <a:lnTo>
                  <a:pt x="0" y="286003"/>
                </a:lnTo>
                <a:lnTo>
                  <a:pt x="0" y="0"/>
                </a:lnTo>
                <a:close/>
              </a:path>
            </a:pathLst>
          </a:custGeom>
          <a:ln w="12191">
            <a:solidFill>
              <a:srgbClr val="8DC53E"/>
            </a:solidFill>
          </a:ln>
        </p:spPr>
        <p:txBody>
          <a:bodyPr wrap="square" lIns="0" tIns="0" rIns="0" bIns="0" rtlCol="0"/>
          <a:lstStyle/>
          <a:p>
            <a:endParaRPr sz="2400"/>
          </a:p>
        </p:txBody>
      </p:sp>
      <p:sp>
        <p:nvSpPr>
          <p:cNvPr id="22" name="object 22"/>
          <p:cNvSpPr/>
          <p:nvPr/>
        </p:nvSpPr>
        <p:spPr>
          <a:xfrm>
            <a:off x="4211997" y="4309701"/>
            <a:ext cx="460587" cy="324272"/>
          </a:xfrm>
          <a:custGeom>
            <a:avLst/>
            <a:gdLst/>
            <a:ahLst/>
            <a:cxnLst/>
            <a:rect l="l" t="t" r="r" b="b"/>
            <a:pathLst>
              <a:path w="345439" h="243204">
                <a:moveTo>
                  <a:pt x="0" y="31115"/>
                </a:moveTo>
                <a:lnTo>
                  <a:pt x="0" y="0"/>
                </a:lnTo>
                <a:lnTo>
                  <a:pt x="345186" y="0"/>
                </a:lnTo>
                <a:lnTo>
                  <a:pt x="345186" y="241427"/>
                </a:lnTo>
                <a:lnTo>
                  <a:pt x="335579" y="241684"/>
                </a:lnTo>
                <a:lnTo>
                  <a:pt x="327199" y="242252"/>
                </a:lnTo>
                <a:lnTo>
                  <a:pt x="321272" y="242820"/>
                </a:lnTo>
                <a:lnTo>
                  <a:pt x="319024" y="243078"/>
                </a:lnTo>
              </a:path>
            </a:pathLst>
          </a:custGeom>
          <a:ln w="12192">
            <a:solidFill>
              <a:srgbClr val="8DC53E"/>
            </a:solidFill>
          </a:ln>
        </p:spPr>
        <p:txBody>
          <a:bodyPr wrap="square" lIns="0" tIns="0" rIns="0" bIns="0" rtlCol="0"/>
          <a:lstStyle/>
          <a:p>
            <a:endParaRPr sz="2400"/>
          </a:p>
        </p:txBody>
      </p:sp>
      <p:sp>
        <p:nvSpPr>
          <p:cNvPr id="23" name="object 23"/>
          <p:cNvSpPr/>
          <p:nvPr/>
        </p:nvSpPr>
        <p:spPr>
          <a:xfrm>
            <a:off x="4247897" y="4269231"/>
            <a:ext cx="464820" cy="322580"/>
          </a:xfrm>
          <a:custGeom>
            <a:avLst/>
            <a:gdLst/>
            <a:ahLst/>
            <a:cxnLst/>
            <a:rect l="l" t="t" r="r" b="b"/>
            <a:pathLst>
              <a:path w="348614" h="241935">
                <a:moveTo>
                  <a:pt x="0" y="30352"/>
                </a:moveTo>
                <a:lnTo>
                  <a:pt x="0" y="0"/>
                </a:lnTo>
                <a:lnTo>
                  <a:pt x="348233" y="0"/>
                </a:lnTo>
                <a:lnTo>
                  <a:pt x="348233" y="240664"/>
                </a:lnTo>
                <a:lnTo>
                  <a:pt x="337228" y="240863"/>
                </a:lnTo>
                <a:lnTo>
                  <a:pt x="327628" y="241300"/>
                </a:lnTo>
                <a:lnTo>
                  <a:pt x="320837" y="241736"/>
                </a:lnTo>
                <a:lnTo>
                  <a:pt x="318262" y="241934"/>
                </a:lnTo>
              </a:path>
            </a:pathLst>
          </a:custGeom>
          <a:ln w="12192">
            <a:solidFill>
              <a:srgbClr val="8DC53E"/>
            </a:solidFill>
          </a:ln>
        </p:spPr>
        <p:txBody>
          <a:bodyPr wrap="square" lIns="0" tIns="0" rIns="0" bIns="0" rtlCol="0"/>
          <a:lstStyle/>
          <a:p>
            <a:endParaRPr sz="2400"/>
          </a:p>
        </p:txBody>
      </p:sp>
      <p:sp>
        <p:nvSpPr>
          <p:cNvPr id="24" name="object 24"/>
          <p:cNvSpPr/>
          <p:nvPr/>
        </p:nvSpPr>
        <p:spPr>
          <a:xfrm>
            <a:off x="4340353" y="2290065"/>
            <a:ext cx="316991" cy="372871"/>
          </a:xfrm>
          <a:prstGeom prst="rect">
            <a:avLst/>
          </a:prstGeom>
          <a:blipFill>
            <a:blip r:embed="rId3" cstate="print"/>
            <a:stretch>
              <a:fillRect/>
            </a:stretch>
          </a:blipFill>
        </p:spPr>
        <p:txBody>
          <a:bodyPr wrap="square" lIns="0" tIns="0" rIns="0" bIns="0" rtlCol="0"/>
          <a:lstStyle/>
          <a:p>
            <a:endParaRPr sz="2400"/>
          </a:p>
        </p:txBody>
      </p:sp>
      <p:sp>
        <p:nvSpPr>
          <p:cNvPr id="25" name="object 25"/>
          <p:cNvSpPr/>
          <p:nvPr/>
        </p:nvSpPr>
        <p:spPr>
          <a:xfrm>
            <a:off x="4353560" y="2339509"/>
            <a:ext cx="291253" cy="323427"/>
          </a:xfrm>
          <a:custGeom>
            <a:avLst/>
            <a:gdLst/>
            <a:ahLst/>
            <a:cxnLst/>
            <a:rect l="l" t="t" r="r" b="b"/>
            <a:pathLst>
              <a:path w="218439" h="242569">
                <a:moveTo>
                  <a:pt x="217931" y="0"/>
                </a:moveTo>
                <a:lnTo>
                  <a:pt x="217931" y="215264"/>
                </a:lnTo>
                <a:lnTo>
                  <a:pt x="209371" y="225907"/>
                </a:lnTo>
                <a:lnTo>
                  <a:pt x="186023" y="234584"/>
                </a:lnTo>
                <a:lnTo>
                  <a:pt x="151387" y="240428"/>
                </a:lnTo>
                <a:lnTo>
                  <a:pt x="108965" y="242569"/>
                </a:lnTo>
                <a:lnTo>
                  <a:pt x="66544" y="240428"/>
                </a:lnTo>
                <a:lnTo>
                  <a:pt x="31908" y="234584"/>
                </a:lnTo>
                <a:lnTo>
                  <a:pt x="8560" y="225907"/>
                </a:lnTo>
                <a:lnTo>
                  <a:pt x="0" y="215264"/>
                </a:lnTo>
                <a:lnTo>
                  <a:pt x="0" y="0"/>
                </a:lnTo>
              </a:path>
            </a:pathLst>
          </a:custGeom>
          <a:ln w="19812">
            <a:solidFill>
              <a:srgbClr val="FFFFFF"/>
            </a:solidFill>
          </a:ln>
        </p:spPr>
        <p:txBody>
          <a:bodyPr wrap="square" lIns="0" tIns="0" rIns="0" bIns="0" rtlCol="0"/>
          <a:lstStyle/>
          <a:p>
            <a:endParaRPr sz="2400"/>
          </a:p>
        </p:txBody>
      </p:sp>
      <p:sp>
        <p:nvSpPr>
          <p:cNvPr id="26" name="object 26"/>
          <p:cNvSpPr/>
          <p:nvPr/>
        </p:nvSpPr>
        <p:spPr>
          <a:xfrm>
            <a:off x="4492753" y="2442465"/>
            <a:ext cx="316991" cy="372871"/>
          </a:xfrm>
          <a:prstGeom prst="rect">
            <a:avLst/>
          </a:prstGeom>
          <a:blipFill>
            <a:blip r:embed="rId3" cstate="print"/>
            <a:stretch>
              <a:fillRect/>
            </a:stretch>
          </a:blipFill>
        </p:spPr>
        <p:txBody>
          <a:bodyPr wrap="square" lIns="0" tIns="0" rIns="0" bIns="0" rtlCol="0"/>
          <a:lstStyle/>
          <a:p>
            <a:endParaRPr sz="2400"/>
          </a:p>
        </p:txBody>
      </p:sp>
      <p:sp>
        <p:nvSpPr>
          <p:cNvPr id="27" name="object 27"/>
          <p:cNvSpPr/>
          <p:nvPr/>
        </p:nvSpPr>
        <p:spPr>
          <a:xfrm>
            <a:off x="4505960" y="2491909"/>
            <a:ext cx="291253" cy="323427"/>
          </a:xfrm>
          <a:custGeom>
            <a:avLst/>
            <a:gdLst/>
            <a:ahLst/>
            <a:cxnLst/>
            <a:rect l="l" t="t" r="r" b="b"/>
            <a:pathLst>
              <a:path w="218439" h="242569">
                <a:moveTo>
                  <a:pt x="217931" y="0"/>
                </a:moveTo>
                <a:lnTo>
                  <a:pt x="217931" y="215264"/>
                </a:lnTo>
                <a:lnTo>
                  <a:pt x="209371" y="225907"/>
                </a:lnTo>
                <a:lnTo>
                  <a:pt x="186023" y="234584"/>
                </a:lnTo>
                <a:lnTo>
                  <a:pt x="151387" y="240428"/>
                </a:lnTo>
                <a:lnTo>
                  <a:pt x="108965" y="242569"/>
                </a:lnTo>
                <a:lnTo>
                  <a:pt x="66544" y="240428"/>
                </a:lnTo>
                <a:lnTo>
                  <a:pt x="31908" y="234584"/>
                </a:lnTo>
                <a:lnTo>
                  <a:pt x="8560" y="225907"/>
                </a:lnTo>
                <a:lnTo>
                  <a:pt x="0" y="215264"/>
                </a:lnTo>
                <a:lnTo>
                  <a:pt x="0" y="0"/>
                </a:lnTo>
              </a:path>
            </a:pathLst>
          </a:custGeom>
          <a:ln w="19812">
            <a:solidFill>
              <a:srgbClr val="FFFFFF"/>
            </a:solidFill>
          </a:ln>
        </p:spPr>
        <p:txBody>
          <a:bodyPr wrap="square" lIns="0" tIns="0" rIns="0" bIns="0" rtlCol="0"/>
          <a:lstStyle/>
          <a:p>
            <a:endParaRPr sz="2400"/>
          </a:p>
        </p:txBody>
      </p:sp>
      <p:sp>
        <p:nvSpPr>
          <p:cNvPr id="28" name="object 28"/>
          <p:cNvSpPr txBox="1"/>
          <p:nvPr/>
        </p:nvSpPr>
        <p:spPr>
          <a:xfrm>
            <a:off x="4687994" y="2012965"/>
            <a:ext cx="328505" cy="426613"/>
          </a:xfrm>
          <a:prstGeom prst="rect">
            <a:avLst/>
          </a:prstGeom>
        </p:spPr>
        <p:txBody>
          <a:bodyPr vert="horz" wrap="square" lIns="0" tIns="16087" rIns="0" bIns="0" rtlCol="0">
            <a:spAutoFit/>
          </a:bodyPr>
          <a:lstStyle/>
          <a:p>
            <a:pPr marL="16933">
              <a:lnSpc>
                <a:spcPts val="1060"/>
              </a:lnSpc>
              <a:spcBef>
                <a:spcPts val="127"/>
              </a:spcBef>
            </a:pPr>
            <a:r>
              <a:rPr sz="933" spc="-20" dirty="0">
                <a:solidFill>
                  <a:srgbClr val="FFFFFF"/>
                </a:solidFill>
                <a:latin typeface="Calibri Light"/>
                <a:cs typeface="Calibri Light"/>
              </a:rPr>
              <a:t>01010</a:t>
            </a:r>
            <a:endParaRPr sz="933">
              <a:latin typeface="Calibri Light"/>
              <a:cs typeface="Calibri Light"/>
            </a:endParaRPr>
          </a:p>
          <a:p>
            <a:pPr marL="16933">
              <a:lnSpc>
                <a:spcPts val="1000"/>
              </a:lnSpc>
            </a:pPr>
            <a:r>
              <a:rPr sz="933" spc="-13" dirty="0">
                <a:solidFill>
                  <a:srgbClr val="FFFFFF"/>
                </a:solidFill>
                <a:latin typeface="Calibri Light"/>
                <a:cs typeface="Calibri Light"/>
              </a:rPr>
              <a:t>01101</a:t>
            </a:r>
            <a:endParaRPr sz="933">
              <a:latin typeface="Calibri Light"/>
              <a:cs typeface="Calibri Light"/>
            </a:endParaRPr>
          </a:p>
          <a:p>
            <a:pPr marL="16933">
              <a:lnSpc>
                <a:spcPts val="1067"/>
              </a:lnSpc>
            </a:pPr>
            <a:r>
              <a:rPr sz="933" spc="-13" dirty="0">
                <a:solidFill>
                  <a:srgbClr val="FFFFFF"/>
                </a:solidFill>
                <a:latin typeface="Calibri Light"/>
                <a:cs typeface="Calibri Light"/>
              </a:rPr>
              <a:t>00011</a:t>
            </a:r>
            <a:endParaRPr sz="933">
              <a:latin typeface="Calibri Light"/>
              <a:cs typeface="Calibri Light"/>
            </a:endParaRPr>
          </a:p>
        </p:txBody>
      </p:sp>
      <p:sp>
        <p:nvSpPr>
          <p:cNvPr id="29" name="object 29"/>
          <p:cNvSpPr txBox="1"/>
          <p:nvPr/>
        </p:nvSpPr>
        <p:spPr>
          <a:xfrm>
            <a:off x="7029705" y="1301496"/>
            <a:ext cx="1152313" cy="282920"/>
          </a:xfrm>
          <a:prstGeom prst="rect">
            <a:avLst/>
          </a:prstGeom>
        </p:spPr>
        <p:txBody>
          <a:bodyPr vert="horz" wrap="square" lIns="0" tIns="16087" rIns="0" bIns="0" rtlCol="0">
            <a:spAutoFit/>
          </a:bodyPr>
          <a:lstStyle/>
          <a:p>
            <a:pPr marL="16933">
              <a:spcBef>
                <a:spcPts val="127"/>
              </a:spcBef>
            </a:pPr>
            <a:r>
              <a:rPr sz="1733" spc="-13" dirty="0">
                <a:latin typeface="Calibri Light"/>
                <a:cs typeface="Calibri Light"/>
              </a:rPr>
              <a:t>Result</a:t>
            </a:r>
            <a:r>
              <a:rPr sz="1733" spc="-127" dirty="0">
                <a:latin typeface="Calibri Light"/>
                <a:cs typeface="Calibri Light"/>
              </a:rPr>
              <a:t> </a:t>
            </a:r>
            <a:r>
              <a:rPr sz="1733" spc="-13" dirty="0">
                <a:latin typeface="Calibri Light"/>
                <a:cs typeface="Calibri Light"/>
              </a:rPr>
              <a:t>Cache</a:t>
            </a:r>
            <a:endParaRPr sz="1733">
              <a:latin typeface="Calibri Light"/>
              <a:cs typeface="Calibri Light"/>
            </a:endParaRPr>
          </a:p>
        </p:txBody>
      </p:sp>
      <p:sp>
        <p:nvSpPr>
          <p:cNvPr id="30" name="object 30"/>
          <p:cNvSpPr txBox="1"/>
          <p:nvPr/>
        </p:nvSpPr>
        <p:spPr>
          <a:xfrm>
            <a:off x="7029705" y="1596135"/>
            <a:ext cx="3802380" cy="966076"/>
          </a:xfrm>
          <a:prstGeom prst="rect">
            <a:avLst/>
          </a:prstGeom>
        </p:spPr>
        <p:txBody>
          <a:bodyPr vert="horz" wrap="square" lIns="0" tIns="42333" rIns="0" bIns="0" rtlCol="0">
            <a:spAutoFit/>
          </a:bodyPr>
          <a:lstStyle/>
          <a:p>
            <a:pPr marL="253994" marR="337812" indent="-237907">
              <a:lnSpc>
                <a:spcPts val="1587"/>
              </a:lnSpc>
              <a:spcBef>
                <a:spcPts val="333"/>
              </a:spcBef>
              <a:buFont typeface="Wingdings 2"/>
              <a:buChar char=""/>
              <a:tabLst>
                <a:tab pos="254840" algn="l"/>
              </a:tabLst>
            </a:pPr>
            <a:r>
              <a:rPr sz="1467" spc="-7" dirty="0">
                <a:latin typeface="Calibri Light"/>
                <a:cs typeface="Calibri Light"/>
              </a:rPr>
              <a:t>All query </a:t>
            </a:r>
            <a:r>
              <a:rPr sz="1467" dirty="0">
                <a:latin typeface="Calibri Light"/>
                <a:cs typeface="Calibri Light"/>
              </a:rPr>
              <a:t>results stored </a:t>
            </a:r>
            <a:r>
              <a:rPr sz="1467" spc="-7" dirty="0">
                <a:latin typeface="Calibri Light"/>
                <a:cs typeface="Calibri Light"/>
              </a:rPr>
              <a:t>for </a:t>
            </a:r>
            <a:r>
              <a:rPr sz="1467" dirty="0">
                <a:latin typeface="Calibri Light"/>
                <a:cs typeface="Calibri Light"/>
              </a:rPr>
              <a:t>24 hours </a:t>
            </a:r>
            <a:r>
              <a:rPr sz="1467" spc="-7" dirty="0">
                <a:latin typeface="Calibri Light"/>
                <a:cs typeface="Calibri Light"/>
              </a:rPr>
              <a:t>unless  </a:t>
            </a:r>
            <a:r>
              <a:rPr sz="1467" dirty="0">
                <a:latin typeface="Calibri Light"/>
                <a:cs typeface="Calibri Light"/>
              </a:rPr>
              <a:t>underlying data</a:t>
            </a:r>
            <a:r>
              <a:rPr sz="1467" spc="-60" dirty="0">
                <a:latin typeface="Calibri Light"/>
                <a:cs typeface="Calibri Light"/>
              </a:rPr>
              <a:t> </a:t>
            </a:r>
            <a:r>
              <a:rPr sz="1467" spc="-7" dirty="0">
                <a:latin typeface="Calibri Light"/>
                <a:cs typeface="Calibri Light"/>
              </a:rPr>
              <a:t>changes</a:t>
            </a:r>
            <a:endParaRPr sz="1467">
              <a:latin typeface="Calibri Light"/>
              <a:cs typeface="Calibri Light"/>
            </a:endParaRPr>
          </a:p>
          <a:p>
            <a:pPr marL="253994" indent="-237907">
              <a:lnSpc>
                <a:spcPts val="1673"/>
              </a:lnSpc>
              <a:spcBef>
                <a:spcPts val="600"/>
              </a:spcBef>
              <a:buFont typeface="Wingdings 2"/>
              <a:buChar char=""/>
              <a:tabLst>
                <a:tab pos="254840" algn="l"/>
              </a:tabLst>
            </a:pPr>
            <a:r>
              <a:rPr sz="1467" spc="-7" dirty="0">
                <a:latin typeface="Calibri Light"/>
                <a:cs typeface="Calibri Light"/>
              </a:rPr>
              <a:t>Identical </a:t>
            </a:r>
            <a:r>
              <a:rPr sz="1467" dirty="0">
                <a:latin typeface="Calibri Light"/>
                <a:cs typeface="Calibri Light"/>
              </a:rPr>
              <a:t>queries </a:t>
            </a:r>
            <a:r>
              <a:rPr sz="1467" spc="-7" dirty="0">
                <a:latin typeface="Calibri Light"/>
                <a:cs typeface="Calibri Light"/>
              </a:rPr>
              <a:t>are </a:t>
            </a:r>
            <a:r>
              <a:rPr sz="1467" dirty="0">
                <a:latin typeface="Calibri Light"/>
                <a:cs typeface="Calibri Light"/>
              </a:rPr>
              <a:t>returned </a:t>
            </a:r>
            <a:r>
              <a:rPr sz="1467" spc="-7" dirty="0">
                <a:latin typeface="Calibri Light"/>
                <a:cs typeface="Calibri Light"/>
              </a:rPr>
              <a:t>instantly</a:t>
            </a:r>
            <a:r>
              <a:rPr sz="1467" spc="-140" dirty="0">
                <a:latin typeface="Calibri Light"/>
                <a:cs typeface="Calibri Light"/>
              </a:rPr>
              <a:t> </a:t>
            </a:r>
            <a:r>
              <a:rPr sz="1467" dirty="0">
                <a:latin typeface="Calibri Light"/>
                <a:cs typeface="Calibri Light"/>
              </a:rPr>
              <a:t>without</a:t>
            </a:r>
            <a:endParaRPr sz="1467">
              <a:latin typeface="Calibri Light"/>
              <a:cs typeface="Calibri Light"/>
            </a:endParaRPr>
          </a:p>
          <a:p>
            <a:pPr marL="253994">
              <a:lnSpc>
                <a:spcPts val="1673"/>
              </a:lnSpc>
            </a:pPr>
            <a:r>
              <a:rPr sz="1467" dirty="0">
                <a:latin typeface="Calibri Light"/>
                <a:cs typeface="Calibri Light"/>
              </a:rPr>
              <a:t>requiring</a:t>
            </a:r>
            <a:r>
              <a:rPr sz="1467" spc="-53" dirty="0">
                <a:latin typeface="Calibri Light"/>
                <a:cs typeface="Calibri Light"/>
              </a:rPr>
              <a:t> </a:t>
            </a:r>
            <a:r>
              <a:rPr sz="1467" spc="-7" dirty="0">
                <a:latin typeface="Calibri Light"/>
                <a:cs typeface="Calibri Light"/>
              </a:rPr>
              <a:t>compute</a:t>
            </a:r>
            <a:endParaRPr sz="1467">
              <a:latin typeface="Calibri Light"/>
              <a:cs typeface="Calibri Light"/>
            </a:endParaRPr>
          </a:p>
        </p:txBody>
      </p:sp>
      <p:sp>
        <p:nvSpPr>
          <p:cNvPr id="31" name="object 31"/>
          <p:cNvSpPr txBox="1"/>
          <p:nvPr/>
        </p:nvSpPr>
        <p:spPr>
          <a:xfrm>
            <a:off x="7029705" y="3630903"/>
            <a:ext cx="4623647" cy="873807"/>
          </a:xfrm>
          <a:prstGeom prst="rect">
            <a:avLst/>
          </a:prstGeom>
        </p:spPr>
        <p:txBody>
          <a:bodyPr vert="horz" wrap="square" lIns="0" tIns="52492" rIns="0" bIns="0" rtlCol="0">
            <a:spAutoFit/>
          </a:bodyPr>
          <a:lstStyle/>
          <a:p>
            <a:pPr marL="16933">
              <a:spcBef>
                <a:spcPts val="412"/>
              </a:spcBef>
            </a:pPr>
            <a:r>
              <a:rPr sz="1733" spc="-13" dirty="0">
                <a:latin typeface="Calibri Light"/>
                <a:cs typeface="Calibri Light"/>
              </a:rPr>
              <a:t>Virtual </a:t>
            </a:r>
            <a:r>
              <a:rPr sz="1733" spc="-27" dirty="0">
                <a:latin typeface="Calibri Light"/>
                <a:cs typeface="Calibri Light"/>
              </a:rPr>
              <a:t>Warehouse</a:t>
            </a:r>
            <a:r>
              <a:rPr sz="1733" spc="-127" dirty="0">
                <a:latin typeface="Calibri Light"/>
                <a:cs typeface="Calibri Light"/>
              </a:rPr>
              <a:t> </a:t>
            </a:r>
            <a:r>
              <a:rPr sz="1733" spc="-13" dirty="0">
                <a:latin typeface="Calibri Light"/>
                <a:cs typeface="Calibri Light"/>
              </a:rPr>
              <a:t>Cache</a:t>
            </a:r>
            <a:endParaRPr sz="1733">
              <a:latin typeface="Calibri Light"/>
              <a:cs typeface="Calibri Light"/>
            </a:endParaRPr>
          </a:p>
          <a:p>
            <a:pPr marL="253994" indent="-237907">
              <a:spcBef>
                <a:spcPts val="247"/>
              </a:spcBef>
              <a:buFont typeface="Wingdings 2"/>
              <a:buChar char=""/>
              <a:tabLst>
                <a:tab pos="254840" algn="l"/>
              </a:tabLst>
            </a:pPr>
            <a:r>
              <a:rPr sz="1467" dirty="0">
                <a:latin typeface="Calibri Light"/>
                <a:cs typeface="Calibri Light"/>
              </a:rPr>
              <a:t>Data </a:t>
            </a:r>
            <a:r>
              <a:rPr sz="1467" spc="-7" dirty="0">
                <a:latin typeface="Calibri Light"/>
                <a:cs typeface="Calibri Light"/>
              </a:rPr>
              <a:t>loaded </a:t>
            </a:r>
            <a:r>
              <a:rPr sz="1467" dirty="0">
                <a:latin typeface="Calibri Light"/>
                <a:cs typeface="Calibri Light"/>
              </a:rPr>
              <a:t>into </a:t>
            </a:r>
            <a:r>
              <a:rPr sz="1467" spc="-7" dirty="0">
                <a:latin typeface="Calibri Light"/>
                <a:cs typeface="Calibri Light"/>
              </a:rPr>
              <a:t>warehouses is stored in local </a:t>
            </a:r>
            <a:r>
              <a:rPr sz="1467" dirty="0">
                <a:latin typeface="Calibri Light"/>
                <a:cs typeface="Calibri Light"/>
              </a:rPr>
              <a:t>SSD</a:t>
            </a:r>
            <a:r>
              <a:rPr sz="1467" spc="-53" dirty="0">
                <a:latin typeface="Calibri Light"/>
                <a:cs typeface="Calibri Light"/>
              </a:rPr>
              <a:t> </a:t>
            </a:r>
            <a:r>
              <a:rPr sz="1467" spc="-7" dirty="0">
                <a:latin typeface="Calibri Light"/>
                <a:cs typeface="Calibri Light"/>
              </a:rPr>
              <a:t>storage</a:t>
            </a:r>
            <a:endParaRPr sz="1467">
              <a:latin typeface="Calibri Light"/>
              <a:cs typeface="Calibri Light"/>
            </a:endParaRPr>
          </a:p>
          <a:p>
            <a:pPr marL="253994" indent="-237907">
              <a:spcBef>
                <a:spcPts val="627"/>
              </a:spcBef>
              <a:buFont typeface="Wingdings 2"/>
              <a:buChar char=""/>
              <a:tabLst>
                <a:tab pos="254840" algn="l"/>
              </a:tabLst>
            </a:pPr>
            <a:r>
              <a:rPr sz="1467" spc="-7" dirty="0">
                <a:latin typeface="Calibri Light"/>
                <a:cs typeface="Calibri Light"/>
              </a:rPr>
              <a:t>Cache entries </a:t>
            </a:r>
            <a:r>
              <a:rPr sz="1467" dirty="0">
                <a:latin typeface="Calibri Light"/>
                <a:cs typeface="Calibri Light"/>
              </a:rPr>
              <a:t>are </a:t>
            </a:r>
            <a:r>
              <a:rPr sz="1467" spc="-7" dirty="0">
                <a:latin typeface="Calibri Light"/>
                <a:cs typeface="Calibri Light"/>
              </a:rPr>
              <a:t>invalidated if </a:t>
            </a:r>
            <a:r>
              <a:rPr sz="1467" dirty="0">
                <a:latin typeface="Calibri Light"/>
                <a:cs typeface="Calibri Light"/>
              </a:rPr>
              <a:t>underlying data</a:t>
            </a:r>
            <a:r>
              <a:rPr sz="1467" spc="-127" dirty="0">
                <a:latin typeface="Calibri Light"/>
                <a:cs typeface="Calibri Light"/>
              </a:rPr>
              <a:t> </a:t>
            </a:r>
            <a:r>
              <a:rPr sz="1467" spc="-7" dirty="0">
                <a:latin typeface="Calibri Light"/>
                <a:cs typeface="Calibri Light"/>
              </a:rPr>
              <a:t>changes</a:t>
            </a:r>
            <a:endParaRPr sz="1467">
              <a:latin typeface="Calibri Light"/>
              <a:cs typeface="Calibri Light"/>
            </a:endParaRPr>
          </a:p>
        </p:txBody>
      </p:sp>
      <p:sp>
        <p:nvSpPr>
          <p:cNvPr id="32" name="object 32"/>
          <p:cNvSpPr/>
          <p:nvPr/>
        </p:nvSpPr>
        <p:spPr>
          <a:xfrm>
            <a:off x="2201501" y="2243327"/>
            <a:ext cx="405723" cy="388619"/>
          </a:xfrm>
          <a:prstGeom prst="rect">
            <a:avLst/>
          </a:prstGeom>
          <a:blipFill>
            <a:blip r:embed="rId4" cstate="print"/>
            <a:stretch>
              <a:fillRect/>
            </a:stretch>
          </a:blipFill>
        </p:spPr>
        <p:txBody>
          <a:bodyPr wrap="square" lIns="0" tIns="0" rIns="0" bIns="0" rtlCol="0"/>
          <a:lstStyle/>
          <a:p>
            <a:endParaRPr sz="2400"/>
          </a:p>
        </p:txBody>
      </p:sp>
      <p:sp>
        <p:nvSpPr>
          <p:cNvPr id="33" name="object 33"/>
          <p:cNvSpPr/>
          <p:nvPr/>
        </p:nvSpPr>
        <p:spPr>
          <a:xfrm>
            <a:off x="3545840" y="2328672"/>
            <a:ext cx="451273" cy="314960"/>
          </a:xfrm>
          <a:custGeom>
            <a:avLst/>
            <a:gdLst/>
            <a:ahLst/>
            <a:cxnLst/>
            <a:rect l="l" t="t" r="r" b="b"/>
            <a:pathLst>
              <a:path w="338455" h="236219">
                <a:moveTo>
                  <a:pt x="177800" y="0"/>
                </a:moveTo>
                <a:lnTo>
                  <a:pt x="160527" y="0"/>
                </a:lnTo>
                <a:lnTo>
                  <a:pt x="134874" y="3810"/>
                </a:lnTo>
                <a:lnTo>
                  <a:pt x="118999" y="8890"/>
                </a:lnTo>
                <a:lnTo>
                  <a:pt x="111125" y="10160"/>
                </a:lnTo>
                <a:lnTo>
                  <a:pt x="103631" y="13970"/>
                </a:lnTo>
                <a:lnTo>
                  <a:pt x="96012" y="16510"/>
                </a:lnTo>
                <a:lnTo>
                  <a:pt x="88518" y="21590"/>
                </a:lnTo>
                <a:lnTo>
                  <a:pt x="81406" y="25400"/>
                </a:lnTo>
                <a:lnTo>
                  <a:pt x="74549" y="29210"/>
                </a:lnTo>
                <a:lnTo>
                  <a:pt x="61849" y="39370"/>
                </a:lnTo>
                <a:lnTo>
                  <a:pt x="49402" y="50800"/>
                </a:lnTo>
                <a:lnTo>
                  <a:pt x="43687" y="55880"/>
                </a:lnTo>
                <a:lnTo>
                  <a:pt x="38862" y="62230"/>
                </a:lnTo>
                <a:lnTo>
                  <a:pt x="28956" y="74930"/>
                </a:lnTo>
                <a:lnTo>
                  <a:pt x="24511" y="82550"/>
                </a:lnTo>
                <a:lnTo>
                  <a:pt x="20319" y="88900"/>
                </a:lnTo>
                <a:lnTo>
                  <a:pt x="16890" y="96520"/>
                </a:lnTo>
                <a:lnTo>
                  <a:pt x="13207" y="104140"/>
                </a:lnTo>
                <a:lnTo>
                  <a:pt x="10540" y="111760"/>
                </a:lnTo>
                <a:lnTo>
                  <a:pt x="7493" y="119380"/>
                </a:lnTo>
                <a:lnTo>
                  <a:pt x="5587" y="127000"/>
                </a:lnTo>
                <a:lnTo>
                  <a:pt x="126" y="166370"/>
                </a:lnTo>
                <a:lnTo>
                  <a:pt x="0" y="231140"/>
                </a:lnTo>
                <a:lnTo>
                  <a:pt x="381" y="232410"/>
                </a:lnTo>
                <a:lnTo>
                  <a:pt x="381" y="233680"/>
                </a:lnTo>
                <a:lnTo>
                  <a:pt x="1143" y="234950"/>
                </a:lnTo>
                <a:lnTo>
                  <a:pt x="1524" y="234950"/>
                </a:lnTo>
                <a:lnTo>
                  <a:pt x="2667" y="236220"/>
                </a:lnTo>
                <a:lnTo>
                  <a:pt x="335661" y="236220"/>
                </a:lnTo>
                <a:lnTo>
                  <a:pt x="337946" y="233680"/>
                </a:lnTo>
                <a:lnTo>
                  <a:pt x="338327" y="232410"/>
                </a:lnTo>
                <a:lnTo>
                  <a:pt x="338327" y="196850"/>
                </a:lnTo>
                <a:lnTo>
                  <a:pt x="163575" y="196850"/>
                </a:lnTo>
                <a:lnTo>
                  <a:pt x="160908" y="195580"/>
                </a:lnTo>
                <a:lnTo>
                  <a:pt x="157861" y="195580"/>
                </a:lnTo>
                <a:lnTo>
                  <a:pt x="155575" y="194310"/>
                </a:lnTo>
                <a:lnTo>
                  <a:pt x="153669" y="193040"/>
                </a:lnTo>
                <a:lnTo>
                  <a:pt x="151130" y="190500"/>
                </a:lnTo>
                <a:lnTo>
                  <a:pt x="147319" y="187960"/>
                </a:lnTo>
                <a:lnTo>
                  <a:pt x="144271" y="182880"/>
                </a:lnTo>
                <a:lnTo>
                  <a:pt x="33146" y="182880"/>
                </a:lnTo>
                <a:lnTo>
                  <a:pt x="31622" y="181610"/>
                </a:lnTo>
                <a:lnTo>
                  <a:pt x="30861" y="181610"/>
                </a:lnTo>
                <a:lnTo>
                  <a:pt x="29337" y="179070"/>
                </a:lnTo>
                <a:lnTo>
                  <a:pt x="28956" y="179070"/>
                </a:lnTo>
                <a:lnTo>
                  <a:pt x="28575" y="177800"/>
                </a:lnTo>
                <a:lnTo>
                  <a:pt x="28575" y="175260"/>
                </a:lnTo>
                <a:lnTo>
                  <a:pt x="29337" y="172720"/>
                </a:lnTo>
                <a:lnTo>
                  <a:pt x="30099" y="172720"/>
                </a:lnTo>
                <a:lnTo>
                  <a:pt x="30861" y="171450"/>
                </a:lnTo>
                <a:lnTo>
                  <a:pt x="140969" y="171450"/>
                </a:lnTo>
                <a:lnTo>
                  <a:pt x="141096" y="165100"/>
                </a:lnTo>
                <a:lnTo>
                  <a:pt x="141224" y="163830"/>
                </a:lnTo>
                <a:lnTo>
                  <a:pt x="142367" y="161290"/>
                </a:lnTo>
                <a:lnTo>
                  <a:pt x="143128" y="158750"/>
                </a:lnTo>
                <a:lnTo>
                  <a:pt x="144271" y="156210"/>
                </a:lnTo>
                <a:lnTo>
                  <a:pt x="147319" y="151130"/>
                </a:lnTo>
                <a:lnTo>
                  <a:pt x="151130" y="147320"/>
                </a:lnTo>
                <a:lnTo>
                  <a:pt x="153669" y="146050"/>
                </a:lnTo>
                <a:lnTo>
                  <a:pt x="155575" y="144780"/>
                </a:lnTo>
                <a:lnTo>
                  <a:pt x="157861" y="143510"/>
                </a:lnTo>
                <a:lnTo>
                  <a:pt x="160908" y="142240"/>
                </a:lnTo>
                <a:lnTo>
                  <a:pt x="166496" y="142240"/>
                </a:lnTo>
                <a:lnTo>
                  <a:pt x="169163" y="140970"/>
                </a:lnTo>
                <a:lnTo>
                  <a:pt x="189737" y="140970"/>
                </a:lnTo>
                <a:lnTo>
                  <a:pt x="196087" y="134620"/>
                </a:lnTo>
                <a:lnTo>
                  <a:pt x="69722" y="134620"/>
                </a:lnTo>
                <a:lnTo>
                  <a:pt x="68580" y="133350"/>
                </a:lnTo>
                <a:lnTo>
                  <a:pt x="42163" y="123190"/>
                </a:lnTo>
                <a:lnTo>
                  <a:pt x="41401" y="121920"/>
                </a:lnTo>
                <a:lnTo>
                  <a:pt x="40258" y="121920"/>
                </a:lnTo>
                <a:lnTo>
                  <a:pt x="39877" y="120650"/>
                </a:lnTo>
                <a:lnTo>
                  <a:pt x="39243" y="120650"/>
                </a:lnTo>
                <a:lnTo>
                  <a:pt x="39243" y="119380"/>
                </a:lnTo>
                <a:lnTo>
                  <a:pt x="38862" y="118110"/>
                </a:lnTo>
                <a:lnTo>
                  <a:pt x="39243" y="116840"/>
                </a:lnTo>
                <a:lnTo>
                  <a:pt x="39243" y="115570"/>
                </a:lnTo>
                <a:lnTo>
                  <a:pt x="40639" y="114300"/>
                </a:lnTo>
                <a:lnTo>
                  <a:pt x="42163" y="113030"/>
                </a:lnTo>
                <a:lnTo>
                  <a:pt x="43306" y="113030"/>
                </a:lnTo>
                <a:lnTo>
                  <a:pt x="44450" y="111760"/>
                </a:lnTo>
                <a:lnTo>
                  <a:pt x="218948" y="111760"/>
                </a:lnTo>
                <a:lnTo>
                  <a:pt x="230377" y="100330"/>
                </a:lnTo>
                <a:lnTo>
                  <a:pt x="92709" y="100330"/>
                </a:lnTo>
                <a:lnTo>
                  <a:pt x="91567" y="99060"/>
                </a:lnTo>
                <a:lnTo>
                  <a:pt x="89662" y="99060"/>
                </a:lnTo>
                <a:lnTo>
                  <a:pt x="69722" y="78740"/>
                </a:lnTo>
                <a:lnTo>
                  <a:pt x="68961" y="77470"/>
                </a:lnTo>
                <a:lnTo>
                  <a:pt x="68199" y="74930"/>
                </a:lnTo>
                <a:lnTo>
                  <a:pt x="68199" y="73660"/>
                </a:lnTo>
                <a:lnTo>
                  <a:pt x="68961" y="71120"/>
                </a:lnTo>
                <a:lnTo>
                  <a:pt x="70484" y="69850"/>
                </a:lnTo>
                <a:lnTo>
                  <a:pt x="71627" y="68580"/>
                </a:lnTo>
                <a:lnTo>
                  <a:pt x="121109" y="68580"/>
                </a:lnTo>
                <a:lnTo>
                  <a:pt x="112268" y="46990"/>
                </a:lnTo>
                <a:lnTo>
                  <a:pt x="111887" y="45720"/>
                </a:lnTo>
                <a:lnTo>
                  <a:pt x="111887" y="44450"/>
                </a:lnTo>
                <a:lnTo>
                  <a:pt x="112649" y="41910"/>
                </a:lnTo>
                <a:lnTo>
                  <a:pt x="113792" y="41910"/>
                </a:lnTo>
                <a:lnTo>
                  <a:pt x="114553" y="40640"/>
                </a:lnTo>
                <a:lnTo>
                  <a:pt x="115315" y="40640"/>
                </a:lnTo>
                <a:lnTo>
                  <a:pt x="117601" y="39370"/>
                </a:lnTo>
                <a:lnTo>
                  <a:pt x="163575" y="39370"/>
                </a:lnTo>
                <a:lnTo>
                  <a:pt x="163575" y="34290"/>
                </a:lnTo>
                <a:lnTo>
                  <a:pt x="163830" y="33020"/>
                </a:lnTo>
                <a:lnTo>
                  <a:pt x="164211" y="31750"/>
                </a:lnTo>
                <a:lnTo>
                  <a:pt x="165353" y="31750"/>
                </a:lnTo>
                <a:lnTo>
                  <a:pt x="166877" y="29210"/>
                </a:lnTo>
                <a:lnTo>
                  <a:pt x="263778" y="29210"/>
                </a:lnTo>
                <a:lnTo>
                  <a:pt x="249427" y="21590"/>
                </a:lnTo>
                <a:lnTo>
                  <a:pt x="242315" y="16510"/>
                </a:lnTo>
                <a:lnTo>
                  <a:pt x="235076" y="13970"/>
                </a:lnTo>
                <a:lnTo>
                  <a:pt x="227202" y="10160"/>
                </a:lnTo>
                <a:lnTo>
                  <a:pt x="219328" y="8890"/>
                </a:lnTo>
                <a:lnTo>
                  <a:pt x="203072" y="3810"/>
                </a:lnTo>
                <a:lnTo>
                  <a:pt x="177800" y="0"/>
                </a:lnTo>
                <a:close/>
              </a:path>
              <a:path w="338455" h="236219">
                <a:moveTo>
                  <a:pt x="311404" y="78740"/>
                </a:moveTo>
                <a:lnTo>
                  <a:pt x="253619" y="78740"/>
                </a:lnTo>
                <a:lnTo>
                  <a:pt x="254634" y="80010"/>
                </a:lnTo>
                <a:lnTo>
                  <a:pt x="256539" y="80010"/>
                </a:lnTo>
                <a:lnTo>
                  <a:pt x="257682" y="81280"/>
                </a:lnTo>
                <a:lnTo>
                  <a:pt x="259206" y="83820"/>
                </a:lnTo>
                <a:lnTo>
                  <a:pt x="259206" y="86360"/>
                </a:lnTo>
                <a:lnTo>
                  <a:pt x="257682" y="88900"/>
                </a:lnTo>
                <a:lnTo>
                  <a:pt x="192531" y="153670"/>
                </a:lnTo>
                <a:lnTo>
                  <a:pt x="194818" y="157480"/>
                </a:lnTo>
                <a:lnTo>
                  <a:pt x="197103" y="165100"/>
                </a:lnTo>
                <a:lnTo>
                  <a:pt x="197357" y="168910"/>
                </a:lnTo>
                <a:lnTo>
                  <a:pt x="197103" y="172720"/>
                </a:lnTo>
                <a:lnTo>
                  <a:pt x="186817" y="190500"/>
                </a:lnTo>
                <a:lnTo>
                  <a:pt x="185038" y="193040"/>
                </a:lnTo>
                <a:lnTo>
                  <a:pt x="182752" y="194310"/>
                </a:lnTo>
                <a:lnTo>
                  <a:pt x="180086" y="195580"/>
                </a:lnTo>
                <a:lnTo>
                  <a:pt x="174751" y="196850"/>
                </a:lnTo>
                <a:lnTo>
                  <a:pt x="338327" y="196850"/>
                </a:lnTo>
                <a:lnTo>
                  <a:pt x="338327" y="182880"/>
                </a:lnTo>
                <a:lnTo>
                  <a:pt x="274700" y="182880"/>
                </a:lnTo>
                <a:lnTo>
                  <a:pt x="272414" y="181610"/>
                </a:lnTo>
                <a:lnTo>
                  <a:pt x="270890" y="179070"/>
                </a:lnTo>
                <a:lnTo>
                  <a:pt x="270509" y="179070"/>
                </a:lnTo>
                <a:lnTo>
                  <a:pt x="270128" y="177800"/>
                </a:lnTo>
                <a:lnTo>
                  <a:pt x="270128" y="175260"/>
                </a:lnTo>
                <a:lnTo>
                  <a:pt x="270890" y="172720"/>
                </a:lnTo>
                <a:lnTo>
                  <a:pt x="271652" y="172720"/>
                </a:lnTo>
                <a:lnTo>
                  <a:pt x="272414" y="171450"/>
                </a:lnTo>
                <a:lnTo>
                  <a:pt x="338327" y="171450"/>
                </a:lnTo>
                <a:lnTo>
                  <a:pt x="338200" y="166370"/>
                </a:lnTo>
                <a:lnTo>
                  <a:pt x="337946" y="161290"/>
                </a:lnTo>
                <a:lnTo>
                  <a:pt x="337184" y="152400"/>
                </a:lnTo>
                <a:lnTo>
                  <a:pt x="336042" y="143510"/>
                </a:lnTo>
                <a:lnTo>
                  <a:pt x="334518" y="135890"/>
                </a:lnTo>
                <a:lnTo>
                  <a:pt x="334300" y="134620"/>
                </a:lnTo>
                <a:lnTo>
                  <a:pt x="265938" y="134620"/>
                </a:lnTo>
                <a:lnTo>
                  <a:pt x="264540" y="133350"/>
                </a:lnTo>
                <a:lnTo>
                  <a:pt x="263397" y="133350"/>
                </a:lnTo>
                <a:lnTo>
                  <a:pt x="262255" y="130810"/>
                </a:lnTo>
                <a:lnTo>
                  <a:pt x="261874" y="129540"/>
                </a:lnTo>
                <a:lnTo>
                  <a:pt x="261874" y="128270"/>
                </a:lnTo>
                <a:lnTo>
                  <a:pt x="262255" y="127000"/>
                </a:lnTo>
                <a:lnTo>
                  <a:pt x="264540" y="124460"/>
                </a:lnTo>
                <a:lnTo>
                  <a:pt x="265556" y="124460"/>
                </a:lnTo>
                <a:lnTo>
                  <a:pt x="291972" y="113030"/>
                </a:lnTo>
                <a:lnTo>
                  <a:pt x="292734" y="111760"/>
                </a:lnTo>
                <a:lnTo>
                  <a:pt x="327787" y="111760"/>
                </a:lnTo>
                <a:lnTo>
                  <a:pt x="321690" y="96520"/>
                </a:lnTo>
                <a:lnTo>
                  <a:pt x="317626" y="88900"/>
                </a:lnTo>
                <a:lnTo>
                  <a:pt x="313436" y="82550"/>
                </a:lnTo>
                <a:lnTo>
                  <a:pt x="311404" y="78740"/>
                </a:lnTo>
                <a:close/>
              </a:path>
              <a:path w="338455" h="236219">
                <a:moveTo>
                  <a:pt x="140969" y="171450"/>
                </a:moveTo>
                <a:lnTo>
                  <a:pt x="65531" y="171450"/>
                </a:lnTo>
                <a:lnTo>
                  <a:pt x="66293" y="172720"/>
                </a:lnTo>
                <a:lnTo>
                  <a:pt x="67437" y="172720"/>
                </a:lnTo>
                <a:lnTo>
                  <a:pt x="68199" y="175260"/>
                </a:lnTo>
                <a:lnTo>
                  <a:pt x="68199" y="177800"/>
                </a:lnTo>
                <a:lnTo>
                  <a:pt x="67818" y="179070"/>
                </a:lnTo>
                <a:lnTo>
                  <a:pt x="67437" y="179070"/>
                </a:lnTo>
                <a:lnTo>
                  <a:pt x="66293" y="180340"/>
                </a:lnTo>
                <a:lnTo>
                  <a:pt x="65531" y="181610"/>
                </a:lnTo>
                <a:lnTo>
                  <a:pt x="64769" y="181610"/>
                </a:lnTo>
                <a:lnTo>
                  <a:pt x="63626" y="182880"/>
                </a:lnTo>
                <a:lnTo>
                  <a:pt x="144271" y="182880"/>
                </a:lnTo>
                <a:lnTo>
                  <a:pt x="143128" y="180340"/>
                </a:lnTo>
                <a:lnTo>
                  <a:pt x="142367" y="177800"/>
                </a:lnTo>
                <a:lnTo>
                  <a:pt x="141224" y="175260"/>
                </a:lnTo>
                <a:lnTo>
                  <a:pt x="141096" y="173990"/>
                </a:lnTo>
                <a:lnTo>
                  <a:pt x="140969" y="171450"/>
                </a:lnTo>
                <a:close/>
              </a:path>
              <a:path w="338455" h="236219">
                <a:moveTo>
                  <a:pt x="338327" y="171450"/>
                </a:moveTo>
                <a:lnTo>
                  <a:pt x="306324" y="171450"/>
                </a:lnTo>
                <a:lnTo>
                  <a:pt x="307086" y="172720"/>
                </a:lnTo>
                <a:lnTo>
                  <a:pt x="307847" y="172720"/>
                </a:lnTo>
                <a:lnTo>
                  <a:pt x="309371" y="173990"/>
                </a:lnTo>
                <a:lnTo>
                  <a:pt x="309752" y="175260"/>
                </a:lnTo>
                <a:lnTo>
                  <a:pt x="309752" y="177800"/>
                </a:lnTo>
                <a:lnTo>
                  <a:pt x="309371" y="179070"/>
                </a:lnTo>
                <a:lnTo>
                  <a:pt x="307847" y="180340"/>
                </a:lnTo>
                <a:lnTo>
                  <a:pt x="307086" y="181610"/>
                </a:lnTo>
                <a:lnTo>
                  <a:pt x="306324" y="181610"/>
                </a:lnTo>
                <a:lnTo>
                  <a:pt x="305181" y="182880"/>
                </a:lnTo>
                <a:lnTo>
                  <a:pt x="338327" y="182880"/>
                </a:lnTo>
                <a:lnTo>
                  <a:pt x="338327" y="171450"/>
                </a:lnTo>
                <a:close/>
              </a:path>
              <a:path w="338455" h="236219">
                <a:moveTo>
                  <a:pt x="189737" y="140970"/>
                </a:moveTo>
                <a:lnTo>
                  <a:pt x="169163" y="140970"/>
                </a:lnTo>
                <a:lnTo>
                  <a:pt x="173355" y="142240"/>
                </a:lnTo>
                <a:lnTo>
                  <a:pt x="177419" y="142240"/>
                </a:lnTo>
                <a:lnTo>
                  <a:pt x="180847" y="143510"/>
                </a:lnTo>
                <a:lnTo>
                  <a:pt x="184657" y="146050"/>
                </a:lnTo>
                <a:lnTo>
                  <a:pt x="189737" y="140970"/>
                </a:lnTo>
                <a:close/>
              </a:path>
              <a:path w="338455" h="236219">
                <a:moveTo>
                  <a:pt x="218948" y="111760"/>
                </a:moveTo>
                <a:lnTo>
                  <a:pt x="45593" y="111760"/>
                </a:lnTo>
                <a:lnTo>
                  <a:pt x="46736" y="113030"/>
                </a:lnTo>
                <a:lnTo>
                  <a:pt x="73151" y="124460"/>
                </a:lnTo>
                <a:lnTo>
                  <a:pt x="73787" y="124460"/>
                </a:lnTo>
                <a:lnTo>
                  <a:pt x="75311" y="125730"/>
                </a:lnTo>
                <a:lnTo>
                  <a:pt x="76072" y="128270"/>
                </a:lnTo>
                <a:lnTo>
                  <a:pt x="76072" y="129540"/>
                </a:lnTo>
                <a:lnTo>
                  <a:pt x="74930" y="133350"/>
                </a:lnTo>
                <a:lnTo>
                  <a:pt x="73787" y="133350"/>
                </a:lnTo>
                <a:lnTo>
                  <a:pt x="72008" y="134620"/>
                </a:lnTo>
                <a:lnTo>
                  <a:pt x="196087" y="134620"/>
                </a:lnTo>
                <a:lnTo>
                  <a:pt x="218948" y="111760"/>
                </a:lnTo>
                <a:close/>
              </a:path>
              <a:path w="338455" h="236219">
                <a:moveTo>
                  <a:pt x="327787" y="111760"/>
                </a:moveTo>
                <a:lnTo>
                  <a:pt x="293877" y="111760"/>
                </a:lnTo>
                <a:lnTo>
                  <a:pt x="295020" y="113030"/>
                </a:lnTo>
                <a:lnTo>
                  <a:pt x="295782" y="113030"/>
                </a:lnTo>
                <a:lnTo>
                  <a:pt x="298069" y="114300"/>
                </a:lnTo>
                <a:lnTo>
                  <a:pt x="299084" y="115570"/>
                </a:lnTo>
                <a:lnTo>
                  <a:pt x="299465" y="116840"/>
                </a:lnTo>
                <a:lnTo>
                  <a:pt x="299465" y="119380"/>
                </a:lnTo>
                <a:lnTo>
                  <a:pt x="298831" y="120650"/>
                </a:lnTo>
                <a:lnTo>
                  <a:pt x="298069" y="121920"/>
                </a:lnTo>
                <a:lnTo>
                  <a:pt x="296925" y="121920"/>
                </a:lnTo>
                <a:lnTo>
                  <a:pt x="295782" y="123190"/>
                </a:lnTo>
                <a:lnTo>
                  <a:pt x="269747" y="133350"/>
                </a:lnTo>
                <a:lnTo>
                  <a:pt x="268986" y="134620"/>
                </a:lnTo>
                <a:lnTo>
                  <a:pt x="334300" y="134620"/>
                </a:lnTo>
                <a:lnTo>
                  <a:pt x="332994" y="127000"/>
                </a:lnTo>
                <a:lnTo>
                  <a:pt x="327787" y="111760"/>
                </a:lnTo>
                <a:close/>
              </a:path>
              <a:path w="338455" h="236219">
                <a:moveTo>
                  <a:pt x="121109" y="68580"/>
                </a:moveTo>
                <a:lnTo>
                  <a:pt x="75692" y="68580"/>
                </a:lnTo>
                <a:lnTo>
                  <a:pt x="76834" y="69850"/>
                </a:lnTo>
                <a:lnTo>
                  <a:pt x="97917" y="90170"/>
                </a:lnTo>
                <a:lnTo>
                  <a:pt x="98297" y="91440"/>
                </a:lnTo>
                <a:lnTo>
                  <a:pt x="99059" y="92710"/>
                </a:lnTo>
                <a:lnTo>
                  <a:pt x="99059" y="93980"/>
                </a:lnTo>
                <a:lnTo>
                  <a:pt x="99440" y="95250"/>
                </a:lnTo>
                <a:lnTo>
                  <a:pt x="99059" y="95250"/>
                </a:lnTo>
                <a:lnTo>
                  <a:pt x="99059" y="96520"/>
                </a:lnTo>
                <a:lnTo>
                  <a:pt x="98297" y="97790"/>
                </a:lnTo>
                <a:lnTo>
                  <a:pt x="97917" y="99060"/>
                </a:lnTo>
                <a:lnTo>
                  <a:pt x="96012" y="99060"/>
                </a:lnTo>
                <a:lnTo>
                  <a:pt x="94614" y="100330"/>
                </a:lnTo>
                <a:lnTo>
                  <a:pt x="230377" y="100330"/>
                </a:lnTo>
                <a:lnTo>
                  <a:pt x="249427" y="81280"/>
                </a:lnTo>
                <a:lnTo>
                  <a:pt x="250570" y="80010"/>
                </a:lnTo>
                <a:lnTo>
                  <a:pt x="252856" y="80010"/>
                </a:lnTo>
                <a:lnTo>
                  <a:pt x="253619" y="78740"/>
                </a:lnTo>
                <a:lnTo>
                  <a:pt x="311404" y="78740"/>
                </a:lnTo>
                <a:lnTo>
                  <a:pt x="310726" y="77470"/>
                </a:lnTo>
                <a:lnTo>
                  <a:pt x="128524" y="77470"/>
                </a:lnTo>
                <a:lnTo>
                  <a:pt x="125475" y="76200"/>
                </a:lnTo>
                <a:lnTo>
                  <a:pt x="123951" y="74930"/>
                </a:lnTo>
                <a:lnTo>
                  <a:pt x="123189" y="73660"/>
                </a:lnTo>
                <a:lnTo>
                  <a:pt x="121109" y="68580"/>
                </a:lnTo>
                <a:close/>
              </a:path>
              <a:path w="338455" h="236219">
                <a:moveTo>
                  <a:pt x="208661" y="76200"/>
                </a:moveTo>
                <a:lnTo>
                  <a:pt x="129286" y="76200"/>
                </a:lnTo>
                <a:lnTo>
                  <a:pt x="128524" y="77470"/>
                </a:lnTo>
                <a:lnTo>
                  <a:pt x="209803" y="77470"/>
                </a:lnTo>
                <a:lnTo>
                  <a:pt x="208661" y="76200"/>
                </a:lnTo>
                <a:close/>
              </a:path>
              <a:path w="338455" h="236219">
                <a:moveTo>
                  <a:pt x="276478" y="39370"/>
                </a:moveTo>
                <a:lnTo>
                  <a:pt x="220725" y="39370"/>
                </a:lnTo>
                <a:lnTo>
                  <a:pt x="223012" y="40640"/>
                </a:lnTo>
                <a:lnTo>
                  <a:pt x="224155" y="40640"/>
                </a:lnTo>
                <a:lnTo>
                  <a:pt x="224917" y="41910"/>
                </a:lnTo>
                <a:lnTo>
                  <a:pt x="225297" y="41910"/>
                </a:lnTo>
                <a:lnTo>
                  <a:pt x="226059" y="43180"/>
                </a:lnTo>
                <a:lnTo>
                  <a:pt x="226059" y="44450"/>
                </a:lnTo>
                <a:lnTo>
                  <a:pt x="226440" y="44450"/>
                </a:lnTo>
                <a:lnTo>
                  <a:pt x="226440" y="45720"/>
                </a:lnTo>
                <a:lnTo>
                  <a:pt x="226059" y="46990"/>
                </a:lnTo>
                <a:lnTo>
                  <a:pt x="215137" y="73660"/>
                </a:lnTo>
                <a:lnTo>
                  <a:pt x="214375" y="74930"/>
                </a:lnTo>
                <a:lnTo>
                  <a:pt x="213232" y="76200"/>
                </a:lnTo>
                <a:lnTo>
                  <a:pt x="211708" y="76200"/>
                </a:lnTo>
                <a:lnTo>
                  <a:pt x="209803" y="77470"/>
                </a:lnTo>
                <a:lnTo>
                  <a:pt x="310726" y="77470"/>
                </a:lnTo>
                <a:lnTo>
                  <a:pt x="309371" y="74930"/>
                </a:lnTo>
                <a:lnTo>
                  <a:pt x="304800" y="68580"/>
                </a:lnTo>
                <a:lnTo>
                  <a:pt x="299465" y="62230"/>
                </a:lnTo>
                <a:lnTo>
                  <a:pt x="294258" y="55880"/>
                </a:lnTo>
                <a:lnTo>
                  <a:pt x="288544" y="50800"/>
                </a:lnTo>
                <a:lnTo>
                  <a:pt x="282575" y="44450"/>
                </a:lnTo>
                <a:lnTo>
                  <a:pt x="276478" y="39370"/>
                </a:lnTo>
                <a:close/>
              </a:path>
              <a:path w="338455" h="236219">
                <a:moveTo>
                  <a:pt x="206120" y="74930"/>
                </a:moveTo>
                <a:lnTo>
                  <a:pt x="132206" y="74930"/>
                </a:lnTo>
                <a:lnTo>
                  <a:pt x="131444" y="76200"/>
                </a:lnTo>
                <a:lnTo>
                  <a:pt x="206882" y="76200"/>
                </a:lnTo>
                <a:lnTo>
                  <a:pt x="206120" y="74930"/>
                </a:lnTo>
                <a:close/>
              </a:path>
              <a:path w="338455" h="236219">
                <a:moveTo>
                  <a:pt x="163575" y="39370"/>
                </a:moveTo>
                <a:lnTo>
                  <a:pt x="119761" y="39370"/>
                </a:lnTo>
                <a:lnTo>
                  <a:pt x="120522" y="40640"/>
                </a:lnTo>
                <a:lnTo>
                  <a:pt x="121284" y="40640"/>
                </a:lnTo>
                <a:lnTo>
                  <a:pt x="122046" y="41910"/>
                </a:lnTo>
                <a:lnTo>
                  <a:pt x="122427" y="43180"/>
                </a:lnTo>
                <a:lnTo>
                  <a:pt x="133350" y="68580"/>
                </a:lnTo>
                <a:lnTo>
                  <a:pt x="134112" y="71120"/>
                </a:lnTo>
                <a:lnTo>
                  <a:pt x="132969" y="74930"/>
                </a:lnTo>
                <a:lnTo>
                  <a:pt x="204977" y="74930"/>
                </a:lnTo>
                <a:lnTo>
                  <a:pt x="204215" y="72390"/>
                </a:lnTo>
                <a:lnTo>
                  <a:pt x="204215" y="69850"/>
                </a:lnTo>
                <a:lnTo>
                  <a:pt x="204596" y="68580"/>
                </a:lnTo>
                <a:lnTo>
                  <a:pt x="166877" y="68580"/>
                </a:lnTo>
                <a:lnTo>
                  <a:pt x="166115" y="67310"/>
                </a:lnTo>
                <a:lnTo>
                  <a:pt x="165353" y="67310"/>
                </a:lnTo>
                <a:lnTo>
                  <a:pt x="164211" y="66040"/>
                </a:lnTo>
                <a:lnTo>
                  <a:pt x="163830" y="66040"/>
                </a:lnTo>
                <a:lnTo>
                  <a:pt x="163575" y="64770"/>
                </a:lnTo>
                <a:lnTo>
                  <a:pt x="163575" y="39370"/>
                </a:lnTo>
                <a:close/>
              </a:path>
              <a:path w="338455" h="236219">
                <a:moveTo>
                  <a:pt x="263778" y="29210"/>
                </a:moveTo>
                <a:lnTo>
                  <a:pt x="171450" y="29210"/>
                </a:lnTo>
                <a:lnTo>
                  <a:pt x="172212" y="30480"/>
                </a:lnTo>
                <a:lnTo>
                  <a:pt x="173355" y="31750"/>
                </a:lnTo>
                <a:lnTo>
                  <a:pt x="173736" y="31750"/>
                </a:lnTo>
                <a:lnTo>
                  <a:pt x="174497" y="33020"/>
                </a:lnTo>
                <a:lnTo>
                  <a:pt x="174497" y="34290"/>
                </a:lnTo>
                <a:lnTo>
                  <a:pt x="174751" y="35560"/>
                </a:lnTo>
                <a:lnTo>
                  <a:pt x="174751" y="63500"/>
                </a:lnTo>
                <a:lnTo>
                  <a:pt x="174497" y="64770"/>
                </a:lnTo>
                <a:lnTo>
                  <a:pt x="174497" y="66040"/>
                </a:lnTo>
                <a:lnTo>
                  <a:pt x="173736" y="66040"/>
                </a:lnTo>
                <a:lnTo>
                  <a:pt x="173355" y="67310"/>
                </a:lnTo>
                <a:lnTo>
                  <a:pt x="172212" y="67310"/>
                </a:lnTo>
                <a:lnTo>
                  <a:pt x="171450" y="68580"/>
                </a:lnTo>
                <a:lnTo>
                  <a:pt x="204596" y="68580"/>
                </a:lnTo>
                <a:lnTo>
                  <a:pt x="215519" y="43180"/>
                </a:lnTo>
                <a:lnTo>
                  <a:pt x="215900" y="41910"/>
                </a:lnTo>
                <a:lnTo>
                  <a:pt x="217043" y="40640"/>
                </a:lnTo>
                <a:lnTo>
                  <a:pt x="217805" y="40640"/>
                </a:lnTo>
                <a:lnTo>
                  <a:pt x="218567" y="39370"/>
                </a:lnTo>
                <a:lnTo>
                  <a:pt x="276478" y="39370"/>
                </a:lnTo>
                <a:lnTo>
                  <a:pt x="263778" y="29210"/>
                </a:lnTo>
                <a:close/>
              </a:path>
            </a:pathLst>
          </a:custGeom>
          <a:solidFill>
            <a:srgbClr val="FFFFFF"/>
          </a:solidFill>
        </p:spPr>
        <p:txBody>
          <a:bodyPr wrap="square" lIns="0" tIns="0" rIns="0" bIns="0" rtlCol="0"/>
          <a:lstStyle/>
          <a:p>
            <a:endParaRPr sz="2400"/>
          </a:p>
        </p:txBody>
      </p:sp>
      <p:sp>
        <p:nvSpPr>
          <p:cNvPr id="34" name="object 34"/>
          <p:cNvSpPr txBox="1"/>
          <p:nvPr/>
        </p:nvSpPr>
        <p:spPr>
          <a:xfrm>
            <a:off x="423198" y="2169498"/>
            <a:ext cx="1199725" cy="263320"/>
          </a:xfrm>
          <a:prstGeom prst="rect">
            <a:avLst/>
          </a:prstGeom>
        </p:spPr>
        <p:txBody>
          <a:bodyPr vert="horz" wrap="square" lIns="0" tIns="16933" rIns="0" bIns="0" rtlCol="0">
            <a:spAutoFit/>
          </a:bodyPr>
          <a:lstStyle/>
          <a:p>
            <a:pPr marL="16933">
              <a:spcBef>
                <a:spcPts val="133"/>
              </a:spcBef>
            </a:pPr>
            <a:r>
              <a:rPr sz="1600" spc="-7" dirty="0">
                <a:latin typeface="Calibri Light"/>
                <a:cs typeface="Calibri Light"/>
              </a:rPr>
              <a:t>Cloud</a:t>
            </a:r>
            <a:r>
              <a:rPr sz="1600" spc="-140" dirty="0">
                <a:latin typeface="Calibri Light"/>
                <a:cs typeface="Calibri Light"/>
              </a:rPr>
              <a:t> </a:t>
            </a:r>
            <a:r>
              <a:rPr sz="1600" spc="-7" dirty="0">
                <a:latin typeface="Calibri Light"/>
                <a:cs typeface="Calibri Light"/>
              </a:rPr>
              <a:t>Services</a:t>
            </a:r>
            <a:endParaRPr sz="1600">
              <a:latin typeface="Calibri Light"/>
              <a:cs typeface="Calibri Light"/>
            </a:endParaRPr>
          </a:p>
        </p:txBody>
      </p:sp>
      <p:sp>
        <p:nvSpPr>
          <p:cNvPr id="35" name="object 35"/>
          <p:cNvSpPr txBox="1"/>
          <p:nvPr/>
        </p:nvSpPr>
        <p:spPr>
          <a:xfrm>
            <a:off x="591854" y="3144859"/>
            <a:ext cx="1032087" cy="478763"/>
          </a:xfrm>
          <a:prstGeom prst="rect">
            <a:avLst/>
          </a:prstGeom>
        </p:spPr>
        <p:txBody>
          <a:bodyPr vert="horz" wrap="square" lIns="0" tIns="16933" rIns="0" bIns="0" rtlCol="0">
            <a:spAutoFit/>
          </a:bodyPr>
          <a:lstStyle/>
          <a:p>
            <a:pPr marR="6773" algn="r">
              <a:lnSpc>
                <a:spcPts val="1827"/>
              </a:lnSpc>
              <a:spcBef>
                <a:spcPts val="133"/>
              </a:spcBef>
            </a:pPr>
            <a:r>
              <a:rPr sz="1600" spc="7" dirty="0">
                <a:latin typeface="Calibri Light"/>
                <a:cs typeface="Calibri Light"/>
              </a:rPr>
              <a:t>V</a:t>
            </a:r>
            <a:r>
              <a:rPr sz="1600" dirty="0">
                <a:latin typeface="Calibri Light"/>
                <a:cs typeface="Calibri Light"/>
              </a:rPr>
              <a:t>i</a:t>
            </a:r>
            <a:r>
              <a:rPr sz="1600" spc="-13" dirty="0">
                <a:latin typeface="Calibri Light"/>
                <a:cs typeface="Calibri Light"/>
              </a:rPr>
              <a:t>r</a:t>
            </a:r>
            <a:r>
              <a:rPr sz="1600" dirty="0">
                <a:latin typeface="Calibri Light"/>
                <a:cs typeface="Calibri Light"/>
              </a:rPr>
              <a:t>t</a:t>
            </a:r>
            <a:r>
              <a:rPr sz="1600" spc="-20" dirty="0">
                <a:latin typeface="Calibri Light"/>
                <a:cs typeface="Calibri Light"/>
              </a:rPr>
              <a:t>ua</a:t>
            </a:r>
            <a:r>
              <a:rPr sz="1600" dirty="0">
                <a:latin typeface="Calibri Light"/>
                <a:cs typeface="Calibri Light"/>
              </a:rPr>
              <a:t>l</a:t>
            </a:r>
            <a:endParaRPr sz="1600">
              <a:latin typeface="Calibri Light"/>
              <a:cs typeface="Calibri Light"/>
            </a:endParaRPr>
          </a:p>
          <a:p>
            <a:pPr marR="7620" algn="r">
              <a:lnSpc>
                <a:spcPts val="1827"/>
              </a:lnSpc>
            </a:pPr>
            <a:r>
              <a:rPr sz="1600" spc="-53" dirty="0">
                <a:latin typeface="Calibri Light"/>
                <a:cs typeface="Calibri Light"/>
              </a:rPr>
              <a:t>W</a:t>
            </a:r>
            <a:r>
              <a:rPr sz="1600" dirty="0">
                <a:latin typeface="Calibri Light"/>
                <a:cs typeface="Calibri Light"/>
              </a:rPr>
              <a:t>a</a:t>
            </a:r>
            <a:r>
              <a:rPr sz="1600" spc="-47" dirty="0">
                <a:latin typeface="Calibri Light"/>
                <a:cs typeface="Calibri Light"/>
              </a:rPr>
              <a:t>r</a:t>
            </a:r>
            <a:r>
              <a:rPr sz="1600" spc="-13" dirty="0">
                <a:latin typeface="Calibri Light"/>
                <a:cs typeface="Calibri Light"/>
              </a:rPr>
              <a:t>e</a:t>
            </a:r>
            <a:r>
              <a:rPr sz="1600" spc="-20" dirty="0">
                <a:latin typeface="Calibri Light"/>
                <a:cs typeface="Calibri Light"/>
              </a:rPr>
              <a:t>hou</a:t>
            </a:r>
            <a:r>
              <a:rPr sz="1600" spc="-33" dirty="0">
                <a:latin typeface="Calibri Light"/>
                <a:cs typeface="Calibri Light"/>
              </a:rPr>
              <a:t>s</a:t>
            </a:r>
            <a:r>
              <a:rPr sz="1600" spc="-13" dirty="0">
                <a:latin typeface="Calibri Light"/>
                <a:cs typeface="Calibri Light"/>
              </a:rPr>
              <a:t>e</a:t>
            </a:r>
            <a:r>
              <a:rPr sz="1600" dirty="0">
                <a:latin typeface="Calibri Light"/>
                <a:cs typeface="Calibri Light"/>
              </a:rPr>
              <a:t>s</a:t>
            </a:r>
            <a:endParaRPr sz="1600">
              <a:latin typeface="Calibri Light"/>
              <a:cs typeface="Calibri Light"/>
            </a:endParaRPr>
          </a:p>
        </p:txBody>
      </p:sp>
      <p:sp>
        <p:nvSpPr>
          <p:cNvPr id="36" name="object 36"/>
          <p:cNvSpPr txBox="1"/>
          <p:nvPr/>
        </p:nvSpPr>
        <p:spPr>
          <a:xfrm>
            <a:off x="819844" y="4183143"/>
            <a:ext cx="780627" cy="478763"/>
          </a:xfrm>
          <a:prstGeom prst="rect">
            <a:avLst/>
          </a:prstGeom>
        </p:spPr>
        <p:txBody>
          <a:bodyPr vert="horz" wrap="square" lIns="0" tIns="16933" rIns="0" bIns="0" rtlCol="0">
            <a:spAutoFit/>
          </a:bodyPr>
          <a:lstStyle/>
          <a:p>
            <a:pPr marR="6773" algn="r">
              <a:lnSpc>
                <a:spcPts val="1827"/>
              </a:lnSpc>
              <a:spcBef>
                <a:spcPts val="133"/>
              </a:spcBef>
            </a:pPr>
            <a:r>
              <a:rPr sz="1600" dirty="0">
                <a:latin typeface="Calibri Light"/>
                <a:cs typeface="Calibri Light"/>
              </a:rPr>
              <a:t>D</a:t>
            </a:r>
            <a:r>
              <a:rPr sz="1600" spc="-20" dirty="0">
                <a:latin typeface="Calibri Light"/>
                <a:cs typeface="Calibri Light"/>
              </a:rPr>
              <a:t>a</a:t>
            </a:r>
            <a:r>
              <a:rPr sz="1600" spc="-33" dirty="0">
                <a:latin typeface="Calibri Light"/>
                <a:cs typeface="Calibri Light"/>
              </a:rPr>
              <a:t>t</a:t>
            </a:r>
            <a:r>
              <a:rPr sz="1600" spc="-20" dirty="0">
                <a:latin typeface="Calibri Light"/>
                <a:cs typeface="Calibri Light"/>
              </a:rPr>
              <a:t>aba</a:t>
            </a:r>
            <a:r>
              <a:rPr sz="1600" spc="-33" dirty="0">
                <a:latin typeface="Calibri Light"/>
                <a:cs typeface="Calibri Light"/>
              </a:rPr>
              <a:t>s</a:t>
            </a:r>
            <a:r>
              <a:rPr sz="1600" dirty="0">
                <a:latin typeface="Calibri Light"/>
                <a:cs typeface="Calibri Light"/>
              </a:rPr>
              <a:t>e</a:t>
            </a:r>
            <a:endParaRPr sz="1600">
              <a:latin typeface="Calibri Light"/>
              <a:cs typeface="Calibri Light"/>
            </a:endParaRPr>
          </a:p>
          <a:p>
            <a:pPr marR="6773" algn="r">
              <a:lnSpc>
                <a:spcPts val="1827"/>
              </a:lnSpc>
            </a:pPr>
            <a:r>
              <a:rPr sz="1600" spc="7" dirty="0">
                <a:latin typeface="Calibri Light"/>
                <a:cs typeface="Calibri Light"/>
              </a:rPr>
              <a:t>S</a:t>
            </a:r>
            <a:r>
              <a:rPr sz="1600" spc="-20" dirty="0">
                <a:latin typeface="Calibri Light"/>
                <a:cs typeface="Calibri Light"/>
              </a:rPr>
              <a:t>t</a:t>
            </a:r>
            <a:r>
              <a:rPr sz="1600" spc="-7" dirty="0">
                <a:latin typeface="Calibri Light"/>
                <a:cs typeface="Calibri Light"/>
              </a:rPr>
              <a:t>o</a:t>
            </a:r>
            <a:r>
              <a:rPr sz="1600" spc="-60" dirty="0">
                <a:latin typeface="Calibri Light"/>
                <a:cs typeface="Calibri Light"/>
              </a:rPr>
              <a:t>r</a:t>
            </a:r>
            <a:r>
              <a:rPr sz="1600" spc="-20" dirty="0">
                <a:latin typeface="Calibri Light"/>
                <a:cs typeface="Calibri Light"/>
              </a:rPr>
              <a:t>a</a:t>
            </a:r>
            <a:r>
              <a:rPr sz="1600" spc="-33" dirty="0">
                <a:latin typeface="Calibri Light"/>
                <a:cs typeface="Calibri Light"/>
              </a:rPr>
              <a:t>g</a:t>
            </a:r>
            <a:r>
              <a:rPr sz="1600" dirty="0">
                <a:latin typeface="Calibri Light"/>
                <a:cs typeface="Calibri Light"/>
              </a:rPr>
              <a:t>e</a:t>
            </a:r>
            <a:endParaRPr sz="1600">
              <a:latin typeface="Calibri Light"/>
              <a:cs typeface="Calibri Light"/>
            </a:endParaRPr>
          </a:p>
        </p:txBody>
      </p:sp>
      <p:sp>
        <p:nvSpPr>
          <p:cNvPr id="37" name="object 37"/>
          <p:cNvSpPr/>
          <p:nvPr/>
        </p:nvSpPr>
        <p:spPr>
          <a:xfrm>
            <a:off x="3212593" y="1452712"/>
            <a:ext cx="3626273" cy="933873"/>
          </a:xfrm>
          <a:custGeom>
            <a:avLst/>
            <a:gdLst/>
            <a:ahLst/>
            <a:cxnLst/>
            <a:rect l="l" t="t" r="r" b="b"/>
            <a:pathLst>
              <a:path w="2719704" h="700405">
                <a:moveTo>
                  <a:pt x="64769" y="625982"/>
                </a:moveTo>
                <a:lnTo>
                  <a:pt x="0" y="681354"/>
                </a:lnTo>
                <a:lnTo>
                  <a:pt x="83185" y="700024"/>
                </a:lnTo>
                <a:lnTo>
                  <a:pt x="76267" y="672211"/>
                </a:lnTo>
                <a:lnTo>
                  <a:pt x="63118" y="672211"/>
                </a:lnTo>
                <a:lnTo>
                  <a:pt x="60070" y="659891"/>
                </a:lnTo>
                <a:lnTo>
                  <a:pt x="72439" y="656819"/>
                </a:lnTo>
                <a:lnTo>
                  <a:pt x="64769" y="625982"/>
                </a:lnTo>
                <a:close/>
              </a:path>
              <a:path w="2719704" h="700405">
                <a:moveTo>
                  <a:pt x="72439" y="656819"/>
                </a:moveTo>
                <a:lnTo>
                  <a:pt x="60070" y="659891"/>
                </a:lnTo>
                <a:lnTo>
                  <a:pt x="63118" y="672211"/>
                </a:lnTo>
                <a:lnTo>
                  <a:pt x="75502" y="669135"/>
                </a:lnTo>
                <a:lnTo>
                  <a:pt x="72439" y="656819"/>
                </a:lnTo>
                <a:close/>
              </a:path>
              <a:path w="2719704" h="700405">
                <a:moveTo>
                  <a:pt x="75502" y="669135"/>
                </a:moveTo>
                <a:lnTo>
                  <a:pt x="63118" y="672211"/>
                </a:lnTo>
                <a:lnTo>
                  <a:pt x="76267" y="672211"/>
                </a:lnTo>
                <a:lnTo>
                  <a:pt x="75502" y="669135"/>
                </a:lnTo>
                <a:close/>
              </a:path>
              <a:path w="2719704" h="700405">
                <a:moveTo>
                  <a:pt x="2716403" y="0"/>
                </a:moveTo>
                <a:lnTo>
                  <a:pt x="72439" y="656819"/>
                </a:lnTo>
                <a:lnTo>
                  <a:pt x="75502" y="669135"/>
                </a:lnTo>
                <a:lnTo>
                  <a:pt x="2719451" y="12445"/>
                </a:lnTo>
                <a:lnTo>
                  <a:pt x="2716403" y="0"/>
                </a:lnTo>
                <a:close/>
              </a:path>
            </a:pathLst>
          </a:custGeom>
          <a:solidFill>
            <a:srgbClr val="000000"/>
          </a:solidFill>
        </p:spPr>
        <p:txBody>
          <a:bodyPr wrap="square" lIns="0" tIns="0" rIns="0" bIns="0" rtlCol="0"/>
          <a:lstStyle/>
          <a:p>
            <a:endParaRPr sz="2400"/>
          </a:p>
        </p:txBody>
      </p:sp>
      <p:sp>
        <p:nvSpPr>
          <p:cNvPr id="38" name="object 38"/>
          <p:cNvSpPr/>
          <p:nvPr/>
        </p:nvSpPr>
        <p:spPr>
          <a:xfrm>
            <a:off x="5437631" y="3457448"/>
            <a:ext cx="1489287" cy="674793"/>
          </a:xfrm>
          <a:custGeom>
            <a:avLst/>
            <a:gdLst/>
            <a:ahLst/>
            <a:cxnLst/>
            <a:rect l="l" t="t" r="r" b="b"/>
            <a:pathLst>
              <a:path w="1116964" h="506094">
                <a:moveTo>
                  <a:pt x="72163" y="29031"/>
                </a:moveTo>
                <a:lnTo>
                  <a:pt x="67006" y="40612"/>
                </a:lnTo>
                <a:lnTo>
                  <a:pt x="1111758" y="505713"/>
                </a:lnTo>
                <a:lnTo>
                  <a:pt x="1116964" y="494030"/>
                </a:lnTo>
                <a:lnTo>
                  <a:pt x="72163" y="29031"/>
                </a:lnTo>
                <a:close/>
              </a:path>
              <a:path w="1116964" h="506094">
                <a:moveTo>
                  <a:pt x="85089" y="0"/>
                </a:moveTo>
                <a:lnTo>
                  <a:pt x="0" y="3809"/>
                </a:lnTo>
                <a:lnTo>
                  <a:pt x="54101" y="69595"/>
                </a:lnTo>
                <a:lnTo>
                  <a:pt x="67006" y="40612"/>
                </a:lnTo>
                <a:lnTo>
                  <a:pt x="55372" y="35432"/>
                </a:lnTo>
                <a:lnTo>
                  <a:pt x="60578" y="23875"/>
                </a:lnTo>
                <a:lnTo>
                  <a:pt x="74459" y="23875"/>
                </a:lnTo>
                <a:lnTo>
                  <a:pt x="85089" y="0"/>
                </a:lnTo>
                <a:close/>
              </a:path>
              <a:path w="1116964" h="506094">
                <a:moveTo>
                  <a:pt x="60578" y="23875"/>
                </a:moveTo>
                <a:lnTo>
                  <a:pt x="55372" y="35432"/>
                </a:lnTo>
                <a:lnTo>
                  <a:pt x="67006" y="40612"/>
                </a:lnTo>
                <a:lnTo>
                  <a:pt x="72163" y="29031"/>
                </a:lnTo>
                <a:lnTo>
                  <a:pt x="60578" y="23875"/>
                </a:lnTo>
                <a:close/>
              </a:path>
              <a:path w="1116964" h="506094">
                <a:moveTo>
                  <a:pt x="74459" y="23875"/>
                </a:moveTo>
                <a:lnTo>
                  <a:pt x="60578" y="23875"/>
                </a:lnTo>
                <a:lnTo>
                  <a:pt x="72163" y="29031"/>
                </a:lnTo>
                <a:lnTo>
                  <a:pt x="74459" y="23875"/>
                </a:lnTo>
                <a:close/>
              </a:path>
            </a:pathLst>
          </a:custGeom>
          <a:solidFill>
            <a:srgbClr val="000000"/>
          </a:solidFill>
        </p:spPr>
        <p:txBody>
          <a:bodyPr wrap="square" lIns="0" tIns="0" rIns="0" bIns="0" rtlCol="0"/>
          <a:lstStyle/>
          <a:p>
            <a:endParaRPr sz="2400"/>
          </a:p>
        </p:txBody>
      </p:sp>
      <p:sp>
        <p:nvSpPr>
          <p:cNvPr id="39" name="object 39"/>
          <p:cNvSpPr/>
          <p:nvPr/>
        </p:nvSpPr>
        <p:spPr>
          <a:xfrm>
            <a:off x="4852415" y="2508503"/>
            <a:ext cx="2073487" cy="575733"/>
          </a:xfrm>
          <a:custGeom>
            <a:avLst/>
            <a:gdLst/>
            <a:ahLst/>
            <a:cxnLst/>
            <a:rect l="l" t="t" r="r" b="b"/>
            <a:pathLst>
              <a:path w="1555114" h="431800">
                <a:moveTo>
                  <a:pt x="75246" y="30774"/>
                </a:moveTo>
                <a:lnTo>
                  <a:pt x="72052" y="42962"/>
                </a:lnTo>
                <a:lnTo>
                  <a:pt x="1551559" y="431292"/>
                </a:lnTo>
                <a:lnTo>
                  <a:pt x="1554734" y="418973"/>
                </a:lnTo>
                <a:lnTo>
                  <a:pt x="75246" y="30774"/>
                </a:lnTo>
                <a:close/>
              </a:path>
              <a:path w="1555114" h="431800">
                <a:moveTo>
                  <a:pt x="83312" y="0"/>
                </a:moveTo>
                <a:lnTo>
                  <a:pt x="0" y="17526"/>
                </a:lnTo>
                <a:lnTo>
                  <a:pt x="64008" y="73660"/>
                </a:lnTo>
                <a:lnTo>
                  <a:pt x="72052" y="42962"/>
                </a:lnTo>
                <a:lnTo>
                  <a:pt x="59816" y="39751"/>
                </a:lnTo>
                <a:lnTo>
                  <a:pt x="62991" y="27559"/>
                </a:lnTo>
                <a:lnTo>
                  <a:pt x="76089" y="27559"/>
                </a:lnTo>
                <a:lnTo>
                  <a:pt x="83312" y="0"/>
                </a:lnTo>
                <a:close/>
              </a:path>
              <a:path w="1555114" h="431800">
                <a:moveTo>
                  <a:pt x="62991" y="27559"/>
                </a:moveTo>
                <a:lnTo>
                  <a:pt x="59816" y="39751"/>
                </a:lnTo>
                <a:lnTo>
                  <a:pt x="72052" y="42962"/>
                </a:lnTo>
                <a:lnTo>
                  <a:pt x="75246" y="30774"/>
                </a:lnTo>
                <a:lnTo>
                  <a:pt x="62991" y="27559"/>
                </a:lnTo>
                <a:close/>
              </a:path>
              <a:path w="1555114" h="431800">
                <a:moveTo>
                  <a:pt x="76089" y="27559"/>
                </a:moveTo>
                <a:lnTo>
                  <a:pt x="62991" y="27559"/>
                </a:lnTo>
                <a:lnTo>
                  <a:pt x="75246" y="30774"/>
                </a:lnTo>
                <a:lnTo>
                  <a:pt x="76089" y="27559"/>
                </a:lnTo>
                <a:close/>
              </a:path>
            </a:pathLst>
          </a:custGeom>
          <a:solidFill>
            <a:srgbClr val="000000"/>
          </a:solidFill>
        </p:spPr>
        <p:txBody>
          <a:bodyPr wrap="square" lIns="0" tIns="0" rIns="0" bIns="0" rtlCol="0"/>
          <a:lstStyle/>
          <a:p>
            <a:endParaRPr sz="2400"/>
          </a:p>
        </p:txBody>
      </p:sp>
      <p:sp>
        <p:nvSpPr>
          <p:cNvPr id="40" name="object 40"/>
          <p:cNvSpPr txBox="1"/>
          <p:nvPr/>
        </p:nvSpPr>
        <p:spPr>
          <a:xfrm>
            <a:off x="7029704" y="2632635"/>
            <a:ext cx="3486573" cy="781347"/>
          </a:xfrm>
          <a:prstGeom prst="rect">
            <a:avLst/>
          </a:prstGeom>
        </p:spPr>
        <p:txBody>
          <a:bodyPr vert="horz" wrap="square" lIns="0" tIns="52493" rIns="0" bIns="0" rtlCol="0">
            <a:spAutoFit/>
          </a:bodyPr>
          <a:lstStyle/>
          <a:p>
            <a:pPr marL="16933">
              <a:spcBef>
                <a:spcPts val="413"/>
              </a:spcBef>
            </a:pPr>
            <a:r>
              <a:rPr sz="1733" spc="-20" dirty="0">
                <a:latin typeface="Calibri Light"/>
                <a:cs typeface="Calibri Light"/>
              </a:rPr>
              <a:t>Metadata</a:t>
            </a:r>
            <a:r>
              <a:rPr sz="1733" spc="-80" dirty="0">
                <a:latin typeface="Calibri Light"/>
                <a:cs typeface="Calibri Light"/>
              </a:rPr>
              <a:t> </a:t>
            </a:r>
            <a:r>
              <a:rPr sz="1733" spc="-13" dirty="0">
                <a:latin typeface="Calibri Light"/>
                <a:cs typeface="Calibri Light"/>
              </a:rPr>
              <a:t>Cache</a:t>
            </a:r>
            <a:endParaRPr sz="1733">
              <a:latin typeface="Calibri Light"/>
              <a:cs typeface="Calibri Light"/>
            </a:endParaRPr>
          </a:p>
          <a:p>
            <a:pPr marL="253994" marR="6773" indent="-237907">
              <a:lnSpc>
                <a:spcPts val="1587"/>
              </a:lnSpc>
              <a:spcBef>
                <a:spcPts val="447"/>
              </a:spcBef>
              <a:buFont typeface="Wingdings 2"/>
              <a:buChar char=""/>
              <a:tabLst>
                <a:tab pos="254840" algn="l"/>
              </a:tabLst>
            </a:pPr>
            <a:r>
              <a:rPr sz="1467" spc="-7" dirty="0">
                <a:latin typeface="Calibri Light"/>
                <a:cs typeface="Calibri Light"/>
              </a:rPr>
              <a:t>Improves compile times for queries against  commonly </a:t>
            </a:r>
            <a:r>
              <a:rPr sz="1467" dirty="0">
                <a:latin typeface="Calibri Light"/>
                <a:cs typeface="Calibri Light"/>
              </a:rPr>
              <a:t>used</a:t>
            </a:r>
            <a:r>
              <a:rPr sz="1467" spc="-40" dirty="0">
                <a:latin typeface="Calibri Light"/>
                <a:cs typeface="Calibri Light"/>
              </a:rPr>
              <a:t> </a:t>
            </a:r>
            <a:r>
              <a:rPr sz="1467" spc="-7" dirty="0">
                <a:latin typeface="Calibri Light"/>
                <a:cs typeface="Calibri Light"/>
              </a:rPr>
              <a:t>tables</a:t>
            </a:r>
            <a:endParaRPr sz="1467">
              <a:latin typeface="Calibri Light"/>
              <a:cs typeface="Calibri Light"/>
            </a:endParaRPr>
          </a:p>
        </p:txBody>
      </p:sp>
      <p:sp>
        <p:nvSpPr>
          <p:cNvPr id="41" name="object 41"/>
          <p:cNvSpPr/>
          <p:nvPr/>
        </p:nvSpPr>
        <p:spPr>
          <a:xfrm>
            <a:off x="2771818" y="2253488"/>
            <a:ext cx="327660" cy="435187"/>
          </a:xfrm>
          <a:custGeom>
            <a:avLst/>
            <a:gdLst/>
            <a:ahLst/>
            <a:cxnLst/>
            <a:rect l="l" t="t" r="r" b="b"/>
            <a:pathLst>
              <a:path w="245744" h="326389">
                <a:moveTo>
                  <a:pt x="166497" y="0"/>
                </a:moveTo>
                <a:lnTo>
                  <a:pt x="3556" y="0"/>
                </a:lnTo>
                <a:lnTo>
                  <a:pt x="0" y="3556"/>
                </a:lnTo>
                <a:lnTo>
                  <a:pt x="0" y="321945"/>
                </a:lnTo>
                <a:lnTo>
                  <a:pt x="3937" y="326136"/>
                </a:lnTo>
                <a:lnTo>
                  <a:pt x="240919" y="326136"/>
                </a:lnTo>
                <a:lnTo>
                  <a:pt x="245110" y="321691"/>
                </a:lnTo>
                <a:lnTo>
                  <a:pt x="245120" y="305435"/>
                </a:lnTo>
                <a:lnTo>
                  <a:pt x="20319" y="305435"/>
                </a:lnTo>
                <a:lnTo>
                  <a:pt x="20319" y="304038"/>
                </a:lnTo>
                <a:lnTo>
                  <a:pt x="20066" y="302895"/>
                </a:lnTo>
                <a:lnTo>
                  <a:pt x="20066" y="21209"/>
                </a:lnTo>
                <a:lnTo>
                  <a:pt x="20828" y="20447"/>
                </a:lnTo>
                <a:lnTo>
                  <a:pt x="189743" y="20447"/>
                </a:lnTo>
                <a:lnTo>
                  <a:pt x="173228" y="4445"/>
                </a:lnTo>
                <a:lnTo>
                  <a:pt x="170053" y="1143"/>
                </a:lnTo>
                <a:lnTo>
                  <a:pt x="166497" y="0"/>
                </a:lnTo>
                <a:close/>
              </a:path>
              <a:path w="245744" h="326389">
                <a:moveTo>
                  <a:pt x="189743" y="20447"/>
                </a:moveTo>
                <a:lnTo>
                  <a:pt x="151892" y="20447"/>
                </a:lnTo>
                <a:lnTo>
                  <a:pt x="154431" y="20700"/>
                </a:lnTo>
                <a:lnTo>
                  <a:pt x="154431" y="84709"/>
                </a:lnTo>
                <a:lnTo>
                  <a:pt x="158242" y="88646"/>
                </a:lnTo>
                <a:lnTo>
                  <a:pt x="224662" y="88646"/>
                </a:lnTo>
                <a:lnTo>
                  <a:pt x="224662" y="305435"/>
                </a:lnTo>
                <a:lnTo>
                  <a:pt x="245120" y="305435"/>
                </a:lnTo>
                <a:lnTo>
                  <a:pt x="245237" y="76200"/>
                </a:lnTo>
                <a:lnTo>
                  <a:pt x="243712" y="72644"/>
                </a:lnTo>
                <a:lnTo>
                  <a:pt x="240664" y="69596"/>
                </a:lnTo>
                <a:lnTo>
                  <a:pt x="238680" y="67691"/>
                </a:lnTo>
                <a:lnTo>
                  <a:pt x="175132" y="67691"/>
                </a:lnTo>
                <a:lnTo>
                  <a:pt x="175132" y="35051"/>
                </a:lnTo>
                <a:lnTo>
                  <a:pt x="204817" y="35051"/>
                </a:lnTo>
                <a:lnTo>
                  <a:pt x="189743" y="20447"/>
                </a:lnTo>
                <a:close/>
              </a:path>
              <a:path w="245744" h="326389">
                <a:moveTo>
                  <a:pt x="204817" y="35051"/>
                </a:moveTo>
                <a:lnTo>
                  <a:pt x="175132" y="35051"/>
                </a:lnTo>
                <a:lnTo>
                  <a:pt x="209042" y="67691"/>
                </a:lnTo>
                <a:lnTo>
                  <a:pt x="238680" y="67691"/>
                </a:lnTo>
                <a:lnTo>
                  <a:pt x="204817" y="35051"/>
                </a:lnTo>
                <a:close/>
              </a:path>
            </a:pathLst>
          </a:custGeom>
          <a:solidFill>
            <a:srgbClr val="FFFFFF"/>
          </a:solidFill>
        </p:spPr>
        <p:txBody>
          <a:bodyPr wrap="square" lIns="0" tIns="0" rIns="0" bIns="0" rtlCol="0"/>
          <a:lstStyle/>
          <a:p>
            <a:endParaRPr sz="2400"/>
          </a:p>
        </p:txBody>
      </p:sp>
      <p:sp>
        <p:nvSpPr>
          <p:cNvPr id="42" name="object 42"/>
          <p:cNvSpPr/>
          <p:nvPr/>
        </p:nvSpPr>
        <p:spPr>
          <a:xfrm>
            <a:off x="2816352" y="2308352"/>
            <a:ext cx="235712" cy="321056"/>
          </a:xfrm>
          <a:prstGeom prst="rect">
            <a:avLst/>
          </a:prstGeom>
          <a:blipFill>
            <a:blip r:embed="rId5" cstate="print"/>
            <a:stretch>
              <a:fillRect/>
            </a:stretch>
          </a:blipFill>
        </p:spPr>
        <p:txBody>
          <a:bodyPr wrap="square" lIns="0" tIns="0" rIns="0" bIns="0" rtlCol="0"/>
          <a:lstStyle/>
          <a:p>
            <a:endParaRPr sz="2400"/>
          </a:p>
        </p:txBody>
      </p:sp>
      <p:sp>
        <p:nvSpPr>
          <p:cNvPr id="44" name="object 44"/>
          <p:cNvSpPr txBox="1">
            <a:spLocks noGrp="1"/>
          </p:cNvSpPr>
          <p:nvPr>
            <p:ph type="sldNum" sz="quarter" idx="7"/>
          </p:nvPr>
        </p:nvSpPr>
        <p:spPr>
          <a:xfrm>
            <a:off x="8754744" y="4823485"/>
            <a:ext cx="192404" cy="13970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chemeClr val="tx1"/>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885">
              <a:lnSpc>
                <a:spcPts val="955"/>
              </a:lnSpc>
            </a:pPr>
            <a:fld id="{81D60167-4931-47E6-BA6A-407CBD079E47}" type="slidenum">
              <a:rPr lang="en-IN" smtClean="0"/>
              <a:pPr marL="95885">
                <a:lnSpc>
                  <a:spcPts val="955"/>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8320" y="288129"/>
            <a:ext cx="2812627" cy="509541"/>
          </a:xfrm>
          <a:prstGeom prst="rect">
            <a:avLst/>
          </a:prstGeom>
        </p:spPr>
        <p:txBody>
          <a:bodyPr vert="horz" wrap="square" lIns="0" tIns="16933" rIns="0" bIns="0" rtlCol="0" anchor="ctr">
            <a:spAutoFit/>
          </a:bodyPr>
          <a:lstStyle/>
          <a:p>
            <a:pPr marL="16933">
              <a:lnSpc>
                <a:spcPct val="100000"/>
              </a:lnSpc>
              <a:spcBef>
                <a:spcPts val="133"/>
              </a:spcBef>
            </a:pPr>
            <a:r>
              <a:rPr sz="3200" b="1" spc="-7" dirty="0">
                <a:latin typeface="Calibri"/>
                <a:cs typeface="Calibri"/>
              </a:rPr>
              <a:t>Query</a:t>
            </a:r>
            <a:r>
              <a:rPr sz="3200" b="1" spc="-67" dirty="0">
                <a:latin typeface="Calibri"/>
                <a:cs typeface="Calibri"/>
              </a:rPr>
              <a:t> </a:t>
            </a:r>
            <a:r>
              <a:rPr sz="3200" b="1" spc="-13" dirty="0">
                <a:latin typeface="Calibri"/>
                <a:cs typeface="Calibri"/>
              </a:rPr>
              <a:t>Execution</a:t>
            </a:r>
            <a:endParaRPr sz="3200">
              <a:latin typeface="Calibri"/>
              <a:cs typeface="Calibri"/>
            </a:endParaRPr>
          </a:p>
        </p:txBody>
      </p:sp>
      <p:sp>
        <p:nvSpPr>
          <p:cNvPr id="3" name="object 3"/>
          <p:cNvSpPr/>
          <p:nvPr/>
        </p:nvSpPr>
        <p:spPr>
          <a:xfrm>
            <a:off x="475487" y="4773168"/>
            <a:ext cx="4397587" cy="811107"/>
          </a:xfrm>
          <a:custGeom>
            <a:avLst/>
            <a:gdLst/>
            <a:ahLst/>
            <a:cxnLst/>
            <a:rect l="l" t="t" r="r" b="b"/>
            <a:pathLst>
              <a:path w="3298190" h="608329">
                <a:moveTo>
                  <a:pt x="2645156" y="0"/>
                </a:moveTo>
                <a:lnTo>
                  <a:pt x="652716" y="0"/>
                </a:lnTo>
                <a:lnTo>
                  <a:pt x="580559" y="1023"/>
                </a:lnTo>
                <a:lnTo>
                  <a:pt x="510906" y="4025"/>
                </a:lnTo>
                <a:lnTo>
                  <a:pt x="444123" y="8908"/>
                </a:lnTo>
                <a:lnTo>
                  <a:pt x="380577" y="15570"/>
                </a:lnTo>
                <a:lnTo>
                  <a:pt x="320634" y="23913"/>
                </a:lnTo>
                <a:lnTo>
                  <a:pt x="264661" y="33836"/>
                </a:lnTo>
                <a:lnTo>
                  <a:pt x="213023" y="45240"/>
                </a:lnTo>
                <a:lnTo>
                  <a:pt x="166089" y="58025"/>
                </a:lnTo>
                <a:lnTo>
                  <a:pt x="124223" y="72091"/>
                </a:lnTo>
                <a:lnTo>
                  <a:pt x="87793" y="87338"/>
                </a:lnTo>
                <a:lnTo>
                  <a:pt x="32704" y="120977"/>
                </a:lnTo>
                <a:lnTo>
                  <a:pt x="3756" y="158143"/>
                </a:lnTo>
                <a:lnTo>
                  <a:pt x="0" y="177800"/>
                </a:lnTo>
                <a:lnTo>
                  <a:pt x="4453" y="198565"/>
                </a:lnTo>
                <a:lnTo>
                  <a:pt x="38648" y="237968"/>
                </a:lnTo>
                <a:lnTo>
                  <a:pt x="103379" y="273598"/>
                </a:lnTo>
                <a:lnTo>
                  <a:pt x="146003" y="289647"/>
                </a:lnTo>
                <a:lnTo>
                  <a:pt x="194830" y="304331"/>
                </a:lnTo>
                <a:lnTo>
                  <a:pt x="249382" y="317511"/>
                </a:lnTo>
                <a:lnTo>
                  <a:pt x="309183" y="329045"/>
                </a:lnTo>
                <a:lnTo>
                  <a:pt x="373754" y="338794"/>
                </a:lnTo>
                <a:lnTo>
                  <a:pt x="442620" y="346617"/>
                </a:lnTo>
                <a:lnTo>
                  <a:pt x="515302" y="352374"/>
                </a:lnTo>
                <a:lnTo>
                  <a:pt x="515302" y="367969"/>
                </a:lnTo>
                <a:lnTo>
                  <a:pt x="524097" y="406136"/>
                </a:lnTo>
                <a:lnTo>
                  <a:pt x="550641" y="443287"/>
                </a:lnTo>
                <a:lnTo>
                  <a:pt x="595175" y="478616"/>
                </a:lnTo>
                <a:lnTo>
                  <a:pt x="657939" y="511315"/>
                </a:lnTo>
                <a:lnTo>
                  <a:pt x="696232" y="526426"/>
                </a:lnTo>
                <a:lnTo>
                  <a:pt x="739172" y="540577"/>
                </a:lnTo>
                <a:lnTo>
                  <a:pt x="786790" y="553667"/>
                </a:lnTo>
                <a:lnTo>
                  <a:pt x="839116" y="565595"/>
                </a:lnTo>
                <a:lnTo>
                  <a:pt x="896178" y="576260"/>
                </a:lnTo>
                <a:lnTo>
                  <a:pt x="958009" y="585561"/>
                </a:lnTo>
                <a:lnTo>
                  <a:pt x="1024636" y="593397"/>
                </a:lnTo>
                <a:lnTo>
                  <a:pt x="1096092" y="599667"/>
                </a:lnTo>
                <a:lnTo>
                  <a:pt x="1172404" y="604271"/>
                </a:lnTo>
                <a:lnTo>
                  <a:pt x="1253605" y="607108"/>
                </a:lnTo>
                <a:lnTo>
                  <a:pt x="1339723" y="608076"/>
                </a:lnTo>
                <a:lnTo>
                  <a:pt x="1427448" y="607139"/>
                </a:lnTo>
                <a:lnTo>
                  <a:pt x="1507699" y="604406"/>
                </a:lnTo>
                <a:lnTo>
                  <a:pt x="1580946" y="599993"/>
                </a:lnTo>
                <a:lnTo>
                  <a:pt x="1647657" y="594017"/>
                </a:lnTo>
                <a:lnTo>
                  <a:pt x="1708300" y="586595"/>
                </a:lnTo>
                <a:lnTo>
                  <a:pt x="1763344" y="577841"/>
                </a:lnTo>
                <a:lnTo>
                  <a:pt x="1813257" y="567874"/>
                </a:lnTo>
                <a:lnTo>
                  <a:pt x="1858507" y="556809"/>
                </a:lnTo>
                <a:lnTo>
                  <a:pt x="1899564" y="544762"/>
                </a:lnTo>
                <a:lnTo>
                  <a:pt x="1936895" y="531851"/>
                </a:lnTo>
                <a:lnTo>
                  <a:pt x="2002256" y="503899"/>
                </a:lnTo>
                <a:lnTo>
                  <a:pt x="2058337" y="473884"/>
                </a:lnTo>
                <a:lnTo>
                  <a:pt x="2084070" y="458393"/>
                </a:lnTo>
                <a:lnTo>
                  <a:pt x="2606649" y="458393"/>
                </a:lnTo>
                <a:lnTo>
                  <a:pt x="2663185" y="443559"/>
                </a:lnTo>
                <a:lnTo>
                  <a:pt x="2703717" y="427904"/>
                </a:lnTo>
                <a:lnTo>
                  <a:pt x="2753111" y="391357"/>
                </a:lnTo>
                <a:lnTo>
                  <a:pt x="2759710" y="371081"/>
                </a:lnTo>
                <a:lnTo>
                  <a:pt x="2759710" y="358609"/>
                </a:lnTo>
                <a:lnTo>
                  <a:pt x="2748279" y="352374"/>
                </a:lnTo>
                <a:lnTo>
                  <a:pt x="2818319" y="348411"/>
                </a:lnTo>
                <a:lnTo>
                  <a:pt x="2885454" y="342370"/>
                </a:lnTo>
                <a:lnTo>
                  <a:pt x="2949214" y="334388"/>
                </a:lnTo>
                <a:lnTo>
                  <a:pt x="3009132" y="324600"/>
                </a:lnTo>
                <a:lnTo>
                  <a:pt x="3064736" y="313143"/>
                </a:lnTo>
                <a:lnTo>
                  <a:pt x="3115557" y="300154"/>
                </a:lnTo>
                <a:lnTo>
                  <a:pt x="3161125" y="285770"/>
                </a:lnTo>
                <a:lnTo>
                  <a:pt x="3200972" y="270127"/>
                </a:lnTo>
                <a:lnTo>
                  <a:pt x="3261620" y="235608"/>
                </a:lnTo>
                <a:lnTo>
                  <a:pt x="3293744" y="197691"/>
                </a:lnTo>
                <a:lnTo>
                  <a:pt x="3297936" y="177800"/>
                </a:lnTo>
                <a:lnTo>
                  <a:pt x="3294180" y="158143"/>
                </a:lnTo>
                <a:lnTo>
                  <a:pt x="3265232" y="120977"/>
                </a:lnTo>
                <a:lnTo>
                  <a:pt x="3210146" y="87338"/>
                </a:lnTo>
                <a:lnTo>
                  <a:pt x="3173715" y="72091"/>
                </a:lnTo>
                <a:lnTo>
                  <a:pt x="3131849" y="58025"/>
                </a:lnTo>
                <a:lnTo>
                  <a:pt x="3084912" y="45240"/>
                </a:lnTo>
                <a:lnTo>
                  <a:pt x="3033272" y="33836"/>
                </a:lnTo>
                <a:lnTo>
                  <a:pt x="2977293" y="23913"/>
                </a:lnTo>
                <a:lnTo>
                  <a:pt x="2917344" y="15570"/>
                </a:lnTo>
                <a:lnTo>
                  <a:pt x="2853789" y="8908"/>
                </a:lnTo>
                <a:lnTo>
                  <a:pt x="2786995" y="4025"/>
                </a:lnTo>
                <a:lnTo>
                  <a:pt x="2717329" y="1023"/>
                </a:lnTo>
                <a:lnTo>
                  <a:pt x="2645156" y="0"/>
                </a:lnTo>
                <a:close/>
              </a:path>
              <a:path w="3298190" h="608329">
                <a:moveTo>
                  <a:pt x="2606649" y="458393"/>
                </a:moveTo>
                <a:lnTo>
                  <a:pt x="2084070" y="458393"/>
                </a:lnTo>
                <a:lnTo>
                  <a:pt x="2127959" y="466976"/>
                </a:lnTo>
                <a:lnTo>
                  <a:pt x="2176804" y="473910"/>
                </a:lnTo>
                <a:lnTo>
                  <a:pt x="2230044" y="479048"/>
                </a:lnTo>
                <a:lnTo>
                  <a:pt x="2287119" y="482239"/>
                </a:lnTo>
                <a:lnTo>
                  <a:pt x="2347467" y="483336"/>
                </a:lnTo>
                <a:lnTo>
                  <a:pt x="2421912" y="481540"/>
                </a:lnTo>
                <a:lnTo>
                  <a:pt x="2491839" y="476356"/>
                </a:lnTo>
                <a:lnTo>
                  <a:pt x="2556114" y="468093"/>
                </a:lnTo>
                <a:lnTo>
                  <a:pt x="2606649" y="458393"/>
                </a:lnTo>
                <a:close/>
              </a:path>
            </a:pathLst>
          </a:custGeom>
          <a:solidFill>
            <a:srgbClr val="575757"/>
          </a:solidFill>
        </p:spPr>
        <p:txBody>
          <a:bodyPr wrap="square" lIns="0" tIns="0" rIns="0" bIns="0" rtlCol="0"/>
          <a:lstStyle/>
          <a:p>
            <a:endParaRPr sz="2400"/>
          </a:p>
        </p:txBody>
      </p:sp>
      <p:sp>
        <p:nvSpPr>
          <p:cNvPr id="4" name="object 4"/>
          <p:cNvSpPr/>
          <p:nvPr/>
        </p:nvSpPr>
        <p:spPr>
          <a:xfrm>
            <a:off x="999744" y="4039616"/>
            <a:ext cx="3606800" cy="918633"/>
          </a:xfrm>
          <a:custGeom>
            <a:avLst/>
            <a:gdLst/>
            <a:ahLst/>
            <a:cxnLst/>
            <a:rect l="l" t="t" r="r" b="b"/>
            <a:pathLst>
              <a:path w="2705100" h="688975">
                <a:moveTo>
                  <a:pt x="2658364" y="0"/>
                </a:moveTo>
                <a:lnTo>
                  <a:pt x="46672" y="0"/>
                </a:lnTo>
                <a:lnTo>
                  <a:pt x="28503" y="3677"/>
                </a:lnTo>
                <a:lnTo>
                  <a:pt x="13668" y="13700"/>
                </a:lnTo>
                <a:lnTo>
                  <a:pt x="3667" y="28557"/>
                </a:lnTo>
                <a:lnTo>
                  <a:pt x="0" y="46736"/>
                </a:lnTo>
                <a:lnTo>
                  <a:pt x="0" y="642112"/>
                </a:lnTo>
                <a:lnTo>
                  <a:pt x="3667" y="660290"/>
                </a:lnTo>
                <a:lnTo>
                  <a:pt x="13668" y="675147"/>
                </a:lnTo>
                <a:lnTo>
                  <a:pt x="28503" y="685170"/>
                </a:lnTo>
                <a:lnTo>
                  <a:pt x="46672" y="688847"/>
                </a:lnTo>
                <a:lnTo>
                  <a:pt x="2658364" y="688847"/>
                </a:lnTo>
                <a:lnTo>
                  <a:pt x="2676542" y="685170"/>
                </a:lnTo>
                <a:lnTo>
                  <a:pt x="2691399" y="675147"/>
                </a:lnTo>
                <a:lnTo>
                  <a:pt x="2701422" y="660290"/>
                </a:lnTo>
                <a:lnTo>
                  <a:pt x="2705100" y="642112"/>
                </a:lnTo>
                <a:lnTo>
                  <a:pt x="2705100" y="46736"/>
                </a:lnTo>
                <a:lnTo>
                  <a:pt x="2701422" y="28557"/>
                </a:lnTo>
                <a:lnTo>
                  <a:pt x="2691399" y="13700"/>
                </a:lnTo>
                <a:lnTo>
                  <a:pt x="2676542" y="3677"/>
                </a:lnTo>
                <a:lnTo>
                  <a:pt x="2658364" y="0"/>
                </a:lnTo>
                <a:close/>
              </a:path>
            </a:pathLst>
          </a:custGeom>
          <a:solidFill>
            <a:srgbClr val="8DC53E"/>
          </a:solidFill>
        </p:spPr>
        <p:txBody>
          <a:bodyPr wrap="square" lIns="0" tIns="0" rIns="0" bIns="0" rtlCol="0"/>
          <a:lstStyle/>
          <a:p>
            <a:endParaRPr sz="2400"/>
          </a:p>
        </p:txBody>
      </p:sp>
      <p:sp>
        <p:nvSpPr>
          <p:cNvPr id="5" name="object 5"/>
          <p:cNvSpPr/>
          <p:nvPr/>
        </p:nvSpPr>
        <p:spPr>
          <a:xfrm>
            <a:off x="999744" y="4039616"/>
            <a:ext cx="3606800" cy="918633"/>
          </a:xfrm>
          <a:custGeom>
            <a:avLst/>
            <a:gdLst/>
            <a:ahLst/>
            <a:cxnLst/>
            <a:rect l="l" t="t" r="r" b="b"/>
            <a:pathLst>
              <a:path w="2705100" h="688975">
                <a:moveTo>
                  <a:pt x="0" y="46736"/>
                </a:moveTo>
                <a:lnTo>
                  <a:pt x="3667" y="28557"/>
                </a:lnTo>
                <a:lnTo>
                  <a:pt x="13668" y="13700"/>
                </a:lnTo>
                <a:lnTo>
                  <a:pt x="28503" y="3677"/>
                </a:lnTo>
                <a:lnTo>
                  <a:pt x="46672" y="0"/>
                </a:lnTo>
                <a:lnTo>
                  <a:pt x="2658364" y="0"/>
                </a:lnTo>
                <a:lnTo>
                  <a:pt x="2676542" y="3677"/>
                </a:lnTo>
                <a:lnTo>
                  <a:pt x="2691399" y="13700"/>
                </a:lnTo>
                <a:lnTo>
                  <a:pt x="2701422" y="28557"/>
                </a:lnTo>
                <a:lnTo>
                  <a:pt x="2705100" y="46736"/>
                </a:lnTo>
                <a:lnTo>
                  <a:pt x="2705100" y="642112"/>
                </a:lnTo>
                <a:lnTo>
                  <a:pt x="2701422" y="660290"/>
                </a:lnTo>
                <a:lnTo>
                  <a:pt x="2691399" y="675147"/>
                </a:lnTo>
                <a:lnTo>
                  <a:pt x="2676542" y="685170"/>
                </a:lnTo>
                <a:lnTo>
                  <a:pt x="2658364" y="688847"/>
                </a:lnTo>
                <a:lnTo>
                  <a:pt x="46672" y="688847"/>
                </a:lnTo>
                <a:lnTo>
                  <a:pt x="28503" y="685170"/>
                </a:lnTo>
                <a:lnTo>
                  <a:pt x="13668" y="675147"/>
                </a:lnTo>
                <a:lnTo>
                  <a:pt x="3667" y="660290"/>
                </a:lnTo>
                <a:lnTo>
                  <a:pt x="0" y="642112"/>
                </a:lnTo>
                <a:lnTo>
                  <a:pt x="0" y="46736"/>
                </a:lnTo>
                <a:close/>
              </a:path>
            </a:pathLst>
          </a:custGeom>
          <a:ln w="12192">
            <a:solidFill>
              <a:srgbClr val="FFFFFF"/>
            </a:solidFill>
          </a:ln>
        </p:spPr>
        <p:txBody>
          <a:bodyPr wrap="square" lIns="0" tIns="0" rIns="0" bIns="0" rtlCol="0"/>
          <a:lstStyle/>
          <a:p>
            <a:endParaRPr sz="2400"/>
          </a:p>
        </p:txBody>
      </p:sp>
      <p:sp>
        <p:nvSpPr>
          <p:cNvPr id="6" name="object 6"/>
          <p:cNvSpPr/>
          <p:nvPr/>
        </p:nvSpPr>
        <p:spPr>
          <a:xfrm>
            <a:off x="1810511" y="4269231"/>
            <a:ext cx="538480" cy="480907"/>
          </a:xfrm>
          <a:custGeom>
            <a:avLst/>
            <a:gdLst/>
            <a:ahLst/>
            <a:cxnLst/>
            <a:rect l="l" t="t" r="r" b="b"/>
            <a:pathLst>
              <a:path w="403860" h="360679">
                <a:moveTo>
                  <a:pt x="347726" y="61468"/>
                </a:moveTo>
                <a:lnTo>
                  <a:pt x="0" y="61468"/>
                </a:lnTo>
                <a:lnTo>
                  <a:pt x="0" y="347472"/>
                </a:lnTo>
                <a:lnTo>
                  <a:pt x="51991" y="358066"/>
                </a:lnTo>
                <a:lnTo>
                  <a:pt x="93967" y="360297"/>
                </a:lnTo>
                <a:lnTo>
                  <a:pt x="128787" y="356065"/>
                </a:lnTo>
                <a:lnTo>
                  <a:pt x="159314" y="347271"/>
                </a:lnTo>
                <a:lnTo>
                  <a:pt x="218938" y="323596"/>
                </a:lnTo>
                <a:lnTo>
                  <a:pt x="253758" y="312515"/>
                </a:lnTo>
                <a:lnTo>
                  <a:pt x="295734" y="304473"/>
                </a:lnTo>
                <a:lnTo>
                  <a:pt x="347726" y="301370"/>
                </a:lnTo>
                <a:lnTo>
                  <a:pt x="347726" y="61468"/>
                </a:lnTo>
                <a:close/>
              </a:path>
              <a:path w="403860" h="360679">
                <a:moveTo>
                  <a:pt x="373888" y="30352"/>
                </a:moveTo>
                <a:lnTo>
                  <a:pt x="28702" y="30352"/>
                </a:lnTo>
                <a:lnTo>
                  <a:pt x="28702" y="61468"/>
                </a:lnTo>
                <a:lnTo>
                  <a:pt x="347726" y="61468"/>
                </a:lnTo>
                <a:lnTo>
                  <a:pt x="347726" y="273431"/>
                </a:lnTo>
                <a:lnTo>
                  <a:pt x="349974" y="273173"/>
                </a:lnTo>
                <a:lnTo>
                  <a:pt x="355901" y="272605"/>
                </a:lnTo>
                <a:lnTo>
                  <a:pt x="364281" y="272037"/>
                </a:lnTo>
                <a:lnTo>
                  <a:pt x="373888" y="271780"/>
                </a:lnTo>
                <a:lnTo>
                  <a:pt x="373888" y="30352"/>
                </a:lnTo>
                <a:close/>
              </a:path>
              <a:path w="403860" h="360679">
                <a:moveTo>
                  <a:pt x="403859" y="0"/>
                </a:moveTo>
                <a:lnTo>
                  <a:pt x="55625" y="0"/>
                </a:lnTo>
                <a:lnTo>
                  <a:pt x="55625" y="30352"/>
                </a:lnTo>
                <a:lnTo>
                  <a:pt x="373888" y="30352"/>
                </a:lnTo>
                <a:lnTo>
                  <a:pt x="373888" y="241934"/>
                </a:lnTo>
                <a:lnTo>
                  <a:pt x="376463" y="241736"/>
                </a:lnTo>
                <a:lnTo>
                  <a:pt x="383254" y="241300"/>
                </a:lnTo>
                <a:lnTo>
                  <a:pt x="392854" y="240863"/>
                </a:lnTo>
                <a:lnTo>
                  <a:pt x="403859" y="240664"/>
                </a:lnTo>
                <a:lnTo>
                  <a:pt x="403859" y="0"/>
                </a:lnTo>
                <a:close/>
              </a:path>
            </a:pathLst>
          </a:custGeom>
          <a:solidFill>
            <a:srgbClr val="FFFFFF"/>
          </a:solidFill>
        </p:spPr>
        <p:txBody>
          <a:bodyPr wrap="square" lIns="0" tIns="0" rIns="0" bIns="0" rtlCol="0"/>
          <a:lstStyle/>
          <a:p>
            <a:endParaRPr sz="2400"/>
          </a:p>
        </p:txBody>
      </p:sp>
      <p:sp>
        <p:nvSpPr>
          <p:cNvPr id="7" name="object 7"/>
          <p:cNvSpPr/>
          <p:nvPr/>
        </p:nvSpPr>
        <p:spPr>
          <a:xfrm>
            <a:off x="1810511" y="4351189"/>
            <a:ext cx="463973" cy="398780"/>
          </a:xfrm>
          <a:custGeom>
            <a:avLst/>
            <a:gdLst/>
            <a:ahLst/>
            <a:cxnLst/>
            <a:rect l="l" t="t" r="r" b="b"/>
            <a:pathLst>
              <a:path w="347980" h="299085">
                <a:moveTo>
                  <a:pt x="0" y="0"/>
                </a:moveTo>
                <a:lnTo>
                  <a:pt x="347726" y="0"/>
                </a:lnTo>
                <a:lnTo>
                  <a:pt x="347726" y="239902"/>
                </a:lnTo>
                <a:lnTo>
                  <a:pt x="295734" y="243005"/>
                </a:lnTo>
                <a:lnTo>
                  <a:pt x="253758" y="251047"/>
                </a:lnTo>
                <a:lnTo>
                  <a:pt x="218938" y="262127"/>
                </a:lnTo>
                <a:lnTo>
                  <a:pt x="188411" y="274346"/>
                </a:lnTo>
                <a:lnTo>
                  <a:pt x="159314" y="285803"/>
                </a:lnTo>
                <a:lnTo>
                  <a:pt x="128787" y="294597"/>
                </a:lnTo>
                <a:lnTo>
                  <a:pt x="93967" y="298829"/>
                </a:lnTo>
                <a:lnTo>
                  <a:pt x="51991" y="296598"/>
                </a:lnTo>
                <a:lnTo>
                  <a:pt x="0" y="286003"/>
                </a:lnTo>
                <a:lnTo>
                  <a:pt x="0" y="0"/>
                </a:lnTo>
                <a:close/>
              </a:path>
            </a:pathLst>
          </a:custGeom>
          <a:ln w="12192">
            <a:solidFill>
              <a:srgbClr val="8DC53E"/>
            </a:solidFill>
          </a:ln>
        </p:spPr>
        <p:txBody>
          <a:bodyPr wrap="square" lIns="0" tIns="0" rIns="0" bIns="0" rtlCol="0"/>
          <a:lstStyle/>
          <a:p>
            <a:endParaRPr sz="2400"/>
          </a:p>
        </p:txBody>
      </p:sp>
      <p:sp>
        <p:nvSpPr>
          <p:cNvPr id="8" name="object 8"/>
          <p:cNvSpPr/>
          <p:nvPr/>
        </p:nvSpPr>
        <p:spPr>
          <a:xfrm>
            <a:off x="1848781" y="4309701"/>
            <a:ext cx="460587" cy="324272"/>
          </a:xfrm>
          <a:custGeom>
            <a:avLst/>
            <a:gdLst/>
            <a:ahLst/>
            <a:cxnLst/>
            <a:rect l="l" t="t" r="r" b="b"/>
            <a:pathLst>
              <a:path w="345439" h="243204">
                <a:moveTo>
                  <a:pt x="0" y="31115"/>
                </a:moveTo>
                <a:lnTo>
                  <a:pt x="0" y="0"/>
                </a:lnTo>
                <a:lnTo>
                  <a:pt x="345186" y="0"/>
                </a:lnTo>
                <a:lnTo>
                  <a:pt x="345186" y="241427"/>
                </a:lnTo>
                <a:lnTo>
                  <a:pt x="335579" y="241684"/>
                </a:lnTo>
                <a:lnTo>
                  <a:pt x="327199" y="242252"/>
                </a:lnTo>
                <a:lnTo>
                  <a:pt x="321272" y="242820"/>
                </a:lnTo>
                <a:lnTo>
                  <a:pt x="319024" y="243078"/>
                </a:lnTo>
              </a:path>
            </a:pathLst>
          </a:custGeom>
          <a:ln w="12192">
            <a:solidFill>
              <a:srgbClr val="8DC53E"/>
            </a:solidFill>
          </a:ln>
        </p:spPr>
        <p:txBody>
          <a:bodyPr wrap="square" lIns="0" tIns="0" rIns="0" bIns="0" rtlCol="0"/>
          <a:lstStyle/>
          <a:p>
            <a:endParaRPr sz="2400"/>
          </a:p>
        </p:txBody>
      </p:sp>
      <p:sp>
        <p:nvSpPr>
          <p:cNvPr id="9" name="object 9"/>
          <p:cNvSpPr/>
          <p:nvPr/>
        </p:nvSpPr>
        <p:spPr>
          <a:xfrm>
            <a:off x="1884681" y="4269231"/>
            <a:ext cx="464820" cy="322580"/>
          </a:xfrm>
          <a:custGeom>
            <a:avLst/>
            <a:gdLst/>
            <a:ahLst/>
            <a:cxnLst/>
            <a:rect l="l" t="t" r="r" b="b"/>
            <a:pathLst>
              <a:path w="348614" h="241935">
                <a:moveTo>
                  <a:pt x="0" y="30352"/>
                </a:moveTo>
                <a:lnTo>
                  <a:pt x="0" y="0"/>
                </a:lnTo>
                <a:lnTo>
                  <a:pt x="348234" y="0"/>
                </a:lnTo>
                <a:lnTo>
                  <a:pt x="348234" y="240664"/>
                </a:lnTo>
                <a:lnTo>
                  <a:pt x="337228" y="240863"/>
                </a:lnTo>
                <a:lnTo>
                  <a:pt x="327628" y="241300"/>
                </a:lnTo>
                <a:lnTo>
                  <a:pt x="320837" y="241736"/>
                </a:lnTo>
                <a:lnTo>
                  <a:pt x="318262" y="241934"/>
                </a:lnTo>
              </a:path>
            </a:pathLst>
          </a:custGeom>
          <a:ln w="12192">
            <a:solidFill>
              <a:srgbClr val="8DC53E"/>
            </a:solidFill>
          </a:ln>
        </p:spPr>
        <p:txBody>
          <a:bodyPr wrap="square" lIns="0" tIns="0" rIns="0" bIns="0" rtlCol="0"/>
          <a:lstStyle/>
          <a:p>
            <a:endParaRPr sz="2400"/>
          </a:p>
        </p:txBody>
      </p:sp>
      <p:sp>
        <p:nvSpPr>
          <p:cNvPr id="10" name="object 10"/>
          <p:cNvSpPr/>
          <p:nvPr/>
        </p:nvSpPr>
        <p:spPr>
          <a:xfrm>
            <a:off x="2550160" y="4269231"/>
            <a:ext cx="538480" cy="480907"/>
          </a:xfrm>
          <a:custGeom>
            <a:avLst/>
            <a:gdLst/>
            <a:ahLst/>
            <a:cxnLst/>
            <a:rect l="l" t="t" r="r" b="b"/>
            <a:pathLst>
              <a:path w="403860" h="360679">
                <a:moveTo>
                  <a:pt x="347725" y="61468"/>
                </a:moveTo>
                <a:lnTo>
                  <a:pt x="0" y="61468"/>
                </a:lnTo>
                <a:lnTo>
                  <a:pt x="0" y="347472"/>
                </a:lnTo>
                <a:lnTo>
                  <a:pt x="51991" y="358066"/>
                </a:lnTo>
                <a:lnTo>
                  <a:pt x="93967" y="360297"/>
                </a:lnTo>
                <a:lnTo>
                  <a:pt x="128787" y="356065"/>
                </a:lnTo>
                <a:lnTo>
                  <a:pt x="159314" y="347271"/>
                </a:lnTo>
                <a:lnTo>
                  <a:pt x="218938" y="323596"/>
                </a:lnTo>
                <a:lnTo>
                  <a:pt x="253758" y="312515"/>
                </a:lnTo>
                <a:lnTo>
                  <a:pt x="295734" y="304473"/>
                </a:lnTo>
                <a:lnTo>
                  <a:pt x="347725" y="301370"/>
                </a:lnTo>
                <a:lnTo>
                  <a:pt x="347725" y="61468"/>
                </a:lnTo>
                <a:close/>
              </a:path>
              <a:path w="403860" h="360679">
                <a:moveTo>
                  <a:pt x="373888" y="30352"/>
                </a:moveTo>
                <a:lnTo>
                  <a:pt x="28702" y="30352"/>
                </a:lnTo>
                <a:lnTo>
                  <a:pt x="28702" y="61468"/>
                </a:lnTo>
                <a:lnTo>
                  <a:pt x="347725" y="61468"/>
                </a:lnTo>
                <a:lnTo>
                  <a:pt x="347725" y="273431"/>
                </a:lnTo>
                <a:lnTo>
                  <a:pt x="349974" y="273173"/>
                </a:lnTo>
                <a:lnTo>
                  <a:pt x="355901" y="272605"/>
                </a:lnTo>
                <a:lnTo>
                  <a:pt x="364281" y="272037"/>
                </a:lnTo>
                <a:lnTo>
                  <a:pt x="373888" y="271780"/>
                </a:lnTo>
                <a:lnTo>
                  <a:pt x="373888" y="30352"/>
                </a:lnTo>
                <a:close/>
              </a:path>
              <a:path w="403860" h="360679">
                <a:moveTo>
                  <a:pt x="403860" y="0"/>
                </a:moveTo>
                <a:lnTo>
                  <a:pt x="55625" y="0"/>
                </a:lnTo>
                <a:lnTo>
                  <a:pt x="55625" y="30352"/>
                </a:lnTo>
                <a:lnTo>
                  <a:pt x="373888" y="30352"/>
                </a:lnTo>
                <a:lnTo>
                  <a:pt x="373888" y="241934"/>
                </a:lnTo>
                <a:lnTo>
                  <a:pt x="376463" y="241736"/>
                </a:lnTo>
                <a:lnTo>
                  <a:pt x="383254" y="241300"/>
                </a:lnTo>
                <a:lnTo>
                  <a:pt x="392854" y="240863"/>
                </a:lnTo>
                <a:lnTo>
                  <a:pt x="403860" y="240664"/>
                </a:lnTo>
                <a:lnTo>
                  <a:pt x="403860" y="0"/>
                </a:lnTo>
                <a:close/>
              </a:path>
            </a:pathLst>
          </a:custGeom>
          <a:solidFill>
            <a:srgbClr val="FFFFFF"/>
          </a:solidFill>
        </p:spPr>
        <p:txBody>
          <a:bodyPr wrap="square" lIns="0" tIns="0" rIns="0" bIns="0" rtlCol="0"/>
          <a:lstStyle/>
          <a:p>
            <a:endParaRPr sz="2400"/>
          </a:p>
        </p:txBody>
      </p:sp>
      <p:sp>
        <p:nvSpPr>
          <p:cNvPr id="11" name="object 11"/>
          <p:cNvSpPr/>
          <p:nvPr/>
        </p:nvSpPr>
        <p:spPr>
          <a:xfrm>
            <a:off x="2550160" y="4351189"/>
            <a:ext cx="463973" cy="398780"/>
          </a:xfrm>
          <a:custGeom>
            <a:avLst/>
            <a:gdLst/>
            <a:ahLst/>
            <a:cxnLst/>
            <a:rect l="l" t="t" r="r" b="b"/>
            <a:pathLst>
              <a:path w="347980" h="299085">
                <a:moveTo>
                  <a:pt x="0" y="0"/>
                </a:moveTo>
                <a:lnTo>
                  <a:pt x="347725" y="0"/>
                </a:lnTo>
                <a:lnTo>
                  <a:pt x="347725" y="239902"/>
                </a:lnTo>
                <a:lnTo>
                  <a:pt x="295734" y="243005"/>
                </a:lnTo>
                <a:lnTo>
                  <a:pt x="253758" y="251047"/>
                </a:lnTo>
                <a:lnTo>
                  <a:pt x="218938" y="262127"/>
                </a:lnTo>
                <a:lnTo>
                  <a:pt x="188411" y="274346"/>
                </a:lnTo>
                <a:lnTo>
                  <a:pt x="159314" y="285803"/>
                </a:lnTo>
                <a:lnTo>
                  <a:pt x="128787" y="294597"/>
                </a:lnTo>
                <a:lnTo>
                  <a:pt x="93967" y="298829"/>
                </a:lnTo>
                <a:lnTo>
                  <a:pt x="51991" y="296598"/>
                </a:lnTo>
                <a:lnTo>
                  <a:pt x="0" y="286003"/>
                </a:lnTo>
                <a:lnTo>
                  <a:pt x="0" y="0"/>
                </a:lnTo>
                <a:close/>
              </a:path>
            </a:pathLst>
          </a:custGeom>
          <a:ln w="12192">
            <a:solidFill>
              <a:srgbClr val="8DC53E"/>
            </a:solidFill>
          </a:ln>
        </p:spPr>
        <p:txBody>
          <a:bodyPr wrap="square" lIns="0" tIns="0" rIns="0" bIns="0" rtlCol="0"/>
          <a:lstStyle/>
          <a:p>
            <a:endParaRPr sz="2400"/>
          </a:p>
        </p:txBody>
      </p:sp>
      <p:sp>
        <p:nvSpPr>
          <p:cNvPr id="12" name="object 12"/>
          <p:cNvSpPr/>
          <p:nvPr/>
        </p:nvSpPr>
        <p:spPr>
          <a:xfrm>
            <a:off x="2588429" y="4309701"/>
            <a:ext cx="460587" cy="324272"/>
          </a:xfrm>
          <a:custGeom>
            <a:avLst/>
            <a:gdLst/>
            <a:ahLst/>
            <a:cxnLst/>
            <a:rect l="l" t="t" r="r" b="b"/>
            <a:pathLst>
              <a:path w="345439" h="243204">
                <a:moveTo>
                  <a:pt x="0" y="31115"/>
                </a:moveTo>
                <a:lnTo>
                  <a:pt x="0" y="0"/>
                </a:lnTo>
                <a:lnTo>
                  <a:pt x="345185" y="0"/>
                </a:lnTo>
                <a:lnTo>
                  <a:pt x="345185" y="241427"/>
                </a:lnTo>
                <a:lnTo>
                  <a:pt x="335579" y="241684"/>
                </a:lnTo>
                <a:lnTo>
                  <a:pt x="327199" y="242252"/>
                </a:lnTo>
                <a:lnTo>
                  <a:pt x="321272" y="242820"/>
                </a:lnTo>
                <a:lnTo>
                  <a:pt x="319023" y="243078"/>
                </a:lnTo>
              </a:path>
            </a:pathLst>
          </a:custGeom>
          <a:ln w="12192">
            <a:solidFill>
              <a:srgbClr val="8DC53E"/>
            </a:solidFill>
          </a:ln>
        </p:spPr>
        <p:txBody>
          <a:bodyPr wrap="square" lIns="0" tIns="0" rIns="0" bIns="0" rtlCol="0"/>
          <a:lstStyle/>
          <a:p>
            <a:endParaRPr sz="2400"/>
          </a:p>
        </p:txBody>
      </p:sp>
      <p:sp>
        <p:nvSpPr>
          <p:cNvPr id="13" name="object 13"/>
          <p:cNvSpPr/>
          <p:nvPr/>
        </p:nvSpPr>
        <p:spPr>
          <a:xfrm>
            <a:off x="2624327" y="4269231"/>
            <a:ext cx="464820" cy="322580"/>
          </a:xfrm>
          <a:custGeom>
            <a:avLst/>
            <a:gdLst/>
            <a:ahLst/>
            <a:cxnLst/>
            <a:rect l="l" t="t" r="r" b="b"/>
            <a:pathLst>
              <a:path w="348614" h="241935">
                <a:moveTo>
                  <a:pt x="0" y="30352"/>
                </a:moveTo>
                <a:lnTo>
                  <a:pt x="0" y="0"/>
                </a:lnTo>
                <a:lnTo>
                  <a:pt x="348234" y="0"/>
                </a:lnTo>
                <a:lnTo>
                  <a:pt x="348234" y="240664"/>
                </a:lnTo>
                <a:lnTo>
                  <a:pt x="337228" y="240863"/>
                </a:lnTo>
                <a:lnTo>
                  <a:pt x="327628" y="241300"/>
                </a:lnTo>
                <a:lnTo>
                  <a:pt x="320837" y="241736"/>
                </a:lnTo>
                <a:lnTo>
                  <a:pt x="318262" y="241934"/>
                </a:lnTo>
              </a:path>
            </a:pathLst>
          </a:custGeom>
          <a:ln w="12192">
            <a:solidFill>
              <a:srgbClr val="8DC53E"/>
            </a:solidFill>
          </a:ln>
        </p:spPr>
        <p:txBody>
          <a:bodyPr wrap="square" lIns="0" tIns="0" rIns="0" bIns="0" rtlCol="0"/>
          <a:lstStyle/>
          <a:p>
            <a:endParaRPr sz="2400"/>
          </a:p>
        </p:txBody>
      </p:sp>
      <p:sp>
        <p:nvSpPr>
          <p:cNvPr id="14" name="object 14"/>
          <p:cNvSpPr/>
          <p:nvPr/>
        </p:nvSpPr>
        <p:spPr>
          <a:xfrm>
            <a:off x="1016000" y="3003297"/>
            <a:ext cx="1757680" cy="918633"/>
          </a:xfrm>
          <a:custGeom>
            <a:avLst/>
            <a:gdLst/>
            <a:ahLst/>
            <a:cxnLst/>
            <a:rect l="l" t="t" r="r" b="b"/>
            <a:pathLst>
              <a:path w="1318260" h="688975">
                <a:moveTo>
                  <a:pt x="1278001" y="0"/>
                </a:moveTo>
                <a:lnTo>
                  <a:pt x="40322" y="0"/>
                </a:lnTo>
                <a:lnTo>
                  <a:pt x="24624" y="3165"/>
                </a:lnTo>
                <a:lnTo>
                  <a:pt x="11807" y="11795"/>
                </a:lnTo>
                <a:lnTo>
                  <a:pt x="3167" y="24592"/>
                </a:lnTo>
                <a:lnTo>
                  <a:pt x="0" y="40258"/>
                </a:lnTo>
                <a:lnTo>
                  <a:pt x="0" y="648588"/>
                </a:lnTo>
                <a:lnTo>
                  <a:pt x="3167" y="664255"/>
                </a:lnTo>
                <a:lnTo>
                  <a:pt x="11807" y="677052"/>
                </a:lnTo>
                <a:lnTo>
                  <a:pt x="24624" y="685682"/>
                </a:lnTo>
                <a:lnTo>
                  <a:pt x="40322" y="688847"/>
                </a:lnTo>
                <a:lnTo>
                  <a:pt x="1278001" y="688847"/>
                </a:lnTo>
                <a:lnTo>
                  <a:pt x="1293667" y="685682"/>
                </a:lnTo>
                <a:lnTo>
                  <a:pt x="1306464" y="677052"/>
                </a:lnTo>
                <a:lnTo>
                  <a:pt x="1315094" y="664255"/>
                </a:lnTo>
                <a:lnTo>
                  <a:pt x="1318260" y="648588"/>
                </a:lnTo>
                <a:lnTo>
                  <a:pt x="1318260" y="40258"/>
                </a:lnTo>
                <a:lnTo>
                  <a:pt x="1315094" y="24592"/>
                </a:lnTo>
                <a:lnTo>
                  <a:pt x="1306464" y="11795"/>
                </a:lnTo>
                <a:lnTo>
                  <a:pt x="1293667" y="3165"/>
                </a:lnTo>
                <a:lnTo>
                  <a:pt x="1278001" y="0"/>
                </a:lnTo>
                <a:close/>
              </a:path>
            </a:pathLst>
          </a:custGeom>
          <a:solidFill>
            <a:srgbClr val="F36F20"/>
          </a:solidFill>
        </p:spPr>
        <p:txBody>
          <a:bodyPr wrap="square" lIns="0" tIns="0" rIns="0" bIns="0" rtlCol="0"/>
          <a:lstStyle/>
          <a:p>
            <a:endParaRPr sz="2400"/>
          </a:p>
        </p:txBody>
      </p:sp>
      <p:sp>
        <p:nvSpPr>
          <p:cNvPr id="15" name="object 15"/>
          <p:cNvSpPr/>
          <p:nvPr/>
        </p:nvSpPr>
        <p:spPr>
          <a:xfrm>
            <a:off x="2891535" y="3003297"/>
            <a:ext cx="1715347" cy="918633"/>
          </a:xfrm>
          <a:custGeom>
            <a:avLst/>
            <a:gdLst/>
            <a:ahLst/>
            <a:cxnLst/>
            <a:rect l="l" t="t" r="r" b="b"/>
            <a:pathLst>
              <a:path w="1286510" h="688975">
                <a:moveTo>
                  <a:pt x="1258697" y="0"/>
                </a:moveTo>
                <a:lnTo>
                  <a:pt x="27559" y="0"/>
                </a:lnTo>
                <a:lnTo>
                  <a:pt x="16823" y="2162"/>
                </a:lnTo>
                <a:lnTo>
                  <a:pt x="8064" y="8064"/>
                </a:lnTo>
                <a:lnTo>
                  <a:pt x="2162" y="16823"/>
                </a:lnTo>
                <a:lnTo>
                  <a:pt x="0" y="27558"/>
                </a:lnTo>
                <a:lnTo>
                  <a:pt x="0" y="661288"/>
                </a:lnTo>
                <a:lnTo>
                  <a:pt x="2162" y="672024"/>
                </a:lnTo>
                <a:lnTo>
                  <a:pt x="8064" y="680783"/>
                </a:lnTo>
                <a:lnTo>
                  <a:pt x="16823" y="686685"/>
                </a:lnTo>
                <a:lnTo>
                  <a:pt x="27559" y="688847"/>
                </a:lnTo>
                <a:lnTo>
                  <a:pt x="1258697" y="688847"/>
                </a:lnTo>
                <a:lnTo>
                  <a:pt x="1269432" y="686685"/>
                </a:lnTo>
                <a:lnTo>
                  <a:pt x="1278191" y="680783"/>
                </a:lnTo>
                <a:lnTo>
                  <a:pt x="1284093" y="672024"/>
                </a:lnTo>
                <a:lnTo>
                  <a:pt x="1286256" y="661288"/>
                </a:lnTo>
                <a:lnTo>
                  <a:pt x="1286256" y="27558"/>
                </a:lnTo>
                <a:lnTo>
                  <a:pt x="1284093" y="16823"/>
                </a:lnTo>
                <a:lnTo>
                  <a:pt x="1278191" y="8064"/>
                </a:lnTo>
                <a:lnTo>
                  <a:pt x="1269432" y="2162"/>
                </a:lnTo>
                <a:lnTo>
                  <a:pt x="1258697" y="0"/>
                </a:lnTo>
                <a:close/>
              </a:path>
            </a:pathLst>
          </a:custGeom>
          <a:solidFill>
            <a:srgbClr val="F36F20"/>
          </a:solidFill>
        </p:spPr>
        <p:txBody>
          <a:bodyPr wrap="square" lIns="0" tIns="0" rIns="0" bIns="0" rtlCol="0"/>
          <a:lstStyle/>
          <a:p>
            <a:endParaRPr sz="2400"/>
          </a:p>
        </p:txBody>
      </p:sp>
      <p:sp>
        <p:nvSpPr>
          <p:cNvPr id="16" name="object 16"/>
          <p:cNvSpPr txBox="1"/>
          <p:nvPr/>
        </p:nvSpPr>
        <p:spPr>
          <a:xfrm>
            <a:off x="2347977" y="5017550"/>
            <a:ext cx="916940" cy="263320"/>
          </a:xfrm>
          <a:prstGeom prst="rect">
            <a:avLst/>
          </a:prstGeom>
        </p:spPr>
        <p:txBody>
          <a:bodyPr vert="horz" wrap="square" lIns="0" tIns="16933" rIns="0" bIns="0" rtlCol="0">
            <a:spAutoFit/>
          </a:bodyPr>
          <a:lstStyle/>
          <a:p>
            <a:pPr marL="16933">
              <a:spcBef>
                <a:spcPts val="133"/>
              </a:spcBef>
            </a:pPr>
            <a:r>
              <a:rPr sz="1600" spc="-20" dirty="0">
                <a:solidFill>
                  <a:srgbClr val="FFFFFF"/>
                </a:solidFill>
                <a:latin typeface="Calibri Light"/>
                <a:cs typeface="Calibri Light"/>
              </a:rPr>
              <a:t>Amazon</a:t>
            </a:r>
            <a:r>
              <a:rPr sz="1600" spc="-152" dirty="0">
                <a:solidFill>
                  <a:srgbClr val="FFFFFF"/>
                </a:solidFill>
                <a:latin typeface="Calibri Light"/>
                <a:cs typeface="Calibri Light"/>
              </a:rPr>
              <a:t> </a:t>
            </a:r>
            <a:r>
              <a:rPr sz="1600" dirty="0">
                <a:solidFill>
                  <a:srgbClr val="FFFFFF"/>
                </a:solidFill>
                <a:latin typeface="Calibri Light"/>
                <a:cs typeface="Calibri Light"/>
              </a:rPr>
              <a:t>S3</a:t>
            </a:r>
            <a:endParaRPr sz="1600">
              <a:latin typeface="Calibri Light"/>
              <a:cs typeface="Calibri Light"/>
            </a:endParaRPr>
          </a:p>
        </p:txBody>
      </p:sp>
      <p:sp>
        <p:nvSpPr>
          <p:cNvPr id="17" name="object 17"/>
          <p:cNvSpPr/>
          <p:nvPr/>
        </p:nvSpPr>
        <p:spPr>
          <a:xfrm>
            <a:off x="999744" y="1977137"/>
            <a:ext cx="3606800" cy="918633"/>
          </a:xfrm>
          <a:custGeom>
            <a:avLst/>
            <a:gdLst/>
            <a:ahLst/>
            <a:cxnLst/>
            <a:rect l="l" t="t" r="r" b="b"/>
            <a:pathLst>
              <a:path w="2705100" h="688975">
                <a:moveTo>
                  <a:pt x="2658364" y="0"/>
                </a:moveTo>
                <a:lnTo>
                  <a:pt x="46672" y="0"/>
                </a:lnTo>
                <a:lnTo>
                  <a:pt x="28503" y="3677"/>
                </a:lnTo>
                <a:lnTo>
                  <a:pt x="13668" y="13700"/>
                </a:lnTo>
                <a:lnTo>
                  <a:pt x="3667" y="28557"/>
                </a:lnTo>
                <a:lnTo>
                  <a:pt x="0" y="46736"/>
                </a:lnTo>
                <a:lnTo>
                  <a:pt x="0" y="642112"/>
                </a:lnTo>
                <a:lnTo>
                  <a:pt x="3667" y="660290"/>
                </a:lnTo>
                <a:lnTo>
                  <a:pt x="13668" y="675147"/>
                </a:lnTo>
                <a:lnTo>
                  <a:pt x="28503" y="685170"/>
                </a:lnTo>
                <a:lnTo>
                  <a:pt x="46672" y="688848"/>
                </a:lnTo>
                <a:lnTo>
                  <a:pt x="2658364" y="688848"/>
                </a:lnTo>
                <a:lnTo>
                  <a:pt x="2676542" y="685170"/>
                </a:lnTo>
                <a:lnTo>
                  <a:pt x="2691399" y="675147"/>
                </a:lnTo>
                <a:lnTo>
                  <a:pt x="2701422" y="660290"/>
                </a:lnTo>
                <a:lnTo>
                  <a:pt x="2705100" y="642112"/>
                </a:lnTo>
                <a:lnTo>
                  <a:pt x="2705100" y="46736"/>
                </a:lnTo>
                <a:lnTo>
                  <a:pt x="2701422" y="28557"/>
                </a:lnTo>
                <a:lnTo>
                  <a:pt x="2691399" y="13700"/>
                </a:lnTo>
                <a:lnTo>
                  <a:pt x="2676542" y="3677"/>
                </a:lnTo>
                <a:lnTo>
                  <a:pt x="2658364" y="0"/>
                </a:lnTo>
                <a:close/>
              </a:path>
            </a:pathLst>
          </a:custGeom>
          <a:solidFill>
            <a:srgbClr val="006899"/>
          </a:solidFill>
        </p:spPr>
        <p:txBody>
          <a:bodyPr wrap="square" lIns="0" tIns="0" rIns="0" bIns="0" rtlCol="0"/>
          <a:lstStyle/>
          <a:p>
            <a:endParaRPr sz="2400"/>
          </a:p>
        </p:txBody>
      </p:sp>
      <p:sp>
        <p:nvSpPr>
          <p:cNvPr id="18" name="object 18"/>
          <p:cNvSpPr/>
          <p:nvPr/>
        </p:nvSpPr>
        <p:spPr>
          <a:xfrm>
            <a:off x="1467103" y="3137407"/>
            <a:ext cx="855472" cy="644143"/>
          </a:xfrm>
          <a:prstGeom prst="rect">
            <a:avLst/>
          </a:prstGeom>
          <a:blipFill>
            <a:blip r:embed="rId2" cstate="print"/>
            <a:stretch>
              <a:fillRect/>
            </a:stretch>
          </a:blipFill>
        </p:spPr>
        <p:txBody>
          <a:bodyPr wrap="square" lIns="0" tIns="0" rIns="0" bIns="0" rtlCol="0"/>
          <a:lstStyle/>
          <a:p>
            <a:endParaRPr sz="2400"/>
          </a:p>
        </p:txBody>
      </p:sp>
      <p:sp>
        <p:nvSpPr>
          <p:cNvPr id="19" name="object 19"/>
          <p:cNvSpPr/>
          <p:nvPr/>
        </p:nvSpPr>
        <p:spPr>
          <a:xfrm>
            <a:off x="3342639" y="4269231"/>
            <a:ext cx="538480" cy="480907"/>
          </a:xfrm>
          <a:custGeom>
            <a:avLst/>
            <a:gdLst/>
            <a:ahLst/>
            <a:cxnLst/>
            <a:rect l="l" t="t" r="r" b="b"/>
            <a:pathLst>
              <a:path w="403860" h="360679">
                <a:moveTo>
                  <a:pt x="347725" y="61468"/>
                </a:moveTo>
                <a:lnTo>
                  <a:pt x="0" y="61468"/>
                </a:lnTo>
                <a:lnTo>
                  <a:pt x="0" y="347472"/>
                </a:lnTo>
                <a:lnTo>
                  <a:pt x="51991" y="358066"/>
                </a:lnTo>
                <a:lnTo>
                  <a:pt x="93967" y="360297"/>
                </a:lnTo>
                <a:lnTo>
                  <a:pt x="128787" y="356065"/>
                </a:lnTo>
                <a:lnTo>
                  <a:pt x="159314" y="347271"/>
                </a:lnTo>
                <a:lnTo>
                  <a:pt x="218938" y="323596"/>
                </a:lnTo>
                <a:lnTo>
                  <a:pt x="253758" y="312515"/>
                </a:lnTo>
                <a:lnTo>
                  <a:pt x="295734" y="304473"/>
                </a:lnTo>
                <a:lnTo>
                  <a:pt x="347725" y="301370"/>
                </a:lnTo>
                <a:lnTo>
                  <a:pt x="347725" y="61468"/>
                </a:lnTo>
                <a:close/>
              </a:path>
              <a:path w="403860" h="360679">
                <a:moveTo>
                  <a:pt x="373888" y="30352"/>
                </a:moveTo>
                <a:lnTo>
                  <a:pt x="28701" y="30352"/>
                </a:lnTo>
                <a:lnTo>
                  <a:pt x="28701" y="61468"/>
                </a:lnTo>
                <a:lnTo>
                  <a:pt x="347725" y="61468"/>
                </a:lnTo>
                <a:lnTo>
                  <a:pt x="347725" y="273431"/>
                </a:lnTo>
                <a:lnTo>
                  <a:pt x="349974" y="273173"/>
                </a:lnTo>
                <a:lnTo>
                  <a:pt x="355901" y="272605"/>
                </a:lnTo>
                <a:lnTo>
                  <a:pt x="364281" y="272037"/>
                </a:lnTo>
                <a:lnTo>
                  <a:pt x="373888" y="271780"/>
                </a:lnTo>
                <a:lnTo>
                  <a:pt x="373888" y="30352"/>
                </a:lnTo>
                <a:close/>
              </a:path>
              <a:path w="403860" h="360679">
                <a:moveTo>
                  <a:pt x="403859" y="0"/>
                </a:moveTo>
                <a:lnTo>
                  <a:pt x="55625" y="0"/>
                </a:lnTo>
                <a:lnTo>
                  <a:pt x="55625" y="30352"/>
                </a:lnTo>
                <a:lnTo>
                  <a:pt x="373888" y="30352"/>
                </a:lnTo>
                <a:lnTo>
                  <a:pt x="373888" y="241934"/>
                </a:lnTo>
                <a:lnTo>
                  <a:pt x="376463" y="241736"/>
                </a:lnTo>
                <a:lnTo>
                  <a:pt x="383254" y="241300"/>
                </a:lnTo>
                <a:lnTo>
                  <a:pt x="392854" y="240863"/>
                </a:lnTo>
                <a:lnTo>
                  <a:pt x="403859" y="240664"/>
                </a:lnTo>
                <a:lnTo>
                  <a:pt x="403859" y="0"/>
                </a:lnTo>
                <a:close/>
              </a:path>
            </a:pathLst>
          </a:custGeom>
          <a:solidFill>
            <a:srgbClr val="FFFFFF"/>
          </a:solidFill>
        </p:spPr>
        <p:txBody>
          <a:bodyPr wrap="square" lIns="0" tIns="0" rIns="0" bIns="0" rtlCol="0"/>
          <a:lstStyle/>
          <a:p>
            <a:endParaRPr sz="2400"/>
          </a:p>
        </p:txBody>
      </p:sp>
      <p:sp>
        <p:nvSpPr>
          <p:cNvPr id="20" name="object 20"/>
          <p:cNvSpPr/>
          <p:nvPr/>
        </p:nvSpPr>
        <p:spPr>
          <a:xfrm>
            <a:off x="3342639" y="4351189"/>
            <a:ext cx="463973" cy="398780"/>
          </a:xfrm>
          <a:custGeom>
            <a:avLst/>
            <a:gdLst/>
            <a:ahLst/>
            <a:cxnLst/>
            <a:rect l="l" t="t" r="r" b="b"/>
            <a:pathLst>
              <a:path w="347980" h="299085">
                <a:moveTo>
                  <a:pt x="0" y="0"/>
                </a:moveTo>
                <a:lnTo>
                  <a:pt x="347725" y="0"/>
                </a:lnTo>
                <a:lnTo>
                  <a:pt x="347725" y="239902"/>
                </a:lnTo>
                <a:lnTo>
                  <a:pt x="295734" y="243005"/>
                </a:lnTo>
                <a:lnTo>
                  <a:pt x="253758" y="251047"/>
                </a:lnTo>
                <a:lnTo>
                  <a:pt x="218938" y="262127"/>
                </a:lnTo>
                <a:lnTo>
                  <a:pt x="188411" y="274346"/>
                </a:lnTo>
                <a:lnTo>
                  <a:pt x="159314" y="285803"/>
                </a:lnTo>
                <a:lnTo>
                  <a:pt x="128787" y="294597"/>
                </a:lnTo>
                <a:lnTo>
                  <a:pt x="93967" y="298829"/>
                </a:lnTo>
                <a:lnTo>
                  <a:pt x="51991" y="296598"/>
                </a:lnTo>
                <a:lnTo>
                  <a:pt x="0" y="286003"/>
                </a:lnTo>
                <a:lnTo>
                  <a:pt x="0" y="0"/>
                </a:lnTo>
                <a:close/>
              </a:path>
            </a:pathLst>
          </a:custGeom>
          <a:ln w="12192">
            <a:solidFill>
              <a:srgbClr val="8DC53E"/>
            </a:solidFill>
          </a:ln>
        </p:spPr>
        <p:txBody>
          <a:bodyPr wrap="square" lIns="0" tIns="0" rIns="0" bIns="0" rtlCol="0"/>
          <a:lstStyle/>
          <a:p>
            <a:endParaRPr sz="2400"/>
          </a:p>
        </p:txBody>
      </p:sp>
      <p:sp>
        <p:nvSpPr>
          <p:cNvPr id="21" name="object 21"/>
          <p:cNvSpPr/>
          <p:nvPr/>
        </p:nvSpPr>
        <p:spPr>
          <a:xfrm>
            <a:off x="3380909" y="4309701"/>
            <a:ext cx="460587" cy="324272"/>
          </a:xfrm>
          <a:custGeom>
            <a:avLst/>
            <a:gdLst/>
            <a:ahLst/>
            <a:cxnLst/>
            <a:rect l="l" t="t" r="r" b="b"/>
            <a:pathLst>
              <a:path w="345439" h="243204">
                <a:moveTo>
                  <a:pt x="0" y="31115"/>
                </a:moveTo>
                <a:lnTo>
                  <a:pt x="0" y="0"/>
                </a:lnTo>
                <a:lnTo>
                  <a:pt x="345186" y="0"/>
                </a:lnTo>
                <a:lnTo>
                  <a:pt x="345186" y="241427"/>
                </a:lnTo>
                <a:lnTo>
                  <a:pt x="335579" y="241684"/>
                </a:lnTo>
                <a:lnTo>
                  <a:pt x="327199" y="242252"/>
                </a:lnTo>
                <a:lnTo>
                  <a:pt x="321272" y="242820"/>
                </a:lnTo>
                <a:lnTo>
                  <a:pt x="319024" y="243078"/>
                </a:lnTo>
              </a:path>
            </a:pathLst>
          </a:custGeom>
          <a:ln w="12192">
            <a:solidFill>
              <a:srgbClr val="8DC53E"/>
            </a:solidFill>
          </a:ln>
        </p:spPr>
        <p:txBody>
          <a:bodyPr wrap="square" lIns="0" tIns="0" rIns="0" bIns="0" rtlCol="0"/>
          <a:lstStyle/>
          <a:p>
            <a:endParaRPr sz="2400"/>
          </a:p>
        </p:txBody>
      </p:sp>
      <p:sp>
        <p:nvSpPr>
          <p:cNvPr id="22" name="object 22"/>
          <p:cNvSpPr/>
          <p:nvPr/>
        </p:nvSpPr>
        <p:spPr>
          <a:xfrm>
            <a:off x="3416807" y="4269231"/>
            <a:ext cx="464820" cy="322580"/>
          </a:xfrm>
          <a:custGeom>
            <a:avLst/>
            <a:gdLst/>
            <a:ahLst/>
            <a:cxnLst/>
            <a:rect l="l" t="t" r="r" b="b"/>
            <a:pathLst>
              <a:path w="348614" h="241935">
                <a:moveTo>
                  <a:pt x="0" y="30352"/>
                </a:moveTo>
                <a:lnTo>
                  <a:pt x="0" y="0"/>
                </a:lnTo>
                <a:lnTo>
                  <a:pt x="348233" y="0"/>
                </a:lnTo>
                <a:lnTo>
                  <a:pt x="348233" y="240664"/>
                </a:lnTo>
                <a:lnTo>
                  <a:pt x="337228" y="240863"/>
                </a:lnTo>
                <a:lnTo>
                  <a:pt x="327628" y="241300"/>
                </a:lnTo>
                <a:lnTo>
                  <a:pt x="320837" y="241736"/>
                </a:lnTo>
                <a:lnTo>
                  <a:pt x="318262" y="241934"/>
                </a:lnTo>
              </a:path>
            </a:pathLst>
          </a:custGeom>
          <a:ln w="12192">
            <a:solidFill>
              <a:srgbClr val="8DC53E"/>
            </a:solidFill>
          </a:ln>
        </p:spPr>
        <p:txBody>
          <a:bodyPr wrap="square" lIns="0" tIns="0" rIns="0" bIns="0" rtlCol="0"/>
          <a:lstStyle/>
          <a:p>
            <a:endParaRPr sz="2400"/>
          </a:p>
        </p:txBody>
      </p:sp>
      <p:sp>
        <p:nvSpPr>
          <p:cNvPr id="23" name="object 23"/>
          <p:cNvSpPr/>
          <p:nvPr/>
        </p:nvSpPr>
        <p:spPr>
          <a:xfrm>
            <a:off x="3509264" y="2290065"/>
            <a:ext cx="316992" cy="372871"/>
          </a:xfrm>
          <a:prstGeom prst="rect">
            <a:avLst/>
          </a:prstGeom>
          <a:blipFill>
            <a:blip r:embed="rId3" cstate="print"/>
            <a:stretch>
              <a:fillRect/>
            </a:stretch>
          </a:blipFill>
        </p:spPr>
        <p:txBody>
          <a:bodyPr wrap="square" lIns="0" tIns="0" rIns="0" bIns="0" rtlCol="0"/>
          <a:lstStyle/>
          <a:p>
            <a:endParaRPr sz="2400"/>
          </a:p>
        </p:txBody>
      </p:sp>
      <p:sp>
        <p:nvSpPr>
          <p:cNvPr id="24" name="object 24"/>
          <p:cNvSpPr/>
          <p:nvPr/>
        </p:nvSpPr>
        <p:spPr>
          <a:xfrm>
            <a:off x="3522472" y="2339509"/>
            <a:ext cx="291253" cy="323427"/>
          </a:xfrm>
          <a:custGeom>
            <a:avLst/>
            <a:gdLst/>
            <a:ahLst/>
            <a:cxnLst/>
            <a:rect l="l" t="t" r="r" b="b"/>
            <a:pathLst>
              <a:path w="218439" h="242569">
                <a:moveTo>
                  <a:pt x="217931" y="0"/>
                </a:moveTo>
                <a:lnTo>
                  <a:pt x="217931" y="215264"/>
                </a:lnTo>
                <a:lnTo>
                  <a:pt x="209371" y="225907"/>
                </a:lnTo>
                <a:lnTo>
                  <a:pt x="186023" y="234584"/>
                </a:lnTo>
                <a:lnTo>
                  <a:pt x="151387" y="240428"/>
                </a:lnTo>
                <a:lnTo>
                  <a:pt x="108965" y="242569"/>
                </a:lnTo>
                <a:lnTo>
                  <a:pt x="66544" y="240428"/>
                </a:lnTo>
                <a:lnTo>
                  <a:pt x="31908" y="234584"/>
                </a:lnTo>
                <a:lnTo>
                  <a:pt x="8560" y="225907"/>
                </a:lnTo>
                <a:lnTo>
                  <a:pt x="0" y="215264"/>
                </a:lnTo>
                <a:lnTo>
                  <a:pt x="0" y="0"/>
                </a:lnTo>
              </a:path>
            </a:pathLst>
          </a:custGeom>
          <a:ln w="19812">
            <a:solidFill>
              <a:srgbClr val="FFFFFF"/>
            </a:solidFill>
          </a:ln>
        </p:spPr>
        <p:txBody>
          <a:bodyPr wrap="square" lIns="0" tIns="0" rIns="0" bIns="0" rtlCol="0"/>
          <a:lstStyle/>
          <a:p>
            <a:endParaRPr sz="2400"/>
          </a:p>
        </p:txBody>
      </p:sp>
      <p:sp>
        <p:nvSpPr>
          <p:cNvPr id="25" name="object 25"/>
          <p:cNvSpPr/>
          <p:nvPr/>
        </p:nvSpPr>
        <p:spPr>
          <a:xfrm>
            <a:off x="3661664" y="2442465"/>
            <a:ext cx="316992" cy="372871"/>
          </a:xfrm>
          <a:prstGeom prst="rect">
            <a:avLst/>
          </a:prstGeom>
          <a:blipFill>
            <a:blip r:embed="rId3" cstate="print"/>
            <a:stretch>
              <a:fillRect/>
            </a:stretch>
          </a:blipFill>
        </p:spPr>
        <p:txBody>
          <a:bodyPr wrap="square" lIns="0" tIns="0" rIns="0" bIns="0" rtlCol="0"/>
          <a:lstStyle/>
          <a:p>
            <a:endParaRPr sz="2400"/>
          </a:p>
        </p:txBody>
      </p:sp>
      <p:sp>
        <p:nvSpPr>
          <p:cNvPr id="26" name="object 26"/>
          <p:cNvSpPr/>
          <p:nvPr/>
        </p:nvSpPr>
        <p:spPr>
          <a:xfrm>
            <a:off x="3674872" y="2491909"/>
            <a:ext cx="291253" cy="323427"/>
          </a:xfrm>
          <a:custGeom>
            <a:avLst/>
            <a:gdLst/>
            <a:ahLst/>
            <a:cxnLst/>
            <a:rect l="l" t="t" r="r" b="b"/>
            <a:pathLst>
              <a:path w="218439" h="242569">
                <a:moveTo>
                  <a:pt x="217931" y="0"/>
                </a:moveTo>
                <a:lnTo>
                  <a:pt x="217931" y="215264"/>
                </a:lnTo>
                <a:lnTo>
                  <a:pt x="209371" y="225907"/>
                </a:lnTo>
                <a:lnTo>
                  <a:pt x="186023" y="234584"/>
                </a:lnTo>
                <a:lnTo>
                  <a:pt x="151387" y="240428"/>
                </a:lnTo>
                <a:lnTo>
                  <a:pt x="108965" y="242569"/>
                </a:lnTo>
                <a:lnTo>
                  <a:pt x="66544" y="240428"/>
                </a:lnTo>
                <a:lnTo>
                  <a:pt x="31908" y="234584"/>
                </a:lnTo>
                <a:lnTo>
                  <a:pt x="8560" y="225907"/>
                </a:lnTo>
                <a:lnTo>
                  <a:pt x="0" y="215264"/>
                </a:lnTo>
                <a:lnTo>
                  <a:pt x="0" y="0"/>
                </a:lnTo>
              </a:path>
            </a:pathLst>
          </a:custGeom>
          <a:ln w="19812">
            <a:solidFill>
              <a:srgbClr val="FFFFFF"/>
            </a:solidFill>
          </a:ln>
        </p:spPr>
        <p:txBody>
          <a:bodyPr wrap="square" lIns="0" tIns="0" rIns="0" bIns="0" rtlCol="0"/>
          <a:lstStyle/>
          <a:p>
            <a:endParaRPr sz="2400"/>
          </a:p>
        </p:txBody>
      </p:sp>
      <p:sp>
        <p:nvSpPr>
          <p:cNvPr id="27" name="object 27"/>
          <p:cNvSpPr txBox="1"/>
          <p:nvPr/>
        </p:nvSpPr>
        <p:spPr>
          <a:xfrm>
            <a:off x="3857753" y="2012965"/>
            <a:ext cx="328505" cy="426613"/>
          </a:xfrm>
          <a:prstGeom prst="rect">
            <a:avLst/>
          </a:prstGeom>
        </p:spPr>
        <p:txBody>
          <a:bodyPr vert="horz" wrap="square" lIns="0" tIns="16087" rIns="0" bIns="0" rtlCol="0">
            <a:spAutoFit/>
          </a:bodyPr>
          <a:lstStyle/>
          <a:p>
            <a:pPr marL="16933">
              <a:lnSpc>
                <a:spcPts val="1060"/>
              </a:lnSpc>
              <a:spcBef>
                <a:spcPts val="127"/>
              </a:spcBef>
            </a:pPr>
            <a:r>
              <a:rPr sz="933" spc="-20" dirty="0">
                <a:solidFill>
                  <a:srgbClr val="FFFFFF"/>
                </a:solidFill>
                <a:latin typeface="Calibri Light"/>
                <a:cs typeface="Calibri Light"/>
              </a:rPr>
              <a:t>01010</a:t>
            </a:r>
            <a:endParaRPr sz="933">
              <a:latin typeface="Calibri Light"/>
              <a:cs typeface="Calibri Light"/>
            </a:endParaRPr>
          </a:p>
          <a:p>
            <a:pPr marL="16933">
              <a:lnSpc>
                <a:spcPts val="1000"/>
              </a:lnSpc>
            </a:pPr>
            <a:r>
              <a:rPr sz="933" spc="-13" dirty="0">
                <a:solidFill>
                  <a:srgbClr val="FFFFFF"/>
                </a:solidFill>
                <a:latin typeface="Calibri Light"/>
                <a:cs typeface="Calibri Light"/>
              </a:rPr>
              <a:t>01101</a:t>
            </a:r>
            <a:endParaRPr sz="933">
              <a:latin typeface="Calibri Light"/>
              <a:cs typeface="Calibri Light"/>
            </a:endParaRPr>
          </a:p>
          <a:p>
            <a:pPr marL="16933">
              <a:lnSpc>
                <a:spcPts val="1067"/>
              </a:lnSpc>
            </a:pPr>
            <a:r>
              <a:rPr sz="933" spc="-13" dirty="0">
                <a:solidFill>
                  <a:srgbClr val="FFFFFF"/>
                </a:solidFill>
                <a:latin typeface="Calibri Light"/>
                <a:cs typeface="Calibri Light"/>
              </a:rPr>
              <a:t>00011</a:t>
            </a:r>
            <a:endParaRPr sz="933">
              <a:latin typeface="Calibri Light"/>
              <a:cs typeface="Calibri Light"/>
            </a:endParaRPr>
          </a:p>
        </p:txBody>
      </p:sp>
      <p:sp>
        <p:nvSpPr>
          <p:cNvPr id="28" name="object 28"/>
          <p:cNvSpPr/>
          <p:nvPr/>
        </p:nvSpPr>
        <p:spPr>
          <a:xfrm>
            <a:off x="2714753" y="2328672"/>
            <a:ext cx="451273" cy="314960"/>
          </a:xfrm>
          <a:custGeom>
            <a:avLst/>
            <a:gdLst/>
            <a:ahLst/>
            <a:cxnLst/>
            <a:rect l="l" t="t" r="r" b="b"/>
            <a:pathLst>
              <a:path w="338455" h="236219">
                <a:moveTo>
                  <a:pt x="177800" y="0"/>
                </a:moveTo>
                <a:lnTo>
                  <a:pt x="160528" y="0"/>
                </a:lnTo>
                <a:lnTo>
                  <a:pt x="134874" y="3810"/>
                </a:lnTo>
                <a:lnTo>
                  <a:pt x="118999" y="8890"/>
                </a:lnTo>
                <a:lnTo>
                  <a:pt x="111125" y="10160"/>
                </a:lnTo>
                <a:lnTo>
                  <a:pt x="103631" y="13970"/>
                </a:lnTo>
                <a:lnTo>
                  <a:pt x="96012" y="16510"/>
                </a:lnTo>
                <a:lnTo>
                  <a:pt x="88518" y="21590"/>
                </a:lnTo>
                <a:lnTo>
                  <a:pt x="81406" y="25400"/>
                </a:lnTo>
                <a:lnTo>
                  <a:pt x="74549" y="29210"/>
                </a:lnTo>
                <a:lnTo>
                  <a:pt x="61849" y="39370"/>
                </a:lnTo>
                <a:lnTo>
                  <a:pt x="49403" y="50800"/>
                </a:lnTo>
                <a:lnTo>
                  <a:pt x="43687" y="55880"/>
                </a:lnTo>
                <a:lnTo>
                  <a:pt x="38862" y="62230"/>
                </a:lnTo>
                <a:lnTo>
                  <a:pt x="28956" y="74930"/>
                </a:lnTo>
                <a:lnTo>
                  <a:pt x="24511" y="82550"/>
                </a:lnTo>
                <a:lnTo>
                  <a:pt x="20319" y="88900"/>
                </a:lnTo>
                <a:lnTo>
                  <a:pt x="16891" y="96520"/>
                </a:lnTo>
                <a:lnTo>
                  <a:pt x="13208" y="104140"/>
                </a:lnTo>
                <a:lnTo>
                  <a:pt x="10541" y="111760"/>
                </a:lnTo>
                <a:lnTo>
                  <a:pt x="7493" y="119380"/>
                </a:lnTo>
                <a:lnTo>
                  <a:pt x="5587" y="127000"/>
                </a:lnTo>
                <a:lnTo>
                  <a:pt x="126" y="166370"/>
                </a:lnTo>
                <a:lnTo>
                  <a:pt x="0" y="231140"/>
                </a:lnTo>
                <a:lnTo>
                  <a:pt x="381" y="232410"/>
                </a:lnTo>
                <a:lnTo>
                  <a:pt x="381" y="233680"/>
                </a:lnTo>
                <a:lnTo>
                  <a:pt x="1143" y="234950"/>
                </a:lnTo>
                <a:lnTo>
                  <a:pt x="1524" y="234950"/>
                </a:lnTo>
                <a:lnTo>
                  <a:pt x="2667" y="236220"/>
                </a:lnTo>
                <a:lnTo>
                  <a:pt x="335661" y="236220"/>
                </a:lnTo>
                <a:lnTo>
                  <a:pt x="337947" y="233680"/>
                </a:lnTo>
                <a:lnTo>
                  <a:pt x="338328" y="232410"/>
                </a:lnTo>
                <a:lnTo>
                  <a:pt x="338328" y="196850"/>
                </a:lnTo>
                <a:lnTo>
                  <a:pt x="163575" y="196850"/>
                </a:lnTo>
                <a:lnTo>
                  <a:pt x="160909" y="195580"/>
                </a:lnTo>
                <a:lnTo>
                  <a:pt x="157861" y="195580"/>
                </a:lnTo>
                <a:lnTo>
                  <a:pt x="155575" y="194310"/>
                </a:lnTo>
                <a:lnTo>
                  <a:pt x="153669" y="193040"/>
                </a:lnTo>
                <a:lnTo>
                  <a:pt x="151130" y="190500"/>
                </a:lnTo>
                <a:lnTo>
                  <a:pt x="147319" y="187960"/>
                </a:lnTo>
                <a:lnTo>
                  <a:pt x="144272" y="182880"/>
                </a:lnTo>
                <a:lnTo>
                  <a:pt x="33147" y="182880"/>
                </a:lnTo>
                <a:lnTo>
                  <a:pt x="31623" y="181610"/>
                </a:lnTo>
                <a:lnTo>
                  <a:pt x="30861" y="181610"/>
                </a:lnTo>
                <a:lnTo>
                  <a:pt x="29337" y="179070"/>
                </a:lnTo>
                <a:lnTo>
                  <a:pt x="28956" y="179070"/>
                </a:lnTo>
                <a:lnTo>
                  <a:pt x="28575" y="177800"/>
                </a:lnTo>
                <a:lnTo>
                  <a:pt x="28575" y="175260"/>
                </a:lnTo>
                <a:lnTo>
                  <a:pt x="29337" y="172720"/>
                </a:lnTo>
                <a:lnTo>
                  <a:pt x="30099" y="172720"/>
                </a:lnTo>
                <a:lnTo>
                  <a:pt x="30861" y="171450"/>
                </a:lnTo>
                <a:lnTo>
                  <a:pt x="140969" y="171450"/>
                </a:lnTo>
                <a:lnTo>
                  <a:pt x="140969" y="166370"/>
                </a:lnTo>
                <a:lnTo>
                  <a:pt x="141224" y="163830"/>
                </a:lnTo>
                <a:lnTo>
                  <a:pt x="142367" y="161290"/>
                </a:lnTo>
                <a:lnTo>
                  <a:pt x="143129" y="158750"/>
                </a:lnTo>
                <a:lnTo>
                  <a:pt x="144272" y="156210"/>
                </a:lnTo>
                <a:lnTo>
                  <a:pt x="147319" y="151130"/>
                </a:lnTo>
                <a:lnTo>
                  <a:pt x="151130" y="147320"/>
                </a:lnTo>
                <a:lnTo>
                  <a:pt x="153669" y="146050"/>
                </a:lnTo>
                <a:lnTo>
                  <a:pt x="155575" y="144780"/>
                </a:lnTo>
                <a:lnTo>
                  <a:pt x="157861" y="143510"/>
                </a:lnTo>
                <a:lnTo>
                  <a:pt x="160909" y="142240"/>
                </a:lnTo>
                <a:lnTo>
                  <a:pt x="166497" y="142240"/>
                </a:lnTo>
                <a:lnTo>
                  <a:pt x="169163" y="140970"/>
                </a:lnTo>
                <a:lnTo>
                  <a:pt x="189738" y="140970"/>
                </a:lnTo>
                <a:lnTo>
                  <a:pt x="196088" y="134620"/>
                </a:lnTo>
                <a:lnTo>
                  <a:pt x="69723" y="134620"/>
                </a:lnTo>
                <a:lnTo>
                  <a:pt x="68580" y="133350"/>
                </a:lnTo>
                <a:lnTo>
                  <a:pt x="42163" y="123190"/>
                </a:lnTo>
                <a:lnTo>
                  <a:pt x="41402" y="121920"/>
                </a:lnTo>
                <a:lnTo>
                  <a:pt x="40259" y="121920"/>
                </a:lnTo>
                <a:lnTo>
                  <a:pt x="39878" y="120650"/>
                </a:lnTo>
                <a:lnTo>
                  <a:pt x="39243" y="120650"/>
                </a:lnTo>
                <a:lnTo>
                  <a:pt x="39243" y="119380"/>
                </a:lnTo>
                <a:lnTo>
                  <a:pt x="38862" y="118110"/>
                </a:lnTo>
                <a:lnTo>
                  <a:pt x="39243" y="116840"/>
                </a:lnTo>
                <a:lnTo>
                  <a:pt x="39243" y="115570"/>
                </a:lnTo>
                <a:lnTo>
                  <a:pt x="40640" y="114300"/>
                </a:lnTo>
                <a:lnTo>
                  <a:pt x="42163" y="113030"/>
                </a:lnTo>
                <a:lnTo>
                  <a:pt x="43306" y="113030"/>
                </a:lnTo>
                <a:lnTo>
                  <a:pt x="44450" y="111760"/>
                </a:lnTo>
                <a:lnTo>
                  <a:pt x="218948" y="111760"/>
                </a:lnTo>
                <a:lnTo>
                  <a:pt x="230378" y="100330"/>
                </a:lnTo>
                <a:lnTo>
                  <a:pt x="92710" y="100330"/>
                </a:lnTo>
                <a:lnTo>
                  <a:pt x="91567" y="99060"/>
                </a:lnTo>
                <a:lnTo>
                  <a:pt x="89662" y="99060"/>
                </a:lnTo>
                <a:lnTo>
                  <a:pt x="69723" y="78740"/>
                </a:lnTo>
                <a:lnTo>
                  <a:pt x="68961" y="77470"/>
                </a:lnTo>
                <a:lnTo>
                  <a:pt x="68199" y="74930"/>
                </a:lnTo>
                <a:lnTo>
                  <a:pt x="68199" y="73660"/>
                </a:lnTo>
                <a:lnTo>
                  <a:pt x="68961" y="71120"/>
                </a:lnTo>
                <a:lnTo>
                  <a:pt x="70485" y="69850"/>
                </a:lnTo>
                <a:lnTo>
                  <a:pt x="71628" y="68580"/>
                </a:lnTo>
                <a:lnTo>
                  <a:pt x="121109" y="68580"/>
                </a:lnTo>
                <a:lnTo>
                  <a:pt x="112268" y="46990"/>
                </a:lnTo>
                <a:lnTo>
                  <a:pt x="111887" y="45720"/>
                </a:lnTo>
                <a:lnTo>
                  <a:pt x="111887" y="44450"/>
                </a:lnTo>
                <a:lnTo>
                  <a:pt x="112649" y="41910"/>
                </a:lnTo>
                <a:lnTo>
                  <a:pt x="113792" y="41910"/>
                </a:lnTo>
                <a:lnTo>
                  <a:pt x="114554" y="40640"/>
                </a:lnTo>
                <a:lnTo>
                  <a:pt x="115316" y="40640"/>
                </a:lnTo>
                <a:lnTo>
                  <a:pt x="117602" y="39370"/>
                </a:lnTo>
                <a:lnTo>
                  <a:pt x="163575" y="39370"/>
                </a:lnTo>
                <a:lnTo>
                  <a:pt x="163575" y="34290"/>
                </a:lnTo>
                <a:lnTo>
                  <a:pt x="163830" y="33020"/>
                </a:lnTo>
                <a:lnTo>
                  <a:pt x="164211" y="31750"/>
                </a:lnTo>
                <a:lnTo>
                  <a:pt x="165354" y="31750"/>
                </a:lnTo>
                <a:lnTo>
                  <a:pt x="166878" y="29210"/>
                </a:lnTo>
                <a:lnTo>
                  <a:pt x="263779" y="29210"/>
                </a:lnTo>
                <a:lnTo>
                  <a:pt x="249428" y="21590"/>
                </a:lnTo>
                <a:lnTo>
                  <a:pt x="242316" y="16510"/>
                </a:lnTo>
                <a:lnTo>
                  <a:pt x="235077" y="13970"/>
                </a:lnTo>
                <a:lnTo>
                  <a:pt x="227203" y="10160"/>
                </a:lnTo>
                <a:lnTo>
                  <a:pt x="219329" y="8890"/>
                </a:lnTo>
                <a:lnTo>
                  <a:pt x="203073" y="3810"/>
                </a:lnTo>
                <a:lnTo>
                  <a:pt x="177800" y="0"/>
                </a:lnTo>
                <a:close/>
              </a:path>
              <a:path w="338455" h="236219">
                <a:moveTo>
                  <a:pt x="311404" y="78740"/>
                </a:moveTo>
                <a:lnTo>
                  <a:pt x="253619" y="78740"/>
                </a:lnTo>
                <a:lnTo>
                  <a:pt x="254635" y="80010"/>
                </a:lnTo>
                <a:lnTo>
                  <a:pt x="256540" y="80010"/>
                </a:lnTo>
                <a:lnTo>
                  <a:pt x="257683" y="81280"/>
                </a:lnTo>
                <a:lnTo>
                  <a:pt x="259206" y="83820"/>
                </a:lnTo>
                <a:lnTo>
                  <a:pt x="259206" y="86360"/>
                </a:lnTo>
                <a:lnTo>
                  <a:pt x="257683" y="88900"/>
                </a:lnTo>
                <a:lnTo>
                  <a:pt x="192531" y="153670"/>
                </a:lnTo>
                <a:lnTo>
                  <a:pt x="194818" y="157480"/>
                </a:lnTo>
                <a:lnTo>
                  <a:pt x="197104" y="165100"/>
                </a:lnTo>
                <a:lnTo>
                  <a:pt x="197358" y="168910"/>
                </a:lnTo>
                <a:lnTo>
                  <a:pt x="197104" y="172720"/>
                </a:lnTo>
                <a:lnTo>
                  <a:pt x="186817" y="190500"/>
                </a:lnTo>
                <a:lnTo>
                  <a:pt x="185038" y="193040"/>
                </a:lnTo>
                <a:lnTo>
                  <a:pt x="182753" y="194310"/>
                </a:lnTo>
                <a:lnTo>
                  <a:pt x="180086" y="195580"/>
                </a:lnTo>
                <a:lnTo>
                  <a:pt x="174752" y="196850"/>
                </a:lnTo>
                <a:lnTo>
                  <a:pt x="338328" y="196850"/>
                </a:lnTo>
                <a:lnTo>
                  <a:pt x="338328" y="182880"/>
                </a:lnTo>
                <a:lnTo>
                  <a:pt x="274700" y="182880"/>
                </a:lnTo>
                <a:lnTo>
                  <a:pt x="272415" y="181610"/>
                </a:lnTo>
                <a:lnTo>
                  <a:pt x="270891" y="179070"/>
                </a:lnTo>
                <a:lnTo>
                  <a:pt x="270510" y="179070"/>
                </a:lnTo>
                <a:lnTo>
                  <a:pt x="270129" y="177800"/>
                </a:lnTo>
                <a:lnTo>
                  <a:pt x="270129" y="175260"/>
                </a:lnTo>
                <a:lnTo>
                  <a:pt x="270891" y="172720"/>
                </a:lnTo>
                <a:lnTo>
                  <a:pt x="271653" y="172720"/>
                </a:lnTo>
                <a:lnTo>
                  <a:pt x="272415" y="171450"/>
                </a:lnTo>
                <a:lnTo>
                  <a:pt x="338328" y="171450"/>
                </a:lnTo>
                <a:lnTo>
                  <a:pt x="338201" y="166370"/>
                </a:lnTo>
                <a:lnTo>
                  <a:pt x="337947" y="161290"/>
                </a:lnTo>
                <a:lnTo>
                  <a:pt x="337185" y="152400"/>
                </a:lnTo>
                <a:lnTo>
                  <a:pt x="336042" y="143510"/>
                </a:lnTo>
                <a:lnTo>
                  <a:pt x="334518" y="135890"/>
                </a:lnTo>
                <a:lnTo>
                  <a:pt x="334300" y="134620"/>
                </a:lnTo>
                <a:lnTo>
                  <a:pt x="265938" y="134620"/>
                </a:lnTo>
                <a:lnTo>
                  <a:pt x="264541" y="133350"/>
                </a:lnTo>
                <a:lnTo>
                  <a:pt x="263398" y="133350"/>
                </a:lnTo>
                <a:lnTo>
                  <a:pt x="262255" y="130810"/>
                </a:lnTo>
                <a:lnTo>
                  <a:pt x="261874" y="129540"/>
                </a:lnTo>
                <a:lnTo>
                  <a:pt x="261874" y="128270"/>
                </a:lnTo>
                <a:lnTo>
                  <a:pt x="262255" y="127000"/>
                </a:lnTo>
                <a:lnTo>
                  <a:pt x="264541" y="124460"/>
                </a:lnTo>
                <a:lnTo>
                  <a:pt x="265556" y="124460"/>
                </a:lnTo>
                <a:lnTo>
                  <a:pt x="291973" y="113030"/>
                </a:lnTo>
                <a:lnTo>
                  <a:pt x="292735" y="111760"/>
                </a:lnTo>
                <a:lnTo>
                  <a:pt x="327787" y="111760"/>
                </a:lnTo>
                <a:lnTo>
                  <a:pt x="321691" y="96520"/>
                </a:lnTo>
                <a:lnTo>
                  <a:pt x="317627" y="88900"/>
                </a:lnTo>
                <a:lnTo>
                  <a:pt x="313436" y="82550"/>
                </a:lnTo>
                <a:lnTo>
                  <a:pt x="311404" y="78740"/>
                </a:lnTo>
                <a:close/>
              </a:path>
              <a:path w="338455" h="236219">
                <a:moveTo>
                  <a:pt x="140969" y="171450"/>
                </a:moveTo>
                <a:lnTo>
                  <a:pt x="65531" y="171450"/>
                </a:lnTo>
                <a:lnTo>
                  <a:pt x="66293" y="172720"/>
                </a:lnTo>
                <a:lnTo>
                  <a:pt x="67437" y="172720"/>
                </a:lnTo>
                <a:lnTo>
                  <a:pt x="68199" y="175260"/>
                </a:lnTo>
                <a:lnTo>
                  <a:pt x="68199" y="177800"/>
                </a:lnTo>
                <a:lnTo>
                  <a:pt x="67818" y="179070"/>
                </a:lnTo>
                <a:lnTo>
                  <a:pt x="67437" y="179070"/>
                </a:lnTo>
                <a:lnTo>
                  <a:pt x="66293" y="180340"/>
                </a:lnTo>
                <a:lnTo>
                  <a:pt x="65531" y="181610"/>
                </a:lnTo>
                <a:lnTo>
                  <a:pt x="64769" y="181610"/>
                </a:lnTo>
                <a:lnTo>
                  <a:pt x="63627" y="182880"/>
                </a:lnTo>
                <a:lnTo>
                  <a:pt x="144272" y="182880"/>
                </a:lnTo>
                <a:lnTo>
                  <a:pt x="143129" y="180340"/>
                </a:lnTo>
                <a:lnTo>
                  <a:pt x="142367" y="177800"/>
                </a:lnTo>
                <a:lnTo>
                  <a:pt x="141224" y="175260"/>
                </a:lnTo>
                <a:lnTo>
                  <a:pt x="140969" y="172720"/>
                </a:lnTo>
                <a:lnTo>
                  <a:pt x="140969" y="171450"/>
                </a:lnTo>
                <a:close/>
              </a:path>
              <a:path w="338455" h="236219">
                <a:moveTo>
                  <a:pt x="338328" y="171450"/>
                </a:moveTo>
                <a:lnTo>
                  <a:pt x="306324" y="171450"/>
                </a:lnTo>
                <a:lnTo>
                  <a:pt x="307086" y="172720"/>
                </a:lnTo>
                <a:lnTo>
                  <a:pt x="307848" y="172720"/>
                </a:lnTo>
                <a:lnTo>
                  <a:pt x="309372" y="173990"/>
                </a:lnTo>
                <a:lnTo>
                  <a:pt x="309753" y="175260"/>
                </a:lnTo>
                <a:lnTo>
                  <a:pt x="309753" y="177800"/>
                </a:lnTo>
                <a:lnTo>
                  <a:pt x="309372" y="179070"/>
                </a:lnTo>
                <a:lnTo>
                  <a:pt x="307848" y="180340"/>
                </a:lnTo>
                <a:lnTo>
                  <a:pt x="307086" y="181610"/>
                </a:lnTo>
                <a:lnTo>
                  <a:pt x="306324" y="181610"/>
                </a:lnTo>
                <a:lnTo>
                  <a:pt x="305181" y="182880"/>
                </a:lnTo>
                <a:lnTo>
                  <a:pt x="338328" y="182880"/>
                </a:lnTo>
                <a:lnTo>
                  <a:pt x="338328" y="171450"/>
                </a:lnTo>
                <a:close/>
              </a:path>
              <a:path w="338455" h="236219">
                <a:moveTo>
                  <a:pt x="189738" y="140970"/>
                </a:moveTo>
                <a:lnTo>
                  <a:pt x="169163" y="140970"/>
                </a:lnTo>
                <a:lnTo>
                  <a:pt x="173355" y="142240"/>
                </a:lnTo>
                <a:lnTo>
                  <a:pt x="177419" y="142240"/>
                </a:lnTo>
                <a:lnTo>
                  <a:pt x="180848" y="143510"/>
                </a:lnTo>
                <a:lnTo>
                  <a:pt x="184658" y="146050"/>
                </a:lnTo>
                <a:lnTo>
                  <a:pt x="189738" y="140970"/>
                </a:lnTo>
                <a:close/>
              </a:path>
              <a:path w="338455" h="236219">
                <a:moveTo>
                  <a:pt x="218948" y="111760"/>
                </a:moveTo>
                <a:lnTo>
                  <a:pt x="45593" y="111760"/>
                </a:lnTo>
                <a:lnTo>
                  <a:pt x="46736" y="113030"/>
                </a:lnTo>
                <a:lnTo>
                  <a:pt x="73152" y="124460"/>
                </a:lnTo>
                <a:lnTo>
                  <a:pt x="73787" y="124460"/>
                </a:lnTo>
                <a:lnTo>
                  <a:pt x="75311" y="125730"/>
                </a:lnTo>
                <a:lnTo>
                  <a:pt x="76073" y="128270"/>
                </a:lnTo>
                <a:lnTo>
                  <a:pt x="76073" y="129540"/>
                </a:lnTo>
                <a:lnTo>
                  <a:pt x="74930" y="133350"/>
                </a:lnTo>
                <a:lnTo>
                  <a:pt x="73787" y="133350"/>
                </a:lnTo>
                <a:lnTo>
                  <a:pt x="72009" y="134620"/>
                </a:lnTo>
                <a:lnTo>
                  <a:pt x="196088" y="134620"/>
                </a:lnTo>
                <a:lnTo>
                  <a:pt x="218948" y="111760"/>
                </a:lnTo>
                <a:close/>
              </a:path>
              <a:path w="338455" h="236219">
                <a:moveTo>
                  <a:pt x="327787" y="111760"/>
                </a:moveTo>
                <a:lnTo>
                  <a:pt x="293878" y="111760"/>
                </a:lnTo>
                <a:lnTo>
                  <a:pt x="295021" y="113030"/>
                </a:lnTo>
                <a:lnTo>
                  <a:pt x="295783" y="113030"/>
                </a:lnTo>
                <a:lnTo>
                  <a:pt x="298069" y="114300"/>
                </a:lnTo>
                <a:lnTo>
                  <a:pt x="299085" y="115570"/>
                </a:lnTo>
                <a:lnTo>
                  <a:pt x="299466" y="116840"/>
                </a:lnTo>
                <a:lnTo>
                  <a:pt x="299466" y="119380"/>
                </a:lnTo>
                <a:lnTo>
                  <a:pt x="298831" y="120650"/>
                </a:lnTo>
                <a:lnTo>
                  <a:pt x="298069" y="121920"/>
                </a:lnTo>
                <a:lnTo>
                  <a:pt x="296925" y="121920"/>
                </a:lnTo>
                <a:lnTo>
                  <a:pt x="295783" y="123190"/>
                </a:lnTo>
                <a:lnTo>
                  <a:pt x="269748" y="133350"/>
                </a:lnTo>
                <a:lnTo>
                  <a:pt x="268986" y="134620"/>
                </a:lnTo>
                <a:lnTo>
                  <a:pt x="334300" y="134620"/>
                </a:lnTo>
                <a:lnTo>
                  <a:pt x="332994" y="127000"/>
                </a:lnTo>
                <a:lnTo>
                  <a:pt x="327787" y="111760"/>
                </a:lnTo>
                <a:close/>
              </a:path>
              <a:path w="338455" h="236219">
                <a:moveTo>
                  <a:pt x="121109" y="68580"/>
                </a:moveTo>
                <a:lnTo>
                  <a:pt x="75692" y="68580"/>
                </a:lnTo>
                <a:lnTo>
                  <a:pt x="76835" y="69850"/>
                </a:lnTo>
                <a:lnTo>
                  <a:pt x="97917" y="90170"/>
                </a:lnTo>
                <a:lnTo>
                  <a:pt x="98298" y="91440"/>
                </a:lnTo>
                <a:lnTo>
                  <a:pt x="99060" y="92710"/>
                </a:lnTo>
                <a:lnTo>
                  <a:pt x="99060" y="93980"/>
                </a:lnTo>
                <a:lnTo>
                  <a:pt x="99441" y="95250"/>
                </a:lnTo>
                <a:lnTo>
                  <a:pt x="99060" y="95250"/>
                </a:lnTo>
                <a:lnTo>
                  <a:pt x="99060" y="96520"/>
                </a:lnTo>
                <a:lnTo>
                  <a:pt x="98298" y="97790"/>
                </a:lnTo>
                <a:lnTo>
                  <a:pt x="97917" y="99060"/>
                </a:lnTo>
                <a:lnTo>
                  <a:pt x="96012" y="99060"/>
                </a:lnTo>
                <a:lnTo>
                  <a:pt x="94615" y="100330"/>
                </a:lnTo>
                <a:lnTo>
                  <a:pt x="230378" y="100330"/>
                </a:lnTo>
                <a:lnTo>
                  <a:pt x="249428" y="81280"/>
                </a:lnTo>
                <a:lnTo>
                  <a:pt x="250571" y="80010"/>
                </a:lnTo>
                <a:lnTo>
                  <a:pt x="252856" y="80010"/>
                </a:lnTo>
                <a:lnTo>
                  <a:pt x="253619" y="78740"/>
                </a:lnTo>
                <a:lnTo>
                  <a:pt x="311404" y="78740"/>
                </a:lnTo>
                <a:lnTo>
                  <a:pt x="310726" y="77470"/>
                </a:lnTo>
                <a:lnTo>
                  <a:pt x="128524" y="77470"/>
                </a:lnTo>
                <a:lnTo>
                  <a:pt x="125475" y="76200"/>
                </a:lnTo>
                <a:lnTo>
                  <a:pt x="123952" y="74930"/>
                </a:lnTo>
                <a:lnTo>
                  <a:pt x="123190" y="73660"/>
                </a:lnTo>
                <a:lnTo>
                  <a:pt x="121109" y="68580"/>
                </a:lnTo>
                <a:close/>
              </a:path>
              <a:path w="338455" h="236219">
                <a:moveTo>
                  <a:pt x="208661" y="76200"/>
                </a:moveTo>
                <a:lnTo>
                  <a:pt x="129286" y="76200"/>
                </a:lnTo>
                <a:lnTo>
                  <a:pt x="128524" y="77470"/>
                </a:lnTo>
                <a:lnTo>
                  <a:pt x="209804" y="77470"/>
                </a:lnTo>
                <a:lnTo>
                  <a:pt x="208661" y="76200"/>
                </a:lnTo>
                <a:close/>
              </a:path>
              <a:path w="338455" h="236219">
                <a:moveTo>
                  <a:pt x="276479" y="39370"/>
                </a:moveTo>
                <a:lnTo>
                  <a:pt x="220725" y="39370"/>
                </a:lnTo>
                <a:lnTo>
                  <a:pt x="223012" y="40640"/>
                </a:lnTo>
                <a:lnTo>
                  <a:pt x="224155" y="40640"/>
                </a:lnTo>
                <a:lnTo>
                  <a:pt x="224917" y="41910"/>
                </a:lnTo>
                <a:lnTo>
                  <a:pt x="225298" y="41910"/>
                </a:lnTo>
                <a:lnTo>
                  <a:pt x="226060" y="43180"/>
                </a:lnTo>
                <a:lnTo>
                  <a:pt x="226060" y="44450"/>
                </a:lnTo>
                <a:lnTo>
                  <a:pt x="226441" y="44450"/>
                </a:lnTo>
                <a:lnTo>
                  <a:pt x="226441" y="45720"/>
                </a:lnTo>
                <a:lnTo>
                  <a:pt x="226060" y="46990"/>
                </a:lnTo>
                <a:lnTo>
                  <a:pt x="215137" y="73660"/>
                </a:lnTo>
                <a:lnTo>
                  <a:pt x="214375" y="74930"/>
                </a:lnTo>
                <a:lnTo>
                  <a:pt x="213233" y="76200"/>
                </a:lnTo>
                <a:lnTo>
                  <a:pt x="211709" y="76200"/>
                </a:lnTo>
                <a:lnTo>
                  <a:pt x="209804" y="77470"/>
                </a:lnTo>
                <a:lnTo>
                  <a:pt x="310726" y="77470"/>
                </a:lnTo>
                <a:lnTo>
                  <a:pt x="309372" y="74930"/>
                </a:lnTo>
                <a:lnTo>
                  <a:pt x="304800" y="68580"/>
                </a:lnTo>
                <a:lnTo>
                  <a:pt x="299466" y="62230"/>
                </a:lnTo>
                <a:lnTo>
                  <a:pt x="294259" y="55880"/>
                </a:lnTo>
                <a:lnTo>
                  <a:pt x="288544" y="50800"/>
                </a:lnTo>
                <a:lnTo>
                  <a:pt x="282575" y="44450"/>
                </a:lnTo>
                <a:lnTo>
                  <a:pt x="276479" y="39370"/>
                </a:lnTo>
                <a:close/>
              </a:path>
              <a:path w="338455" h="236219">
                <a:moveTo>
                  <a:pt x="206121" y="74930"/>
                </a:moveTo>
                <a:lnTo>
                  <a:pt x="132206" y="74930"/>
                </a:lnTo>
                <a:lnTo>
                  <a:pt x="131444" y="76200"/>
                </a:lnTo>
                <a:lnTo>
                  <a:pt x="206883" y="76200"/>
                </a:lnTo>
                <a:lnTo>
                  <a:pt x="206121" y="74930"/>
                </a:lnTo>
                <a:close/>
              </a:path>
              <a:path w="338455" h="236219">
                <a:moveTo>
                  <a:pt x="163575" y="39370"/>
                </a:moveTo>
                <a:lnTo>
                  <a:pt x="119761" y="39370"/>
                </a:lnTo>
                <a:lnTo>
                  <a:pt x="120523" y="40640"/>
                </a:lnTo>
                <a:lnTo>
                  <a:pt x="121285" y="40640"/>
                </a:lnTo>
                <a:lnTo>
                  <a:pt x="122047" y="41910"/>
                </a:lnTo>
                <a:lnTo>
                  <a:pt x="122428" y="43180"/>
                </a:lnTo>
                <a:lnTo>
                  <a:pt x="133350" y="68580"/>
                </a:lnTo>
                <a:lnTo>
                  <a:pt x="134112" y="71120"/>
                </a:lnTo>
                <a:lnTo>
                  <a:pt x="132969" y="74930"/>
                </a:lnTo>
                <a:lnTo>
                  <a:pt x="204978" y="74930"/>
                </a:lnTo>
                <a:lnTo>
                  <a:pt x="204216" y="72390"/>
                </a:lnTo>
                <a:lnTo>
                  <a:pt x="204216" y="69850"/>
                </a:lnTo>
                <a:lnTo>
                  <a:pt x="204597" y="68580"/>
                </a:lnTo>
                <a:lnTo>
                  <a:pt x="166878" y="68580"/>
                </a:lnTo>
                <a:lnTo>
                  <a:pt x="166116" y="67310"/>
                </a:lnTo>
                <a:lnTo>
                  <a:pt x="165354" y="67310"/>
                </a:lnTo>
                <a:lnTo>
                  <a:pt x="164211" y="66040"/>
                </a:lnTo>
                <a:lnTo>
                  <a:pt x="163830" y="66040"/>
                </a:lnTo>
                <a:lnTo>
                  <a:pt x="163575" y="64770"/>
                </a:lnTo>
                <a:lnTo>
                  <a:pt x="163575" y="39370"/>
                </a:lnTo>
                <a:close/>
              </a:path>
              <a:path w="338455" h="236219">
                <a:moveTo>
                  <a:pt x="263779" y="29210"/>
                </a:moveTo>
                <a:lnTo>
                  <a:pt x="171450" y="29210"/>
                </a:lnTo>
                <a:lnTo>
                  <a:pt x="172212" y="30480"/>
                </a:lnTo>
                <a:lnTo>
                  <a:pt x="173355" y="31750"/>
                </a:lnTo>
                <a:lnTo>
                  <a:pt x="173736" y="31750"/>
                </a:lnTo>
                <a:lnTo>
                  <a:pt x="174498" y="33020"/>
                </a:lnTo>
                <a:lnTo>
                  <a:pt x="174498" y="34290"/>
                </a:lnTo>
                <a:lnTo>
                  <a:pt x="174752" y="35560"/>
                </a:lnTo>
                <a:lnTo>
                  <a:pt x="174752" y="63500"/>
                </a:lnTo>
                <a:lnTo>
                  <a:pt x="174498" y="64770"/>
                </a:lnTo>
                <a:lnTo>
                  <a:pt x="174498" y="66040"/>
                </a:lnTo>
                <a:lnTo>
                  <a:pt x="173736" y="66040"/>
                </a:lnTo>
                <a:lnTo>
                  <a:pt x="173355" y="67310"/>
                </a:lnTo>
                <a:lnTo>
                  <a:pt x="172212" y="67310"/>
                </a:lnTo>
                <a:lnTo>
                  <a:pt x="171450" y="68580"/>
                </a:lnTo>
                <a:lnTo>
                  <a:pt x="204597" y="68580"/>
                </a:lnTo>
                <a:lnTo>
                  <a:pt x="215519" y="43180"/>
                </a:lnTo>
                <a:lnTo>
                  <a:pt x="215900" y="41910"/>
                </a:lnTo>
                <a:lnTo>
                  <a:pt x="217043" y="40640"/>
                </a:lnTo>
                <a:lnTo>
                  <a:pt x="217805" y="40640"/>
                </a:lnTo>
                <a:lnTo>
                  <a:pt x="218567" y="39370"/>
                </a:lnTo>
                <a:lnTo>
                  <a:pt x="276479" y="39370"/>
                </a:lnTo>
                <a:lnTo>
                  <a:pt x="263779" y="29210"/>
                </a:lnTo>
                <a:close/>
              </a:path>
            </a:pathLst>
          </a:custGeom>
          <a:solidFill>
            <a:srgbClr val="FFFFFF"/>
          </a:solidFill>
        </p:spPr>
        <p:txBody>
          <a:bodyPr wrap="square" lIns="0" tIns="0" rIns="0" bIns="0" rtlCol="0"/>
          <a:lstStyle/>
          <a:p>
            <a:endParaRPr sz="2400"/>
          </a:p>
        </p:txBody>
      </p:sp>
      <p:sp>
        <p:nvSpPr>
          <p:cNvPr id="29" name="object 29"/>
          <p:cNvSpPr/>
          <p:nvPr/>
        </p:nvSpPr>
        <p:spPr>
          <a:xfrm>
            <a:off x="1940730" y="2253488"/>
            <a:ext cx="327660" cy="435187"/>
          </a:xfrm>
          <a:custGeom>
            <a:avLst/>
            <a:gdLst/>
            <a:ahLst/>
            <a:cxnLst/>
            <a:rect l="l" t="t" r="r" b="b"/>
            <a:pathLst>
              <a:path w="245744" h="326389">
                <a:moveTo>
                  <a:pt x="166497" y="0"/>
                </a:moveTo>
                <a:lnTo>
                  <a:pt x="3556" y="0"/>
                </a:lnTo>
                <a:lnTo>
                  <a:pt x="0" y="3556"/>
                </a:lnTo>
                <a:lnTo>
                  <a:pt x="0" y="321945"/>
                </a:lnTo>
                <a:lnTo>
                  <a:pt x="3937" y="326136"/>
                </a:lnTo>
                <a:lnTo>
                  <a:pt x="240791" y="326136"/>
                </a:lnTo>
                <a:lnTo>
                  <a:pt x="245109" y="321691"/>
                </a:lnTo>
                <a:lnTo>
                  <a:pt x="245120" y="305435"/>
                </a:lnTo>
                <a:lnTo>
                  <a:pt x="20319" y="305435"/>
                </a:lnTo>
                <a:lnTo>
                  <a:pt x="20319" y="304038"/>
                </a:lnTo>
                <a:lnTo>
                  <a:pt x="20065" y="302895"/>
                </a:lnTo>
                <a:lnTo>
                  <a:pt x="20065" y="21209"/>
                </a:lnTo>
                <a:lnTo>
                  <a:pt x="20828" y="20447"/>
                </a:lnTo>
                <a:lnTo>
                  <a:pt x="189743" y="20447"/>
                </a:lnTo>
                <a:lnTo>
                  <a:pt x="173228" y="4445"/>
                </a:lnTo>
                <a:lnTo>
                  <a:pt x="170053" y="1143"/>
                </a:lnTo>
                <a:lnTo>
                  <a:pt x="166497" y="0"/>
                </a:lnTo>
                <a:close/>
              </a:path>
              <a:path w="245744" h="326389">
                <a:moveTo>
                  <a:pt x="189743" y="20447"/>
                </a:moveTo>
                <a:lnTo>
                  <a:pt x="151891" y="20447"/>
                </a:lnTo>
                <a:lnTo>
                  <a:pt x="154431" y="20700"/>
                </a:lnTo>
                <a:lnTo>
                  <a:pt x="154431" y="84709"/>
                </a:lnTo>
                <a:lnTo>
                  <a:pt x="158241" y="88646"/>
                </a:lnTo>
                <a:lnTo>
                  <a:pt x="224663" y="88646"/>
                </a:lnTo>
                <a:lnTo>
                  <a:pt x="224663" y="305435"/>
                </a:lnTo>
                <a:lnTo>
                  <a:pt x="245120" y="305435"/>
                </a:lnTo>
                <a:lnTo>
                  <a:pt x="245236" y="76200"/>
                </a:lnTo>
                <a:lnTo>
                  <a:pt x="243713" y="72644"/>
                </a:lnTo>
                <a:lnTo>
                  <a:pt x="240665" y="69596"/>
                </a:lnTo>
                <a:lnTo>
                  <a:pt x="238680" y="67691"/>
                </a:lnTo>
                <a:lnTo>
                  <a:pt x="175133" y="67691"/>
                </a:lnTo>
                <a:lnTo>
                  <a:pt x="175133" y="35051"/>
                </a:lnTo>
                <a:lnTo>
                  <a:pt x="204817" y="35051"/>
                </a:lnTo>
                <a:lnTo>
                  <a:pt x="189743" y="20447"/>
                </a:lnTo>
                <a:close/>
              </a:path>
              <a:path w="245744" h="326389">
                <a:moveTo>
                  <a:pt x="204817" y="35051"/>
                </a:moveTo>
                <a:lnTo>
                  <a:pt x="175133" y="35051"/>
                </a:lnTo>
                <a:lnTo>
                  <a:pt x="209041" y="67691"/>
                </a:lnTo>
                <a:lnTo>
                  <a:pt x="238680" y="67691"/>
                </a:lnTo>
                <a:lnTo>
                  <a:pt x="204817" y="35051"/>
                </a:lnTo>
                <a:close/>
              </a:path>
            </a:pathLst>
          </a:custGeom>
          <a:solidFill>
            <a:srgbClr val="FFFFFF"/>
          </a:solidFill>
        </p:spPr>
        <p:txBody>
          <a:bodyPr wrap="square" lIns="0" tIns="0" rIns="0" bIns="0" rtlCol="0"/>
          <a:lstStyle/>
          <a:p>
            <a:endParaRPr sz="2400"/>
          </a:p>
        </p:txBody>
      </p:sp>
      <p:sp>
        <p:nvSpPr>
          <p:cNvPr id="30" name="object 30"/>
          <p:cNvSpPr/>
          <p:nvPr/>
        </p:nvSpPr>
        <p:spPr>
          <a:xfrm>
            <a:off x="1987297" y="2308352"/>
            <a:ext cx="233679" cy="321056"/>
          </a:xfrm>
          <a:prstGeom prst="rect">
            <a:avLst/>
          </a:prstGeom>
          <a:blipFill>
            <a:blip r:embed="rId4" cstate="print"/>
            <a:stretch>
              <a:fillRect/>
            </a:stretch>
          </a:blipFill>
        </p:spPr>
        <p:txBody>
          <a:bodyPr wrap="square" lIns="0" tIns="0" rIns="0" bIns="0" rtlCol="0"/>
          <a:lstStyle/>
          <a:p>
            <a:endParaRPr sz="2400"/>
          </a:p>
        </p:txBody>
      </p:sp>
      <p:sp>
        <p:nvSpPr>
          <p:cNvPr id="31" name="object 31"/>
          <p:cNvSpPr/>
          <p:nvPr/>
        </p:nvSpPr>
        <p:spPr>
          <a:xfrm>
            <a:off x="1393951" y="2235201"/>
            <a:ext cx="276860" cy="398780"/>
          </a:xfrm>
          <a:custGeom>
            <a:avLst/>
            <a:gdLst/>
            <a:ahLst/>
            <a:cxnLst/>
            <a:rect l="l" t="t" r="r" b="b"/>
            <a:pathLst>
              <a:path w="207644" h="299085">
                <a:moveTo>
                  <a:pt x="207264" y="119887"/>
                </a:moveTo>
                <a:lnTo>
                  <a:pt x="0" y="119887"/>
                </a:lnTo>
                <a:lnTo>
                  <a:pt x="0" y="298704"/>
                </a:lnTo>
                <a:lnTo>
                  <a:pt x="207264" y="298704"/>
                </a:lnTo>
                <a:lnTo>
                  <a:pt x="207264" y="236727"/>
                </a:lnTo>
                <a:lnTo>
                  <a:pt x="103301" y="236727"/>
                </a:lnTo>
                <a:lnTo>
                  <a:pt x="102323" y="236474"/>
                </a:lnTo>
                <a:lnTo>
                  <a:pt x="101663" y="236474"/>
                </a:lnTo>
                <a:lnTo>
                  <a:pt x="100685" y="235838"/>
                </a:lnTo>
                <a:lnTo>
                  <a:pt x="100025" y="235457"/>
                </a:lnTo>
                <a:lnTo>
                  <a:pt x="99695" y="234823"/>
                </a:lnTo>
                <a:lnTo>
                  <a:pt x="99034" y="233806"/>
                </a:lnTo>
                <a:lnTo>
                  <a:pt x="99034" y="233172"/>
                </a:lnTo>
                <a:lnTo>
                  <a:pt x="98386" y="231775"/>
                </a:lnTo>
                <a:lnTo>
                  <a:pt x="98386" y="197738"/>
                </a:lnTo>
                <a:lnTo>
                  <a:pt x="95110" y="194437"/>
                </a:lnTo>
                <a:lnTo>
                  <a:pt x="93789" y="191770"/>
                </a:lnTo>
                <a:lnTo>
                  <a:pt x="93459" y="189484"/>
                </a:lnTo>
                <a:lnTo>
                  <a:pt x="93789" y="187071"/>
                </a:lnTo>
                <a:lnTo>
                  <a:pt x="94780" y="185420"/>
                </a:lnTo>
                <a:lnTo>
                  <a:pt x="95427" y="183769"/>
                </a:lnTo>
                <a:lnTo>
                  <a:pt x="96748" y="182117"/>
                </a:lnTo>
                <a:lnTo>
                  <a:pt x="98056" y="181101"/>
                </a:lnTo>
                <a:lnTo>
                  <a:pt x="99695" y="180086"/>
                </a:lnTo>
                <a:lnTo>
                  <a:pt x="101663" y="179450"/>
                </a:lnTo>
                <a:lnTo>
                  <a:pt x="207264" y="179450"/>
                </a:lnTo>
                <a:lnTo>
                  <a:pt x="207264" y="119887"/>
                </a:lnTo>
                <a:close/>
              </a:path>
              <a:path w="207644" h="299085">
                <a:moveTo>
                  <a:pt x="207264" y="179450"/>
                </a:moveTo>
                <a:lnTo>
                  <a:pt x="105600" y="179450"/>
                </a:lnTo>
                <a:lnTo>
                  <a:pt x="107238" y="180086"/>
                </a:lnTo>
                <a:lnTo>
                  <a:pt x="109207" y="181101"/>
                </a:lnTo>
                <a:lnTo>
                  <a:pt x="110515" y="182117"/>
                </a:lnTo>
                <a:lnTo>
                  <a:pt x="111836" y="183769"/>
                </a:lnTo>
                <a:lnTo>
                  <a:pt x="113144" y="187071"/>
                </a:lnTo>
                <a:lnTo>
                  <a:pt x="113144" y="189484"/>
                </a:lnTo>
                <a:lnTo>
                  <a:pt x="112814" y="191770"/>
                </a:lnTo>
                <a:lnTo>
                  <a:pt x="111836" y="194437"/>
                </a:lnTo>
                <a:lnTo>
                  <a:pt x="110515" y="196087"/>
                </a:lnTo>
                <a:lnTo>
                  <a:pt x="108229" y="197738"/>
                </a:lnTo>
                <a:lnTo>
                  <a:pt x="108105" y="233172"/>
                </a:lnTo>
                <a:lnTo>
                  <a:pt x="107569" y="234823"/>
                </a:lnTo>
                <a:lnTo>
                  <a:pt x="106908" y="235457"/>
                </a:lnTo>
                <a:lnTo>
                  <a:pt x="106260" y="235838"/>
                </a:lnTo>
                <a:lnTo>
                  <a:pt x="105600" y="236474"/>
                </a:lnTo>
                <a:lnTo>
                  <a:pt x="104609" y="236474"/>
                </a:lnTo>
                <a:lnTo>
                  <a:pt x="103301" y="236727"/>
                </a:lnTo>
                <a:lnTo>
                  <a:pt x="207264" y="236727"/>
                </a:lnTo>
                <a:lnTo>
                  <a:pt x="207264" y="179450"/>
                </a:lnTo>
                <a:close/>
              </a:path>
              <a:path w="207644" h="299085">
                <a:moveTo>
                  <a:pt x="103301" y="0"/>
                </a:moveTo>
                <a:lnTo>
                  <a:pt x="99695" y="380"/>
                </a:lnTo>
                <a:lnTo>
                  <a:pt x="95427" y="635"/>
                </a:lnTo>
                <a:lnTo>
                  <a:pt x="91503" y="1015"/>
                </a:lnTo>
                <a:lnTo>
                  <a:pt x="87566" y="2286"/>
                </a:lnTo>
                <a:lnTo>
                  <a:pt x="83959" y="2921"/>
                </a:lnTo>
                <a:lnTo>
                  <a:pt x="80352" y="4317"/>
                </a:lnTo>
                <a:lnTo>
                  <a:pt x="60998" y="15239"/>
                </a:lnTo>
                <a:lnTo>
                  <a:pt x="57721" y="17525"/>
                </a:lnTo>
                <a:lnTo>
                  <a:pt x="55422" y="20192"/>
                </a:lnTo>
                <a:lnTo>
                  <a:pt x="52476" y="22860"/>
                </a:lnTo>
                <a:lnTo>
                  <a:pt x="49847" y="25526"/>
                </a:lnTo>
                <a:lnTo>
                  <a:pt x="31153" y="65532"/>
                </a:lnTo>
                <a:lnTo>
                  <a:pt x="29514" y="80137"/>
                </a:lnTo>
                <a:lnTo>
                  <a:pt x="29514" y="119887"/>
                </a:lnTo>
                <a:lnTo>
                  <a:pt x="39357" y="119887"/>
                </a:lnTo>
                <a:lnTo>
                  <a:pt x="39357" y="80137"/>
                </a:lnTo>
                <a:lnTo>
                  <a:pt x="39687" y="73533"/>
                </a:lnTo>
                <a:lnTo>
                  <a:pt x="53124" y="37464"/>
                </a:lnTo>
                <a:lnTo>
                  <a:pt x="77393" y="16510"/>
                </a:lnTo>
                <a:lnTo>
                  <a:pt x="80352" y="14859"/>
                </a:lnTo>
                <a:lnTo>
                  <a:pt x="83299" y="13588"/>
                </a:lnTo>
                <a:lnTo>
                  <a:pt x="86575" y="12573"/>
                </a:lnTo>
                <a:lnTo>
                  <a:pt x="89852" y="11937"/>
                </a:lnTo>
                <a:lnTo>
                  <a:pt x="93141" y="10922"/>
                </a:lnTo>
                <a:lnTo>
                  <a:pt x="96418" y="10540"/>
                </a:lnTo>
                <a:lnTo>
                  <a:pt x="100025" y="10287"/>
                </a:lnTo>
                <a:lnTo>
                  <a:pt x="103301" y="9905"/>
                </a:lnTo>
                <a:lnTo>
                  <a:pt x="138722" y="9905"/>
                </a:lnTo>
                <a:lnTo>
                  <a:pt x="137083" y="8889"/>
                </a:lnTo>
                <a:lnTo>
                  <a:pt x="133807" y="7238"/>
                </a:lnTo>
                <a:lnTo>
                  <a:pt x="130200" y="5587"/>
                </a:lnTo>
                <a:lnTo>
                  <a:pt x="126593" y="4317"/>
                </a:lnTo>
                <a:lnTo>
                  <a:pt x="123304" y="2921"/>
                </a:lnTo>
                <a:lnTo>
                  <a:pt x="119367" y="2286"/>
                </a:lnTo>
                <a:lnTo>
                  <a:pt x="115760" y="1015"/>
                </a:lnTo>
                <a:lnTo>
                  <a:pt x="111506" y="635"/>
                </a:lnTo>
                <a:lnTo>
                  <a:pt x="107569" y="380"/>
                </a:lnTo>
                <a:lnTo>
                  <a:pt x="103301" y="0"/>
                </a:lnTo>
                <a:close/>
              </a:path>
              <a:path w="207644" h="299085">
                <a:moveTo>
                  <a:pt x="138722" y="9905"/>
                </a:moveTo>
                <a:lnTo>
                  <a:pt x="103301" y="9905"/>
                </a:lnTo>
                <a:lnTo>
                  <a:pt x="106908" y="10287"/>
                </a:lnTo>
                <a:lnTo>
                  <a:pt x="110515" y="10540"/>
                </a:lnTo>
                <a:lnTo>
                  <a:pt x="114122" y="10922"/>
                </a:lnTo>
                <a:lnTo>
                  <a:pt x="117081" y="11937"/>
                </a:lnTo>
                <a:lnTo>
                  <a:pt x="120688" y="12573"/>
                </a:lnTo>
                <a:lnTo>
                  <a:pt x="123964" y="13588"/>
                </a:lnTo>
                <a:lnTo>
                  <a:pt x="154139" y="37464"/>
                </a:lnTo>
                <a:lnTo>
                  <a:pt x="167576" y="73533"/>
                </a:lnTo>
                <a:lnTo>
                  <a:pt x="167576" y="119887"/>
                </a:lnTo>
                <a:lnTo>
                  <a:pt x="177419" y="119887"/>
                </a:lnTo>
                <a:lnTo>
                  <a:pt x="177419" y="80137"/>
                </a:lnTo>
                <a:lnTo>
                  <a:pt x="177088" y="72516"/>
                </a:lnTo>
                <a:lnTo>
                  <a:pt x="161683" y="31496"/>
                </a:lnTo>
                <a:lnTo>
                  <a:pt x="154470" y="22860"/>
                </a:lnTo>
                <a:lnTo>
                  <a:pt x="149212" y="17525"/>
                </a:lnTo>
                <a:lnTo>
                  <a:pt x="146265" y="15239"/>
                </a:lnTo>
                <a:lnTo>
                  <a:pt x="143637" y="12953"/>
                </a:lnTo>
                <a:lnTo>
                  <a:pt x="138722" y="9905"/>
                </a:lnTo>
                <a:close/>
              </a:path>
            </a:pathLst>
          </a:custGeom>
          <a:solidFill>
            <a:srgbClr val="FFFFFF"/>
          </a:solidFill>
        </p:spPr>
        <p:txBody>
          <a:bodyPr wrap="square" lIns="0" tIns="0" rIns="0" bIns="0" rtlCol="0"/>
          <a:lstStyle/>
          <a:p>
            <a:endParaRPr sz="2400"/>
          </a:p>
        </p:txBody>
      </p:sp>
      <p:sp>
        <p:nvSpPr>
          <p:cNvPr id="32" name="object 32"/>
          <p:cNvSpPr/>
          <p:nvPr/>
        </p:nvSpPr>
        <p:spPr>
          <a:xfrm>
            <a:off x="3190239" y="2477007"/>
            <a:ext cx="301920" cy="101600"/>
          </a:xfrm>
          <a:prstGeom prst="rect">
            <a:avLst/>
          </a:prstGeom>
          <a:blipFill>
            <a:blip r:embed="rId5" cstate="print"/>
            <a:stretch>
              <a:fillRect/>
            </a:stretch>
          </a:blipFill>
        </p:spPr>
        <p:txBody>
          <a:bodyPr wrap="square" lIns="0" tIns="0" rIns="0" bIns="0" rtlCol="0"/>
          <a:lstStyle/>
          <a:p>
            <a:endParaRPr sz="2400"/>
          </a:p>
        </p:txBody>
      </p:sp>
      <p:sp>
        <p:nvSpPr>
          <p:cNvPr id="33" name="object 33"/>
          <p:cNvSpPr/>
          <p:nvPr/>
        </p:nvSpPr>
        <p:spPr>
          <a:xfrm>
            <a:off x="2937933" y="2655823"/>
            <a:ext cx="770467" cy="1255607"/>
          </a:xfrm>
          <a:custGeom>
            <a:avLst/>
            <a:gdLst/>
            <a:ahLst/>
            <a:cxnLst/>
            <a:rect l="l" t="t" r="r" b="b"/>
            <a:pathLst>
              <a:path w="577850" h="941705">
                <a:moveTo>
                  <a:pt x="532892" y="864996"/>
                </a:moveTo>
                <a:lnTo>
                  <a:pt x="501142" y="864996"/>
                </a:lnTo>
                <a:lnTo>
                  <a:pt x="539242" y="941196"/>
                </a:lnTo>
                <a:lnTo>
                  <a:pt x="570992" y="877696"/>
                </a:lnTo>
                <a:lnTo>
                  <a:pt x="532892" y="877696"/>
                </a:lnTo>
                <a:lnTo>
                  <a:pt x="532892" y="864996"/>
                </a:lnTo>
                <a:close/>
              </a:path>
              <a:path w="577850" h="941705">
                <a:moveTo>
                  <a:pt x="532892" y="470534"/>
                </a:moveTo>
                <a:lnTo>
                  <a:pt x="532892" y="877696"/>
                </a:lnTo>
                <a:lnTo>
                  <a:pt x="545592" y="877696"/>
                </a:lnTo>
                <a:lnTo>
                  <a:pt x="545592" y="476884"/>
                </a:lnTo>
                <a:lnTo>
                  <a:pt x="539242" y="476884"/>
                </a:lnTo>
                <a:lnTo>
                  <a:pt x="532892" y="470534"/>
                </a:lnTo>
                <a:close/>
              </a:path>
              <a:path w="577850" h="941705">
                <a:moveTo>
                  <a:pt x="577342" y="864996"/>
                </a:moveTo>
                <a:lnTo>
                  <a:pt x="545592" y="864996"/>
                </a:lnTo>
                <a:lnTo>
                  <a:pt x="545592" y="877696"/>
                </a:lnTo>
                <a:lnTo>
                  <a:pt x="570992" y="877696"/>
                </a:lnTo>
                <a:lnTo>
                  <a:pt x="577342" y="864996"/>
                </a:lnTo>
                <a:close/>
              </a:path>
              <a:path w="577850" h="941705">
                <a:moveTo>
                  <a:pt x="12700" y="0"/>
                </a:moveTo>
                <a:lnTo>
                  <a:pt x="0" y="0"/>
                </a:lnTo>
                <a:lnTo>
                  <a:pt x="0" y="476884"/>
                </a:lnTo>
                <a:lnTo>
                  <a:pt x="532892" y="476884"/>
                </a:lnTo>
                <a:lnTo>
                  <a:pt x="532892" y="470534"/>
                </a:lnTo>
                <a:lnTo>
                  <a:pt x="12700" y="470534"/>
                </a:lnTo>
                <a:lnTo>
                  <a:pt x="6350" y="464184"/>
                </a:lnTo>
                <a:lnTo>
                  <a:pt x="12700" y="464184"/>
                </a:lnTo>
                <a:lnTo>
                  <a:pt x="12700" y="0"/>
                </a:lnTo>
                <a:close/>
              </a:path>
              <a:path w="577850" h="941705">
                <a:moveTo>
                  <a:pt x="545592" y="464184"/>
                </a:moveTo>
                <a:lnTo>
                  <a:pt x="12700" y="464184"/>
                </a:lnTo>
                <a:lnTo>
                  <a:pt x="12700" y="470534"/>
                </a:lnTo>
                <a:lnTo>
                  <a:pt x="532892" y="470534"/>
                </a:lnTo>
                <a:lnTo>
                  <a:pt x="539242" y="476884"/>
                </a:lnTo>
                <a:lnTo>
                  <a:pt x="545592" y="476884"/>
                </a:lnTo>
                <a:lnTo>
                  <a:pt x="545592" y="464184"/>
                </a:lnTo>
                <a:close/>
              </a:path>
              <a:path w="577850" h="941705">
                <a:moveTo>
                  <a:pt x="12700" y="464184"/>
                </a:moveTo>
                <a:lnTo>
                  <a:pt x="6350" y="464184"/>
                </a:lnTo>
                <a:lnTo>
                  <a:pt x="12700" y="470534"/>
                </a:lnTo>
                <a:lnTo>
                  <a:pt x="12700" y="464184"/>
                </a:lnTo>
                <a:close/>
              </a:path>
            </a:pathLst>
          </a:custGeom>
          <a:solidFill>
            <a:srgbClr val="000000"/>
          </a:solidFill>
        </p:spPr>
        <p:txBody>
          <a:bodyPr wrap="square" lIns="0" tIns="0" rIns="0" bIns="0" rtlCol="0"/>
          <a:lstStyle/>
          <a:p>
            <a:endParaRPr sz="2400"/>
          </a:p>
        </p:txBody>
      </p:sp>
      <p:sp>
        <p:nvSpPr>
          <p:cNvPr id="34" name="object 34"/>
          <p:cNvSpPr/>
          <p:nvPr/>
        </p:nvSpPr>
        <p:spPr>
          <a:xfrm>
            <a:off x="2962317" y="1729233"/>
            <a:ext cx="523240" cy="600287"/>
          </a:xfrm>
          <a:custGeom>
            <a:avLst/>
            <a:gdLst/>
            <a:ahLst/>
            <a:cxnLst/>
            <a:rect l="l" t="t" r="r" b="b"/>
            <a:pathLst>
              <a:path w="392430" h="450214">
                <a:moveTo>
                  <a:pt x="315975" y="31750"/>
                </a:moveTo>
                <a:lnTo>
                  <a:pt x="0" y="31750"/>
                </a:lnTo>
                <a:lnTo>
                  <a:pt x="0" y="450088"/>
                </a:lnTo>
                <a:lnTo>
                  <a:pt x="12700" y="450088"/>
                </a:lnTo>
                <a:lnTo>
                  <a:pt x="12700" y="44450"/>
                </a:lnTo>
                <a:lnTo>
                  <a:pt x="6350" y="44450"/>
                </a:lnTo>
                <a:lnTo>
                  <a:pt x="12700" y="38100"/>
                </a:lnTo>
                <a:lnTo>
                  <a:pt x="315975" y="38100"/>
                </a:lnTo>
                <a:lnTo>
                  <a:pt x="315975" y="31750"/>
                </a:lnTo>
                <a:close/>
              </a:path>
              <a:path w="392430" h="450214">
                <a:moveTo>
                  <a:pt x="315975" y="0"/>
                </a:moveTo>
                <a:lnTo>
                  <a:pt x="315975" y="76200"/>
                </a:lnTo>
                <a:lnTo>
                  <a:pt x="379475" y="44450"/>
                </a:lnTo>
                <a:lnTo>
                  <a:pt x="328675" y="44450"/>
                </a:lnTo>
                <a:lnTo>
                  <a:pt x="328675" y="31750"/>
                </a:lnTo>
                <a:lnTo>
                  <a:pt x="379475" y="31750"/>
                </a:lnTo>
                <a:lnTo>
                  <a:pt x="315975" y="0"/>
                </a:lnTo>
                <a:close/>
              </a:path>
              <a:path w="392430" h="450214">
                <a:moveTo>
                  <a:pt x="12700" y="38100"/>
                </a:moveTo>
                <a:lnTo>
                  <a:pt x="6350" y="44450"/>
                </a:lnTo>
                <a:lnTo>
                  <a:pt x="12700" y="44450"/>
                </a:lnTo>
                <a:lnTo>
                  <a:pt x="12700" y="38100"/>
                </a:lnTo>
                <a:close/>
              </a:path>
              <a:path w="392430" h="450214">
                <a:moveTo>
                  <a:pt x="315975" y="38100"/>
                </a:moveTo>
                <a:lnTo>
                  <a:pt x="12700" y="38100"/>
                </a:lnTo>
                <a:lnTo>
                  <a:pt x="12700" y="44450"/>
                </a:lnTo>
                <a:lnTo>
                  <a:pt x="315975" y="44450"/>
                </a:lnTo>
                <a:lnTo>
                  <a:pt x="315975" y="38100"/>
                </a:lnTo>
                <a:close/>
              </a:path>
              <a:path w="392430" h="450214">
                <a:moveTo>
                  <a:pt x="379475" y="31750"/>
                </a:moveTo>
                <a:lnTo>
                  <a:pt x="328675" y="31750"/>
                </a:lnTo>
                <a:lnTo>
                  <a:pt x="328675" y="44450"/>
                </a:lnTo>
                <a:lnTo>
                  <a:pt x="379475" y="44450"/>
                </a:lnTo>
                <a:lnTo>
                  <a:pt x="392175" y="38100"/>
                </a:lnTo>
                <a:lnTo>
                  <a:pt x="379475" y="31750"/>
                </a:lnTo>
                <a:close/>
              </a:path>
            </a:pathLst>
          </a:custGeom>
          <a:solidFill>
            <a:srgbClr val="000000"/>
          </a:solidFill>
        </p:spPr>
        <p:txBody>
          <a:bodyPr wrap="square" lIns="0" tIns="0" rIns="0" bIns="0" rtlCol="0"/>
          <a:lstStyle/>
          <a:p>
            <a:endParaRPr sz="2400"/>
          </a:p>
        </p:txBody>
      </p:sp>
      <p:sp>
        <p:nvSpPr>
          <p:cNvPr id="35" name="object 35"/>
          <p:cNvSpPr/>
          <p:nvPr/>
        </p:nvSpPr>
        <p:spPr>
          <a:xfrm>
            <a:off x="2458380" y="1767840"/>
            <a:ext cx="443653" cy="562187"/>
          </a:xfrm>
          <a:custGeom>
            <a:avLst/>
            <a:gdLst/>
            <a:ahLst/>
            <a:cxnLst/>
            <a:rect l="l" t="t" r="r" b="b"/>
            <a:pathLst>
              <a:path w="332739" h="421639">
                <a:moveTo>
                  <a:pt x="288163" y="345313"/>
                </a:moveTo>
                <a:lnTo>
                  <a:pt x="256412" y="345313"/>
                </a:lnTo>
                <a:lnTo>
                  <a:pt x="294513" y="421513"/>
                </a:lnTo>
                <a:lnTo>
                  <a:pt x="326263" y="358013"/>
                </a:lnTo>
                <a:lnTo>
                  <a:pt x="288163" y="358013"/>
                </a:lnTo>
                <a:lnTo>
                  <a:pt x="288163" y="345313"/>
                </a:lnTo>
                <a:close/>
              </a:path>
              <a:path w="332739" h="421639">
                <a:moveTo>
                  <a:pt x="288163" y="11684"/>
                </a:moveTo>
                <a:lnTo>
                  <a:pt x="288163" y="358013"/>
                </a:lnTo>
                <a:lnTo>
                  <a:pt x="300863" y="358013"/>
                </a:lnTo>
                <a:lnTo>
                  <a:pt x="300863" y="18034"/>
                </a:lnTo>
                <a:lnTo>
                  <a:pt x="294513" y="18034"/>
                </a:lnTo>
                <a:lnTo>
                  <a:pt x="288163" y="11684"/>
                </a:lnTo>
                <a:close/>
              </a:path>
              <a:path w="332739" h="421639">
                <a:moveTo>
                  <a:pt x="332613" y="345313"/>
                </a:moveTo>
                <a:lnTo>
                  <a:pt x="300863" y="345313"/>
                </a:lnTo>
                <a:lnTo>
                  <a:pt x="300863" y="358013"/>
                </a:lnTo>
                <a:lnTo>
                  <a:pt x="326263" y="358013"/>
                </a:lnTo>
                <a:lnTo>
                  <a:pt x="332613" y="345313"/>
                </a:lnTo>
                <a:close/>
              </a:path>
              <a:path w="332739" h="421639">
                <a:moveTo>
                  <a:pt x="12700" y="0"/>
                </a:moveTo>
                <a:lnTo>
                  <a:pt x="0" y="0"/>
                </a:lnTo>
                <a:lnTo>
                  <a:pt x="0" y="18034"/>
                </a:lnTo>
                <a:lnTo>
                  <a:pt x="288163" y="18034"/>
                </a:lnTo>
                <a:lnTo>
                  <a:pt x="288163" y="11684"/>
                </a:lnTo>
                <a:lnTo>
                  <a:pt x="12700" y="11684"/>
                </a:lnTo>
                <a:lnTo>
                  <a:pt x="6350" y="5334"/>
                </a:lnTo>
                <a:lnTo>
                  <a:pt x="12700" y="5334"/>
                </a:lnTo>
                <a:lnTo>
                  <a:pt x="12700" y="0"/>
                </a:lnTo>
                <a:close/>
              </a:path>
              <a:path w="332739" h="421639">
                <a:moveTo>
                  <a:pt x="300863" y="5334"/>
                </a:moveTo>
                <a:lnTo>
                  <a:pt x="12700" y="5334"/>
                </a:lnTo>
                <a:lnTo>
                  <a:pt x="12700" y="11684"/>
                </a:lnTo>
                <a:lnTo>
                  <a:pt x="288163" y="11684"/>
                </a:lnTo>
                <a:lnTo>
                  <a:pt x="294513" y="18034"/>
                </a:lnTo>
                <a:lnTo>
                  <a:pt x="300863" y="18034"/>
                </a:lnTo>
                <a:lnTo>
                  <a:pt x="300863" y="5334"/>
                </a:lnTo>
                <a:close/>
              </a:path>
              <a:path w="332739" h="421639">
                <a:moveTo>
                  <a:pt x="12700" y="5334"/>
                </a:moveTo>
                <a:lnTo>
                  <a:pt x="6350" y="5334"/>
                </a:lnTo>
                <a:lnTo>
                  <a:pt x="12700" y="11684"/>
                </a:lnTo>
                <a:lnTo>
                  <a:pt x="12700" y="5334"/>
                </a:lnTo>
                <a:close/>
              </a:path>
            </a:pathLst>
          </a:custGeom>
          <a:solidFill>
            <a:srgbClr val="000000"/>
          </a:solidFill>
        </p:spPr>
        <p:txBody>
          <a:bodyPr wrap="square" lIns="0" tIns="0" rIns="0" bIns="0" rtlCol="0"/>
          <a:lstStyle/>
          <a:p>
            <a:endParaRPr sz="2400"/>
          </a:p>
        </p:txBody>
      </p:sp>
      <p:sp>
        <p:nvSpPr>
          <p:cNvPr id="36" name="object 36"/>
          <p:cNvSpPr/>
          <p:nvPr/>
        </p:nvSpPr>
        <p:spPr>
          <a:xfrm>
            <a:off x="2542031" y="1365503"/>
            <a:ext cx="233680" cy="231648"/>
          </a:xfrm>
          <a:prstGeom prst="rect">
            <a:avLst/>
          </a:prstGeom>
          <a:blipFill>
            <a:blip r:embed="rId6" cstate="print"/>
            <a:stretch>
              <a:fillRect/>
            </a:stretch>
          </a:blipFill>
        </p:spPr>
        <p:txBody>
          <a:bodyPr wrap="square" lIns="0" tIns="0" rIns="0" bIns="0" rtlCol="0"/>
          <a:lstStyle/>
          <a:p>
            <a:endParaRPr sz="2400"/>
          </a:p>
        </p:txBody>
      </p:sp>
      <p:sp>
        <p:nvSpPr>
          <p:cNvPr id="37" name="object 37"/>
          <p:cNvSpPr txBox="1"/>
          <p:nvPr/>
        </p:nvSpPr>
        <p:spPr>
          <a:xfrm>
            <a:off x="2604347" y="1362795"/>
            <a:ext cx="111760" cy="201764"/>
          </a:xfrm>
          <a:prstGeom prst="rect">
            <a:avLst/>
          </a:prstGeom>
        </p:spPr>
        <p:txBody>
          <a:bodyPr vert="horz" wrap="square" lIns="0" tIns="16933" rIns="0" bIns="0" rtlCol="0">
            <a:spAutoFit/>
          </a:bodyPr>
          <a:lstStyle/>
          <a:p>
            <a:pPr marL="16933">
              <a:spcBef>
                <a:spcPts val="133"/>
              </a:spcBef>
            </a:pPr>
            <a:r>
              <a:rPr sz="1200" dirty="0">
                <a:latin typeface="Calibri Light"/>
                <a:cs typeface="Calibri Light"/>
              </a:rPr>
              <a:t>1</a:t>
            </a:r>
            <a:endParaRPr sz="1200">
              <a:latin typeface="Calibri Light"/>
              <a:cs typeface="Calibri Light"/>
            </a:endParaRPr>
          </a:p>
        </p:txBody>
      </p:sp>
      <p:sp>
        <p:nvSpPr>
          <p:cNvPr id="38" name="object 38"/>
          <p:cNvSpPr/>
          <p:nvPr/>
        </p:nvSpPr>
        <p:spPr>
          <a:xfrm>
            <a:off x="2355088" y="2292096"/>
            <a:ext cx="231648" cy="231648"/>
          </a:xfrm>
          <a:prstGeom prst="rect">
            <a:avLst/>
          </a:prstGeom>
          <a:blipFill>
            <a:blip r:embed="rId7" cstate="print"/>
            <a:stretch>
              <a:fillRect/>
            </a:stretch>
          </a:blipFill>
        </p:spPr>
        <p:txBody>
          <a:bodyPr wrap="square" lIns="0" tIns="0" rIns="0" bIns="0" rtlCol="0"/>
          <a:lstStyle/>
          <a:p>
            <a:endParaRPr sz="2400"/>
          </a:p>
        </p:txBody>
      </p:sp>
      <p:sp>
        <p:nvSpPr>
          <p:cNvPr id="39" name="object 39"/>
          <p:cNvSpPr txBox="1"/>
          <p:nvPr/>
        </p:nvSpPr>
        <p:spPr>
          <a:xfrm>
            <a:off x="2417064" y="2290233"/>
            <a:ext cx="111760" cy="201764"/>
          </a:xfrm>
          <a:prstGeom prst="rect">
            <a:avLst/>
          </a:prstGeom>
        </p:spPr>
        <p:txBody>
          <a:bodyPr vert="horz" wrap="square" lIns="0" tIns="16933" rIns="0" bIns="0" rtlCol="0">
            <a:spAutoFit/>
          </a:bodyPr>
          <a:lstStyle/>
          <a:p>
            <a:pPr marL="16933">
              <a:spcBef>
                <a:spcPts val="133"/>
              </a:spcBef>
            </a:pPr>
            <a:r>
              <a:rPr sz="1200" dirty="0">
                <a:latin typeface="Calibri Light"/>
                <a:cs typeface="Calibri Light"/>
              </a:rPr>
              <a:t>2</a:t>
            </a:r>
            <a:endParaRPr sz="1200">
              <a:latin typeface="Calibri Light"/>
              <a:cs typeface="Calibri Light"/>
            </a:endParaRPr>
          </a:p>
        </p:txBody>
      </p:sp>
      <p:sp>
        <p:nvSpPr>
          <p:cNvPr id="40" name="object 40"/>
          <p:cNvSpPr/>
          <p:nvPr/>
        </p:nvSpPr>
        <p:spPr>
          <a:xfrm>
            <a:off x="3167888" y="1365503"/>
            <a:ext cx="233680" cy="231648"/>
          </a:xfrm>
          <a:prstGeom prst="rect">
            <a:avLst/>
          </a:prstGeom>
          <a:blipFill>
            <a:blip r:embed="rId6" cstate="print"/>
            <a:stretch>
              <a:fillRect/>
            </a:stretch>
          </a:blipFill>
        </p:spPr>
        <p:txBody>
          <a:bodyPr wrap="square" lIns="0" tIns="0" rIns="0" bIns="0" rtlCol="0"/>
          <a:lstStyle/>
          <a:p>
            <a:endParaRPr sz="2400"/>
          </a:p>
        </p:txBody>
      </p:sp>
      <p:sp>
        <p:nvSpPr>
          <p:cNvPr id="41" name="object 41"/>
          <p:cNvSpPr txBox="1"/>
          <p:nvPr/>
        </p:nvSpPr>
        <p:spPr>
          <a:xfrm>
            <a:off x="3229864" y="1362795"/>
            <a:ext cx="111760" cy="201764"/>
          </a:xfrm>
          <a:prstGeom prst="rect">
            <a:avLst/>
          </a:prstGeom>
        </p:spPr>
        <p:txBody>
          <a:bodyPr vert="horz" wrap="square" lIns="0" tIns="16933" rIns="0" bIns="0" rtlCol="0">
            <a:spAutoFit/>
          </a:bodyPr>
          <a:lstStyle/>
          <a:p>
            <a:pPr marL="16933">
              <a:spcBef>
                <a:spcPts val="133"/>
              </a:spcBef>
            </a:pPr>
            <a:r>
              <a:rPr sz="1200" dirty="0">
                <a:latin typeface="Calibri Light"/>
                <a:cs typeface="Calibri Light"/>
              </a:rPr>
              <a:t>5</a:t>
            </a:r>
            <a:endParaRPr sz="1200">
              <a:latin typeface="Calibri Light"/>
              <a:cs typeface="Calibri Light"/>
            </a:endParaRPr>
          </a:p>
        </p:txBody>
      </p:sp>
      <p:sp>
        <p:nvSpPr>
          <p:cNvPr id="42" name="object 42"/>
          <p:cNvSpPr/>
          <p:nvPr/>
        </p:nvSpPr>
        <p:spPr>
          <a:xfrm>
            <a:off x="3192272" y="2101088"/>
            <a:ext cx="233680" cy="233680"/>
          </a:xfrm>
          <a:prstGeom prst="rect">
            <a:avLst/>
          </a:prstGeom>
          <a:blipFill>
            <a:blip r:embed="rId8" cstate="print"/>
            <a:stretch>
              <a:fillRect/>
            </a:stretch>
          </a:blipFill>
        </p:spPr>
        <p:txBody>
          <a:bodyPr wrap="square" lIns="0" tIns="0" rIns="0" bIns="0" rtlCol="0"/>
          <a:lstStyle/>
          <a:p>
            <a:endParaRPr sz="2400"/>
          </a:p>
        </p:txBody>
      </p:sp>
      <p:sp>
        <p:nvSpPr>
          <p:cNvPr id="43" name="object 43"/>
          <p:cNvSpPr txBox="1"/>
          <p:nvPr/>
        </p:nvSpPr>
        <p:spPr>
          <a:xfrm>
            <a:off x="3254585" y="2100071"/>
            <a:ext cx="111760" cy="201764"/>
          </a:xfrm>
          <a:prstGeom prst="rect">
            <a:avLst/>
          </a:prstGeom>
        </p:spPr>
        <p:txBody>
          <a:bodyPr vert="horz" wrap="square" lIns="0" tIns="16933" rIns="0" bIns="0" rtlCol="0">
            <a:spAutoFit/>
          </a:bodyPr>
          <a:lstStyle/>
          <a:p>
            <a:pPr marL="16933">
              <a:spcBef>
                <a:spcPts val="133"/>
              </a:spcBef>
            </a:pPr>
            <a:r>
              <a:rPr sz="1200" dirty="0">
                <a:latin typeface="Calibri Light"/>
                <a:cs typeface="Calibri Light"/>
              </a:rPr>
              <a:t>3</a:t>
            </a:r>
            <a:endParaRPr sz="1200">
              <a:latin typeface="Calibri Light"/>
              <a:cs typeface="Calibri Light"/>
            </a:endParaRPr>
          </a:p>
        </p:txBody>
      </p:sp>
      <p:sp>
        <p:nvSpPr>
          <p:cNvPr id="44" name="object 44"/>
          <p:cNvSpPr/>
          <p:nvPr/>
        </p:nvSpPr>
        <p:spPr>
          <a:xfrm>
            <a:off x="1908385" y="3911640"/>
            <a:ext cx="153584" cy="663576"/>
          </a:xfrm>
          <a:prstGeom prst="rect">
            <a:avLst/>
          </a:prstGeom>
          <a:blipFill>
            <a:blip r:embed="rId9" cstate="print"/>
            <a:stretch>
              <a:fillRect/>
            </a:stretch>
          </a:blipFill>
        </p:spPr>
        <p:txBody>
          <a:bodyPr wrap="square" lIns="0" tIns="0" rIns="0" bIns="0" rtlCol="0"/>
          <a:lstStyle/>
          <a:p>
            <a:endParaRPr sz="2400"/>
          </a:p>
        </p:txBody>
      </p:sp>
      <p:sp>
        <p:nvSpPr>
          <p:cNvPr id="45" name="object 45"/>
          <p:cNvSpPr/>
          <p:nvPr/>
        </p:nvSpPr>
        <p:spPr>
          <a:xfrm>
            <a:off x="1916852" y="3903301"/>
            <a:ext cx="0" cy="680720"/>
          </a:xfrm>
          <a:custGeom>
            <a:avLst/>
            <a:gdLst/>
            <a:ahLst/>
            <a:cxnLst/>
            <a:rect l="l" t="t" r="r" b="b"/>
            <a:pathLst>
              <a:path h="510539">
                <a:moveTo>
                  <a:pt x="0" y="0"/>
                </a:moveTo>
                <a:lnTo>
                  <a:pt x="0" y="510286"/>
                </a:lnTo>
              </a:path>
            </a:pathLst>
          </a:custGeom>
          <a:ln w="12700">
            <a:solidFill>
              <a:srgbClr val="FFFFFF"/>
            </a:solidFill>
          </a:ln>
        </p:spPr>
        <p:txBody>
          <a:bodyPr wrap="square" lIns="0" tIns="0" rIns="0" bIns="0" rtlCol="0"/>
          <a:lstStyle/>
          <a:p>
            <a:endParaRPr sz="2400"/>
          </a:p>
        </p:txBody>
      </p:sp>
      <p:sp>
        <p:nvSpPr>
          <p:cNvPr id="46" name="object 46"/>
          <p:cNvSpPr/>
          <p:nvPr/>
        </p:nvSpPr>
        <p:spPr>
          <a:xfrm>
            <a:off x="2053504" y="3903301"/>
            <a:ext cx="0" cy="680720"/>
          </a:xfrm>
          <a:custGeom>
            <a:avLst/>
            <a:gdLst/>
            <a:ahLst/>
            <a:cxnLst/>
            <a:rect l="l" t="t" r="r" b="b"/>
            <a:pathLst>
              <a:path h="510539">
                <a:moveTo>
                  <a:pt x="0" y="0"/>
                </a:moveTo>
                <a:lnTo>
                  <a:pt x="0" y="510286"/>
                </a:lnTo>
              </a:path>
            </a:pathLst>
          </a:custGeom>
          <a:ln w="12700">
            <a:solidFill>
              <a:srgbClr val="FFFFFF"/>
            </a:solidFill>
          </a:ln>
        </p:spPr>
        <p:txBody>
          <a:bodyPr wrap="square" lIns="0" tIns="0" rIns="0" bIns="0" rtlCol="0"/>
          <a:lstStyle/>
          <a:p>
            <a:endParaRPr sz="2400"/>
          </a:p>
        </p:txBody>
      </p:sp>
      <p:sp>
        <p:nvSpPr>
          <p:cNvPr id="47" name="object 47"/>
          <p:cNvSpPr/>
          <p:nvPr/>
        </p:nvSpPr>
        <p:spPr>
          <a:xfrm>
            <a:off x="1908386" y="391176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48" name="object 48"/>
          <p:cNvSpPr/>
          <p:nvPr/>
        </p:nvSpPr>
        <p:spPr>
          <a:xfrm>
            <a:off x="1908386" y="4575217"/>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49" name="object 49"/>
          <p:cNvSpPr/>
          <p:nvPr/>
        </p:nvSpPr>
        <p:spPr>
          <a:xfrm>
            <a:off x="1732448" y="3911641"/>
            <a:ext cx="153584" cy="530988"/>
          </a:xfrm>
          <a:prstGeom prst="rect">
            <a:avLst/>
          </a:prstGeom>
          <a:blipFill>
            <a:blip r:embed="rId10" cstate="print"/>
            <a:stretch>
              <a:fillRect/>
            </a:stretch>
          </a:blipFill>
        </p:spPr>
        <p:txBody>
          <a:bodyPr wrap="square" lIns="0" tIns="0" rIns="0" bIns="0" rtlCol="0"/>
          <a:lstStyle/>
          <a:p>
            <a:endParaRPr sz="2400"/>
          </a:p>
        </p:txBody>
      </p:sp>
      <p:sp>
        <p:nvSpPr>
          <p:cNvPr id="50" name="object 50"/>
          <p:cNvSpPr/>
          <p:nvPr/>
        </p:nvSpPr>
        <p:spPr>
          <a:xfrm>
            <a:off x="1740915"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51" name="object 51"/>
          <p:cNvSpPr/>
          <p:nvPr/>
        </p:nvSpPr>
        <p:spPr>
          <a:xfrm>
            <a:off x="1877567"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52" name="object 52"/>
          <p:cNvSpPr/>
          <p:nvPr/>
        </p:nvSpPr>
        <p:spPr>
          <a:xfrm>
            <a:off x="1732448" y="391176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53" name="object 53"/>
          <p:cNvSpPr/>
          <p:nvPr/>
        </p:nvSpPr>
        <p:spPr>
          <a:xfrm>
            <a:off x="1732448" y="444262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54" name="object 54"/>
          <p:cNvSpPr/>
          <p:nvPr/>
        </p:nvSpPr>
        <p:spPr>
          <a:xfrm>
            <a:off x="2091437" y="3911641"/>
            <a:ext cx="153753" cy="530988"/>
          </a:xfrm>
          <a:prstGeom prst="rect">
            <a:avLst/>
          </a:prstGeom>
          <a:blipFill>
            <a:blip r:embed="rId11" cstate="print"/>
            <a:stretch>
              <a:fillRect/>
            </a:stretch>
          </a:blipFill>
        </p:spPr>
        <p:txBody>
          <a:bodyPr wrap="square" lIns="0" tIns="0" rIns="0" bIns="0" rtlCol="0"/>
          <a:lstStyle/>
          <a:p>
            <a:endParaRPr sz="2400"/>
          </a:p>
        </p:txBody>
      </p:sp>
      <p:sp>
        <p:nvSpPr>
          <p:cNvPr id="55" name="object 55"/>
          <p:cNvSpPr/>
          <p:nvPr/>
        </p:nvSpPr>
        <p:spPr>
          <a:xfrm>
            <a:off x="2099903"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56" name="object 56"/>
          <p:cNvSpPr/>
          <p:nvPr/>
        </p:nvSpPr>
        <p:spPr>
          <a:xfrm>
            <a:off x="2236723"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57" name="object 57"/>
          <p:cNvSpPr/>
          <p:nvPr/>
        </p:nvSpPr>
        <p:spPr>
          <a:xfrm>
            <a:off x="2091436" y="3911768"/>
            <a:ext cx="154093" cy="0"/>
          </a:xfrm>
          <a:custGeom>
            <a:avLst/>
            <a:gdLst/>
            <a:ahLst/>
            <a:cxnLst/>
            <a:rect l="l" t="t" r="r" b="b"/>
            <a:pathLst>
              <a:path w="115569">
                <a:moveTo>
                  <a:pt x="0" y="0"/>
                </a:moveTo>
                <a:lnTo>
                  <a:pt x="115315" y="0"/>
                </a:lnTo>
              </a:path>
            </a:pathLst>
          </a:custGeom>
          <a:ln w="12700">
            <a:solidFill>
              <a:srgbClr val="FFFFFF"/>
            </a:solidFill>
          </a:ln>
        </p:spPr>
        <p:txBody>
          <a:bodyPr wrap="square" lIns="0" tIns="0" rIns="0" bIns="0" rtlCol="0"/>
          <a:lstStyle/>
          <a:p>
            <a:endParaRPr sz="2400"/>
          </a:p>
        </p:txBody>
      </p:sp>
      <p:sp>
        <p:nvSpPr>
          <p:cNvPr id="58" name="object 58"/>
          <p:cNvSpPr/>
          <p:nvPr/>
        </p:nvSpPr>
        <p:spPr>
          <a:xfrm>
            <a:off x="2091436" y="4442628"/>
            <a:ext cx="154093" cy="0"/>
          </a:xfrm>
          <a:custGeom>
            <a:avLst/>
            <a:gdLst/>
            <a:ahLst/>
            <a:cxnLst/>
            <a:rect l="l" t="t" r="r" b="b"/>
            <a:pathLst>
              <a:path w="115569">
                <a:moveTo>
                  <a:pt x="0" y="0"/>
                </a:moveTo>
                <a:lnTo>
                  <a:pt x="115315" y="0"/>
                </a:lnTo>
              </a:path>
            </a:pathLst>
          </a:custGeom>
          <a:ln w="12700">
            <a:solidFill>
              <a:srgbClr val="FFFFFF"/>
            </a:solidFill>
          </a:ln>
        </p:spPr>
        <p:txBody>
          <a:bodyPr wrap="square" lIns="0" tIns="0" rIns="0" bIns="0" rtlCol="0"/>
          <a:lstStyle/>
          <a:p>
            <a:endParaRPr sz="2400"/>
          </a:p>
        </p:txBody>
      </p:sp>
      <p:sp>
        <p:nvSpPr>
          <p:cNvPr id="59" name="object 59"/>
          <p:cNvSpPr/>
          <p:nvPr/>
        </p:nvSpPr>
        <p:spPr>
          <a:xfrm>
            <a:off x="2275332" y="3911641"/>
            <a:ext cx="153753" cy="530988"/>
          </a:xfrm>
          <a:prstGeom prst="rect">
            <a:avLst/>
          </a:prstGeom>
          <a:blipFill>
            <a:blip r:embed="rId12" cstate="print"/>
            <a:stretch>
              <a:fillRect/>
            </a:stretch>
          </a:blipFill>
        </p:spPr>
        <p:txBody>
          <a:bodyPr wrap="square" lIns="0" tIns="0" rIns="0" bIns="0" rtlCol="0"/>
          <a:lstStyle/>
          <a:p>
            <a:endParaRPr sz="2400"/>
          </a:p>
        </p:txBody>
      </p:sp>
      <p:sp>
        <p:nvSpPr>
          <p:cNvPr id="60" name="object 60"/>
          <p:cNvSpPr/>
          <p:nvPr/>
        </p:nvSpPr>
        <p:spPr>
          <a:xfrm>
            <a:off x="2283797"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61" name="object 61"/>
          <p:cNvSpPr/>
          <p:nvPr/>
        </p:nvSpPr>
        <p:spPr>
          <a:xfrm>
            <a:off x="2420619"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62" name="object 62"/>
          <p:cNvSpPr/>
          <p:nvPr/>
        </p:nvSpPr>
        <p:spPr>
          <a:xfrm>
            <a:off x="2275331" y="3911768"/>
            <a:ext cx="154093" cy="0"/>
          </a:xfrm>
          <a:custGeom>
            <a:avLst/>
            <a:gdLst/>
            <a:ahLst/>
            <a:cxnLst/>
            <a:rect l="l" t="t" r="r" b="b"/>
            <a:pathLst>
              <a:path w="115569">
                <a:moveTo>
                  <a:pt x="0" y="0"/>
                </a:moveTo>
                <a:lnTo>
                  <a:pt x="115315" y="0"/>
                </a:lnTo>
              </a:path>
            </a:pathLst>
          </a:custGeom>
          <a:ln w="12700">
            <a:solidFill>
              <a:srgbClr val="FFFFFF"/>
            </a:solidFill>
          </a:ln>
        </p:spPr>
        <p:txBody>
          <a:bodyPr wrap="square" lIns="0" tIns="0" rIns="0" bIns="0" rtlCol="0"/>
          <a:lstStyle/>
          <a:p>
            <a:endParaRPr sz="2400"/>
          </a:p>
        </p:txBody>
      </p:sp>
      <p:sp>
        <p:nvSpPr>
          <p:cNvPr id="63" name="object 63"/>
          <p:cNvSpPr/>
          <p:nvPr/>
        </p:nvSpPr>
        <p:spPr>
          <a:xfrm>
            <a:off x="2275331" y="4442628"/>
            <a:ext cx="154093" cy="0"/>
          </a:xfrm>
          <a:custGeom>
            <a:avLst/>
            <a:gdLst/>
            <a:ahLst/>
            <a:cxnLst/>
            <a:rect l="l" t="t" r="r" b="b"/>
            <a:pathLst>
              <a:path w="115569">
                <a:moveTo>
                  <a:pt x="0" y="0"/>
                </a:moveTo>
                <a:lnTo>
                  <a:pt x="115315" y="0"/>
                </a:lnTo>
              </a:path>
            </a:pathLst>
          </a:custGeom>
          <a:ln w="12700">
            <a:solidFill>
              <a:srgbClr val="FFFFFF"/>
            </a:solidFill>
          </a:ln>
        </p:spPr>
        <p:txBody>
          <a:bodyPr wrap="square" lIns="0" tIns="0" rIns="0" bIns="0" rtlCol="0"/>
          <a:lstStyle/>
          <a:p>
            <a:endParaRPr sz="2400"/>
          </a:p>
        </p:txBody>
      </p:sp>
      <p:sp>
        <p:nvSpPr>
          <p:cNvPr id="64" name="object 64"/>
          <p:cNvSpPr/>
          <p:nvPr/>
        </p:nvSpPr>
        <p:spPr>
          <a:xfrm>
            <a:off x="3320288" y="3149601"/>
            <a:ext cx="857504" cy="644143"/>
          </a:xfrm>
          <a:prstGeom prst="rect">
            <a:avLst/>
          </a:prstGeom>
          <a:blipFill>
            <a:blip r:embed="rId2" cstate="print"/>
            <a:stretch>
              <a:fillRect/>
            </a:stretch>
          </a:blipFill>
        </p:spPr>
        <p:txBody>
          <a:bodyPr wrap="square" lIns="0" tIns="0" rIns="0" bIns="0" rtlCol="0"/>
          <a:lstStyle/>
          <a:p>
            <a:endParaRPr sz="2400"/>
          </a:p>
        </p:txBody>
      </p:sp>
      <p:sp>
        <p:nvSpPr>
          <p:cNvPr id="65" name="object 65"/>
          <p:cNvSpPr/>
          <p:nvPr/>
        </p:nvSpPr>
        <p:spPr>
          <a:xfrm>
            <a:off x="3462697" y="3911641"/>
            <a:ext cx="153584" cy="530988"/>
          </a:xfrm>
          <a:prstGeom prst="rect">
            <a:avLst/>
          </a:prstGeom>
          <a:blipFill>
            <a:blip r:embed="rId10" cstate="print"/>
            <a:stretch>
              <a:fillRect/>
            </a:stretch>
          </a:blipFill>
        </p:spPr>
        <p:txBody>
          <a:bodyPr wrap="square" lIns="0" tIns="0" rIns="0" bIns="0" rtlCol="0"/>
          <a:lstStyle/>
          <a:p>
            <a:endParaRPr sz="2400"/>
          </a:p>
        </p:txBody>
      </p:sp>
      <p:sp>
        <p:nvSpPr>
          <p:cNvPr id="66" name="object 66"/>
          <p:cNvSpPr/>
          <p:nvPr/>
        </p:nvSpPr>
        <p:spPr>
          <a:xfrm>
            <a:off x="3471164"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67" name="object 67"/>
          <p:cNvSpPr/>
          <p:nvPr/>
        </p:nvSpPr>
        <p:spPr>
          <a:xfrm>
            <a:off x="3607815"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68" name="object 68"/>
          <p:cNvSpPr/>
          <p:nvPr/>
        </p:nvSpPr>
        <p:spPr>
          <a:xfrm>
            <a:off x="3462698" y="391176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69" name="object 69"/>
          <p:cNvSpPr/>
          <p:nvPr/>
        </p:nvSpPr>
        <p:spPr>
          <a:xfrm>
            <a:off x="3462698" y="444262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70" name="object 70"/>
          <p:cNvSpPr/>
          <p:nvPr/>
        </p:nvSpPr>
        <p:spPr>
          <a:xfrm>
            <a:off x="3649640" y="3911641"/>
            <a:ext cx="153584" cy="530988"/>
          </a:xfrm>
          <a:prstGeom prst="rect">
            <a:avLst/>
          </a:prstGeom>
          <a:blipFill>
            <a:blip r:embed="rId13" cstate="print"/>
            <a:stretch>
              <a:fillRect/>
            </a:stretch>
          </a:blipFill>
        </p:spPr>
        <p:txBody>
          <a:bodyPr wrap="square" lIns="0" tIns="0" rIns="0" bIns="0" rtlCol="0"/>
          <a:lstStyle/>
          <a:p>
            <a:endParaRPr sz="2400"/>
          </a:p>
        </p:txBody>
      </p:sp>
      <p:sp>
        <p:nvSpPr>
          <p:cNvPr id="71" name="object 71"/>
          <p:cNvSpPr/>
          <p:nvPr/>
        </p:nvSpPr>
        <p:spPr>
          <a:xfrm>
            <a:off x="3658107"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72" name="object 72"/>
          <p:cNvSpPr/>
          <p:nvPr/>
        </p:nvSpPr>
        <p:spPr>
          <a:xfrm>
            <a:off x="3794760" y="3903302"/>
            <a:ext cx="0" cy="547793"/>
          </a:xfrm>
          <a:custGeom>
            <a:avLst/>
            <a:gdLst/>
            <a:ahLst/>
            <a:cxnLst/>
            <a:rect l="l" t="t" r="r" b="b"/>
            <a:pathLst>
              <a:path h="410845">
                <a:moveTo>
                  <a:pt x="0" y="0"/>
                </a:moveTo>
                <a:lnTo>
                  <a:pt x="0" y="410845"/>
                </a:lnTo>
              </a:path>
            </a:pathLst>
          </a:custGeom>
          <a:ln w="12700">
            <a:solidFill>
              <a:srgbClr val="FFFFFF"/>
            </a:solidFill>
          </a:ln>
        </p:spPr>
        <p:txBody>
          <a:bodyPr wrap="square" lIns="0" tIns="0" rIns="0" bIns="0" rtlCol="0"/>
          <a:lstStyle/>
          <a:p>
            <a:endParaRPr sz="2400"/>
          </a:p>
        </p:txBody>
      </p:sp>
      <p:sp>
        <p:nvSpPr>
          <p:cNvPr id="73" name="object 73"/>
          <p:cNvSpPr/>
          <p:nvPr/>
        </p:nvSpPr>
        <p:spPr>
          <a:xfrm>
            <a:off x="3649640" y="391176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74" name="object 74"/>
          <p:cNvSpPr/>
          <p:nvPr/>
        </p:nvSpPr>
        <p:spPr>
          <a:xfrm>
            <a:off x="3649640" y="4442628"/>
            <a:ext cx="154093" cy="0"/>
          </a:xfrm>
          <a:custGeom>
            <a:avLst/>
            <a:gdLst/>
            <a:ahLst/>
            <a:cxnLst/>
            <a:rect l="l" t="t" r="r" b="b"/>
            <a:pathLst>
              <a:path w="115569">
                <a:moveTo>
                  <a:pt x="0" y="0"/>
                </a:moveTo>
                <a:lnTo>
                  <a:pt x="115188" y="0"/>
                </a:lnTo>
              </a:path>
            </a:pathLst>
          </a:custGeom>
          <a:ln w="12700">
            <a:solidFill>
              <a:srgbClr val="FFFFFF"/>
            </a:solidFill>
          </a:ln>
        </p:spPr>
        <p:txBody>
          <a:bodyPr wrap="square" lIns="0" tIns="0" rIns="0" bIns="0" rtlCol="0"/>
          <a:lstStyle/>
          <a:p>
            <a:endParaRPr sz="2400"/>
          </a:p>
        </p:txBody>
      </p:sp>
      <p:sp>
        <p:nvSpPr>
          <p:cNvPr id="75" name="object 75"/>
          <p:cNvSpPr/>
          <p:nvPr/>
        </p:nvSpPr>
        <p:spPr>
          <a:xfrm>
            <a:off x="4202176" y="3155696"/>
            <a:ext cx="231648" cy="231648"/>
          </a:xfrm>
          <a:prstGeom prst="rect">
            <a:avLst/>
          </a:prstGeom>
          <a:blipFill>
            <a:blip r:embed="rId7" cstate="print"/>
            <a:stretch>
              <a:fillRect/>
            </a:stretch>
          </a:blipFill>
        </p:spPr>
        <p:txBody>
          <a:bodyPr wrap="square" lIns="0" tIns="0" rIns="0" bIns="0" rtlCol="0"/>
          <a:lstStyle/>
          <a:p>
            <a:endParaRPr sz="2400"/>
          </a:p>
        </p:txBody>
      </p:sp>
      <p:sp>
        <p:nvSpPr>
          <p:cNvPr id="76" name="object 76"/>
          <p:cNvSpPr txBox="1"/>
          <p:nvPr/>
        </p:nvSpPr>
        <p:spPr>
          <a:xfrm>
            <a:off x="4262797" y="3153833"/>
            <a:ext cx="111760" cy="201764"/>
          </a:xfrm>
          <a:prstGeom prst="rect">
            <a:avLst/>
          </a:prstGeom>
        </p:spPr>
        <p:txBody>
          <a:bodyPr vert="horz" wrap="square" lIns="0" tIns="16933" rIns="0" bIns="0" rtlCol="0">
            <a:spAutoFit/>
          </a:bodyPr>
          <a:lstStyle/>
          <a:p>
            <a:pPr marL="16933">
              <a:spcBef>
                <a:spcPts val="133"/>
              </a:spcBef>
            </a:pPr>
            <a:r>
              <a:rPr sz="1200" dirty="0">
                <a:latin typeface="Calibri Light"/>
                <a:cs typeface="Calibri Light"/>
              </a:rPr>
              <a:t>4</a:t>
            </a:r>
            <a:endParaRPr sz="1200">
              <a:latin typeface="Calibri Light"/>
              <a:cs typeface="Calibri Light"/>
            </a:endParaRPr>
          </a:p>
        </p:txBody>
      </p:sp>
      <p:sp>
        <p:nvSpPr>
          <p:cNvPr id="77" name="object 77"/>
          <p:cNvSpPr/>
          <p:nvPr/>
        </p:nvSpPr>
        <p:spPr>
          <a:xfrm>
            <a:off x="3800010" y="1515872"/>
            <a:ext cx="287020" cy="380153"/>
          </a:xfrm>
          <a:custGeom>
            <a:avLst/>
            <a:gdLst/>
            <a:ahLst/>
            <a:cxnLst/>
            <a:rect l="l" t="t" r="r" b="b"/>
            <a:pathLst>
              <a:path w="215264" h="285115">
                <a:moveTo>
                  <a:pt x="145795" y="0"/>
                </a:moveTo>
                <a:lnTo>
                  <a:pt x="3175" y="0"/>
                </a:lnTo>
                <a:lnTo>
                  <a:pt x="0" y="3175"/>
                </a:lnTo>
                <a:lnTo>
                  <a:pt x="0" y="281305"/>
                </a:lnTo>
                <a:lnTo>
                  <a:pt x="3429" y="284988"/>
                </a:lnTo>
                <a:lnTo>
                  <a:pt x="210947" y="284988"/>
                </a:lnTo>
                <a:lnTo>
                  <a:pt x="214507" y="281305"/>
                </a:lnTo>
                <a:lnTo>
                  <a:pt x="214630" y="275336"/>
                </a:lnTo>
                <a:lnTo>
                  <a:pt x="214639" y="266826"/>
                </a:lnTo>
                <a:lnTo>
                  <a:pt x="17780" y="266826"/>
                </a:lnTo>
                <a:lnTo>
                  <a:pt x="17780" y="265684"/>
                </a:lnTo>
                <a:lnTo>
                  <a:pt x="17525" y="264668"/>
                </a:lnTo>
                <a:lnTo>
                  <a:pt x="17525" y="18542"/>
                </a:lnTo>
                <a:lnTo>
                  <a:pt x="18161" y="17780"/>
                </a:lnTo>
                <a:lnTo>
                  <a:pt x="166132" y="17780"/>
                </a:lnTo>
                <a:lnTo>
                  <a:pt x="151765" y="3810"/>
                </a:lnTo>
                <a:lnTo>
                  <a:pt x="148970" y="1016"/>
                </a:lnTo>
                <a:lnTo>
                  <a:pt x="145795" y="0"/>
                </a:lnTo>
                <a:close/>
              </a:path>
              <a:path w="215264" h="285115">
                <a:moveTo>
                  <a:pt x="166132" y="17780"/>
                </a:moveTo>
                <a:lnTo>
                  <a:pt x="132969" y="17780"/>
                </a:lnTo>
                <a:lnTo>
                  <a:pt x="133985" y="18034"/>
                </a:lnTo>
                <a:lnTo>
                  <a:pt x="135255" y="18161"/>
                </a:lnTo>
                <a:lnTo>
                  <a:pt x="135255" y="74041"/>
                </a:lnTo>
                <a:lnTo>
                  <a:pt x="138556" y="77470"/>
                </a:lnTo>
                <a:lnTo>
                  <a:pt x="196723" y="77470"/>
                </a:lnTo>
                <a:lnTo>
                  <a:pt x="196723" y="266826"/>
                </a:lnTo>
                <a:lnTo>
                  <a:pt x="214639" y="266826"/>
                </a:lnTo>
                <a:lnTo>
                  <a:pt x="214756" y="66548"/>
                </a:lnTo>
                <a:lnTo>
                  <a:pt x="213487" y="63500"/>
                </a:lnTo>
                <a:lnTo>
                  <a:pt x="210819" y="60833"/>
                </a:lnTo>
                <a:lnTo>
                  <a:pt x="209096" y="59182"/>
                </a:lnTo>
                <a:lnTo>
                  <a:pt x="153416" y="59182"/>
                </a:lnTo>
                <a:lnTo>
                  <a:pt x="153416" y="30607"/>
                </a:lnTo>
                <a:lnTo>
                  <a:pt x="179377" y="30607"/>
                </a:lnTo>
                <a:lnTo>
                  <a:pt x="166132" y="17780"/>
                </a:lnTo>
                <a:close/>
              </a:path>
              <a:path w="215264" h="285115">
                <a:moveTo>
                  <a:pt x="179377" y="30607"/>
                </a:moveTo>
                <a:lnTo>
                  <a:pt x="153416" y="30607"/>
                </a:lnTo>
                <a:lnTo>
                  <a:pt x="183006" y="59182"/>
                </a:lnTo>
                <a:lnTo>
                  <a:pt x="209096" y="59182"/>
                </a:lnTo>
                <a:lnTo>
                  <a:pt x="179377" y="30607"/>
                </a:lnTo>
                <a:close/>
              </a:path>
            </a:pathLst>
          </a:custGeom>
          <a:solidFill>
            <a:srgbClr val="575757"/>
          </a:solidFill>
        </p:spPr>
        <p:txBody>
          <a:bodyPr wrap="square" lIns="0" tIns="0" rIns="0" bIns="0" rtlCol="0"/>
          <a:lstStyle/>
          <a:p>
            <a:endParaRPr sz="2400"/>
          </a:p>
        </p:txBody>
      </p:sp>
      <p:sp>
        <p:nvSpPr>
          <p:cNvPr id="78" name="object 78"/>
          <p:cNvSpPr/>
          <p:nvPr/>
        </p:nvSpPr>
        <p:spPr>
          <a:xfrm>
            <a:off x="3600703" y="1418336"/>
            <a:ext cx="445008" cy="424688"/>
          </a:xfrm>
          <a:prstGeom prst="rect">
            <a:avLst/>
          </a:prstGeom>
          <a:blipFill>
            <a:blip r:embed="rId14" cstate="print"/>
            <a:stretch>
              <a:fillRect/>
            </a:stretch>
          </a:blipFill>
        </p:spPr>
        <p:txBody>
          <a:bodyPr wrap="square" lIns="0" tIns="0" rIns="0" bIns="0" rtlCol="0"/>
          <a:lstStyle/>
          <a:p>
            <a:endParaRPr sz="2400"/>
          </a:p>
        </p:txBody>
      </p:sp>
      <p:sp>
        <p:nvSpPr>
          <p:cNvPr id="79" name="object 79"/>
          <p:cNvSpPr/>
          <p:nvPr/>
        </p:nvSpPr>
        <p:spPr>
          <a:xfrm>
            <a:off x="5543296" y="1473201"/>
            <a:ext cx="573193" cy="573193"/>
          </a:xfrm>
          <a:custGeom>
            <a:avLst/>
            <a:gdLst/>
            <a:ahLst/>
            <a:cxnLst/>
            <a:rect l="l" t="t" r="r" b="b"/>
            <a:pathLst>
              <a:path w="429895" h="429894">
                <a:moveTo>
                  <a:pt x="214883" y="0"/>
                </a:moveTo>
                <a:lnTo>
                  <a:pt x="165631" y="5678"/>
                </a:lnTo>
                <a:lnTo>
                  <a:pt x="120409" y="21851"/>
                </a:lnTo>
                <a:lnTo>
                  <a:pt x="80509" y="47226"/>
                </a:lnTo>
                <a:lnTo>
                  <a:pt x="47226" y="80509"/>
                </a:lnTo>
                <a:lnTo>
                  <a:pt x="21851" y="120409"/>
                </a:lnTo>
                <a:lnTo>
                  <a:pt x="5678" y="165631"/>
                </a:lnTo>
                <a:lnTo>
                  <a:pt x="0" y="214884"/>
                </a:lnTo>
                <a:lnTo>
                  <a:pt x="5678" y="264136"/>
                </a:lnTo>
                <a:lnTo>
                  <a:pt x="21851" y="309358"/>
                </a:lnTo>
                <a:lnTo>
                  <a:pt x="47226" y="349258"/>
                </a:lnTo>
                <a:lnTo>
                  <a:pt x="80509" y="382541"/>
                </a:lnTo>
                <a:lnTo>
                  <a:pt x="120409" y="407916"/>
                </a:lnTo>
                <a:lnTo>
                  <a:pt x="165631" y="424089"/>
                </a:lnTo>
                <a:lnTo>
                  <a:pt x="214883" y="429767"/>
                </a:lnTo>
                <a:lnTo>
                  <a:pt x="264136" y="424089"/>
                </a:lnTo>
                <a:lnTo>
                  <a:pt x="309358" y="407916"/>
                </a:lnTo>
                <a:lnTo>
                  <a:pt x="349258" y="382541"/>
                </a:lnTo>
                <a:lnTo>
                  <a:pt x="382541" y="349258"/>
                </a:lnTo>
                <a:lnTo>
                  <a:pt x="407916" y="309358"/>
                </a:lnTo>
                <a:lnTo>
                  <a:pt x="424089" y="264136"/>
                </a:lnTo>
                <a:lnTo>
                  <a:pt x="429767" y="214884"/>
                </a:lnTo>
                <a:lnTo>
                  <a:pt x="424089" y="165631"/>
                </a:lnTo>
                <a:lnTo>
                  <a:pt x="407916" y="120409"/>
                </a:lnTo>
                <a:lnTo>
                  <a:pt x="382541" y="80509"/>
                </a:lnTo>
                <a:lnTo>
                  <a:pt x="349258" y="47226"/>
                </a:lnTo>
                <a:lnTo>
                  <a:pt x="309358" y="21851"/>
                </a:lnTo>
                <a:lnTo>
                  <a:pt x="264136" y="5678"/>
                </a:lnTo>
                <a:lnTo>
                  <a:pt x="214883" y="0"/>
                </a:lnTo>
                <a:close/>
              </a:path>
            </a:pathLst>
          </a:custGeom>
          <a:solidFill>
            <a:srgbClr val="006899"/>
          </a:solidFill>
        </p:spPr>
        <p:txBody>
          <a:bodyPr wrap="square" lIns="0" tIns="0" rIns="0" bIns="0" rtlCol="0"/>
          <a:lstStyle/>
          <a:p>
            <a:endParaRPr sz="2400"/>
          </a:p>
        </p:txBody>
      </p:sp>
      <p:sp>
        <p:nvSpPr>
          <p:cNvPr id="80" name="object 80"/>
          <p:cNvSpPr/>
          <p:nvPr/>
        </p:nvSpPr>
        <p:spPr>
          <a:xfrm>
            <a:off x="5543296" y="2330704"/>
            <a:ext cx="573193" cy="573193"/>
          </a:xfrm>
          <a:custGeom>
            <a:avLst/>
            <a:gdLst/>
            <a:ahLst/>
            <a:cxnLst/>
            <a:rect l="l" t="t" r="r" b="b"/>
            <a:pathLst>
              <a:path w="429895" h="429894">
                <a:moveTo>
                  <a:pt x="214883" y="0"/>
                </a:moveTo>
                <a:lnTo>
                  <a:pt x="165631" y="5678"/>
                </a:lnTo>
                <a:lnTo>
                  <a:pt x="120409" y="21851"/>
                </a:lnTo>
                <a:lnTo>
                  <a:pt x="80509" y="47226"/>
                </a:lnTo>
                <a:lnTo>
                  <a:pt x="47226" y="80509"/>
                </a:lnTo>
                <a:lnTo>
                  <a:pt x="21851" y="120409"/>
                </a:lnTo>
                <a:lnTo>
                  <a:pt x="5678" y="165631"/>
                </a:lnTo>
                <a:lnTo>
                  <a:pt x="0" y="214884"/>
                </a:lnTo>
                <a:lnTo>
                  <a:pt x="5678" y="264136"/>
                </a:lnTo>
                <a:lnTo>
                  <a:pt x="21851" y="309358"/>
                </a:lnTo>
                <a:lnTo>
                  <a:pt x="47226" y="349258"/>
                </a:lnTo>
                <a:lnTo>
                  <a:pt x="80509" y="382541"/>
                </a:lnTo>
                <a:lnTo>
                  <a:pt x="120409" y="407916"/>
                </a:lnTo>
                <a:lnTo>
                  <a:pt x="165631" y="424089"/>
                </a:lnTo>
                <a:lnTo>
                  <a:pt x="214883" y="429768"/>
                </a:lnTo>
                <a:lnTo>
                  <a:pt x="264136" y="424089"/>
                </a:lnTo>
                <a:lnTo>
                  <a:pt x="309358" y="407916"/>
                </a:lnTo>
                <a:lnTo>
                  <a:pt x="349258" y="382541"/>
                </a:lnTo>
                <a:lnTo>
                  <a:pt x="382541" y="349258"/>
                </a:lnTo>
                <a:lnTo>
                  <a:pt x="407916" y="309358"/>
                </a:lnTo>
                <a:lnTo>
                  <a:pt x="424089" y="264136"/>
                </a:lnTo>
                <a:lnTo>
                  <a:pt x="429767" y="214884"/>
                </a:lnTo>
                <a:lnTo>
                  <a:pt x="424089" y="165631"/>
                </a:lnTo>
                <a:lnTo>
                  <a:pt x="407916" y="120409"/>
                </a:lnTo>
                <a:lnTo>
                  <a:pt x="382541" y="80509"/>
                </a:lnTo>
                <a:lnTo>
                  <a:pt x="349258" y="47226"/>
                </a:lnTo>
                <a:lnTo>
                  <a:pt x="309358" y="21851"/>
                </a:lnTo>
                <a:lnTo>
                  <a:pt x="264136" y="5678"/>
                </a:lnTo>
                <a:lnTo>
                  <a:pt x="214883" y="0"/>
                </a:lnTo>
                <a:close/>
              </a:path>
            </a:pathLst>
          </a:custGeom>
          <a:solidFill>
            <a:srgbClr val="F36F20"/>
          </a:solidFill>
        </p:spPr>
        <p:txBody>
          <a:bodyPr wrap="square" lIns="0" tIns="0" rIns="0" bIns="0" rtlCol="0"/>
          <a:lstStyle/>
          <a:p>
            <a:endParaRPr sz="2400"/>
          </a:p>
        </p:txBody>
      </p:sp>
      <p:sp>
        <p:nvSpPr>
          <p:cNvPr id="81" name="object 81"/>
          <p:cNvSpPr/>
          <p:nvPr/>
        </p:nvSpPr>
        <p:spPr>
          <a:xfrm>
            <a:off x="5543296" y="3186177"/>
            <a:ext cx="573193" cy="573193"/>
          </a:xfrm>
          <a:custGeom>
            <a:avLst/>
            <a:gdLst/>
            <a:ahLst/>
            <a:cxnLst/>
            <a:rect l="l" t="t" r="r" b="b"/>
            <a:pathLst>
              <a:path w="429895" h="429894">
                <a:moveTo>
                  <a:pt x="214883" y="0"/>
                </a:moveTo>
                <a:lnTo>
                  <a:pt x="165631" y="5678"/>
                </a:lnTo>
                <a:lnTo>
                  <a:pt x="120409" y="21851"/>
                </a:lnTo>
                <a:lnTo>
                  <a:pt x="80509" y="47226"/>
                </a:lnTo>
                <a:lnTo>
                  <a:pt x="47226" y="80509"/>
                </a:lnTo>
                <a:lnTo>
                  <a:pt x="21851" y="120409"/>
                </a:lnTo>
                <a:lnTo>
                  <a:pt x="5678" y="165631"/>
                </a:lnTo>
                <a:lnTo>
                  <a:pt x="0" y="214884"/>
                </a:lnTo>
                <a:lnTo>
                  <a:pt x="5678" y="264136"/>
                </a:lnTo>
                <a:lnTo>
                  <a:pt x="21851" y="309358"/>
                </a:lnTo>
                <a:lnTo>
                  <a:pt x="47226" y="349258"/>
                </a:lnTo>
                <a:lnTo>
                  <a:pt x="80509" y="382541"/>
                </a:lnTo>
                <a:lnTo>
                  <a:pt x="120409" y="407916"/>
                </a:lnTo>
                <a:lnTo>
                  <a:pt x="165631" y="424089"/>
                </a:lnTo>
                <a:lnTo>
                  <a:pt x="214883" y="429768"/>
                </a:lnTo>
                <a:lnTo>
                  <a:pt x="264136" y="424089"/>
                </a:lnTo>
                <a:lnTo>
                  <a:pt x="309358" y="407916"/>
                </a:lnTo>
                <a:lnTo>
                  <a:pt x="349258" y="382541"/>
                </a:lnTo>
                <a:lnTo>
                  <a:pt x="382541" y="349258"/>
                </a:lnTo>
                <a:lnTo>
                  <a:pt x="407916" y="309358"/>
                </a:lnTo>
                <a:lnTo>
                  <a:pt x="424089" y="264136"/>
                </a:lnTo>
                <a:lnTo>
                  <a:pt x="429767" y="214884"/>
                </a:lnTo>
                <a:lnTo>
                  <a:pt x="424089" y="165631"/>
                </a:lnTo>
                <a:lnTo>
                  <a:pt x="407916" y="120409"/>
                </a:lnTo>
                <a:lnTo>
                  <a:pt x="382541" y="80509"/>
                </a:lnTo>
                <a:lnTo>
                  <a:pt x="349258" y="47226"/>
                </a:lnTo>
                <a:lnTo>
                  <a:pt x="309358" y="21851"/>
                </a:lnTo>
                <a:lnTo>
                  <a:pt x="264136" y="5678"/>
                </a:lnTo>
                <a:lnTo>
                  <a:pt x="214883" y="0"/>
                </a:lnTo>
                <a:close/>
              </a:path>
            </a:pathLst>
          </a:custGeom>
          <a:solidFill>
            <a:srgbClr val="8DC53E"/>
          </a:solidFill>
        </p:spPr>
        <p:txBody>
          <a:bodyPr wrap="square" lIns="0" tIns="0" rIns="0" bIns="0" rtlCol="0"/>
          <a:lstStyle/>
          <a:p>
            <a:endParaRPr sz="2400"/>
          </a:p>
        </p:txBody>
      </p:sp>
      <p:sp>
        <p:nvSpPr>
          <p:cNvPr id="82" name="object 82"/>
          <p:cNvSpPr/>
          <p:nvPr/>
        </p:nvSpPr>
        <p:spPr>
          <a:xfrm>
            <a:off x="5543296" y="4041647"/>
            <a:ext cx="573193" cy="575733"/>
          </a:xfrm>
          <a:custGeom>
            <a:avLst/>
            <a:gdLst/>
            <a:ahLst/>
            <a:cxnLst/>
            <a:rect l="l" t="t" r="r" b="b"/>
            <a:pathLst>
              <a:path w="429895" h="431800">
                <a:moveTo>
                  <a:pt x="214883" y="0"/>
                </a:moveTo>
                <a:lnTo>
                  <a:pt x="165631" y="5693"/>
                </a:lnTo>
                <a:lnTo>
                  <a:pt x="120409" y="21913"/>
                </a:lnTo>
                <a:lnTo>
                  <a:pt x="80509" y="47366"/>
                </a:lnTo>
                <a:lnTo>
                  <a:pt x="47226" y="80758"/>
                </a:lnTo>
                <a:lnTo>
                  <a:pt x="21851" y="120798"/>
                </a:lnTo>
                <a:lnTo>
                  <a:pt x="5678" y="166191"/>
                </a:lnTo>
                <a:lnTo>
                  <a:pt x="0" y="215645"/>
                </a:lnTo>
                <a:lnTo>
                  <a:pt x="5678" y="265100"/>
                </a:lnTo>
                <a:lnTo>
                  <a:pt x="21851" y="310493"/>
                </a:lnTo>
                <a:lnTo>
                  <a:pt x="47226" y="350533"/>
                </a:lnTo>
                <a:lnTo>
                  <a:pt x="80509" y="383925"/>
                </a:lnTo>
                <a:lnTo>
                  <a:pt x="120409" y="409378"/>
                </a:lnTo>
                <a:lnTo>
                  <a:pt x="165631" y="425598"/>
                </a:lnTo>
                <a:lnTo>
                  <a:pt x="214883" y="431291"/>
                </a:lnTo>
                <a:lnTo>
                  <a:pt x="264136" y="425598"/>
                </a:lnTo>
                <a:lnTo>
                  <a:pt x="309358" y="409378"/>
                </a:lnTo>
                <a:lnTo>
                  <a:pt x="349258" y="383925"/>
                </a:lnTo>
                <a:lnTo>
                  <a:pt x="382541" y="350533"/>
                </a:lnTo>
                <a:lnTo>
                  <a:pt x="407916" y="310493"/>
                </a:lnTo>
                <a:lnTo>
                  <a:pt x="424089" y="265100"/>
                </a:lnTo>
                <a:lnTo>
                  <a:pt x="429767" y="215645"/>
                </a:lnTo>
                <a:lnTo>
                  <a:pt x="424089" y="166191"/>
                </a:lnTo>
                <a:lnTo>
                  <a:pt x="407916" y="120798"/>
                </a:lnTo>
                <a:lnTo>
                  <a:pt x="382541" y="80758"/>
                </a:lnTo>
                <a:lnTo>
                  <a:pt x="349258" y="47366"/>
                </a:lnTo>
                <a:lnTo>
                  <a:pt x="309358" y="21913"/>
                </a:lnTo>
                <a:lnTo>
                  <a:pt x="264136" y="5693"/>
                </a:lnTo>
                <a:lnTo>
                  <a:pt x="214883" y="0"/>
                </a:lnTo>
                <a:close/>
              </a:path>
            </a:pathLst>
          </a:custGeom>
          <a:solidFill>
            <a:srgbClr val="575757"/>
          </a:solidFill>
        </p:spPr>
        <p:txBody>
          <a:bodyPr wrap="square" lIns="0" tIns="0" rIns="0" bIns="0" rtlCol="0"/>
          <a:lstStyle/>
          <a:p>
            <a:endParaRPr sz="2400"/>
          </a:p>
        </p:txBody>
      </p:sp>
      <p:sp>
        <p:nvSpPr>
          <p:cNvPr id="83" name="object 83"/>
          <p:cNvSpPr/>
          <p:nvPr/>
        </p:nvSpPr>
        <p:spPr>
          <a:xfrm>
            <a:off x="5543296" y="4909313"/>
            <a:ext cx="573193" cy="573193"/>
          </a:xfrm>
          <a:custGeom>
            <a:avLst/>
            <a:gdLst/>
            <a:ahLst/>
            <a:cxnLst/>
            <a:rect l="l" t="t" r="r" b="b"/>
            <a:pathLst>
              <a:path w="429895" h="429895">
                <a:moveTo>
                  <a:pt x="214883" y="0"/>
                </a:moveTo>
                <a:lnTo>
                  <a:pt x="165631" y="5678"/>
                </a:lnTo>
                <a:lnTo>
                  <a:pt x="120409" y="21851"/>
                </a:lnTo>
                <a:lnTo>
                  <a:pt x="80509" y="47226"/>
                </a:lnTo>
                <a:lnTo>
                  <a:pt x="47226" y="80509"/>
                </a:lnTo>
                <a:lnTo>
                  <a:pt x="21851" y="120409"/>
                </a:lnTo>
                <a:lnTo>
                  <a:pt x="5678" y="165631"/>
                </a:lnTo>
                <a:lnTo>
                  <a:pt x="0" y="214883"/>
                </a:lnTo>
                <a:lnTo>
                  <a:pt x="5678" y="264156"/>
                </a:lnTo>
                <a:lnTo>
                  <a:pt x="21851" y="309386"/>
                </a:lnTo>
                <a:lnTo>
                  <a:pt x="47226" y="349284"/>
                </a:lnTo>
                <a:lnTo>
                  <a:pt x="80509" y="382561"/>
                </a:lnTo>
                <a:lnTo>
                  <a:pt x="120409" y="407927"/>
                </a:lnTo>
                <a:lnTo>
                  <a:pt x="165631" y="424092"/>
                </a:lnTo>
                <a:lnTo>
                  <a:pt x="214883" y="429767"/>
                </a:lnTo>
                <a:lnTo>
                  <a:pt x="264136" y="424092"/>
                </a:lnTo>
                <a:lnTo>
                  <a:pt x="309358" y="407927"/>
                </a:lnTo>
                <a:lnTo>
                  <a:pt x="349258" y="382561"/>
                </a:lnTo>
                <a:lnTo>
                  <a:pt x="382541" y="349284"/>
                </a:lnTo>
                <a:lnTo>
                  <a:pt x="407916" y="309386"/>
                </a:lnTo>
                <a:lnTo>
                  <a:pt x="424089" y="264156"/>
                </a:lnTo>
                <a:lnTo>
                  <a:pt x="429767" y="214883"/>
                </a:lnTo>
                <a:lnTo>
                  <a:pt x="424089" y="165631"/>
                </a:lnTo>
                <a:lnTo>
                  <a:pt x="407916" y="120409"/>
                </a:lnTo>
                <a:lnTo>
                  <a:pt x="382541" y="80509"/>
                </a:lnTo>
                <a:lnTo>
                  <a:pt x="349258" y="47226"/>
                </a:lnTo>
                <a:lnTo>
                  <a:pt x="309358" y="21851"/>
                </a:lnTo>
                <a:lnTo>
                  <a:pt x="264136" y="5678"/>
                </a:lnTo>
                <a:lnTo>
                  <a:pt x="214883" y="0"/>
                </a:lnTo>
                <a:close/>
              </a:path>
            </a:pathLst>
          </a:custGeom>
          <a:solidFill>
            <a:srgbClr val="006899"/>
          </a:solidFill>
        </p:spPr>
        <p:txBody>
          <a:bodyPr wrap="square" lIns="0" tIns="0" rIns="0" bIns="0" rtlCol="0"/>
          <a:lstStyle/>
          <a:p>
            <a:endParaRPr sz="2400"/>
          </a:p>
        </p:txBody>
      </p:sp>
      <p:sp>
        <p:nvSpPr>
          <p:cNvPr id="84" name="object 84"/>
          <p:cNvSpPr/>
          <p:nvPr/>
        </p:nvSpPr>
        <p:spPr>
          <a:xfrm>
            <a:off x="5833871" y="1371600"/>
            <a:ext cx="5905500" cy="778933"/>
          </a:xfrm>
          <a:custGeom>
            <a:avLst/>
            <a:gdLst/>
            <a:ahLst/>
            <a:cxnLst/>
            <a:rect l="l" t="t" r="r" b="b"/>
            <a:pathLst>
              <a:path w="4429125" h="584200">
                <a:moveTo>
                  <a:pt x="0" y="583691"/>
                </a:moveTo>
                <a:lnTo>
                  <a:pt x="4428744" y="583691"/>
                </a:lnTo>
                <a:lnTo>
                  <a:pt x="4428744" y="0"/>
                </a:lnTo>
                <a:lnTo>
                  <a:pt x="0" y="0"/>
                </a:lnTo>
                <a:lnTo>
                  <a:pt x="0" y="583691"/>
                </a:lnTo>
                <a:close/>
              </a:path>
            </a:pathLst>
          </a:custGeom>
          <a:solidFill>
            <a:srgbClr val="D9D9D9"/>
          </a:solidFill>
        </p:spPr>
        <p:txBody>
          <a:bodyPr wrap="square" lIns="0" tIns="0" rIns="0" bIns="0" rtlCol="0"/>
          <a:lstStyle/>
          <a:p>
            <a:endParaRPr sz="2400"/>
          </a:p>
        </p:txBody>
      </p:sp>
      <p:sp>
        <p:nvSpPr>
          <p:cNvPr id="85" name="object 85"/>
          <p:cNvSpPr/>
          <p:nvPr/>
        </p:nvSpPr>
        <p:spPr>
          <a:xfrm>
            <a:off x="5833871" y="2229103"/>
            <a:ext cx="5905500" cy="780627"/>
          </a:xfrm>
          <a:custGeom>
            <a:avLst/>
            <a:gdLst/>
            <a:ahLst/>
            <a:cxnLst/>
            <a:rect l="l" t="t" r="r" b="b"/>
            <a:pathLst>
              <a:path w="4429125" h="585469">
                <a:moveTo>
                  <a:pt x="0" y="585216"/>
                </a:moveTo>
                <a:lnTo>
                  <a:pt x="4428744" y="585216"/>
                </a:lnTo>
                <a:lnTo>
                  <a:pt x="4428744" y="0"/>
                </a:lnTo>
                <a:lnTo>
                  <a:pt x="0" y="0"/>
                </a:lnTo>
                <a:lnTo>
                  <a:pt x="0" y="585216"/>
                </a:lnTo>
                <a:close/>
              </a:path>
            </a:pathLst>
          </a:custGeom>
          <a:solidFill>
            <a:srgbClr val="D9D9D9"/>
          </a:solidFill>
        </p:spPr>
        <p:txBody>
          <a:bodyPr wrap="square" lIns="0" tIns="0" rIns="0" bIns="0" rtlCol="0"/>
          <a:lstStyle/>
          <a:p>
            <a:endParaRPr sz="2400"/>
          </a:p>
        </p:txBody>
      </p:sp>
      <p:sp>
        <p:nvSpPr>
          <p:cNvPr id="86" name="object 86"/>
          <p:cNvSpPr/>
          <p:nvPr/>
        </p:nvSpPr>
        <p:spPr>
          <a:xfrm>
            <a:off x="5833871" y="3088639"/>
            <a:ext cx="5905500" cy="778933"/>
          </a:xfrm>
          <a:custGeom>
            <a:avLst/>
            <a:gdLst/>
            <a:ahLst/>
            <a:cxnLst/>
            <a:rect l="l" t="t" r="r" b="b"/>
            <a:pathLst>
              <a:path w="4429125" h="584200">
                <a:moveTo>
                  <a:pt x="0" y="583692"/>
                </a:moveTo>
                <a:lnTo>
                  <a:pt x="4428744" y="583692"/>
                </a:lnTo>
                <a:lnTo>
                  <a:pt x="4428744" y="0"/>
                </a:lnTo>
                <a:lnTo>
                  <a:pt x="0" y="0"/>
                </a:lnTo>
                <a:lnTo>
                  <a:pt x="0" y="583692"/>
                </a:lnTo>
                <a:close/>
              </a:path>
            </a:pathLst>
          </a:custGeom>
          <a:solidFill>
            <a:srgbClr val="D9D9D9"/>
          </a:solidFill>
        </p:spPr>
        <p:txBody>
          <a:bodyPr wrap="square" lIns="0" tIns="0" rIns="0" bIns="0" rtlCol="0"/>
          <a:lstStyle/>
          <a:p>
            <a:endParaRPr sz="2400"/>
          </a:p>
        </p:txBody>
      </p:sp>
      <p:sp>
        <p:nvSpPr>
          <p:cNvPr id="87" name="object 87"/>
          <p:cNvSpPr/>
          <p:nvPr/>
        </p:nvSpPr>
        <p:spPr>
          <a:xfrm>
            <a:off x="5833871" y="3948176"/>
            <a:ext cx="5905500" cy="778933"/>
          </a:xfrm>
          <a:custGeom>
            <a:avLst/>
            <a:gdLst/>
            <a:ahLst/>
            <a:cxnLst/>
            <a:rect l="l" t="t" r="r" b="b"/>
            <a:pathLst>
              <a:path w="4429125" h="584200">
                <a:moveTo>
                  <a:pt x="0" y="583692"/>
                </a:moveTo>
                <a:lnTo>
                  <a:pt x="4428744" y="583692"/>
                </a:lnTo>
                <a:lnTo>
                  <a:pt x="4428744" y="0"/>
                </a:lnTo>
                <a:lnTo>
                  <a:pt x="0" y="0"/>
                </a:lnTo>
                <a:lnTo>
                  <a:pt x="0" y="583692"/>
                </a:lnTo>
                <a:close/>
              </a:path>
            </a:pathLst>
          </a:custGeom>
          <a:solidFill>
            <a:srgbClr val="D9D9D9"/>
          </a:solidFill>
        </p:spPr>
        <p:txBody>
          <a:bodyPr wrap="square" lIns="0" tIns="0" rIns="0" bIns="0" rtlCol="0"/>
          <a:lstStyle/>
          <a:p>
            <a:endParaRPr sz="2400"/>
          </a:p>
        </p:txBody>
      </p:sp>
      <p:sp>
        <p:nvSpPr>
          <p:cNvPr id="88" name="object 88"/>
          <p:cNvSpPr txBox="1"/>
          <p:nvPr/>
        </p:nvSpPr>
        <p:spPr>
          <a:xfrm>
            <a:off x="6154588" y="3924992"/>
            <a:ext cx="4795520" cy="731825"/>
          </a:xfrm>
          <a:prstGeom prst="rect">
            <a:avLst/>
          </a:prstGeom>
        </p:spPr>
        <p:txBody>
          <a:bodyPr vert="horz" wrap="square" lIns="0" tIns="49107" rIns="0" bIns="0" rtlCol="0">
            <a:spAutoFit/>
          </a:bodyPr>
          <a:lstStyle/>
          <a:p>
            <a:pPr marL="16933">
              <a:spcBef>
                <a:spcPts val="387"/>
              </a:spcBef>
            </a:pPr>
            <a:r>
              <a:rPr sz="1600" spc="-7" dirty="0">
                <a:latin typeface="Calibri Light"/>
                <a:cs typeface="Calibri Light"/>
              </a:rPr>
              <a:t>Virtual </a:t>
            </a:r>
            <a:r>
              <a:rPr sz="1600" spc="-20" dirty="0">
                <a:latin typeface="Calibri Light"/>
                <a:cs typeface="Calibri Light"/>
              </a:rPr>
              <a:t>warehouse</a:t>
            </a:r>
            <a:r>
              <a:rPr sz="1600" spc="-147" dirty="0">
                <a:latin typeface="Calibri Light"/>
                <a:cs typeface="Calibri Light"/>
              </a:rPr>
              <a:t> </a:t>
            </a:r>
            <a:r>
              <a:rPr sz="1600" spc="-13" dirty="0">
                <a:latin typeface="Calibri Light"/>
                <a:cs typeface="Calibri Light"/>
              </a:rPr>
              <a:t>processing</a:t>
            </a:r>
            <a:endParaRPr sz="1600">
              <a:latin typeface="Calibri Light"/>
              <a:cs typeface="Calibri Light"/>
            </a:endParaRPr>
          </a:p>
          <a:p>
            <a:pPr marL="16933" marR="6773">
              <a:lnSpc>
                <a:spcPts val="1520"/>
              </a:lnSpc>
              <a:spcBef>
                <a:spcPts val="413"/>
              </a:spcBef>
            </a:pPr>
            <a:r>
              <a:rPr sz="1400" spc="-7" dirty="0">
                <a:latin typeface="Calibri Light"/>
                <a:cs typeface="Calibri Light"/>
              </a:rPr>
              <a:t>Virtual warehouse </a:t>
            </a:r>
            <a:r>
              <a:rPr sz="1400" dirty="0">
                <a:latin typeface="Calibri Light"/>
                <a:cs typeface="Calibri Light"/>
              </a:rPr>
              <a:t>scans only needed data </a:t>
            </a:r>
            <a:r>
              <a:rPr sz="1400" spc="-7" dirty="0">
                <a:latin typeface="Calibri Light"/>
                <a:cs typeface="Calibri Light"/>
              </a:rPr>
              <a:t>from local </a:t>
            </a:r>
            <a:r>
              <a:rPr sz="1400" dirty="0">
                <a:latin typeface="Calibri Light"/>
                <a:cs typeface="Calibri Light"/>
              </a:rPr>
              <a:t>SSD </a:t>
            </a:r>
            <a:r>
              <a:rPr sz="1400" spc="-7" dirty="0">
                <a:latin typeface="Calibri Light"/>
                <a:cs typeface="Calibri Light"/>
              </a:rPr>
              <a:t>cache or  </a:t>
            </a:r>
            <a:r>
              <a:rPr sz="1400" dirty="0">
                <a:latin typeface="Calibri Light"/>
                <a:cs typeface="Calibri Light"/>
              </a:rPr>
              <a:t>Amazon S3, processes, and returns to </a:t>
            </a:r>
            <a:r>
              <a:rPr sz="1400" spc="-7" dirty="0">
                <a:latin typeface="Calibri Light"/>
                <a:cs typeface="Calibri Light"/>
              </a:rPr>
              <a:t>cloud</a:t>
            </a:r>
            <a:r>
              <a:rPr sz="1400" spc="-47" dirty="0">
                <a:latin typeface="Calibri Light"/>
                <a:cs typeface="Calibri Light"/>
              </a:rPr>
              <a:t> </a:t>
            </a:r>
            <a:r>
              <a:rPr sz="1400" spc="-7" dirty="0">
                <a:latin typeface="Calibri Light"/>
                <a:cs typeface="Calibri Light"/>
              </a:rPr>
              <a:t>services</a:t>
            </a:r>
            <a:endParaRPr sz="1400">
              <a:latin typeface="Calibri Light"/>
              <a:cs typeface="Calibri Light"/>
            </a:endParaRPr>
          </a:p>
        </p:txBody>
      </p:sp>
      <p:sp>
        <p:nvSpPr>
          <p:cNvPr id="89" name="object 89"/>
          <p:cNvSpPr/>
          <p:nvPr/>
        </p:nvSpPr>
        <p:spPr>
          <a:xfrm>
            <a:off x="5833871" y="4805679"/>
            <a:ext cx="5905500" cy="778933"/>
          </a:xfrm>
          <a:custGeom>
            <a:avLst/>
            <a:gdLst/>
            <a:ahLst/>
            <a:cxnLst/>
            <a:rect l="l" t="t" r="r" b="b"/>
            <a:pathLst>
              <a:path w="4429125" h="584200">
                <a:moveTo>
                  <a:pt x="0" y="583691"/>
                </a:moveTo>
                <a:lnTo>
                  <a:pt x="4428744" y="583691"/>
                </a:lnTo>
                <a:lnTo>
                  <a:pt x="4428744" y="0"/>
                </a:lnTo>
                <a:lnTo>
                  <a:pt x="0" y="0"/>
                </a:lnTo>
                <a:lnTo>
                  <a:pt x="0" y="583691"/>
                </a:lnTo>
                <a:close/>
              </a:path>
            </a:pathLst>
          </a:custGeom>
          <a:solidFill>
            <a:srgbClr val="D9D9D9"/>
          </a:solidFill>
        </p:spPr>
        <p:txBody>
          <a:bodyPr wrap="square" lIns="0" tIns="0" rIns="0" bIns="0" rtlCol="0"/>
          <a:lstStyle/>
          <a:p>
            <a:endParaRPr sz="2400"/>
          </a:p>
        </p:txBody>
      </p:sp>
      <p:sp>
        <p:nvSpPr>
          <p:cNvPr id="90" name="object 90"/>
          <p:cNvSpPr txBox="1"/>
          <p:nvPr/>
        </p:nvSpPr>
        <p:spPr>
          <a:xfrm>
            <a:off x="6154588" y="4880109"/>
            <a:ext cx="5462693" cy="536899"/>
          </a:xfrm>
          <a:prstGeom prst="rect">
            <a:avLst/>
          </a:prstGeom>
        </p:spPr>
        <p:txBody>
          <a:bodyPr vert="horz" wrap="square" lIns="0" tIns="49107" rIns="0" bIns="0" rtlCol="0">
            <a:spAutoFit/>
          </a:bodyPr>
          <a:lstStyle/>
          <a:p>
            <a:pPr marL="16933">
              <a:spcBef>
                <a:spcPts val="387"/>
              </a:spcBef>
            </a:pPr>
            <a:r>
              <a:rPr sz="1600" spc="-13" dirty="0">
                <a:latin typeface="Calibri Light"/>
                <a:cs typeface="Calibri Light"/>
              </a:rPr>
              <a:t>Result </a:t>
            </a:r>
            <a:r>
              <a:rPr sz="1600" dirty="0">
                <a:latin typeface="Calibri Light"/>
                <a:cs typeface="Calibri Light"/>
              </a:rPr>
              <a:t>set</a:t>
            </a:r>
            <a:r>
              <a:rPr sz="1600" spc="-113" dirty="0">
                <a:latin typeface="Calibri Light"/>
                <a:cs typeface="Calibri Light"/>
              </a:rPr>
              <a:t> </a:t>
            </a:r>
            <a:r>
              <a:rPr sz="1600" spc="-13" dirty="0">
                <a:latin typeface="Calibri Light"/>
                <a:cs typeface="Calibri Light"/>
              </a:rPr>
              <a:t>return</a:t>
            </a:r>
            <a:endParaRPr sz="1600">
              <a:latin typeface="Calibri Light"/>
              <a:cs typeface="Calibri Light"/>
            </a:endParaRPr>
          </a:p>
          <a:p>
            <a:pPr marL="16933">
              <a:spcBef>
                <a:spcPts val="233"/>
              </a:spcBef>
            </a:pPr>
            <a:r>
              <a:rPr sz="1400" spc="-7" dirty="0">
                <a:latin typeface="Calibri Light"/>
                <a:cs typeface="Calibri Light"/>
              </a:rPr>
              <a:t>Final result </a:t>
            </a:r>
            <a:r>
              <a:rPr sz="1400" dirty="0">
                <a:latin typeface="Calibri Light"/>
                <a:cs typeface="Calibri Light"/>
              </a:rPr>
              <a:t>processed, stored </a:t>
            </a:r>
            <a:r>
              <a:rPr sz="1400" spc="-7" dirty="0">
                <a:latin typeface="Calibri Light"/>
                <a:cs typeface="Calibri Light"/>
              </a:rPr>
              <a:t>in cache for </a:t>
            </a:r>
            <a:r>
              <a:rPr sz="1400" dirty="0">
                <a:latin typeface="Calibri Light"/>
                <a:cs typeface="Calibri Light"/>
              </a:rPr>
              <a:t>future use, and returned to</a:t>
            </a:r>
            <a:r>
              <a:rPr sz="1400" spc="173" dirty="0">
                <a:latin typeface="Calibri Light"/>
                <a:cs typeface="Calibri Light"/>
              </a:rPr>
              <a:t> </a:t>
            </a:r>
            <a:r>
              <a:rPr sz="1400" spc="-7" dirty="0">
                <a:latin typeface="Calibri Light"/>
                <a:cs typeface="Calibri Light"/>
              </a:rPr>
              <a:t>client</a:t>
            </a:r>
            <a:endParaRPr sz="1400">
              <a:latin typeface="Calibri Light"/>
              <a:cs typeface="Calibri Light"/>
            </a:endParaRPr>
          </a:p>
        </p:txBody>
      </p:sp>
      <p:sp>
        <p:nvSpPr>
          <p:cNvPr id="91" name="object 91"/>
          <p:cNvSpPr/>
          <p:nvPr/>
        </p:nvSpPr>
        <p:spPr>
          <a:xfrm>
            <a:off x="5630671" y="1562607"/>
            <a:ext cx="396240" cy="396240"/>
          </a:xfrm>
          <a:custGeom>
            <a:avLst/>
            <a:gdLst/>
            <a:ahLst/>
            <a:cxnLst/>
            <a:rect l="l" t="t" r="r" b="b"/>
            <a:pathLst>
              <a:path w="297179" h="297180">
                <a:moveTo>
                  <a:pt x="148590" y="0"/>
                </a:moveTo>
                <a:lnTo>
                  <a:pt x="101632" y="7577"/>
                </a:lnTo>
                <a:lnTo>
                  <a:pt x="60844" y="28675"/>
                </a:lnTo>
                <a:lnTo>
                  <a:pt x="28675" y="60844"/>
                </a:lnTo>
                <a:lnTo>
                  <a:pt x="7577" y="101632"/>
                </a:lnTo>
                <a:lnTo>
                  <a:pt x="0" y="148590"/>
                </a:lnTo>
                <a:lnTo>
                  <a:pt x="7577" y="195547"/>
                </a:lnTo>
                <a:lnTo>
                  <a:pt x="28675" y="236335"/>
                </a:lnTo>
                <a:lnTo>
                  <a:pt x="60844" y="268504"/>
                </a:lnTo>
                <a:lnTo>
                  <a:pt x="101632" y="289602"/>
                </a:lnTo>
                <a:lnTo>
                  <a:pt x="148590" y="297180"/>
                </a:lnTo>
                <a:lnTo>
                  <a:pt x="195547" y="289602"/>
                </a:lnTo>
                <a:lnTo>
                  <a:pt x="236335" y="268504"/>
                </a:lnTo>
                <a:lnTo>
                  <a:pt x="268504" y="236335"/>
                </a:lnTo>
                <a:lnTo>
                  <a:pt x="289602" y="195547"/>
                </a:lnTo>
                <a:lnTo>
                  <a:pt x="297180" y="148590"/>
                </a:lnTo>
                <a:lnTo>
                  <a:pt x="289602" y="101632"/>
                </a:lnTo>
                <a:lnTo>
                  <a:pt x="268504" y="60844"/>
                </a:lnTo>
                <a:lnTo>
                  <a:pt x="236335" y="28675"/>
                </a:lnTo>
                <a:lnTo>
                  <a:pt x="195547" y="7577"/>
                </a:lnTo>
                <a:lnTo>
                  <a:pt x="148590" y="0"/>
                </a:lnTo>
                <a:close/>
              </a:path>
            </a:pathLst>
          </a:custGeom>
          <a:solidFill>
            <a:srgbClr val="FFFFFF"/>
          </a:solidFill>
        </p:spPr>
        <p:txBody>
          <a:bodyPr wrap="square" lIns="0" tIns="0" rIns="0" bIns="0" rtlCol="0"/>
          <a:lstStyle/>
          <a:p>
            <a:endParaRPr sz="2400"/>
          </a:p>
        </p:txBody>
      </p:sp>
      <p:sp>
        <p:nvSpPr>
          <p:cNvPr id="92" name="object 92"/>
          <p:cNvSpPr txBox="1"/>
          <p:nvPr/>
        </p:nvSpPr>
        <p:spPr>
          <a:xfrm>
            <a:off x="5770880" y="1443921"/>
            <a:ext cx="5968153" cy="543739"/>
          </a:xfrm>
          <a:prstGeom prst="rect">
            <a:avLst/>
          </a:prstGeom>
        </p:spPr>
        <p:txBody>
          <a:bodyPr vert="horz" wrap="square" lIns="0" tIns="15240" rIns="0" bIns="0" rtlCol="0">
            <a:spAutoFit/>
          </a:bodyPr>
          <a:lstStyle/>
          <a:p>
            <a:pPr>
              <a:spcBef>
                <a:spcPts val="120"/>
              </a:spcBef>
              <a:tabLst>
                <a:tab pos="400463" algn="l"/>
              </a:tabLst>
            </a:pPr>
            <a:r>
              <a:rPr sz="2800" baseline="-33730" dirty="0">
                <a:solidFill>
                  <a:srgbClr val="006899"/>
                </a:solidFill>
                <a:latin typeface="Calibri Light"/>
                <a:cs typeface="Calibri Light"/>
              </a:rPr>
              <a:t>1	</a:t>
            </a:r>
            <a:r>
              <a:rPr sz="1600" spc="-7" dirty="0">
                <a:latin typeface="Calibri Light"/>
                <a:cs typeface="Calibri Light"/>
              </a:rPr>
              <a:t>Query </a:t>
            </a:r>
            <a:r>
              <a:rPr sz="1600" spc="-13" dirty="0">
                <a:latin typeface="Calibri Light"/>
                <a:cs typeface="Calibri Light"/>
              </a:rPr>
              <a:t>received </a:t>
            </a:r>
            <a:r>
              <a:rPr sz="1600" dirty="0">
                <a:latin typeface="Calibri Light"/>
                <a:cs typeface="Calibri Light"/>
              </a:rPr>
              <a:t>by</a:t>
            </a:r>
            <a:r>
              <a:rPr sz="1600" spc="-167" dirty="0">
                <a:latin typeface="Calibri Light"/>
                <a:cs typeface="Calibri Light"/>
              </a:rPr>
              <a:t> </a:t>
            </a:r>
            <a:r>
              <a:rPr sz="1600" spc="-13" dirty="0">
                <a:latin typeface="Calibri Light"/>
                <a:cs typeface="Calibri Light"/>
              </a:rPr>
              <a:t>Snowflake</a:t>
            </a:r>
            <a:endParaRPr sz="1600">
              <a:latin typeface="Calibri Light"/>
              <a:cs typeface="Calibri Light"/>
            </a:endParaRPr>
          </a:p>
          <a:p>
            <a:pPr marL="400463">
              <a:spcBef>
                <a:spcPts val="180"/>
              </a:spcBef>
            </a:pPr>
            <a:r>
              <a:rPr sz="1400" dirty="0">
                <a:latin typeface="Calibri Light"/>
                <a:cs typeface="Calibri Light"/>
              </a:rPr>
              <a:t>Sent via standard </a:t>
            </a:r>
            <a:r>
              <a:rPr sz="1400" spc="-7" dirty="0">
                <a:latin typeface="Calibri Light"/>
                <a:cs typeface="Calibri Light"/>
              </a:rPr>
              <a:t>ODBC, JDBC, </a:t>
            </a:r>
            <a:r>
              <a:rPr sz="1400" dirty="0">
                <a:latin typeface="Calibri Light"/>
                <a:cs typeface="Calibri Light"/>
              </a:rPr>
              <a:t>or </a:t>
            </a:r>
            <a:r>
              <a:rPr sz="1400" spc="-7" dirty="0">
                <a:latin typeface="Calibri Light"/>
                <a:cs typeface="Calibri Light"/>
              </a:rPr>
              <a:t>web </a:t>
            </a:r>
            <a:r>
              <a:rPr sz="1400" dirty="0">
                <a:latin typeface="Calibri Light"/>
                <a:cs typeface="Calibri Light"/>
              </a:rPr>
              <a:t>UI </a:t>
            </a:r>
            <a:r>
              <a:rPr sz="1400" spc="-7" dirty="0">
                <a:latin typeface="Calibri Light"/>
                <a:cs typeface="Calibri Light"/>
              </a:rPr>
              <a:t>interfaces</a:t>
            </a:r>
            <a:endParaRPr sz="1400">
              <a:latin typeface="Calibri Light"/>
              <a:cs typeface="Calibri Light"/>
            </a:endParaRPr>
          </a:p>
        </p:txBody>
      </p:sp>
      <p:sp>
        <p:nvSpPr>
          <p:cNvPr id="93" name="object 93"/>
          <p:cNvSpPr/>
          <p:nvPr/>
        </p:nvSpPr>
        <p:spPr>
          <a:xfrm>
            <a:off x="5630671" y="2418080"/>
            <a:ext cx="396240" cy="396240"/>
          </a:xfrm>
          <a:custGeom>
            <a:avLst/>
            <a:gdLst/>
            <a:ahLst/>
            <a:cxnLst/>
            <a:rect l="l" t="t" r="r" b="b"/>
            <a:pathLst>
              <a:path w="297179" h="297180">
                <a:moveTo>
                  <a:pt x="148590" y="0"/>
                </a:moveTo>
                <a:lnTo>
                  <a:pt x="101632" y="7577"/>
                </a:lnTo>
                <a:lnTo>
                  <a:pt x="60844" y="28675"/>
                </a:lnTo>
                <a:lnTo>
                  <a:pt x="28675" y="60844"/>
                </a:lnTo>
                <a:lnTo>
                  <a:pt x="7577" y="101632"/>
                </a:lnTo>
                <a:lnTo>
                  <a:pt x="0" y="148589"/>
                </a:lnTo>
                <a:lnTo>
                  <a:pt x="7577" y="195547"/>
                </a:lnTo>
                <a:lnTo>
                  <a:pt x="28675" y="236335"/>
                </a:lnTo>
                <a:lnTo>
                  <a:pt x="60844" y="268504"/>
                </a:lnTo>
                <a:lnTo>
                  <a:pt x="101632" y="289602"/>
                </a:lnTo>
                <a:lnTo>
                  <a:pt x="148590" y="297179"/>
                </a:lnTo>
                <a:lnTo>
                  <a:pt x="195547" y="289602"/>
                </a:lnTo>
                <a:lnTo>
                  <a:pt x="236335" y="268504"/>
                </a:lnTo>
                <a:lnTo>
                  <a:pt x="268504" y="236335"/>
                </a:lnTo>
                <a:lnTo>
                  <a:pt x="289602" y="195547"/>
                </a:lnTo>
                <a:lnTo>
                  <a:pt x="297180" y="148589"/>
                </a:lnTo>
                <a:lnTo>
                  <a:pt x="289602" y="101632"/>
                </a:lnTo>
                <a:lnTo>
                  <a:pt x="268504" y="60844"/>
                </a:lnTo>
                <a:lnTo>
                  <a:pt x="236335" y="28675"/>
                </a:lnTo>
                <a:lnTo>
                  <a:pt x="195547" y="7577"/>
                </a:lnTo>
                <a:lnTo>
                  <a:pt x="148590" y="0"/>
                </a:lnTo>
                <a:close/>
              </a:path>
            </a:pathLst>
          </a:custGeom>
          <a:solidFill>
            <a:srgbClr val="FFFFFF"/>
          </a:solidFill>
        </p:spPr>
        <p:txBody>
          <a:bodyPr wrap="square" lIns="0" tIns="0" rIns="0" bIns="0" rtlCol="0"/>
          <a:lstStyle/>
          <a:p>
            <a:endParaRPr sz="2400"/>
          </a:p>
        </p:txBody>
      </p:sp>
      <p:sp>
        <p:nvSpPr>
          <p:cNvPr id="94" name="object 94"/>
          <p:cNvSpPr txBox="1"/>
          <p:nvPr/>
        </p:nvSpPr>
        <p:spPr>
          <a:xfrm>
            <a:off x="5770880" y="2238925"/>
            <a:ext cx="5968153" cy="709596"/>
          </a:xfrm>
          <a:prstGeom prst="rect">
            <a:avLst/>
          </a:prstGeom>
        </p:spPr>
        <p:txBody>
          <a:bodyPr vert="horz" wrap="square" lIns="0" tIns="16933" rIns="0" bIns="0" rtlCol="0">
            <a:spAutoFit/>
          </a:bodyPr>
          <a:lstStyle/>
          <a:p>
            <a:pPr marL="400463">
              <a:lnSpc>
                <a:spcPts val="1800"/>
              </a:lnSpc>
              <a:spcBef>
                <a:spcPts val="133"/>
              </a:spcBef>
            </a:pPr>
            <a:r>
              <a:rPr sz="1600" spc="-13" dirty="0">
                <a:latin typeface="Calibri Light"/>
                <a:cs typeface="Calibri Light"/>
              </a:rPr>
              <a:t>Result cache</a:t>
            </a:r>
            <a:r>
              <a:rPr sz="1600" spc="-120" dirty="0">
                <a:latin typeface="Calibri Light"/>
                <a:cs typeface="Calibri Light"/>
              </a:rPr>
              <a:t> </a:t>
            </a:r>
            <a:r>
              <a:rPr sz="1600" spc="-13" dirty="0">
                <a:latin typeface="Calibri Light"/>
                <a:cs typeface="Calibri Light"/>
              </a:rPr>
              <a:t>lookup</a:t>
            </a:r>
            <a:endParaRPr sz="1600">
              <a:latin typeface="Calibri Light"/>
              <a:cs typeface="Calibri Light"/>
            </a:endParaRPr>
          </a:p>
          <a:p>
            <a:pPr>
              <a:lnSpc>
                <a:spcPts val="2000"/>
              </a:lnSpc>
              <a:tabLst>
                <a:tab pos="400463" algn="l"/>
              </a:tabLst>
            </a:pPr>
            <a:r>
              <a:rPr sz="2800" baseline="1984" dirty="0">
                <a:solidFill>
                  <a:srgbClr val="F36F20"/>
                </a:solidFill>
                <a:latin typeface="Calibri Light"/>
                <a:cs typeface="Calibri Light"/>
              </a:rPr>
              <a:t>2	</a:t>
            </a:r>
            <a:r>
              <a:rPr sz="1400" spc="-7" dirty="0">
                <a:latin typeface="Calibri Light"/>
                <a:cs typeface="Calibri Light"/>
              </a:rPr>
              <a:t>If </a:t>
            </a:r>
            <a:r>
              <a:rPr sz="1400" dirty="0">
                <a:latin typeface="Calibri Light"/>
                <a:cs typeface="Calibri Light"/>
              </a:rPr>
              <a:t>the query matches </a:t>
            </a:r>
            <a:r>
              <a:rPr sz="1400" spc="-7" dirty="0">
                <a:latin typeface="Calibri Light"/>
                <a:cs typeface="Calibri Light"/>
              </a:rPr>
              <a:t>an </a:t>
            </a:r>
            <a:r>
              <a:rPr sz="1400" dirty="0">
                <a:latin typeface="Calibri Light"/>
                <a:cs typeface="Calibri Light"/>
              </a:rPr>
              <a:t>entry </a:t>
            </a:r>
            <a:r>
              <a:rPr sz="1400" spc="-7" dirty="0">
                <a:latin typeface="Calibri Light"/>
                <a:cs typeface="Calibri Light"/>
              </a:rPr>
              <a:t>in </a:t>
            </a:r>
            <a:r>
              <a:rPr sz="1400" dirty="0">
                <a:latin typeface="Calibri Light"/>
                <a:cs typeface="Calibri Light"/>
              </a:rPr>
              <a:t>the </a:t>
            </a:r>
            <a:r>
              <a:rPr sz="1400" spc="-7" dirty="0">
                <a:latin typeface="Calibri Light"/>
                <a:cs typeface="Calibri Light"/>
              </a:rPr>
              <a:t>result cache </a:t>
            </a:r>
            <a:r>
              <a:rPr sz="1400" dirty="0">
                <a:latin typeface="Calibri Light"/>
                <a:cs typeface="Calibri Light"/>
              </a:rPr>
              <a:t>then the</a:t>
            </a:r>
            <a:r>
              <a:rPr sz="1400" spc="107" dirty="0">
                <a:latin typeface="Calibri Light"/>
                <a:cs typeface="Calibri Light"/>
              </a:rPr>
              <a:t> </a:t>
            </a:r>
            <a:r>
              <a:rPr sz="1400" spc="-7" dirty="0">
                <a:latin typeface="Calibri Light"/>
                <a:cs typeface="Calibri Light"/>
              </a:rPr>
              <a:t>result</a:t>
            </a:r>
            <a:endParaRPr sz="1400">
              <a:latin typeface="Calibri Light"/>
              <a:cs typeface="Calibri Light"/>
            </a:endParaRPr>
          </a:p>
          <a:p>
            <a:pPr marL="400463">
              <a:lnSpc>
                <a:spcPts val="1553"/>
              </a:lnSpc>
            </a:pPr>
            <a:r>
              <a:rPr sz="1400" spc="-7" dirty="0">
                <a:latin typeface="Calibri Light"/>
                <a:cs typeface="Calibri Light"/>
              </a:rPr>
              <a:t>is </a:t>
            </a:r>
            <a:r>
              <a:rPr sz="1400" dirty="0">
                <a:latin typeface="Calibri Light"/>
                <a:cs typeface="Calibri Light"/>
              </a:rPr>
              <a:t>returned</a:t>
            </a:r>
            <a:r>
              <a:rPr sz="1400" spc="13" dirty="0">
                <a:latin typeface="Calibri Light"/>
                <a:cs typeface="Calibri Light"/>
              </a:rPr>
              <a:t> </a:t>
            </a:r>
            <a:r>
              <a:rPr sz="1400" spc="-7" dirty="0">
                <a:latin typeface="Calibri Light"/>
                <a:cs typeface="Calibri Light"/>
              </a:rPr>
              <a:t>immediately</a:t>
            </a:r>
            <a:endParaRPr sz="1400">
              <a:latin typeface="Calibri Light"/>
              <a:cs typeface="Calibri Light"/>
            </a:endParaRPr>
          </a:p>
        </p:txBody>
      </p:sp>
      <p:sp>
        <p:nvSpPr>
          <p:cNvPr id="95" name="object 95"/>
          <p:cNvSpPr/>
          <p:nvPr/>
        </p:nvSpPr>
        <p:spPr>
          <a:xfrm>
            <a:off x="5630671" y="3275584"/>
            <a:ext cx="396240" cy="394547"/>
          </a:xfrm>
          <a:custGeom>
            <a:avLst/>
            <a:gdLst/>
            <a:ahLst/>
            <a:cxnLst/>
            <a:rect l="l" t="t" r="r" b="b"/>
            <a:pathLst>
              <a:path w="297179" h="295910">
                <a:moveTo>
                  <a:pt x="148590" y="0"/>
                </a:moveTo>
                <a:lnTo>
                  <a:pt x="101632" y="7534"/>
                </a:lnTo>
                <a:lnTo>
                  <a:pt x="60844" y="28517"/>
                </a:lnTo>
                <a:lnTo>
                  <a:pt x="28675" y="60514"/>
                </a:lnTo>
                <a:lnTo>
                  <a:pt x="7577" y="101096"/>
                </a:lnTo>
                <a:lnTo>
                  <a:pt x="0" y="147828"/>
                </a:lnTo>
                <a:lnTo>
                  <a:pt x="7577" y="194559"/>
                </a:lnTo>
                <a:lnTo>
                  <a:pt x="28675" y="235141"/>
                </a:lnTo>
                <a:lnTo>
                  <a:pt x="60844" y="267138"/>
                </a:lnTo>
                <a:lnTo>
                  <a:pt x="101632" y="288121"/>
                </a:lnTo>
                <a:lnTo>
                  <a:pt x="148590" y="295656"/>
                </a:lnTo>
                <a:lnTo>
                  <a:pt x="195547" y="288121"/>
                </a:lnTo>
                <a:lnTo>
                  <a:pt x="236335" y="267138"/>
                </a:lnTo>
                <a:lnTo>
                  <a:pt x="268504" y="235141"/>
                </a:lnTo>
                <a:lnTo>
                  <a:pt x="289602" y="194559"/>
                </a:lnTo>
                <a:lnTo>
                  <a:pt x="297180" y="147828"/>
                </a:lnTo>
                <a:lnTo>
                  <a:pt x="289602" y="101096"/>
                </a:lnTo>
                <a:lnTo>
                  <a:pt x="268504" y="60514"/>
                </a:lnTo>
                <a:lnTo>
                  <a:pt x="236335" y="28517"/>
                </a:lnTo>
                <a:lnTo>
                  <a:pt x="195547" y="7534"/>
                </a:lnTo>
                <a:lnTo>
                  <a:pt x="148590" y="0"/>
                </a:lnTo>
                <a:close/>
              </a:path>
            </a:pathLst>
          </a:custGeom>
          <a:solidFill>
            <a:srgbClr val="FFFFFF"/>
          </a:solidFill>
        </p:spPr>
        <p:txBody>
          <a:bodyPr wrap="square" lIns="0" tIns="0" rIns="0" bIns="0" rtlCol="0"/>
          <a:lstStyle/>
          <a:p>
            <a:endParaRPr sz="2400"/>
          </a:p>
        </p:txBody>
      </p:sp>
      <p:sp>
        <p:nvSpPr>
          <p:cNvPr id="96" name="object 96"/>
          <p:cNvSpPr txBox="1"/>
          <p:nvPr/>
        </p:nvSpPr>
        <p:spPr>
          <a:xfrm>
            <a:off x="5770880" y="3098123"/>
            <a:ext cx="5968153" cy="707031"/>
          </a:xfrm>
          <a:prstGeom prst="rect">
            <a:avLst/>
          </a:prstGeom>
        </p:spPr>
        <p:txBody>
          <a:bodyPr vert="horz" wrap="square" lIns="0" tIns="16933" rIns="0" bIns="0" rtlCol="0">
            <a:spAutoFit/>
          </a:bodyPr>
          <a:lstStyle/>
          <a:p>
            <a:pPr marL="400463">
              <a:lnSpc>
                <a:spcPts val="1800"/>
              </a:lnSpc>
              <a:spcBef>
                <a:spcPts val="133"/>
              </a:spcBef>
            </a:pPr>
            <a:r>
              <a:rPr sz="1600" spc="-7" dirty="0">
                <a:latin typeface="Calibri Light"/>
                <a:cs typeface="Calibri Light"/>
              </a:rPr>
              <a:t>Planner </a:t>
            </a:r>
            <a:r>
              <a:rPr sz="1600" dirty="0">
                <a:latin typeface="Calibri Light"/>
                <a:cs typeface="Calibri Light"/>
              </a:rPr>
              <a:t>and </a:t>
            </a:r>
            <a:r>
              <a:rPr sz="1600" spc="-20" dirty="0">
                <a:latin typeface="Calibri Light"/>
                <a:cs typeface="Calibri Light"/>
              </a:rPr>
              <a:t>optimizer process</a:t>
            </a:r>
            <a:r>
              <a:rPr sz="1600" spc="-272" dirty="0">
                <a:latin typeface="Calibri Light"/>
                <a:cs typeface="Calibri Light"/>
              </a:rPr>
              <a:t> </a:t>
            </a:r>
            <a:r>
              <a:rPr sz="1600" spc="-7" dirty="0">
                <a:latin typeface="Calibri Light"/>
                <a:cs typeface="Calibri Light"/>
              </a:rPr>
              <a:t>query</a:t>
            </a:r>
            <a:endParaRPr sz="1600">
              <a:latin typeface="Calibri Light"/>
              <a:cs typeface="Calibri Light"/>
            </a:endParaRPr>
          </a:p>
          <a:p>
            <a:pPr marL="400463" marR="243834" indent="-401310">
              <a:lnSpc>
                <a:spcPct val="85700"/>
              </a:lnSpc>
              <a:spcBef>
                <a:spcPts val="200"/>
              </a:spcBef>
              <a:tabLst>
                <a:tab pos="400463" algn="l"/>
              </a:tabLst>
            </a:pPr>
            <a:r>
              <a:rPr sz="2800" baseline="3968" dirty="0">
                <a:solidFill>
                  <a:srgbClr val="8DC53E"/>
                </a:solidFill>
                <a:latin typeface="Calibri Light"/>
                <a:cs typeface="Calibri Light"/>
              </a:rPr>
              <a:t>3	</a:t>
            </a:r>
            <a:r>
              <a:rPr sz="1400" dirty="0">
                <a:latin typeface="Calibri Light"/>
                <a:cs typeface="Calibri Light"/>
              </a:rPr>
              <a:t>Prune and </a:t>
            </a:r>
            <a:r>
              <a:rPr sz="1400" spc="-7" dirty="0">
                <a:latin typeface="Calibri Light"/>
                <a:cs typeface="Calibri Light"/>
              </a:rPr>
              <a:t>filter, </a:t>
            </a:r>
            <a:r>
              <a:rPr sz="1400" dirty="0">
                <a:latin typeface="Calibri Light"/>
                <a:cs typeface="Calibri Light"/>
              </a:rPr>
              <a:t>then use metadata to identify </a:t>
            </a:r>
            <a:r>
              <a:rPr sz="1400" spc="-7" dirty="0">
                <a:latin typeface="Calibri Light"/>
                <a:cs typeface="Calibri Light"/>
              </a:rPr>
              <a:t>exact </a:t>
            </a:r>
            <a:r>
              <a:rPr sz="1400" dirty="0">
                <a:latin typeface="Calibri Light"/>
                <a:cs typeface="Calibri Light"/>
              </a:rPr>
              <a:t>data to be </a:t>
            </a:r>
            <a:r>
              <a:rPr sz="1400" spc="-7" dirty="0">
                <a:latin typeface="Calibri Light"/>
                <a:cs typeface="Calibri Light"/>
              </a:rPr>
              <a:t>processed  (or retrieved from result</a:t>
            </a:r>
            <a:r>
              <a:rPr sz="1400" spc="60" dirty="0">
                <a:latin typeface="Calibri Light"/>
                <a:cs typeface="Calibri Light"/>
              </a:rPr>
              <a:t> </a:t>
            </a:r>
            <a:r>
              <a:rPr sz="1400" spc="-7" dirty="0">
                <a:latin typeface="Calibri Light"/>
                <a:cs typeface="Calibri Light"/>
              </a:rPr>
              <a:t>cache)</a:t>
            </a:r>
            <a:endParaRPr sz="1400">
              <a:latin typeface="Calibri Light"/>
              <a:cs typeface="Calibri Light"/>
            </a:endParaRPr>
          </a:p>
        </p:txBody>
      </p:sp>
      <p:sp>
        <p:nvSpPr>
          <p:cNvPr id="97" name="object 97"/>
          <p:cNvSpPr/>
          <p:nvPr/>
        </p:nvSpPr>
        <p:spPr>
          <a:xfrm>
            <a:off x="5630671" y="4131056"/>
            <a:ext cx="396240" cy="396240"/>
          </a:xfrm>
          <a:custGeom>
            <a:avLst/>
            <a:gdLst/>
            <a:ahLst/>
            <a:cxnLst/>
            <a:rect l="l" t="t" r="r" b="b"/>
            <a:pathLst>
              <a:path w="297179" h="297179">
                <a:moveTo>
                  <a:pt x="148590" y="0"/>
                </a:moveTo>
                <a:lnTo>
                  <a:pt x="101632" y="7577"/>
                </a:lnTo>
                <a:lnTo>
                  <a:pt x="60844" y="28675"/>
                </a:lnTo>
                <a:lnTo>
                  <a:pt x="28675" y="60844"/>
                </a:lnTo>
                <a:lnTo>
                  <a:pt x="7577" y="101632"/>
                </a:lnTo>
                <a:lnTo>
                  <a:pt x="0" y="148589"/>
                </a:lnTo>
                <a:lnTo>
                  <a:pt x="7577" y="195547"/>
                </a:lnTo>
                <a:lnTo>
                  <a:pt x="28675" y="236335"/>
                </a:lnTo>
                <a:lnTo>
                  <a:pt x="60844" y="268504"/>
                </a:lnTo>
                <a:lnTo>
                  <a:pt x="101632" y="289602"/>
                </a:lnTo>
                <a:lnTo>
                  <a:pt x="148590" y="297180"/>
                </a:lnTo>
                <a:lnTo>
                  <a:pt x="195547" y="289602"/>
                </a:lnTo>
                <a:lnTo>
                  <a:pt x="236335" y="268504"/>
                </a:lnTo>
                <a:lnTo>
                  <a:pt x="268504" y="236335"/>
                </a:lnTo>
                <a:lnTo>
                  <a:pt x="289602" y="195547"/>
                </a:lnTo>
                <a:lnTo>
                  <a:pt x="297180" y="148589"/>
                </a:lnTo>
                <a:lnTo>
                  <a:pt x="289602" y="101632"/>
                </a:lnTo>
                <a:lnTo>
                  <a:pt x="268504" y="60844"/>
                </a:lnTo>
                <a:lnTo>
                  <a:pt x="236335" y="28675"/>
                </a:lnTo>
                <a:lnTo>
                  <a:pt x="195547" y="7577"/>
                </a:lnTo>
                <a:lnTo>
                  <a:pt x="148590" y="0"/>
                </a:lnTo>
                <a:close/>
              </a:path>
            </a:pathLst>
          </a:custGeom>
          <a:solidFill>
            <a:srgbClr val="FFFFFF"/>
          </a:solidFill>
        </p:spPr>
        <p:txBody>
          <a:bodyPr wrap="square" lIns="0" tIns="0" rIns="0" bIns="0" rtlCol="0"/>
          <a:lstStyle/>
          <a:p>
            <a:endParaRPr sz="2400"/>
          </a:p>
        </p:txBody>
      </p:sp>
      <p:sp>
        <p:nvSpPr>
          <p:cNvPr id="98" name="object 98"/>
          <p:cNvSpPr txBox="1"/>
          <p:nvPr/>
        </p:nvSpPr>
        <p:spPr>
          <a:xfrm>
            <a:off x="5753946" y="4155102"/>
            <a:ext cx="154940" cy="304421"/>
          </a:xfrm>
          <a:prstGeom prst="rect">
            <a:avLst/>
          </a:prstGeom>
        </p:spPr>
        <p:txBody>
          <a:bodyPr vert="horz" wrap="square" lIns="0" tIns="16933" rIns="0" bIns="0" rtlCol="0">
            <a:spAutoFit/>
          </a:bodyPr>
          <a:lstStyle/>
          <a:p>
            <a:pPr marL="16933">
              <a:spcBef>
                <a:spcPts val="133"/>
              </a:spcBef>
            </a:pPr>
            <a:r>
              <a:rPr sz="1867" dirty="0">
                <a:solidFill>
                  <a:srgbClr val="575757"/>
                </a:solidFill>
                <a:latin typeface="Calibri Light"/>
                <a:cs typeface="Calibri Light"/>
              </a:rPr>
              <a:t>4</a:t>
            </a:r>
            <a:endParaRPr sz="1867">
              <a:latin typeface="Calibri Light"/>
              <a:cs typeface="Calibri Light"/>
            </a:endParaRPr>
          </a:p>
        </p:txBody>
      </p:sp>
      <p:sp>
        <p:nvSpPr>
          <p:cNvPr id="99" name="object 99"/>
          <p:cNvSpPr/>
          <p:nvPr/>
        </p:nvSpPr>
        <p:spPr>
          <a:xfrm>
            <a:off x="5630671" y="4998720"/>
            <a:ext cx="396240" cy="394547"/>
          </a:xfrm>
          <a:custGeom>
            <a:avLst/>
            <a:gdLst/>
            <a:ahLst/>
            <a:cxnLst/>
            <a:rect l="l" t="t" r="r" b="b"/>
            <a:pathLst>
              <a:path w="297179" h="295910">
                <a:moveTo>
                  <a:pt x="148590" y="0"/>
                </a:moveTo>
                <a:lnTo>
                  <a:pt x="101632" y="7534"/>
                </a:lnTo>
                <a:lnTo>
                  <a:pt x="60844" y="28517"/>
                </a:lnTo>
                <a:lnTo>
                  <a:pt x="28675" y="60514"/>
                </a:lnTo>
                <a:lnTo>
                  <a:pt x="7577" y="101096"/>
                </a:lnTo>
                <a:lnTo>
                  <a:pt x="0" y="147828"/>
                </a:lnTo>
                <a:lnTo>
                  <a:pt x="7577" y="194555"/>
                </a:lnTo>
                <a:lnTo>
                  <a:pt x="28675" y="235135"/>
                </a:lnTo>
                <a:lnTo>
                  <a:pt x="60844" y="267135"/>
                </a:lnTo>
                <a:lnTo>
                  <a:pt x="101632" y="288120"/>
                </a:lnTo>
                <a:lnTo>
                  <a:pt x="148590" y="295656"/>
                </a:lnTo>
                <a:lnTo>
                  <a:pt x="195547" y="288120"/>
                </a:lnTo>
                <a:lnTo>
                  <a:pt x="236335" y="267135"/>
                </a:lnTo>
                <a:lnTo>
                  <a:pt x="268504" y="235135"/>
                </a:lnTo>
                <a:lnTo>
                  <a:pt x="289602" y="194555"/>
                </a:lnTo>
                <a:lnTo>
                  <a:pt x="297180" y="147828"/>
                </a:lnTo>
                <a:lnTo>
                  <a:pt x="289602" y="101096"/>
                </a:lnTo>
                <a:lnTo>
                  <a:pt x="268504" y="60514"/>
                </a:lnTo>
                <a:lnTo>
                  <a:pt x="236335" y="28517"/>
                </a:lnTo>
                <a:lnTo>
                  <a:pt x="195547" y="7534"/>
                </a:lnTo>
                <a:lnTo>
                  <a:pt x="148590" y="0"/>
                </a:lnTo>
                <a:close/>
              </a:path>
            </a:pathLst>
          </a:custGeom>
          <a:solidFill>
            <a:srgbClr val="FFFFFF"/>
          </a:solidFill>
        </p:spPr>
        <p:txBody>
          <a:bodyPr wrap="square" lIns="0" tIns="0" rIns="0" bIns="0" rtlCol="0"/>
          <a:lstStyle/>
          <a:p>
            <a:endParaRPr sz="2400"/>
          </a:p>
        </p:txBody>
      </p:sp>
      <p:sp>
        <p:nvSpPr>
          <p:cNvPr id="100" name="object 100"/>
          <p:cNvSpPr txBox="1"/>
          <p:nvPr/>
        </p:nvSpPr>
        <p:spPr>
          <a:xfrm>
            <a:off x="5753946" y="5021207"/>
            <a:ext cx="154940" cy="305276"/>
          </a:xfrm>
          <a:prstGeom prst="rect">
            <a:avLst/>
          </a:prstGeom>
        </p:spPr>
        <p:txBody>
          <a:bodyPr vert="horz" wrap="square" lIns="0" tIns="17780" rIns="0" bIns="0" rtlCol="0">
            <a:spAutoFit/>
          </a:bodyPr>
          <a:lstStyle/>
          <a:p>
            <a:pPr marL="16933">
              <a:spcBef>
                <a:spcPts val="140"/>
              </a:spcBef>
            </a:pPr>
            <a:r>
              <a:rPr sz="1867" dirty="0">
                <a:solidFill>
                  <a:srgbClr val="006899"/>
                </a:solidFill>
                <a:latin typeface="Calibri Light"/>
                <a:cs typeface="Calibri Light"/>
              </a:rPr>
              <a:t>5</a:t>
            </a:r>
            <a:endParaRPr sz="1867">
              <a:latin typeface="Calibri Light"/>
              <a:cs typeface="Calibri Light"/>
            </a:endParaRPr>
          </a:p>
        </p:txBody>
      </p:sp>
      <p:sp>
        <p:nvSpPr>
          <p:cNvPr id="103" name="object 103"/>
          <p:cNvSpPr txBox="1">
            <a:spLocks noGrp="1"/>
          </p:cNvSpPr>
          <p:nvPr>
            <p:ph type="sldNum" sz="quarter" idx="7"/>
          </p:nvPr>
        </p:nvSpPr>
        <p:spPr>
          <a:xfrm>
            <a:off x="8754744" y="4823485"/>
            <a:ext cx="192404" cy="139700"/>
          </a:xfrm>
          <a:prstGeom prst="rect">
            <a:avLst/>
          </a:prstGeom>
        </p:spPr>
        <p:txBody>
          <a:bodyPr vert="horz" wrap="square" lIns="0" tIns="0" rIns="0" bIns="0" rtlCol="0">
            <a:spAutoFit/>
          </a:bodyPr>
          <a:lstStyle>
            <a:defPPr>
              <a:defRPr lang="en-US"/>
            </a:defPPr>
            <a:lvl1pPr marL="0" algn="l" defTabSz="914400" rtl="0" eaLnBrk="1" latinLnBrk="0" hangingPunct="1">
              <a:defRPr sz="900" b="0" i="0" kern="1200">
                <a:solidFill>
                  <a:schemeClr val="tx1"/>
                </a:solidFill>
                <a:latin typeface="Calibri Light"/>
                <a:ea typeface="+mn-ea"/>
                <a:cs typeface="Calibri Ligh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95885">
              <a:lnSpc>
                <a:spcPts val="955"/>
              </a:lnSpc>
            </a:pPr>
            <a:fld id="{81D60167-4931-47E6-BA6A-407CBD079E47}" type="slidenum">
              <a:rPr lang="en-IN" smtClean="0"/>
              <a:pPr marL="95885">
                <a:lnSpc>
                  <a:spcPts val="955"/>
                </a:lnSpc>
              </a:pPr>
              <a:t>19</a:t>
            </a:fld>
            <a:endParaRPr dirty="0"/>
          </a:p>
        </p:txBody>
      </p:sp>
      <p:sp>
        <p:nvSpPr>
          <p:cNvPr id="101" name="object 101"/>
          <p:cNvSpPr txBox="1"/>
          <p:nvPr/>
        </p:nvSpPr>
        <p:spPr>
          <a:xfrm>
            <a:off x="2054859" y="1666747"/>
            <a:ext cx="309880" cy="233397"/>
          </a:xfrm>
          <a:prstGeom prst="rect">
            <a:avLst/>
          </a:prstGeom>
        </p:spPr>
        <p:txBody>
          <a:bodyPr vert="horz" wrap="square" lIns="0" tIns="17780" rIns="0" bIns="0" rtlCol="0">
            <a:spAutoFit/>
          </a:bodyPr>
          <a:lstStyle/>
          <a:p>
            <a:pPr marL="16933">
              <a:spcBef>
                <a:spcPts val="140"/>
              </a:spcBef>
            </a:pPr>
            <a:r>
              <a:rPr sz="1400" dirty="0">
                <a:solidFill>
                  <a:srgbClr val="585858"/>
                </a:solidFill>
                <a:latin typeface="Calibri Light"/>
                <a:cs typeface="Calibri Light"/>
              </a:rPr>
              <a:t>S</a:t>
            </a:r>
            <a:r>
              <a:rPr sz="1400" spc="7" dirty="0">
                <a:solidFill>
                  <a:srgbClr val="585858"/>
                </a:solidFill>
                <a:latin typeface="Calibri Light"/>
                <a:cs typeface="Calibri Light"/>
              </a:rPr>
              <a:t>Q</a:t>
            </a:r>
            <a:r>
              <a:rPr sz="1400" dirty="0">
                <a:solidFill>
                  <a:srgbClr val="585858"/>
                </a:solidFill>
                <a:latin typeface="Calibri Light"/>
                <a:cs typeface="Calibri Light"/>
              </a:rPr>
              <a:t>L</a:t>
            </a:r>
            <a:endParaRPr sz="1400">
              <a:latin typeface="Calibri Light"/>
              <a:cs typeface="Calibri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descr="A screenshot of a social media post&#10;&#10;Description automatically generated">
            <a:extLst>
              <a:ext uri="{FF2B5EF4-FFF2-40B4-BE49-F238E27FC236}">
                <a16:creationId xmlns:a16="http://schemas.microsoft.com/office/drawing/2014/main" id="{3C04CE04-764E-47B2-8CC8-E57078588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7" y="1325377"/>
            <a:ext cx="11763375" cy="5103998"/>
          </a:xfrm>
          <a:prstGeom prst="rect">
            <a:avLst/>
          </a:prstGeom>
        </p:spPr>
      </p:pic>
    </p:spTree>
    <p:extLst>
      <p:ext uri="{BB962C8B-B14F-4D97-AF65-F5344CB8AC3E}">
        <p14:creationId xmlns:p14="http://schemas.microsoft.com/office/powerpoint/2010/main" val="1688868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605C3E03-E1D7-46B2-80A5-8A0A21D24A0E}"/>
              </a:ext>
            </a:extLst>
          </p:cNvPr>
          <p:cNvSpPr txBox="1"/>
          <p:nvPr/>
        </p:nvSpPr>
        <p:spPr>
          <a:xfrm>
            <a:off x="0" y="857250"/>
            <a:ext cx="12192000" cy="3293209"/>
          </a:xfrm>
          <a:prstGeom prst="rect">
            <a:avLst/>
          </a:prstGeom>
          <a:noFill/>
        </p:spPr>
        <p:txBody>
          <a:bodyPr wrap="square" rtlCol="0">
            <a:spAutoFit/>
          </a:bodyPr>
          <a:lstStyle/>
          <a:p>
            <a:r>
              <a:rPr lang="en-US" sz="2800" b="1" dirty="0"/>
              <a:t>Query Performance</a:t>
            </a:r>
            <a:r>
              <a:rPr lang="en-US" b="1" dirty="0"/>
              <a:t>:</a:t>
            </a:r>
          </a:p>
          <a:p>
            <a:pPr marL="742950" lvl="1" indent="-285750">
              <a:buFont typeface="Arial" panose="020B0604020202020204" pitchFamily="34" charset="0"/>
              <a:buChar char="•"/>
            </a:pPr>
            <a:r>
              <a:rPr lang="en-US" dirty="0"/>
              <a:t>Is the query queuing, i.e. not executing at all? </a:t>
            </a:r>
          </a:p>
          <a:p>
            <a:pPr marL="742950" lvl="1" indent="-285750">
              <a:buFont typeface="Arial" panose="020B0604020202020204" pitchFamily="34" charset="0"/>
              <a:buChar char="•"/>
            </a:pPr>
            <a:r>
              <a:rPr lang="en-US" dirty="0"/>
              <a:t>Is the query spilling to local or external storage? </a:t>
            </a:r>
          </a:p>
          <a:p>
            <a:pPr marL="742950" lvl="1" indent="-285750">
              <a:buFont typeface="Arial" panose="020B0604020202020204" pitchFamily="34" charset="0"/>
              <a:buChar char="•"/>
            </a:pPr>
            <a:r>
              <a:rPr lang="en-US" dirty="0"/>
              <a:t>Is the query creating more rows than expected? </a:t>
            </a:r>
          </a:p>
          <a:p>
            <a:pPr marL="742950" lvl="1" indent="-285750">
              <a:buFont typeface="Arial" panose="020B0604020202020204" pitchFamily="34" charset="0"/>
              <a:buChar char="•"/>
            </a:pPr>
            <a:r>
              <a:rPr lang="en-US" dirty="0"/>
              <a:t>Is the query not using pruning as well as it could? </a:t>
            </a:r>
          </a:p>
          <a:p>
            <a:pPr marL="742950" lvl="1" indent="-285750">
              <a:buFont typeface="Arial" panose="020B0604020202020204" pitchFamily="34" charset="0"/>
              <a:buChar char="•"/>
            </a:pPr>
            <a:r>
              <a:rPr lang="en-US" dirty="0"/>
              <a:t>Are there problems with the join order? </a:t>
            </a:r>
          </a:p>
          <a:p>
            <a:pPr marL="742950" lvl="1" indent="-285750">
              <a:buFont typeface="Arial" panose="020B0604020202020204" pitchFamily="34" charset="0"/>
              <a:buChar char="•"/>
            </a:pPr>
            <a:r>
              <a:rPr lang="en-US" dirty="0"/>
              <a:t>Sometimes the expectations for the query performance are based on having it seen running very quickly in the past. Check Understanding Result Caching</a:t>
            </a:r>
          </a:p>
          <a:p>
            <a:endParaRPr lang="en-US" dirty="0"/>
          </a:p>
          <a:p>
            <a:endParaRPr lang="en-US" dirty="0"/>
          </a:p>
          <a:p>
            <a:endParaRPr lang="en-IN" dirty="0"/>
          </a:p>
        </p:txBody>
      </p:sp>
    </p:spTree>
    <p:extLst>
      <p:ext uri="{BB962C8B-B14F-4D97-AF65-F5344CB8AC3E}">
        <p14:creationId xmlns:p14="http://schemas.microsoft.com/office/powerpoint/2010/main" val="2387573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1381807439"/>
              </p:ext>
            </p:extLst>
          </p:nvPr>
        </p:nvGraphicFramePr>
        <p:xfrm>
          <a:off x="0" y="761999"/>
          <a:ext cx="12172951" cy="6752494"/>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56548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general, Snowflake executes queries quickly and doesn't require intervention, so often a slow query is the symptom of a mistake in the way the query is written. </a:t>
                      </a: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566221">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Query Queuing </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The following is a list of things to check to identify the cause of slow running queries. </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Is the query queuing, i.e. not executing at all? </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QUEUED_LOAD: The query is queued because the warehouse is currently overloaded.</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QUEUED_RESUMING: the warehouse is resuming. The query will execute once the warehouse is available.</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QUEUED_REPAIR: a faulty server is being automatically replaced by a healthy one. </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This is a rare condition that can happen in the case of hardware failures.</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To determine the current load, two factors are considered: current resource consumption (RAM and CPU) </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The number of queries already executing. The number of queries that can execute in parallel on a warehouse is configurable by setting the parameter MAX_CONCURRENCY_LEVEL </a:t>
                      </a:r>
                    </a:p>
                    <a:p>
                      <a:pPr marL="1200150" lvl="2" indent="-285750">
                        <a:buFont typeface="Arial" panose="020B0604020202020204" pitchFamily="34" charset="0"/>
                        <a:buChar char="•"/>
                      </a:pPr>
                      <a:r>
                        <a:rPr lang="en-US" sz="1800" b="0" i="0" kern="1200" dirty="0">
                          <a:solidFill>
                            <a:schemeClr val="tx1"/>
                          </a:solidFill>
                          <a:effectLst/>
                          <a:latin typeface="+mn-lt"/>
                          <a:ea typeface="+mn-ea"/>
                          <a:cs typeface="+mn-cs"/>
                        </a:rPr>
                        <a:t>Once queued, a query waits for upwards of the amount of time specified by the STATEMENT_QUEUED_TIMEOUT_IN_SECONDS in seconds. If the timeout length is exceeded, the query is aborted</a:t>
                      </a: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2485294">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a:extLst>
              <a:ext uri="{FF2B5EF4-FFF2-40B4-BE49-F238E27FC236}">
                <a16:creationId xmlns:a16="http://schemas.microsoft.com/office/drawing/2014/main" id="{91990954-BEC0-4B79-8DBD-811882309046}"/>
              </a:ext>
            </a:extLst>
          </p:cNvPr>
          <p:cNvPicPr>
            <a:picLocks noChangeAspect="1"/>
          </p:cNvPicPr>
          <p:nvPr/>
        </p:nvPicPr>
        <p:blipFill>
          <a:blip r:embed="rId2"/>
          <a:stretch>
            <a:fillRect/>
          </a:stretch>
        </p:blipFill>
        <p:spPr>
          <a:xfrm>
            <a:off x="2752725" y="4859079"/>
            <a:ext cx="6686550" cy="2445488"/>
          </a:xfrm>
          <a:prstGeom prst="rect">
            <a:avLst/>
          </a:prstGeom>
        </p:spPr>
      </p:pic>
    </p:spTree>
    <p:extLst>
      <p:ext uri="{BB962C8B-B14F-4D97-AF65-F5344CB8AC3E}">
        <p14:creationId xmlns:p14="http://schemas.microsoft.com/office/powerpoint/2010/main" val="108038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3717332985"/>
              </p:ext>
            </p:extLst>
          </p:nvPr>
        </p:nvGraphicFramePr>
        <p:xfrm>
          <a:off x="0" y="712175"/>
          <a:ext cx="12172951" cy="12089268"/>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1002049">
                <a:tc>
                  <a:txBody>
                    <a:bodyPr/>
                    <a:lstStyle/>
                    <a:p>
                      <a:pPr algn="l" fontAlgn="t"/>
                      <a:r>
                        <a:rPr lang="en-US" b="1" dirty="0">
                          <a:effectLst/>
                        </a:rPr>
                        <a:t>Query spilling to local or external storage:</a:t>
                      </a: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To see if a query is spilling to disk, look at the right-hand side of the </a:t>
                      </a:r>
                      <a:r>
                        <a:rPr lang="en-US" sz="1800" b="1" i="0" kern="1200" dirty="0">
                          <a:solidFill>
                            <a:schemeClr val="tx1"/>
                          </a:solidFill>
                          <a:effectLst/>
                          <a:latin typeface="+mn-lt"/>
                          <a:ea typeface="+mn-ea"/>
                          <a:cs typeface="+mn-cs"/>
                        </a:rPr>
                        <a:t>Profile</a:t>
                      </a:r>
                      <a:r>
                        <a:rPr lang="en-US" sz="1800" b="0" i="0" kern="1200" dirty="0">
                          <a:solidFill>
                            <a:schemeClr val="tx1"/>
                          </a:solidFill>
                          <a:effectLst/>
                          <a:latin typeface="+mn-lt"/>
                          <a:ea typeface="+mn-ea"/>
                          <a:cs typeface="+mn-cs"/>
                        </a:rPr>
                        <a:t> tab in the web interface</a:t>
                      </a: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endParaRPr lang="en-US" sz="1800" b="0" i="0" kern="1200" dirty="0">
                        <a:solidFill>
                          <a:schemeClr val="tx1"/>
                        </a:solidFill>
                        <a:effectLst/>
                        <a:latin typeface="+mn-lt"/>
                        <a:ea typeface="+mn-ea"/>
                        <a:cs typeface="+mn-cs"/>
                      </a:endParaRPr>
                    </a:p>
                    <a:p>
                      <a:pPr marL="285750" indent="-285750" algn="l" fontAlgn="t">
                        <a:buFont typeface="Arial" panose="020B0604020202020204" pitchFamily="34" charset="0"/>
                        <a:buChar char="•"/>
                      </a:pPr>
                      <a:r>
                        <a:rPr lang="en-US" sz="1800" b="0" i="0" kern="1200" dirty="0">
                          <a:solidFill>
                            <a:schemeClr val="tx1"/>
                          </a:solidFill>
                          <a:effectLst/>
                          <a:latin typeface="+mn-lt"/>
                          <a:ea typeface="+mn-ea"/>
                          <a:cs typeface="+mn-cs"/>
                        </a:rPr>
                        <a:t>Solution</a:t>
                      </a:r>
                    </a:p>
                    <a:p>
                      <a:pPr marL="742950" lvl="1" indent="-285750" algn="l" fontAlgn="t">
                        <a:buFont typeface="Arial" panose="020B0604020202020204" pitchFamily="34" charset="0"/>
                        <a:buChar char="•"/>
                      </a:pPr>
                      <a:r>
                        <a:rPr lang="en-US" sz="1800" b="0" i="0" kern="1200" dirty="0">
                          <a:solidFill>
                            <a:schemeClr val="tx1"/>
                          </a:solidFill>
                          <a:effectLst/>
                          <a:latin typeface="+mn-lt"/>
                          <a:ea typeface="+mn-ea"/>
                          <a:cs typeface="+mn-cs"/>
                        </a:rPr>
                        <a:t>To optimize a query that is spilling a lot of data, the best approach is to reduce the number of rows that must processed. Data clustering is often very effective for this as it allows Snowflake in many cases to only read the appropriate subset of the data that is really needed</a:t>
                      </a:r>
                    </a:p>
                    <a:p>
                      <a:pPr marL="285750" indent="-285750" algn="l" fontAlgn="t">
                        <a:buFont typeface="Arial" panose="020B0604020202020204" pitchFamily="34" charset="0"/>
                        <a:buChar char="•"/>
                      </a:pPr>
                      <a:endParaRPr lang="en-US" b="0"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1182264">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4521444">
                <a:tc>
                  <a:txBody>
                    <a:bodyPr/>
                    <a:lstStyle/>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a:extLst>
              <a:ext uri="{FF2B5EF4-FFF2-40B4-BE49-F238E27FC236}">
                <a16:creationId xmlns:a16="http://schemas.microsoft.com/office/drawing/2014/main" id="{16042D8F-4413-4EAE-9128-55A596F8E58A}"/>
              </a:ext>
            </a:extLst>
          </p:cNvPr>
          <p:cNvPicPr>
            <a:picLocks noChangeAspect="1"/>
          </p:cNvPicPr>
          <p:nvPr/>
        </p:nvPicPr>
        <p:blipFill>
          <a:blip r:embed="rId2"/>
          <a:stretch>
            <a:fillRect/>
          </a:stretch>
        </p:blipFill>
        <p:spPr>
          <a:xfrm>
            <a:off x="278771" y="1424350"/>
            <a:ext cx="5191125" cy="4221538"/>
          </a:xfrm>
          <a:prstGeom prst="rect">
            <a:avLst/>
          </a:prstGeom>
        </p:spPr>
      </p:pic>
      <p:pic>
        <p:nvPicPr>
          <p:cNvPr id="36" name="Picture 35">
            <a:extLst>
              <a:ext uri="{FF2B5EF4-FFF2-40B4-BE49-F238E27FC236}">
                <a16:creationId xmlns:a16="http://schemas.microsoft.com/office/drawing/2014/main" id="{443DAF4E-622A-420D-8F70-BF298AC5C876}"/>
              </a:ext>
            </a:extLst>
          </p:cNvPr>
          <p:cNvPicPr>
            <a:picLocks noChangeAspect="1"/>
          </p:cNvPicPr>
          <p:nvPr/>
        </p:nvPicPr>
        <p:blipFill>
          <a:blip r:embed="rId3"/>
          <a:stretch>
            <a:fillRect/>
          </a:stretch>
        </p:blipFill>
        <p:spPr>
          <a:xfrm>
            <a:off x="5591156" y="1464719"/>
            <a:ext cx="3219450" cy="2686050"/>
          </a:xfrm>
          <a:prstGeom prst="rect">
            <a:avLst/>
          </a:prstGeom>
        </p:spPr>
      </p:pic>
    </p:spTree>
    <p:extLst>
      <p:ext uri="{BB962C8B-B14F-4D97-AF65-F5344CB8AC3E}">
        <p14:creationId xmlns:p14="http://schemas.microsoft.com/office/powerpoint/2010/main" val="3618260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3328325193"/>
              </p:ext>
            </p:extLst>
          </p:nvPr>
        </p:nvGraphicFramePr>
        <p:xfrm>
          <a:off x="0" y="722811"/>
          <a:ext cx="12172951" cy="701199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5422779">
                <a:tc>
                  <a:txBody>
                    <a:bodyPr/>
                    <a:lstStyle/>
                    <a:p>
                      <a:pPr algn="l" fontAlgn="t"/>
                      <a:r>
                        <a:rPr lang="en-US" b="1" dirty="0">
                          <a:effectLst/>
                        </a:rPr>
                        <a:t>Row Explosion:</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A common cause of slow queries is joins that produce more rows than the query author anticipated. This is often referred to as “row explosion”.</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An easy way to recognize these is to check the query profile for join operators that display more rows in the output than in either of the input links. An example is shown below:</a:t>
                      </a: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The join receives a billion rows from one side, and about 3 billion rows from the other. But it is generating more than 20 billion rows</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In many cases, however, it is the result of an erroneous join condition. An extreme case is if the join condition is missing completely; in that case, the number of rows produced will be equal to the product of the number of rows on both sides.</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Look for missing join Conditions</a:t>
                      </a:r>
                    </a:p>
                    <a:p>
                      <a:pPr marL="0" indent="0"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11032">
                <a:tc>
                  <a:txBody>
                    <a:bodyPr/>
                    <a:lstStyle/>
                    <a:p>
                      <a:pPr marL="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50235">
                <a:tc>
                  <a:txBody>
                    <a:bodyPr/>
                    <a:lstStyle/>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13" name="Picture 12">
            <a:extLst>
              <a:ext uri="{FF2B5EF4-FFF2-40B4-BE49-F238E27FC236}">
                <a16:creationId xmlns:a16="http://schemas.microsoft.com/office/drawing/2014/main" id="{AA76E7E8-3FE5-412C-ABDA-B3678EFC1853}"/>
              </a:ext>
            </a:extLst>
          </p:cNvPr>
          <p:cNvPicPr>
            <a:picLocks noChangeAspect="1"/>
          </p:cNvPicPr>
          <p:nvPr/>
        </p:nvPicPr>
        <p:blipFill>
          <a:blip r:embed="rId2"/>
          <a:stretch>
            <a:fillRect/>
          </a:stretch>
        </p:blipFill>
        <p:spPr>
          <a:xfrm>
            <a:off x="1447579" y="2258642"/>
            <a:ext cx="6000750" cy="2638425"/>
          </a:xfrm>
          <a:prstGeom prst="rect">
            <a:avLst/>
          </a:prstGeom>
        </p:spPr>
      </p:pic>
    </p:spTree>
    <p:extLst>
      <p:ext uri="{BB962C8B-B14F-4D97-AF65-F5344CB8AC3E}">
        <p14:creationId xmlns:p14="http://schemas.microsoft.com/office/powerpoint/2010/main" val="2796883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1295700876"/>
              </p:ext>
            </p:extLst>
          </p:nvPr>
        </p:nvGraphicFramePr>
        <p:xfrm>
          <a:off x="0" y="722813"/>
          <a:ext cx="12172951" cy="6385560"/>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4889057">
                <a:tc rowSpan="3">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1" i="0" kern="1200" cap="all" dirty="0">
                          <a:solidFill>
                            <a:schemeClr val="tx1"/>
                          </a:solidFill>
                          <a:effectLst/>
                          <a:latin typeface="+mn-lt"/>
                          <a:ea typeface="+mn-ea"/>
                          <a:cs typeface="+mn-cs"/>
                        </a:rPr>
                        <a:t>UNSATISFACTORY PRUNING</a:t>
                      </a:r>
                      <a:r>
                        <a:rPr lang="en-US" b="1" dirty="0">
                          <a:effectLst/>
                        </a:rPr>
                        <a:t>:</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Snowflake makes extensive use of pruning to reduce the amount of data that has to be read from storage</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Look for Subqueries in the </a:t>
                      </a:r>
                      <a:r>
                        <a:rPr lang="en-US" sz="1800" b="0" i="0" kern="1200" dirty="0" err="1">
                          <a:solidFill>
                            <a:schemeClr val="tx1"/>
                          </a:solidFill>
                          <a:effectLst/>
                          <a:latin typeface="+mn-lt"/>
                          <a:ea typeface="+mn-ea"/>
                          <a:cs typeface="+mn-cs"/>
                        </a:rPr>
                        <a:t>Sql</a:t>
                      </a:r>
                      <a:r>
                        <a:rPr lang="en-US" sz="1800" b="0" i="0" kern="1200" dirty="0">
                          <a:solidFill>
                            <a:schemeClr val="tx1"/>
                          </a:solidFill>
                          <a:effectLst/>
                          <a:latin typeface="+mn-lt"/>
                          <a:ea typeface="+mn-ea"/>
                          <a:cs typeface="+mn-cs"/>
                        </a:rPr>
                        <a:t> STMT</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Optimal Scan is 10 Percent of total Micro Partitions</a:t>
                      </a: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In this situation, we see that there is a filter immediately after the table scan removed almost all of the rows read from disk. This means that the performance could be dramatically improved by more efficient pruning</a:t>
                      </a:r>
                    </a:p>
                    <a:p>
                      <a:pPr marL="285750" lvl="0" indent="-285750">
                        <a:buFont typeface="Arial" panose="020B0604020202020204" pitchFamily="34" charset="0"/>
                        <a:buChar char="•"/>
                      </a:pPr>
                      <a:r>
                        <a:rPr lang="en-US" sz="1800" b="1" i="0" kern="1200" dirty="0">
                          <a:solidFill>
                            <a:schemeClr val="tx1"/>
                          </a:solidFill>
                          <a:effectLst/>
                          <a:latin typeface="+mn-lt"/>
                          <a:ea typeface="+mn-ea"/>
                          <a:cs typeface="+mn-cs"/>
                        </a:rPr>
                        <a:t>Solution</a:t>
                      </a:r>
                      <a:br>
                        <a:rPr lang="en-US" dirty="0"/>
                      </a:br>
                      <a:r>
                        <a:rPr lang="en-US" sz="1800" b="0" i="0" kern="1200" dirty="0">
                          <a:solidFill>
                            <a:schemeClr val="tx1"/>
                          </a:solidFill>
                          <a:effectLst/>
                          <a:latin typeface="+mn-lt"/>
                          <a:ea typeface="+mn-ea"/>
                          <a:cs typeface="+mn-cs"/>
                        </a:rPr>
                        <a:t>To improve pruning, the general recommendation is to consider whether clustering can be improved</a:t>
                      </a:r>
                    </a:p>
                    <a:p>
                      <a:pPr marL="457200" lvl="1" indent="0">
                        <a:buFont typeface="Arial" panose="020B0604020202020204" pitchFamily="34" charset="0"/>
                        <a:buNone/>
                      </a:pPr>
                      <a:endParaRPr lang="en-US" sz="1800" b="0" i="0" kern="1200" dirty="0">
                        <a:solidFill>
                          <a:schemeClr val="tx1"/>
                        </a:solidFill>
                        <a:effectLst/>
                        <a:latin typeface="+mn-lt"/>
                        <a:ea typeface="+mn-ea"/>
                        <a:cs typeface="+mn-cs"/>
                      </a:endParaRP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p>
                      <a:pPr marL="0" indent="0"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19267">
                <a:tc vMerge="1">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607887">
                <a:tc vMerge="1">
                  <a:txBody>
                    <a:bodyPr/>
                    <a:lstStyle/>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a:extLst>
              <a:ext uri="{FF2B5EF4-FFF2-40B4-BE49-F238E27FC236}">
                <a16:creationId xmlns:a16="http://schemas.microsoft.com/office/drawing/2014/main" id="{EFAA44A3-9E92-4B94-88B1-2BB7EF7F54B8}"/>
              </a:ext>
            </a:extLst>
          </p:cNvPr>
          <p:cNvPicPr>
            <a:picLocks noChangeAspect="1"/>
          </p:cNvPicPr>
          <p:nvPr/>
        </p:nvPicPr>
        <p:blipFill>
          <a:blip r:embed="rId2"/>
          <a:stretch>
            <a:fillRect/>
          </a:stretch>
        </p:blipFill>
        <p:spPr>
          <a:xfrm>
            <a:off x="2062052" y="1857375"/>
            <a:ext cx="4133850" cy="3143250"/>
          </a:xfrm>
          <a:prstGeom prst="rect">
            <a:avLst/>
          </a:prstGeom>
        </p:spPr>
      </p:pic>
    </p:spTree>
    <p:extLst>
      <p:ext uri="{BB962C8B-B14F-4D97-AF65-F5344CB8AC3E}">
        <p14:creationId xmlns:p14="http://schemas.microsoft.com/office/powerpoint/2010/main" val="1950650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Micro Partition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extLst>
              <p:ext uri="{D42A27DB-BD31-4B8C-83A1-F6EECF244321}">
                <p14:modId xmlns:p14="http://schemas.microsoft.com/office/powerpoint/2010/main" val="4033737800"/>
              </p:ext>
            </p:extLst>
          </p:nvPr>
        </p:nvGraphicFramePr>
        <p:xfrm>
          <a:off x="0" y="712176"/>
          <a:ext cx="12172951" cy="7406640"/>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6437755">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1" i="0" kern="1200" cap="all" dirty="0">
                          <a:solidFill>
                            <a:schemeClr val="tx1"/>
                          </a:solidFill>
                          <a:effectLst/>
                          <a:latin typeface="+mn-lt"/>
                          <a:ea typeface="+mn-ea"/>
                          <a:cs typeface="+mn-cs"/>
                        </a:rPr>
                        <a:t>CONTROL JOIN ORDER</a:t>
                      </a:r>
                      <a:r>
                        <a:rPr lang="en-US" b="1" dirty="0">
                          <a:effectLst/>
                        </a:rPr>
                        <a:t>:</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In some rare situations, it is not possible for the optimizer to identify the join ordering that would result in the fastest execution. In these cases it may be desirable to exercise more control over this aspect of query execution</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In this situation, we see that there is a filter immediately after the table scan removed almost all of the rows read from disk. This means that the performance could be dramatically improved by more efficient pruning</a:t>
                      </a:r>
                    </a:p>
                    <a:p>
                      <a:pPr marL="285750" lvl="0" indent="-285750">
                        <a:buFont typeface="Arial" panose="020B0604020202020204" pitchFamily="34" charset="0"/>
                        <a:buChar char="•"/>
                      </a:pPr>
                      <a:r>
                        <a:rPr lang="en-US" sz="1800" b="1" i="0" kern="1200" dirty="0">
                          <a:solidFill>
                            <a:schemeClr val="tx1"/>
                          </a:solidFill>
                          <a:effectLst/>
                          <a:latin typeface="+mn-lt"/>
                          <a:ea typeface="+mn-ea"/>
                          <a:cs typeface="+mn-cs"/>
                        </a:rPr>
                        <a:t>Solution</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The solution for this is to use temporary tables. For example, consider a query like the following:</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SELECT </a:t>
                      </a:r>
                      <a:r>
                        <a:rPr lang="en-US" sz="1600" b="0" i="0" kern="1200" dirty="0" err="1">
                          <a:solidFill>
                            <a:schemeClr val="tx1"/>
                          </a:solidFill>
                          <a:effectLst/>
                          <a:latin typeface="+mn-lt"/>
                          <a:ea typeface="+mn-ea"/>
                          <a:cs typeface="+mn-cs"/>
                        </a:rPr>
                        <a:t>x,y</a:t>
                      </a:r>
                      <a:r>
                        <a:rPr lang="en-US" sz="1600" b="0" i="0" kern="1200" dirty="0">
                          <a:solidFill>
                            <a:schemeClr val="tx1"/>
                          </a:solidFill>
                          <a:effectLst/>
                          <a:latin typeface="+mn-lt"/>
                          <a:ea typeface="+mn-ea"/>
                          <a:cs typeface="+mn-cs"/>
                        </a:rPr>
                        <a:t> FROM T1</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    INNER JOIN T2 USING (z)</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    INNER JOIN T3 USING (w);</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Looking at the query profile, you notice that Snowflake joins T2 and T3 first, and then joins the results to T1. Using your additional knowledge of the data, you determine that this is not the fastest approach. In that case, you can write the following:</a:t>
                      </a:r>
                      <a:endParaRPr lang="en-US" sz="1800" b="1" i="0" kern="1200" dirty="0">
                        <a:solidFill>
                          <a:schemeClr val="tx1"/>
                        </a:solidFill>
                        <a:effectLst/>
                        <a:latin typeface="+mn-lt"/>
                        <a:ea typeface="+mn-ea"/>
                        <a:cs typeface="+mn-cs"/>
                      </a:endParaRP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CREATE TEMPORARY TABLE temp1 AS</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    SELECT </a:t>
                      </a:r>
                      <a:r>
                        <a:rPr lang="en-US" sz="1600" b="0" i="0" kern="1200" dirty="0" err="1">
                          <a:solidFill>
                            <a:schemeClr val="tx1"/>
                          </a:solidFill>
                          <a:effectLst/>
                          <a:latin typeface="+mn-lt"/>
                          <a:ea typeface="+mn-ea"/>
                          <a:cs typeface="+mn-cs"/>
                        </a:rPr>
                        <a:t>x,y,z,w</a:t>
                      </a:r>
                      <a:r>
                        <a:rPr lang="en-US" sz="1600" b="0" i="0" kern="1200" dirty="0">
                          <a:solidFill>
                            <a:schemeClr val="tx1"/>
                          </a:solidFill>
                          <a:effectLst/>
                          <a:latin typeface="+mn-lt"/>
                          <a:ea typeface="+mn-ea"/>
                          <a:cs typeface="+mn-cs"/>
                        </a:rPr>
                        <a:t> FROM T1</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    INNER JOIN T2 USING (z);</a:t>
                      </a:r>
                      <a:endParaRPr lang="en-US" sz="1600" b="1" i="0" kern="1200" dirty="0">
                        <a:solidFill>
                          <a:schemeClr val="tx1"/>
                        </a:solidFill>
                        <a:effectLst/>
                        <a:latin typeface="+mn-lt"/>
                        <a:ea typeface="+mn-ea"/>
                        <a:cs typeface="+mn-cs"/>
                      </a:endParaRP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SELECT </a:t>
                      </a:r>
                      <a:r>
                        <a:rPr lang="en-US" sz="1600" b="0" i="0" kern="1200" dirty="0" err="1">
                          <a:solidFill>
                            <a:schemeClr val="tx1"/>
                          </a:solidFill>
                          <a:effectLst/>
                          <a:latin typeface="+mn-lt"/>
                          <a:ea typeface="+mn-ea"/>
                          <a:cs typeface="+mn-cs"/>
                        </a:rPr>
                        <a:t>x,y</a:t>
                      </a:r>
                      <a:r>
                        <a:rPr lang="en-US" sz="1600" b="0" i="0" kern="1200" dirty="0">
                          <a:solidFill>
                            <a:schemeClr val="tx1"/>
                          </a:solidFill>
                          <a:effectLst/>
                          <a:latin typeface="+mn-lt"/>
                          <a:ea typeface="+mn-ea"/>
                          <a:cs typeface="+mn-cs"/>
                        </a:rPr>
                        <a:t> FROM temp1</a:t>
                      </a:r>
                    </a:p>
                    <a:p>
                      <a:pPr marL="914400" lvl="2" indent="0">
                        <a:buFont typeface="Arial" panose="020B0604020202020204" pitchFamily="34" charset="0"/>
                        <a:buNone/>
                      </a:pPr>
                      <a:r>
                        <a:rPr lang="en-US" sz="1600" b="0" i="0" kern="1200" dirty="0">
                          <a:solidFill>
                            <a:schemeClr val="tx1"/>
                          </a:solidFill>
                          <a:effectLst/>
                          <a:latin typeface="+mn-lt"/>
                          <a:ea typeface="+mn-ea"/>
                          <a:cs typeface="+mn-cs"/>
                        </a:rPr>
                        <a:t>    INNER JOIN T3 using (w);</a:t>
                      </a:r>
                      <a:endParaRPr lang="en-US" sz="1600" b="1" i="0" kern="1200" dirty="0">
                        <a:solidFill>
                          <a:schemeClr val="tx1"/>
                        </a:solidFill>
                        <a:effectLst/>
                        <a:latin typeface="+mn-lt"/>
                        <a:ea typeface="+mn-ea"/>
                        <a:cs typeface="+mn-cs"/>
                      </a:endParaRP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This approach guarantees that the joins are executed in your preferred order.</a:t>
                      </a:r>
                      <a:endParaRPr lang="en-US" sz="1800" b="1" i="0" kern="1200" dirty="0">
                        <a:solidFill>
                          <a:schemeClr val="tx1"/>
                        </a:solidFill>
                        <a:effectLst/>
                        <a:latin typeface="+mn-lt"/>
                        <a:ea typeface="+mn-ea"/>
                        <a:cs typeface="+mn-cs"/>
                      </a:endParaRPr>
                    </a:p>
                    <a:p>
                      <a:pPr marL="285750" lvl="0" indent="-285750">
                        <a:buFont typeface="Arial" panose="020B0604020202020204" pitchFamily="34" charset="0"/>
                        <a:buChar char="•"/>
                      </a:pPr>
                      <a:r>
                        <a:rPr lang="en-US" sz="1800" b="0" i="0" kern="1200" dirty="0">
                          <a:solidFill>
                            <a:schemeClr val="tx1"/>
                          </a:solidFill>
                          <a:effectLst/>
                          <a:latin typeface="+mn-lt"/>
                          <a:ea typeface="+mn-ea"/>
                          <a:cs typeface="+mn-cs"/>
                        </a:rPr>
                        <a:t>When to Use this Solution</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The typical situation where this may make sense is when the query profile shows both of the following conditions for a JOIN operator:</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A large number of rows on the left-hand input, and a much lower number on the right hand.</a:t>
                      </a:r>
                    </a:p>
                    <a:p>
                      <a:pPr marL="742950" lvl="1" indent="-285750">
                        <a:buFont typeface="Arial" panose="020B0604020202020204" pitchFamily="34" charset="0"/>
                        <a:buChar char="•"/>
                      </a:pPr>
                      <a:r>
                        <a:rPr lang="en-US" sz="1800" b="0" i="0" kern="1200" dirty="0">
                          <a:solidFill>
                            <a:schemeClr val="tx1"/>
                          </a:solidFill>
                          <a:effectLst/>
                          <a:latin typeface="+mn-lt"/>
                          <a:ea typeface="+mn-ea"/>
                          <a:cs typeface="+mn-cs"/>
                        </a:rPr>
                        <a:t>A significant percentage of the overall query execution time spent in the join operator</a:t>
                      </a:r>
                    </a:p>
                    <a:p>
                      <a:pPr marL="742950" lvl="1" indent="-285750">
                        <a:buFont typeface="Arial" panose="020B0604020202020204" pitchFamily="34" charset="0"/>
                        <a:buChar cha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325425">
                <a:tc>
                  <a:txBody>
                    <a:bodyPr/>
                    <a:lstStyle/>
                    <a:p>
                      <a:pPr marL="285750" marR="0" lvl="0" indent="-2857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339574">
                <a:tc>
                  <a:txBody>
                    <a:bodyPr/>
                    <a:lstStyle/>
                    <a:p>
                      <a:pPr algn="l" fontAlgn="t">
                        <a:buFont typeface="Arial" panose="020B0604020202020204" pitchFamily="34" charset="0"/>
                        <a:buNone/>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spTree>
    <p:extLst>
      <p:ext uri="{BB962C8B-B14F-4D97-AF65-F5344CB8AC3E}">
        <p14:creationId xmlns:p14="http://schemas.microsoft.com/office/powerpoint/2010/main" val="2281554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Common Table Expressions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62500" lnSpcReduction="20000"/>
          </a:bodyPr>
          <a:lstStyle/>
          <a:p>
            <a:r>
              <a:rPr lang="en-US" altLang="en-US" sz="2400" dirty="0"/>
              <a:t>CTE – Common Table Expressions</a:t>
            </a:r>
          </a:p>
          <a:p>
            <a:pPr lvl="1"/>
            <a:r>
              <a:rPr lang="en-US" altLang="en-US" sz="2000" dirty="0"/>
              <a:t>Named Sub Query Defined with “WITH” clause</a:t>
            </a:r>
          </a:p>
          <a:p>
            <a:pPr lvl="1"/>
            <a:r>
              <a:rPr lang="en-US" altLang="en-US" sz="2000" dirty="0"/>
              <a:t>Temporary View</a:t>
            </a:r>
          </a:p>
          <a:p>
            <a:pPr lvl="1"/>
            <a:r>
              <a:rPr lang="en-US" altLang="en-US" sz="2000" dirty="0" err="1"/>
              <a:t>Eg</a:t>
            </a:r>
            <a:r>
              <a:rPr lang="en-US" altLang="en-US" sz="2000" dirty="0"/>
              <a:t>: </a:t>
            </a:r>
            <a:r>
              <a:rPr lang="en-US" altLang="en-US" sz="2000" dirty="0">
                <a:solidFill>
                  <a:srgbClr val="000000"/>
                </a:solidFill>
                <a:latin typeface="Courier 10 Pitch"/>
              </a:rPr>
              <a:t>with MY_CTE (CTE_COL_1, CTE_COL_2) AS ( SELECT COL_1, COL_2 FROM ... ) select ... from </a:t>
            </a:r>
            <a:r>
              <a:rPr lang="en-US" altLang="en-US" sz="2000" dirty="0" err="1">
                <a:solidFill>
                  <a:srgbClr val="000000"/>
                </a:solidFill>
                <a:latin typeface="Courier 10 Pitch"/>
              </a:rPr>
              <a:t>my_cte</a:t>
            </a:r>
            <a:r>
              <a:rPr lang="en-US" altLang="en-US" sz="2000" dirty="0">
                <a:solidFill>
                  <a:srgbClr val="000000"/>
                </a:solidFill>
                <a:latin typeface="Courier 10 Pitch"/>
              </a:rPr>
              <a:t>;</a:t>
            </a:r>
            <a:r>
              <a:rPr lang="en-US" altLang="en-US" sz="1600" dirty="0"/>
              <a:t> </a:t>
            </a:r>
            <a:endParaRPr lang="en-US" altLang="en-US" sz="4400" dirty="0">
              <a:latin typeface="Arial" panose="020B0604020202020204" pitchFamily="34" charset="0"/>
            </a:endParaRPr>
          </a:p>
          <a:p>
            <a:r>
              <a:rPr lang="en-US" altLang="en-US" sz="2400" dirty="0"/>
              <a:t>Recursive CTE &amp; Non Recursive CTE</a:t>
            </a:r>
          </a:p>
          <a:p>
            <a:pPr lvl="1"/>
            <a:r>
              <a:rPr lang="en-US" altLang="en-US" sz="2600" b="1" dirty="0"/>
              <a:t>Non Recursive CTE</a:t>
            </a:r>
          </a:p>
          <a:p>
            <a:pPr lvl="2"/>
            <a:r>
              <a:rPr lang="en-US" altLang="en-US" sz="1600" dirty="0">
                <a:solidFill>
                  <a:srgbClr val="088A08"/>
                </a:solidFill>
                <a:latin typeface="Courier 10 Pitch"/>
              </a:rPr>
              <a:t>select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title</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manager_id</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title</a:t>
            </a:r>
            <a:r>
              <a:rPr lang="en-US" altLang="en-US" sz="1600" dirty="0">
                <a:solidFill>
                  <a:srgbClr val="000000"/>
                </a:solidFill>
                <a:latin typeface="Courier 10 Pitch"/>
              </a:rPr>
              <a:t>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a:solidFill>
                  <a:srgbClr val="808080"/>
                </a:solidFill>
                <a:latin typeface="Courier 10 Pitch"/>
              </a:rPr>
              <a:t>"MANAGER TITLE"</a:t>
            </a:r>
            <a:r>
              <a:rPr lang="en-US" altLang="en-US" sz="1600" dirty="0">
                <a:solidFill>
                  <a:srgbClr val="000000"/>
                </a:solidFill>
                <a:latin typeface="Courier 10 Pitch"/>
              </a:rPr>
              <a:t> </a:t>
            </a:r>
            <a:r>
              <a:rPr lang="en-US" altLang="en-US" sz="1600" dirty="0">
                <a:solidFill>
                  <a:srgbClr val="088A08"/>
                </a:solidFill>
                <a:latin typeface="Courier 10 Pitch"/>
              </a:rPr>
              <a:t>from</a:t>
            </a:r>
            <a:r>
              <a:rPr lang="en-US" altLang="en-US" sz="1600" dirty="0">
                <a:solidFill>
                  <a:srgbClr val="000000"/>
                </a:solidFill>
                <a:latin typeface="Courier 10 Pitch"/>
              </a:rPr>
              <a:t> employees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a:solidFill>
                  <a:srgbClr val="000000"/>
                </a:solidFill>
                <a:latin typeface="Courier 10 Pitch"/>
              </a:rPr>
              <a:t> </a:t>
            </a:r>
            <a:r>
              <a:rPr lang="en-US" altLang="en-US" sz="1600" dirty="0">
                <a:solidFill>
                  <a:srgbClr val="088A08"/>
                </a:solidFill>
                <a:latin typeface="Courier 10 Pitch"/>
              </a:rPr>
              <a:t>left</a:t>
            </a:r>
            <a:r>
              <a:rPr lang="en-US" altLang="en-US" sz="1600" dirty="0">
                <a:solidFill>
                  <a:srgbClr val="000000"/>
                </a:solidFill>
                <a:latin typeface="Courier 10 Pitch"/>
              </a:rPr>
              <a:t> </a:t>
            </a:r>
            <a:r>
              <a:rPr lang="en-US" altLang="en-US" sz="1600" dirty="0">
                <a:solidFill>
                  <a:srgbClr val="088A08"/>
                </a:solidFill>
                <a:latin typeface="Courier 10 Pitch"/>
              </a:rPr>
              <a:t>outer</a:t>
            </a:r>
            <a:r>
              <a:rPr lang="en-US" altLang="en-US" sz="1600" dirty="0">
                <a:solidFill>
                  <a:srgbClr val="000000"/>
                </a:solidFill>
                <a:latin typeface="Courier 10 Pitch"/>
              </a:rPr>
              <a:t> </a:t>
            </a:r>
            <a:r>
              <a:rPr lang="en-US" altLang="en-US" sz="1600" dirty="0">
                <a:solidFill>
                  <a:srgbClr val="088A08"/>
                </a:solidFill>
                <a:latin typeface="Courier 10 Pitch"/>
              </a:rPr>
              <a:t>join</a:t>
            </a:r>
            <a:r>
              <a:rPr lang="en-US" altLang="en-US" sz="1600" dirty="0">
                <a:solidFill>
                  <a:srgbClr val="000000"/>
                </a:solidFill>
                <a:latin typeface="Courier 10 Pitch"/>
              </a:rPr>
              <a:t> employees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a:solidFill>
                  <a:srgbClr val="000000"/>
                </a:solidFill>
                <a:latin typeface="Courier 10 Pitch"/>
              </a:rPr>
              <a:t> </a:t>
            </a:r>
            <a:r>
              <a:rPr lang="en-US" altLang="en-US" sz="1600" dirty="0">
                <a:solidFill>
                  <a:srgbClr val="088A08"/>
                </a:solidFill>
                <a:latin typeface="Courier 10 Pitch"/>
              </a:rPr>
              <a:t>on</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manager_id</a:t>
            </a:r>
            <a:r>
              <a:rPr lang="en-US" altLang="en-US" sz="1600" dirty="0">
                <a:solidFill>
                  <a:srgbClr val="000000"/>
                </a:solidFill>
                <a:latin typeface="Courier 10 Pitch"/>
              </a:rPr>
              <a:t> </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order</a:t>
            </a:r>
            <a:r>
              <a:rPr lang="en-US" altLang="en-US" sz="1600" dirty="0">
                <a:solidFill>
                  <a:srgbClr val="000000"/>
                </a:solidFill>
                <a:latin typeface="Courier 10 Pitch"/>
              </a:rPr>
              <a:t> </a:t>
            </a:r>
            <a:r>
              <a:rPr lang="en-US" altLang="en-US" sz="1600" dirty="0">
                <a:solidFill>
                  <a:srgbClr val="088A08"/>
                </a:solidFill>
                <a:latin typeface="Courier 10 Pitch"/>
              </a:rPr>
              <a:t>by</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nulls</a:t>
            </a:r>
            <a:r>
              <a:rPr lang="en-US" altLang="en-US" sz="1600" dirty="0">
                <a:solidFill>
                  <a:srgbClr val="000000"/>
                </a:solidFill>
                <a:latin typeface="Courier 10 Pitch"/>
              </a:rPr>
              <a:t> </a:t>
            </a:r>
            <a:r>
              <a:rPr lang="en-US" altLang="en-US" sz="1600" dirty="0">
                <a:solidFill>
                  <a:srgbClr val="088A08"/>
                </a:solidFill>
                <a:latin typeface="Courier 10 Pitch"/>
              </a:rPr>
              <a:t>first</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404040"/>
                </a:solidFill>
                <a:latin typeface="Courier 10 Pitch"/>
              </a:rPr>
              <a:t>;</a:t>
            </a:r>
            <a:r>
              <a:rPr lang="en-US" altLang="en-US" sz="1200" dirty="0"/>
              <a:t> </a:t>
            </a:r>
            <a:endParaRPr lang="en-US" altLang="en-US" sz="4000" dirty="0">
              <a:latin typeface="Arial" panose="020B0604020202020204" pitchFamily="34" charset="0"/>
            </a:endParaRPr>
          </a:p>
          <a:p>
            <a:pPr lvl="1"/>
            <a:endParaRPr lang="en-US" altLang="en-US" sz="2600" b="1" dirty="0"/>
          </a:p>
          <a:p>
            <a:pPr lvl="1"/>
            <a:r>
              <a:rPr lang="en-US" altLang="en-US" sz="2600" b="1" dirty="0"/>
              <a:t>Recursive CTE</a:t>
            </a:r>
          </a:p>
          <a:p>
            <a:pPr lvl="1"/>
            <a:r>
              <a:rPr lang="en-US" altLang="en-US" sz="2600" b="1" dirty="0"/>
              <a:t>Anchor Clause and Recursive Clause</a:t>
            </a:r>
          </a:p>
          <a:p>
            <a:pPr lvl="1"/>
            <a:r>
              <a:rPr lang="en-US" altLang="en-US" sz="2000" dirty="0"/>
              <a:t>with recursive managers </a:t>
            </a:r>
          </a:p>
          <a:p>
            <a:pPr lvl="1"/>
            <a:r>
              <a:rPr lang="en-US" altLang="en-US" sz="2000" dirty="0"/>
              <a:t>      (indent, </a:t>
            </a:r>
            <a:r>
              <a:rPr lang="en-US" altLang="en-US" sz="2000" dirty="0" err="1"/>
              <a:t>employee_id</a:t>
            </a:r>
            <a:r>
              <a:rPr lang="en-US" altLang="en-US" sz="2000" dirty="0"/>
              <a:t>, </a:t>
            </a:r>
            <a:r>
              <a:rPr lang="en-US" altLang="en-US" sz="2000" dirty="0" err="1"/>
              <a:t>manager_id</a:t>
            </a:r>
            <a:r>
              <a:rPr lang="en-US" altLang="en-US" sz="2000" dirty="0"/>
              <a:t>, </a:t>
            </a:r>
            <a:r>
              <a:rPr lang="en-US" altLang="en-US" sz="2000" dirty="0" err="1"/>
              <a:t>employee_title</a:t>
            </a:r>
            <a:r>
              <a:rPr lang="en-US" altLang="en-US" sz="2000" dirty="0"/>
              <a:t>) </a:t>
            </a:r>
          </a:p>
          <a:p>
            <a:pPr lvl="1"/>
            <a:r>
              <a:rPr lang="en-US" altLang="en-US" sz="2000" dirty="0"/>
              <a:t>    as</a:t>
            </a:r>
          </a:p>
          <a:p>
            <a:pPr lvl="1"/>
            <a:r>
              <a:rPr lang="en-US" altLang="en-US" sz="2000" dirty="0"/>
              <a:t>      (</a:t>
            </a:r>
          </a:p>
          <a:p>
            <a:pPr lvl="1"/>
            <a:r>
              <a:rPr lang="en-US" altLang="en-US" sz="2000" dirty="0"/>
              <a:t>-- </a:t>
            </a:r>
            <a:r>
              <a:rPr lang="en-US" altLang="en-US" sz="2000" b="1" dirty="0"/>
              <a:t>Anchor Clause</a:t>
            </a:r>
          </a:p>
          <a:p>
            <a:pPr lvl="1"/>
            <a:r>
              <a:rPr lang="en-US" altLang="en-US" sz="2000" dirty="0"/>
              <a:t>        select '' as indent, </a:t>
            </a:r>
            <a:r>
              <a:rPr lang="en-US" altLang="en-US" sz="2000" dirty="0" err="1"/>
              <a:t>employee_id</a:t>
            </a:r>
            <a:r>
              <a:rPr lang="en-US" altLang="en-US" sz="2000" dirty="0"/>
              <a:t>, </a:t>
            </a:r>
            <a:r>
              <a:rPr lang="en-US" altLang="en-US" sz="2000" dirty="0" err="1"/>
              <a:t>manager_id</a:t>
            </a:r>
            <a:r>
              <a:rPr lang="en-US" altLang="en-US" sz="2000" dirty="0"/>
              <a:t>, title as </a:t>
            </a:r>
            <a:r>
              <a:rPr lang="en-US" altLang="en-US" sz="2000" dirty="0" err="1"/>
              <a:t>employee_title</a:t>
            </a:r>
            <a:endParaRPr lang="en-US" altLang="en-US" sz="2000" dirty="0"/>
          </a:p>
          <a:p>
            <a:pPr lvl="1"/>
            <a:r>
              <a:rPr lang="en-US" altLang="en-US" sz="2000" dirty="0"/>
              <a:t>          from employees</a:t>
            </a:r>
          </a:p>
          <a:p>
            <a:pPr lvl="1"/>
            <a:r>
              <a:rPr lang="en-US" altLang="en-US" sz="2000" dirty="0"/>
              <a:t>          where title = 'President'</a:t>
            </a:r>
          </a:p>
          <a:p>
            <a:pPr lvl="1"/>
            <a:r>
              <a:rPr lang="en-US" altLang="en-US" sz="2000" dirty="0"/>
              <a:t>        union all</a:t>
            </a:r>
          </a:p>
          <a:p>
            <a:pPr lvl="1"/>
            <a:r>
              <a:rPr lang="en-US" altLang="en-US" sz="2000" b="1" dirty="0"/>
              <a:t>-- Recursive Clause</a:t>
            </a:r>
          </a:p>
          <a:p>
            <a:pPr lvl="1"/>
            <a:r>
              <a:rPr lang="en-US" altLang="en-US" sz="2000" dirty="0"/>
              <a:t>        select indent || '--- ',</a:t>
            </a:r>
          </a:p>
          <a:p>
            <a:pPr lvl="1"/>
            <a:r>
              <a:rPr lang="en-US" altLang="en-US" sz="2000" dirty="0"/>
              <a:t>            </a:t>
            </a:r>
            <a:r>
              <a:rPr lang="en-US" altLang="en-US" sz="2000" dirty="0" err="1"/>
              <a:t>employees.employee_id</a:t>
            </a:r>
            <a:r>
              <a:rPr lang="en-US" altLang="en-US" sz="2000" dirty="0"/>
              <a:t>, </a:t>
            </a:r>
            <a:r>
              <a:rPr lang="en-US" altLang="en-US" sz="2000" dirty="0" err="1"/>
              <a:t>employees.manager_id</a:t>
            </a:r>
            <a:r>
              <a:rPr lang="en-US" altLang="en-US" sz="2000" dirty="0"/>
              <a:t>, </a:t>
            </a:r>
            <a:r>
              <a:rPr lang="en-US" altLang="en-US" sz="2000" dirty="0" err="1"/>
              <a:t>employees.title</a:t>
            </a:r>
            <a:endParaRPr lang="en-US" altLang="en-US" sz="2000" dirty="0"/>
          </a:p>
          <a:p>
            <a:pPr lvl="1"/>
            <a:r>
              <a:rPr lang="en-US" altLang="en-US" sz="2000" dirty="0"/>
              <a:t>          from employees join managers </a:t>
            </a:r>
          </a:p>
          <a:p>
            <a:pPr lvl="1"/>
            <a:r>
              <a:rPr lang="en-US" altLang="en-US" sz="2000" dirty="0"/>
              <a:t>            on </a:t>
            </a:r>
            <a:r>
              <a:rPr lang="en-US" altLang="en-US" sz="2000" dirty="0" err="1"/>
              <a:t>employees.manager_id</a:t>
            </a:r>
            <a:r>
              <a:rPr lang="en-US" altLang="en-US" sz="2000" dirty="0"/>
              <a:t> = </a:t>
            </a:r>
            <a:r>
              <a:rPr lang="en-US" altLang="en-US" sz="2000" dirty="0" err="1"/>
              <a:t>managers.employee_id</a:t>
            </a:r>
            <a:endParaRPr lang="en-US" altLang="en-US" sz="2000" dirty="0"/>
          </a:p>
          <a:p>
            <a:pPr lvl="1"/>
            <a:r>
              <a:rPr lang="en-US" altLang="en-US" sz="2000" dirty="0"/>
              <a:t>      )</a:t>
            </a:r>
          </a:p>
          <a:p>
            <a:pPr lvl="1"/>
            <a:r>
              <a:rPr lang="en-US" altLang="en-US" sz="2000" dirty="0"/>
              <a:t>  select indent || </a:t>
            </a:r>
            <a:r>
              <a:rPr lang="en-US" altLang="en-US" sz="2000" dirty="0" err="1"/>
              <a:t>employee_title</a:t>
            </a:r>
            <a:r>
              <a:rPr lang="en-US" altLang="en-US" sz="2000" dirty="0"/>
              <a:t> as title, </a:t>
            </a:r>
            <a:r>
              <a:rPr lang="en-US" altLang="en-US" sz="2000" dirty="0" err="1"/>
              <a:t>employee_id</a:t>
            </a:r>
            <a:r>
              <a:rPr lang="en-US" altLang="en-US" sz="2000" dirty="0"/>
              <a:t>, </a:t>
            </a:r>
            <a:r>
              <a:rPr lang="en-US" altLang="en-US" sz="2000" dirty="0" err="1"/>
              <a:t>manager_id</a:t>
            </a:r>
            <a:endParaRPr lang="en-US" altLang="en-US" sz="2000" dirty="0"/>
          </a:p>
          <a:p>
            <a:pPr lvl="1"/>
            <a:r>
              <a:rPr lang="en-US" altLang="en-US" sz="2000" dirty="0"/>
              <a:t>    from managers </a:t>
            </a:r>
          </a:p>
          <a:p>
            <a:pPr lvl="1"/>
            <a:endParaRPr lang="en-US" altLang="en-US" sz="2000" dirty="0"/>
          </a:p>
          <a:p>
            <a:pPr lvl="1"/>
            <a:endParaRPr lang="en-US" altLang="en-US" sz="2000"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43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Common Table Expressions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000" dirty="0"/>
              <a:t>Limit the Results in Recursive CTE</a:t>
            </a:r>
          </a:p>
          <a:p>
            <a:pPr marL="457200" lvl="1" indent="0">
              <a:buNone/>
            </a:pPr>
            <a:r>
              <a:rPr lang="en-US" altLang="en-US" sz="1400" dirty="0"/>
              <a:t> with recursive t(n) as</a:t>
            </a:r>
          </a:p>
          <a:p>
            <a:pPr marL="457200" lvl="1" indent="0">
              <a:buNone/>
            </a:pPr>
            <a:r>
              <a:rPr lang="en-US" altLang="en-US" sz="1400" dirty="0"/>
              <a:t>    ( select 1  union all    select n + 1 from t   )</a:t>
            </a:r>
          </a:p>
          <a:p>
            <a:pPr marL="457200" lvl="1" indent="0">
              <a:buNone/>
            </a:pPr>
            <a:r>
              <a:rPr lang="en-US" altLang="en-US" sz="1400" dirty="0"/>
              <a:t> select n from t limit 10;</a:t>
            </a:r>
          </a:p>
          <a:p>
            <a:r>
              <a:rPr lang="en-US" sz="2000" b="1" dirty="0"/>
              <a:t>Connect By , Prior  - Works like Self Join</a:t>
            </a:r>
          </a:p>
          <a:p>
            <a:pPr marL="457200" lvl="1" indent="0">
              <a:buNone/>
            </a:pPr>
            <a:r>
              <a:rPr lang="en-US" altLang="en-US" sz="1400" dirty="0"/>
              <a:t> select </a:t>
            </a:r>
            <a:r>
              <a:rPr lang="en-US" altLang="en-US" sz="1400" dirty="0" err="1"/>
              <a:t>employee_id</a:t>
            </a:r>
            <a:r>
              <a:rPr lang="en-US" altLang="en-US" sz="1400" dirty="0"/>
              <a:t>, </a:t>
            </a:r>
            <a:r>
              <a:rPr lang="en-US" altLang="en-US" sz="1400" dirty="0" err="1"/>
              <a:t>manager_id</a:t>
            </a:r>
            <a:r>
              <a:rPr lang="en-US" altLang="en-US" sz="1400" dirty="0"/>
              <a:t>, title</a:t>
            </a:r>
          </a:p>
          <a:p>
            <a:pPr marL="457200" lvl="1" indent="0">
              <a:buNone/>
            </a:pPr>
            <a:r>
              <a:rPr lang="en-US" altLang="en-US" sz="1400" dirty="0"/>
              <a:t>  from employees</a:t>
            </a:r>
          </a:p>
          <a:p>
            <a:pPr marL="457200" lvl="1" indent="0">
              <a:buNone/>
            </a:pPr>
            <a:r>
              <a:rPr lang="en-US" altLang="en-US" sz="1400" dirty="0"/>
              <a:t>    start with title = 'President'</a:t>
            </a:r>
          </a:p>
          <a:p>
            <a:pPr marL="457200" lvl="1" indent="0">
              <a:buNone/>
            </a:pPr>
            <a:r>
              <a:rPr lang="en-US" altLang="en-US" sz="1400" dirty="0"/>
              <a:t>    connect by</a:t>
            </a:r>
          </a:p>
          <a:p>
            <a:pPr marL="457200" lvl="1" indent="0">
              <a:buNone/>
            </a:pPr>
            <a:r>
              <a:rPr lang="en-US" altLang="en-US" sz="1400" dirty="0"/>
              <a:t>      </a:t>
            </a:r>
            <a:r>
              <a:rPr lang="en-US" altLang="en-US" sz="1400" dirty="0" err="1"/>
              <a:t>manager_id</a:t>
            </a:r>
            <a:r>
              <a:rPr lang="en-US" altLang="en-US" sz="1400" dirty="0"/>
              <a:t> = prior </a:t>
            </a:r>
            <a:r>
              <a:rPr lang="en-US" altLang="en-US" sz="1400" dirty="0" err="1"/>
              <a:t>employee_id</a:t>
            </a:r>
            <a:endParaRPr lang="en-US" altLang="en-US" sz="1400" dirty="0"/>
          </a:p>
          <a:p>
            <a:pPr marL="457200" lvl="1" indent="0">
              <a:buNone/>
            </a:pPr>
            <a:r>
              <a:rPr lang="en-US" altLang="en-US" sz="1400" dirty="0"/>
              <a:t>  order by </a:t>
            </a:r>
            <a:r>
              <a:rPr lang="en-US" altLang="en-US" sz="1400" dirty="0" err="1"/>
              <a:t>employee_id</a:t>
            </a:r>
            <a:r>
              <a:rPr lang="en-US" altLang="en-US" sz="1400" dirty="0"/>
              <a:t>;</a:t>
            </a:r>
          </a:p>
          <a:p>
            <a:r>
              <a:rPr lang="en-US" sz="2000" b="1" dirty="0"/>
              <a:t>SYS_CONNECT_BY_PATH</a:t>
            </a:r>
            <a:endParaRPr lang="en-US" altLang="en-US" sz="2000" b="1" dirty="0"/>
          </a:p>
          <a:p>
            <a:pPr marL="457200" lvl="1" indent="0">
              <a:buNone/>
            </a:pPr>
            <a:r>
              <a:rPr lang="en-US" altLang="en-US" sz="1400" dirty="0"/>
              <a:t>select </a:t>
            </a:r>
            <a:r>
              <a:rPr lang="en-US" altLang="en-US" sz="1400" dirty="0" err="1"/>
              <a:t>sys_connect_by_path</a:t>
            </a:r>
            <a:r>
              <a:rPr lang="en-US" altLang="en-US" sz="1400" dirty="0"/>
              <a:t>(title, ' -&gt; '), </a:t>
            </a:r>
            <a:r>
              <a:rPr lang="en-US" altLang="en-US" sz="1400" dirty="0" err="1"/>
              <a:t>employee_id</a:t>
            </a:r>
            <a:r>
              <a:rPr lang="en-US" altLang="en-US" sz="1400" dirty="0"/>
              <a:t>, </a:t>
            </a:r>
            <a:r>
              <a:rPr lang="en-US" altLang="en-US" sz="1400" dirty="0" err="1"/>
              <a:t>manager_id</a:t>
            </a:r>
            <a:r>
              <a:rPr lang="en-US" altLang="en-US" sz="1400" dirty="0"/>
              <a:t>, title</a:t>
            </a:r>
          </a:p>
          <a:p>
            <a:pPr marL="457200" lvl="1" indent="0">
              <a:buNone/>
            </a:pPr>
            <a:r>
              <a:rPr lang="en-US" altLang="en-US" sz="1400" dirty="0"/>
              <a:t>  from employees</a:t>
            </a:r>
          </a:p>
          <a:p>
            <a:pPr marL="457200" lvl="1" indent="0">
              <a:buNone/>
            </a:pPr>
            <a:r>
              <a:rPr lang="en-US" altLang="en-US" sz="1400" dirty="0"/>
              <a:t>    start with title = 'President'</a:t>
            </a:r>
          </a:p>
          <a:p>
            <a:pPr marL="457200" lvl="1" indent="0">
              <a:buNone/>
            </a:pPr>
            <a:r>
              <a:rPr lang="en-US" altLang="en-US" sz="1400" dirty="0"/>
              <a:t>    connect by</a:t>
            </a:r>
          </a:p>
          <a:p>
            <a:pPr marL="457200" lvl="1" indent="0">
              <a:buNone/>
            </a:pPr>
            <a:r>
              <a:rPr lang="en-US" altLang="en-US" sz="1400" dirty="0"/>
              <a:t>      </a:t>
            </a:r>
            <a:r>
              <a:rPr lang="en-US" altLang="en-US" sz="1400" dirty="0" err="1"/>
              <a:t>manager_id</a:t>
            </a:r>
            <a:r>
              <a:rPr lang="en-US" altLang="en-US" sz="1400" dirty="0"/>
              <a:t> = prior </a:t>
            </a:r>
            <a:r>
              <a:rPr lang="en-US" altLang="en-US" sz="1400" dirty="0" err="1"/>
              <a:t>employee_id</a:t>
            </a:r>
            <a:endParaRPr lang="en-US" altLang="en-US" sz="1400" dirty="0"/>
          </a:p>
          <a:p>
            <a:pPr marL="457200" lvl="1" indent="0">
              <a:buNone/>
            </a:pPr>
            <a:r>
              <a:rPr lang="en-US" altLang="en-US" sz="1400" dirty="0"/>
              <a:t>  order by </a:t>
            </a:r>
            <a:r>
              <a:rPr lang="en-US" altLang="en-US" sz="1400" dirty="0" err="1"/>
              <a:t>employee_id</a:t>
            </a:r>
            <a:r>
              <a:rPr lang="en-US" altLang="en-US" sz="1400" dirty="0"/>
              <a:t>; </a:t>
            </a:r>
          </a:p>
          <a:p>
            <a:r>
              <a:rPr lang="en-US" altLang="en-US" sz="2000" dirty="0"/>
              <a:t>Diff Between Self Join , CTE and Connect By  Clauses</a:t>
            </a:r>
          </a:p>
          <a:p>
            <a:r>
              <a:rPr lang="en-US" altLang="en-US" sz="2000" dirty="0"/>
              <a:t>Connect By – like a Self join – no need to write</a:t>
            </a:r>
          </a:p>
          <a:p>
            <a:r>
              <a:rPr lang="en-US" altLang="en-US" sz="2000" dirty="0"/>
              <a:t>Recursive CTEs are more powerful.. Helps in Ordering , joining different tables ..</a:t>
            </a:r>
          </a:p>
          <a:p>
            <a:r>
              <a:rPr lang="en-US" altLang="en-US" sz="2000" dirty="0"/>
              <a:t>Connect by Cannot support ordering</a:t>
            </a:r>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82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7" name="Picture 36" descr="A screenshot of a cell phone&#10;&#10;Description automatically generated">
            <a:extLst>
              <a:ext uri="{FF2B5EF4-FFF2-40B4-BE49-F238E27FC236}">
                <a16:creationId xmlns:a16="http://schemas.microsoft.com/office/drawing/2014/main" id="{F2EE6215-1556-4677-9C7B-20128AC6F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 y="750274"/>
            <a:ext cx="11696700" cy="5879126"/>
          </a:xfrm>
          <a:prstGeom prst="rect">
            <a:avLst/>
          </a:prstGeom>
        </p:spPr>
      </p:pic>
    </p:spTree>
    <p:extLst>
      <p:ext uri="{BB962C8B-B14F-4D97-AF65-F5344CB8AC3E}">
        <p14:creationId xmlns:p14="http://schemas.microsoft.com/office/powerpoint/2010/main" val="3345840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descr="A screenshot of a cell phone&#10;&#10;Description automatically generated">
            <a:extLst>
              <a:ext uri="{FF2B5EF4-FFF2-40B4-BE49-F238E27FC236}">
                <a16:creationId xmlns:a16="http://schemas.microsoft.com/office/drawing/2014/main" id="{C0FFFBFE-EDF6-4F32-9BB7-F91FAAA5E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60" y="891880"/>
            <a:ext cx="4498365" cy="2298996"/>
          </a:xfrm>
          <a:prstGeom prst="rect">
            <a:avLst/>
          </a:prstGeom>
        </p:spPr>
      </p:pic>
      <p:pic>
        <p:nvPicPr>
          <p:cNvPr id="38" name="Picture 37">
            <a:extLst>
              <a:ext uri="{FF2B5EF4-FFF2-40B4-BE49-F238E27FC236}">
                <a16:creationId xmlns:a16="http://schemas.microsoft.com/office/drawing/2014/main" id="{D06D634D-1053-4592-905F-C62DD0F97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4183" y="891879"/>
            <a:ext cx="5499383" cy="2216595"/>
          </a:xfrm>
          <a:prstGeom prst="rect">
            <a:avLst/>
          </a:prstGeom>
        </p:spPr>
      </p:pic>
      <p:pic>
        <p:nvPicPr>
          <p:cNvPr id="40" name="Picture 39" descr="A screenshot of a cell phone&#10;&#10;Description automatically generated">
            <a:extLst>
              <a:ext uri="{FF2B5EF4-FFF2-40B4-BE49-F238E27FC236}">
                <a16:creationId xmlns:a16="http://schemas.microsoft.com/office/drawing/2014/main" id="{F4767FCE-FEDF-48CE-A09F-86C272666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9850" y="3429000"/>
            <a:ext cx="6362700" cy="3298829"/>
          </a:xfrm>
          <a:prstGeom prst="rect">
            <a:avLst/>
          </a:prstGeom>
        </p:spPr>
      </p:pic>
    </p:spTree>
    <p:extLst>
      <p:ext uri="{BB962C8B-B14F-4D97-AF65-F5344CB8AC3E}">
        <p14:creationId xmlns:p14="http://schemas.microsoft.com/office/powerpoint/2010/main" val="31163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6" name="Picture 35" descr="A screenshot of a social media post&#10;&#10;Description automatically generated">
            <a:extLst>
              <a:ext uri="{FF2B5EF4-FFF2-40B4-BE49-F238E27FC236}">
                <a16:creationId xmlns:a16="http://schemas.microsoft.com/office/drawing/2014/main" id="{B96905F8-C23A-4C5D-A2BE-E66DFA3D2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 y="750275"/>
            <a:ext cx="11874094" cy="6036604"/>
          </a:xfrm>
          <a:prstGeom prst="rect">
            <a:avLst/>
          </a:prstGeom>
        </p:spPr>
      </p:pic>
    </p:spTree>
    <p:extLst>
      <p:ext uri="{BB962C8B-B14F-4D97-AF65-F5344CB8AC3E}">
        <p14:creationId xmlns:p14="http://schemas.microsoft.com/office/powerpoint/2010/main" val="26437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8" name="Picture 37" descr="A screenshot of a social media post&#10;&#10;Description automatically generated">
            <a:extLst>
              <a:ext uri="{FF2B5EF4-FFF2-40B4-BE49-F238E27FC236}">
                <a16:creationId xmlns:a16="http://schemas.microsoft.com/office/drawing/2014/main" id="{F51AC6F2-6FC1-484E-8A1F-3F0D16679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621" y="978873"/>
            <a:ext cx="5924854" cy="3642287"/>
          </a:xfrm>
          <a:prstGeom prst="rect">
            <a:avLst/>
          </a:prstGeom>
        </p:spPr>
      </p:pic>
      <p:pic>
        <p:nvPicPr>
          <p:cNvPr id="40" name="Picture 39" descr="A screenshot of a cell phone&#10;&#10;Description automatically generated">
            <a:extLst>
              <a:ext uri="{FF2B5EF4-FFF2-40B4-BE49-F238E27FC236}">
                <a16:creationId xmlns:a16="http://schemas.microsoft.com/office/drawing/2014/main" id="{660C1020-EE81-4A3C-88E3-28C496117D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276" y="1007037"/>
            <a:ext cx="5893103" cy="3642287"/>
          </a:xfrm>
          <a:prstGeom prst="rect">
            <a:avLst/>
          </a:prstGeom>
        </p:spPr>
      </p:pic>
    </p:spTree>
    <p:extLst>
      <p:ext uri="{BB962C8B-B14F-4D97-AF65-F5344CB8AC3E}">
        <p14:creationId xmlns:p14="http://schemas.microsoft.com/office/powerpoint/2010/main" val="244080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descr="A screenshot of a cell phone&#10;&#10;Description automatically generated">
            <a:extLst>
              <a:ext uri="{FF2B5EF4-FFF2-40B4-BE49-F238E27FC236}">
                <a16:creationId xmlns:a16="http://schemas.microsoft.com/office/drawing/2014/main" id="{D31F465A-0E80-4714-A9CD-BADEE241F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965686"/>
            <a:ext cx="11239500" cy="5567679"/>
          </a:xfrm>
          <a:prstGeom prst="rect">
            <a:avLst/>
          </a:prstGeom>
        </p:spPr>
      </p:pic>
    </p:spTree>
    <p:extLst>
      <p:ext uri="{BB962C8B-B14F-4D97-AF65-F5344CB8AC3E}">
        <p14:creationId xmlns:p14="http://schemas.microsoft.com/office/powerpoint/2010/main" val="401963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8" name="Picture 37" descr="A screenshot of a cell phone&#10;&#10;Description automatically generated">
            <a:extLst>
              <a:ext uri="{FF2B5EF4-FFF2-40B4-BE49-F238E27FC236}">
                <a16:creationId xmlns:a16="http://schemas.microsoft.com/office/drawing/2014/main" id="{E836D398-DEFB-4A24-9FFD-1DAD83814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 y="707884"/>
            <a:ext cx="11563350" cy="5997715"/>
          </a:xfrm>
          <a:prstGeom prst="rect">
            <a:avLst/>
          </a:prstGeom>
        </p:spPr>
      </p:pic>
    </p:spTree>
    <p:extLst>
      <p:ext uri="{BB962C8B-B14F-4D97-AF65-F5344CB8AC3E}">
        <p14:creationId xmlns:p14="http://schemas.microsoft.com/office/powerpoint/2010/main" val="404979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Architecture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5" name="Content Placeholder 34">
            <a:extLst>
              <a:ext uri="{FF2B5EF4-FFF2-40B4-BE49-F238E27FC236}">
                <a16:creationId xmlns:a16="http://schemas.microsoft.com/office/drawing/2014/main" id="{0FFF141B-E46A-4E42-AC39-74EFCC851189}"/>
              </a:ext>
            </a:extLst>
          </p:cNvPr>
          <p:cNvGraphicFramePr>
            <a:graphicFrameLocks noGrp="1"/>
          </p:cNvGraphicFramePr>
          <p:nvPr>
            <p:ph idx="1"/>
          </p:nvPr>
        </p:nvGraphicFramePr>
        <p:xfrm>
          <a:off x="121260" y="2727960"/>
          <a:ext cx="11949479" cy="1402080"/>
        </p:xfrm>
        <a:graphic>
          <a:graphicData uri="http://schemas.openxmlformats.org/drawingml/2006/table">
            <a:tbl>
              <a:tblPr/>
              <a:tblGrid>
                <a:gridCol w="11643526">
                  <a:extLst>
                    <a:ext uri="{9D8B030D-6E8A-4147-A177-3AD203B41FA5}">
                      <a16:colId xmlns:a16="http://schemas.microsoft.com/office/drawing/2014/main" val="2368886095"/>
                    </a:ext>
                  </a:extLst>
                </a:gridCol>
                <a:gridCol w="305953">
                  <a:extLst>
                    <a:ext uri="{9D8B030D-6E8A-4147-A177-3AD203B41FA5}">
                      <a16:colId xmlns:a16="http://schemas.microsoft.com/office/drawing/2014/main" val="2753242688"/>
                    </a:ext>
                  </a:extLst>
                </a:gridCol>
              </a:tblGrid>
              <a:tr h="0">
                <a:tc>
                  <a:txBody>
                    <a:bodyPr/>
                    <a:lstStyle/>
                    <a:p>
                      <a:pPr algn="l" fontAlgn="t"/>
                      <a:endParaRPr lang="en-US" sz="1800" b="1"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716158173"/>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627474427"/>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159362479"/>
                  </a:ext>
                </a:extLst>
              </a:tr>
              <a:tr h="0">
                <a:tc>
                  <a:txBody>
                    <a:bodyPr/>
                    <a:lstStyle/>
                    <a:p>
                      <a:pPr algn="l" fontAlgn="t">
                        <a:buFont typeface="Arial" panose="020B0604020202020204" pitchFamily="34" charset="0"/>
                        <a:buChar char="•"/>
                      </a:pPr>
                      <a:endParaRPr lang="en-US" sz="1800" b="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085993536"/>
                  </a:ext>
                </a:extLst>
              </a:tr>
            </a:tbl>
          </a:graphicData>
        </a:graphic>
      </p:graphicFrame>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
            <a:extLst>
              <a:ext uri="{FF2B5EF4-FFF2-40B4-BE49-F238E27FC236}">
                <a16:creationId xmlns:a16="http://schemas.microsoft.com/office/drawing/2014/main" id="{94823A94-B881-41D2-B6E7-80076FD2773B}"/>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4" name="Table 33">
            <a:extLst>
              <a:ext uri="{FF2B5EF4-FFF2-40B4-BE49-F238E27FC236}">
                <a16:creationId xmlns:a16="http://schemas.microsoft.com/office/drawing/2014/main" id="{059F1CDD-F993-4BA2-AE88-2444955FA791}"/>
              </a:ext>
            </a:extLst>
          </p:cNvPr>
          <p:cNvGraphicFramePr>
            <a:graphicFrameLocks noGrp="1"/>
          </p:cNvGraphicFramePr>
          <p:nvPr/>
        </p:nvGraphicFramePr>
        <p:xfrm>
          <a:off x="0" y="712174"/>
          <a:ext cx="12172951" cy="6074705"/>
        </p:xfrm>
        <a:graphic>
          <a:graphicData uri="http://schemas.openxmlformats.org/drawingml/2006/table">
            <a:tbl>
              <a:tblPr/>
              <a:tblGrid>
                <a:gridCol w="11861276">
                  <a:extLst>
                    <a:ext uri="{9D8B030D-6E8A-4147-A177-3AD203B41FA5}">
                      <a16:colId xmlns:a16="http://schemas.microsoft.com/office/drawing/2014/main" val="2728158228"/>
                    </a:ext>
                  </a:extLst>
                </a:gridCol>
                <a:gridCol w="311675">
                  <a:extLst>
                    <a:ext uri="{9D8B030D-6E8A-4147-A177-3AD203B41FA5}">
                      <a16:colId xmlns:a16="http://schemas.microsoft.com/office/drawing/2014/main" val="2248978835"/>
                    </a:ext>
                  </a:extLst>
                </a:gridCol>
              </a:tblGrid>
              <a:tr h="382007">
                <a:tc>
                  <a:txBody>
                    <a:bodyPr/>
                    <a:lstStyle/>
                    <a:p>
                      <a:pPr algn="l" fontAlgn="t"/>
                      <a:endParaRPr lang="en-US" b="1" dirty="0">
                        <a:effectLst/>
                      </a:endParaRPr>
                    </a:p>
                  </a:txBody>
                  <a:tcPr marL="121920" marR="121920" marT="38100" marB="38100">
                    <a:lnL>
                      <a:noFill/>
                    </a:lnL>
                    <a:lnR>
                      <a:noFill/>
                    </a:lnR>
                    <a:lnT>
                      <a:noFill/>
                    </a:lnT>
                    <a:lnB>
                      <a:noFill/>
                    </a:lnB>
                    <a:solidFill>
                      <a:srgbClr val="FFFFFF"/>
                    </a:solidFill>
                  </a:tcPr>
                </a:tc>
                <a:tc>
                  <a:txBody>
                    <a:bodyPr/>
                    <a:lstStyle/>
                    <a:p>
                      <a:pPr algn="l" fontAlgn="t"/>
                      <a:endParaRPr lang="en-US"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2575777270"/>
                  </a:ext>
                </a:extLst>
              </a:tr>
              <a:tr h="68097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b="0"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pPr algn="l" fontAlgn="t"/>
                      <a:endParaRPr lang="en-US" b="0" dirty="0">
                        <a:effectLst/>
                      </a:endParaRPr>
                    </a:p>
                  </a:txBody>
                  <a:tcPr marL="121920" marR="121920" marT="38100" marB="38100">
                    <a:lnL>
                      <a:noFill/>
                    </a:lnL>
                    <a:lnR>
                      <a:noFill/>
                    </a:lnR>
                    <a:lnT>
                      <a:noFill/>
                    </a:lnT>
                    <a:lnB>
                      <a:noFill/>
                    </a:lnB>
                    <a:solidFill>
                      <a:srgbClr val="FFFFFF"/>
                    </a:solidFill>
                  </a:tcPr>
                </a:tc>
                <a:extLst>
                  <a:ext uri="{0D108BD9-81ED-4DB2-BD59-A6C34878D82A}">
                    <a16:rowId xmlns:a16="http://schemas.microsoft.com/office/drawing/2014/main" val="1352122112"/>
                  </a:ext>
                </a:extLst>
              </a:tr>
              <a:tr h="5011728">
                <a:tc>
                  <a:txBody>
                    <a:bodyPr/>
                    <a:lstStyle/>
                    <a:p>
                      <a:pPr algn="l" fontAlgn="t">
                        <a:buFont typeface="Arial" panose="020B0604020202020204" pitchFamily="34" charset="0"/>
                        <a:buNone/>
                      </a:pPr>
                      <a:endParaRPr lang="en-US" sz="1800" b="1" i="0" kern="1200" dirty="0">
                        <a:solidFill>
                          <a:schemeClr val="tx1"/>
                        </a:solidFill>
                        <a:effectLst/>
                        <a:latin typeface="+mn-lt"/>
                        <a:ea typeface="+mn-ea"/>
                        <a:cs typeface="+mn-cs"/>
                      </a:endParaRPr>
                    </a:p>
                  </a:txBody>
                  <a:tcPr marL="121920" marR="121920" marT="38100" marB="38100">
                    <a:lnL>
                      <a:noFill/>
                    </a:lnL>
                    <a:lnR>
                      <a:noFill/>
                    </a:lnR>
                    <a:lnT>
                      <a:noFill/>
                    </a:lnT>
                    <a:lnB>
                      <a:noFill/>
                    </a:lnB>
                    <a:solidFill>
                      <a:srgbClr val="FFFFFF"/>
                    </a:solidFill>
                  </a:tcPr>
                </a:tc>
                <a:tc>
                  <a:txBody>
                    <a:bodyPr/>
                    <a:lstStyle/>
                    <a:p>
                      <a:endParaRPr lang="en-US" dirty="0"/>
                    </a:p>
                  </a:txBody>
                  <a:tcPr>
                    <a:lnL>
                      <a:noFill/>
                    </a:lnL>
                    <a:lnT>
                      <a:noFill/>
                    </a:lnT>
                  </a:tcPr>
                </a:tc>
                <a:extLst>
                  <a:ext uri="{0D108BD9-81ED-4DB2-BD59-A6C34878D82A}">
                    <a16:rowId xmlns:a16="http://schemas.microsoft.com/office/drawing/2014/main" val="2866726217"/>
                  </a:ext>
                </a:extLst>
              </a:tr>
            </a:tbl>
          </a:graphicData>
        </a:graphic>
      </p:graphicFrame>
      <p:pic>
        <p:nvPicPr>
          <p:cNvPr id="32" name="Picture 31" descr="A screenshot of a cell phone&#10;&#10;Description automatically generated">
            <a:extLst>
              <a:ext uri="{FF2B5EF4-FFF2-40B4-BE49-F238E27FC236}">
                <a16:creationId xmlns:a16="http://schemas.microsoft.com/office/drawing/2014/main" id="{15F01009-916B-443C-A5F6-CB7D0387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60" y="758687"/>
            <a:ext cx="11949479" cy="6028191"/>
          </a:xfrm>
          <a:prstGeom prst="rect">
            <a:avLst/>
          </a:prstGeom>
        </p:spPr>
      </p:pic>
    </p:spTree>
    <p:extLst>
      <p:ext uri="{BB962C8B-B14F-4D97-AF65-F5344CB8AC3E}">
        <p14:creationId xmlns:p14="http://schemas.microsoft.com/office/powerpoint/2010/main" val="147288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3569</TotalTime>
  <Words>3308</Words>
  <Application>Microsoft Office PowerPoint</Application>
  <PresentationFormat>Widescreen</PresentationFormat>
  <Paragraphs>324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Courier 10 Pitch</vt:lpstr>
      <vt:lpstr>Wingdings 2</vt:lpstr>
      <vt:lpstr>Office Theme</vt:lpstr>
      <vt:lpstr>Snowflake – Architecture </vt:lpstr>
      <vt:lpstr>Snowflake – Architecture </vt:lpstr>
      <vt:lpstr>Snowflake – Architecture </vt:lpstr>
      <vt:lpstr>Snowflake – Architecture </vt:lpstr>
      <vt:lpstr>Snowflake – Architecture </vt:lpstr>
      <vt:lpstr>Snowflake – Architecture </vt:lpstr>
      <vt:lpstr>Snowflake – Architecture </vt:lpstr>
      <vt:lpstr>Snowflake – Architecture </vt:lpstr>
      <vt:lpstr>Snowflake – Architecture </vt:lpstr>
      <vt:lpstr>Snowflake – Micro Partition </vt:lpstr>
      <vt:lpstr>Snowflake – Micro Partition </vt:lpstr>
      <vt:lpstr>Snowflake – Micro Partition </vt:lpstr>
      <vt:lpstr>Snowflake – Micro Partition </vt:lpstr>
      <vt:lpstr>Snowflake – Micro Partition </vt:lpstr>
      <vt:lpstr>Snowflake – Micro Partition </vt:lpstr>
      <vt:lpstr>Snowflake – Micro Partition </vt:lpstr>
      <vt:lpstr>Snowflake – Micro Partition </vt:lpstr>
      <vt:lpstr>Dynamic Caching for Optimal Query Performance</vt:lpstr>
      <vt:lpstr>Query Execution</vt:lpstr>
      <vt:lpstr>Snowflake – Micro Partition </vt:lpstr>
      <vt:lpstr>Snowflake – Micro Partition </vt:lpstr>
      <vt:lpstr>Snowflake – Micro Partition </vt:lpstr>
      <vt:lpstr>Snowflake – Micro Partition </vt:lpstr>
      <vt:lpstr>Snowflake – Micro Partition </vt:lpstr>
      <vt:lpstr>Snowflake – Micro Partition </vt:lpstr>
      <vt:lpstr>Snowflake – Common Table Expressions</vt:lpstr>
      <vt:lpstr>Snowflake – Common Table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Micro Partition</dc:title>
  <dc:creator>Sekhar Modem -X (smodem - WIPRO LIMITED at Cisco)</dc:creator>
  <cp:lastModifiedBy>Praval Modem</cp:lastModifiedBy>
  <cp:revision>70</cp:revision>
  <dcterms:created xsi:type="dcterms:W3CDTF">2019-09-24T09:30:30Z</dcterms:created>
  <dcterms:modified xsi:type="dcterms:W3CDTF">2020-08-04T01:11:30Z</dcterms:modified>
</cp:coreProperties>
</file>