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51" r:id="rId2"/>
    <p:sldId id="357" r:id="rId3"/>
    <p:sldId id="358" r:id="rId4"/>
    <p:sldId id="359" r:id="rId5"/>
    <p:sldId id="356" r:id="rId6"/>
    <p:sldId id="345" r:id="rId7"/>
    <p:sldId id="346" r:id="rId8"/>
    <p:sldId id="353" r:id="rId9"/>
    <p:sldId id="343" r:id="rId10"/>
    <p:sldId id="344" r:id="rId11"/>
    <p:sldId id="354" r:id="rId12"/>
    <p:sldId id="352" r:id="rId13"/>
    <p:sldId id="347" r:id="rId14"/>
    <p:sldId id="355" r:id="rId15"/>
    <p:sldId id="348" r:id="rId16"/>
    <p:sldId id="34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120"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60A82-03A0-40F3-95CF-9E8D3799B6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C6A87D6-AB31-469B-A1A9-A5F04C68EB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A7CB57-4E36-4AFA-931B-1D2AC91BCF07}"/>
              </a:ext>
            </a:extLst>
          </p:cNvPr>
          <p:cNvSpPr>
            <a:spLocks noGrp="1"/>
          </p:cNvSpPr>
          <p:nvPr>
            <p:ph type="dt" sz="half" idx="10"/>
          </p:nvPr>
        </p:nvSpPr>
        <p:spPr/>
        <p:txBody>
          <a:bodyPr/>
          <a:lstStyle/>
          <a:p>
            <a:fld id="{668D2B53-A8A8-46A5-AC99-9A84E44D7D4E}" type="datetimeFigureOut">
              <a:rPr lang="en-US" smtClean="0"/>
              <a:t>7/14/2020</a:t>
            </a:fld>
            <a:endParaRPr lang="en-US"/>
          </a:p>
        </p:txBody>
      </p:sp>
      <p:sp>
        <p:nvSpPr>
          <p:cNvPr id="5" name="Footer Placeholder 4">
            <a:extLst>
              <a:ext uri="{FF2B5EF4-FFF2-40B4-BE49-F238E27FC236}">
                <a16:creationId xmlns:a16="http://schemas.microsoft.com/office/drawing/2014/main" id="{262B077E-6BBF-4891-BFDC-7396433716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AF361F-E8D3-44D2-B1AB-00819B607D99}"/>
              </a:ext>
            </a:extLst>
          </p:cNvPr>
          <p:cNvSpPr>
            <a:spLocks noGrp="1"/>
          </p:cNvSpPr>
          <p:nvPr>
            <p:ph type="sldNum" sz="quarter" idx="12"/>
          </p:nvPr>
        </p:nvSpPr>
        <p:spPr/>
        <p:txBody>
          <a:bodyPr/>
          <a:lstStyle/>
          <a:p>
            <a:fld id="{7CC3AC67-E4D5-4754-B943-6BC28F3A24DD}" type="slidenum">
              <a:rPr lang="en-US" smtClean="0"/>
              <a:t>‹#›</a:t>
            </a:fld>
            <a:endParaRPr lang="en-US"/>
          </a:p>
        </p:txBody>
      </p:sp>
    </p:spTree>
    <p:extLst>
      <p:ext uri="{BB962C8B-B14F-4D97-AF65-F5344CB8AC3E}">
        <p14:creationId xmlns:p14="http://schemas.microsoft.com/office/powerpoint/2010/main" val="2009135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D2778-34ED-4B12-B431-0C46283F28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25BC31-2053-49ED-9548-4D1200B82AD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551363-FE03-46E5-95AF-7F0E4A99FA1B}"/>
              </a:ext>
            </a:extLst>
          </p:cNvPr>
          <p:cNvSpPr>
            <a:spLocks noGrp="1"/>
          </p:cNvSpPr>
          <p:nvPr>
            <p:ph type="dt" sz="half" idx="10"/>
          </p:nvPr>
        </p:nvSpPr>
        <p:spPr/>
        <p:txBody>
          <a:bodyPr/>
          <a:lstStyle/>
          <a:p>
            <a:fld id="{668D2B53-A8A8-46A5-AC99-9A84E44D7D4E}" type="datetimeFigureOut">
              <a:rPr lang="en-US" smtClean="0"/>
              <a:t>7/14/2020</a:t>
            </a:fld>
            <a:endParaRPr lang="en-US"/>
          </a:p>
        </p:txBody>
      </p:sp>
      <p:sp>
        <p:nvSpPr>
          <p:cNvPr id="5" name="Footer Placeholder 4">
            <a:extLst>
              <a:ext uri="{FF2B5EF4-FFF2-40B4-BE49-F238E27FC236}">
                <a16:creationId xmlns:a16="http://schemas.microsoft.com/office/drawing/2014/main" id="{A01159D1-B252-4B40-9D67-11DCDAA41F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855E98-AD1F-4CCC-BE33-235B4D7C6A8A}"/>
              </a:ext>
            </a:extLst>
          </p:cNvPr>
          <p:cNvSpPr>
            <a:spLocks noGrp="1"/>
          </p:cNvSpPr>
          <p:nvPr>
            <p:ph type="sldNum" sz="quarter" idx="12"/>
          </p:nvPr>
        </p:nvSpPr>
        <p:spPr/>
        <p:txBody>
          <a:bodyPr/>
          <a:lstStyle/>
          <a:p>
            <a:fld id="{7CC3AC67-E4D5-4754-B943-6BC28F3A24DD}" type="slidenum">
              <a:rPr lang="en-US" smtClean="0"/>
              <a:t>‹#›</a:t>
            </a:fld>
            <a:endParaRPr lang="en-US"/>
          </a:p>
        </p:txBody>
      </p:sp>
    </p:spTree>
    <p:extLst>
      <p:ext uri="{BB962C8B-B14F-4D97-AF65-F5344CB8AC3E}">
        <p14:creationId xmlns:p14="http://schemas.microsoft.com/office/powerpoint/2010/main" val="2279994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A00C5E-F962-4513-9969-92BA2880D8E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443DD5-4BE2-4B0B-9563-4CAEFED939C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08DDDA-FC4B-4AED-A5CE-B522045EEFF4}"/>
              </a:ext>
            </a:extLst>
          </p:cNvPr>
          <p:cNvSpPr>
            <a:spLocks noGrp="1"/>
          </p:cNvSpPr>
          <p:nvPr>
            <p:ph type="dt" sz="half" idx="10"/>
          </p:nvPr>
        </p:nvSpPr>
        <p:spPr/>
        <p:txBody>
          <a:bodyPr/>
          <a:lstStyle/>
          <a:p>
            <a:fld id="{668D2B53-A8A8-46A5-AC99-9A84E44D7D4E}" type="datetimeFigureOut">
              <a:rPr lang="en-US" smtClean="0"/>
              <a:t>7/14/2020</a:t>
            </a:fld>
            <a:endParaRPr lang="en-US"/>
          </a:p>
        </p:txBody>
      </p:sp>
      <p:sp>
        <p:nvSpPr>
          <p:cNvPr id="5" name="Footer Placeholder 4">
            <a:extLst>
              <a:ext uri="{FF2B5EF4-FFF2-40B4-BE49-F238E27FC236}">
                <a16:creationId xmlns:a16="http://schemas.microsoft.com/office/drawing/2014/main" id="{32003C35-8137-41A6-BE87-257C8C5020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DCDB3-E140-4B1C-98F6-1ED2B5A40B72}"/>
              </a:ext>
            </a:extLst>
          </p:cNvPr>
          <p:cNvSpPr>
            <a:spLocks noGrp="1"/>
          </p:cNvSpPr>
          <p:nvPr>
            <p:ph type="sldNum" sz="quarter" idx="12"/>
          </p:nvPr>
        </p:nvSpPr>
        <p:spPr/>
        <p:txBody>
          <a:bodyPr/>
          <a:lstStyle/>
          <a:p>
            <a:fld id="{7CC3AC67-E4D5-4754-B943-6BC28F3A24DD}" type="slidenum">
              <a:rPr lang="en-US" smtClean="0"/>
              <a:t>‹#›</a:t>
            </a:fld>
            <a:endParaRPr lang="en-US"/>
          </a:p>
        </p:txBody>
      </p:sp>
    </p:spTree>
    <p:extLst>
      <p:ext uri="{BB962C8B-B14F-4D97-AF65-F5344CB8AC3E}">
        <p14:creationId xmlns:p14="http://schemas.microsoft.com/office/powerpoint/2010/main" val="131553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5C10E-724C-4C00-AB73-A2C7CA57D7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72B035-4FF6-4844-8689-799D135B00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44C190-1176-4713-81BC-C9AD591F9F31}"/>
              </a:ext>
            </a:extLst>
          </p:cNvPr>
          <p:cNvSpPr>
            <a:spLocks noGrp="1"/>
          </p:cNvSpPr>
          <p:nvPr>
            <p:ph type="dt" sz="half" idx="10"/>
          </p:nvPr>
        </p:nvSpPr>
        <p:spPr/>
        <p:txBody>
          <a:bodyPr/>
          <a:lstStyle/>
          <a:p>
            <a:fld id="{668D2B53-A8A8-46A5-AC99-9A84E44D7D4E}" type="datetimeFigureOut">
              <a:rPr lang="en-US" smtClean="0"/>
              <a:t>7/14/2020</a:t>
            </a:fld>
            <a:endParaRPr lang="en-US"/>
          </a:p>
        </p:txBody>
      </p:sp>
      <p:sp>
        <p:nvSpPr>
          <p:cNvPr id="5" name="Footer Placeholder 4">
            <a:extLst>
              <a:ext uri="{FF2B5EF4-FFF2-40B4-BE49-F238E27FC236}">
                <a16:creationId xmlns:a16="http://schemas.microsoft.com/office/drawing/2014/main" id="{FE0DE371-4DFC-4907-AD16-88D7B24DB0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9BF249-277C-4888-88FE-CD9B67129850}"/>
              </a:ext>
            </a:extLst>
          </p:cNvPr>
          <p:cNvSpPr>
            <a:spLocks noGrp="1"/>
          </p:cNvSpPr>
          <p:nvPr>
            <p:ph type="sldNum" sz="quarter" idx="12"/>
          </p:nvPr>
        </p:nvSpPr>
        <p:spPr/>
        <p:txBody>
          <a:bodyPr/>
          <a:lstStyle/>
          <a:p>
            <a:fld id="{7CC3AC67-E4D5-4754-B943-6BC28F3A24DD}" type="slidenum">
              <a:rPr lang="en-US" smtClean="0"/>
              <a:t>‹#›</a:t>
            </a:fld>
            <a:endParaRPr lang="en-US"/>
          </a:p>
        </p:txBody>
      </p:sp>
    </p:spTree>
    <p:extLst>
      <p:ext uri="{BB962C8B-B14F-4D97-AF65-F5344CB8AC3E}">
        <p14:creationId xmlns:p14="http://schemas.microsoft.com/office/powerpoint/2010/main" val="4210358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5906D-DEA5-42F2-9E10-E175D34C28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330A370-FA65-4510-9BE0-73BCEBA5B5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0B86663-8C6E-40B9-B328-2156CE3C64E5}"/>
              </a:ext>
            </a:extLst>
          </p:cNvPr>
          <p:cNvSpPr>
            <a:spLocks noGrp="1"/>
          </p:cNvSpPr>
          <p:nvPr>
            <p:ph type="dt" sz="half" idx="10"/>
          </p:nvPr>
        </p:nvSpPr>
        <p:spPr/>
        <p:txBody>
          <a:bodyPr/>
          <a:lstStyle/>
          <a:p>
            <a:fld id="{668D2B53-A8A8-46A5-AC99-9A84E44D7D4E}" type="datetimeFigureOut">
              <a:rPr lang="en-US" smtClean="0"/>
              <a:t>7/14/2020</a:t>
            </a:fld>
            <a:endParaRPr lang="en-US"/>
          </a:p>
        </p:txBody>
      </p:sp>
      <p:sp>
        <p:nvSpPr>
          <p:cNvPr id="5" name="Footer Placeholder 4">
            <a:extLst>
              <a:ext uri="{FF2B5EF4-FFF2-40B4-BE49-F238E27FC236}">
                <a16:creationId xmlns:a16="http://schemas.microsoft.com/office/drawing/2014/main" id="{192E3021-5259-4A27-BC19-7E2A22A08E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2E4ED7-FF39-43C5-9F66-A41721D4413B}"/>
              </a:ext>
            </a:extLst>
          </p:cNvPr>
          <p:cNvSpPr>
            <a:spLocks noGrp="1"/>
          </p:cNvSpPr>
          <p:nvPr>
            <p:ph type="sldNum" sz="quarter" idx="12"/>
          </p:nvPr>
        </p:nvSpPr>
        <p:spPr/>
        <p:txBody>
          <a:bodyPr/>
          <a:lstStyle/>
          <a:p>
            <a:fld id="{7CC3AC67-E4D5-4754-B943-6BC28F3A24DD}" type="slidenum">
              <a:rPr lang="en-US" smtClean="0"/>
              <a:t>‹#›</a:t>
            </a:fld>
            <a:endParaRPr lang="en-US"/>
          </a:p>
        </p:txBody>
      </p:sp>
    </p:spTree>
    <p:extLst>
      <p:ext uri="{BB962C8B-B14F-4D97-AF65-F5344CB8AC3E}">
        <p14:creationId xmlns:p14="http://schemas.microsoft.com/office/powerpoint/2010/main" val="2796132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66E8D-C994-49C4-8907-3E0B0BB0E4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861587-916A-4F95-BDCE-B444ED2D641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80FF02-0747-4470-8769-777FF6D8BA3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8C809F-D647-4AA0-9CE0-536480AFE07F}"/>
              </a:ext>
            </a:extLst>
          </p:cNvPr>
          <p:cNvSpPr>
            <a:spLocks noGrp="1"/>
          </p:cNvSpPr>
          <p:nvPr>
            <p:ph type="dt" sz="half" idx="10"/>
          </p:nvPr>
        </p:nvSpPr>
        <p:spPr/>
        <p:txBody>
          <a:bodyPr/>
          <a:lstStyle/>
          <a:p>
            <a:fld id="{668D2B53-A8A8-46A5-AC99-9A84E44D7D4E}" type="datetimeFigureOut">
              <a:rPr lang="en-US" smtClean="0"/>
              <a:t>7/14/2020</a:t>
            </a:fld>
            <a:endParaRPr lang="en-US"/>
          </a:p>
        </p:txBody>
      </p:sp>
      <p:sp>
        <p:nvSpPr>
          <p:cNvPr id="6" name="Footer Placeholder 5">
            <a:extLst>
              <a:ext uri="{FF2B5EF4-FFF2-40B4-BE49-F238E27FC236}">
                <a16:creationId xmlns:a16="http://schemas.microsoft.com/office/drawing/2014/main" id="{C72FEE0A-F51D-4462-B059-AA6C4400C2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FBC6BB-6C2B-4317-AD41-ED0A236F2604}"/>
              </a:ext>
            </a:extLst>
          </p:cNvPr>
          <p:cNvSpPr>
            <a:spLocks noGrp="1"/>
          </p:cNvSpPr>
          <p:nvPr>
            <p:ph type="sldNum" sz="quarter" idx="12"/>
          </p:nvPr>
        </p:nvSpPr>
        <p:spPr/>
        <p:txBody>
          <a:bodyPr/>
          <a:lstStyle/>
          <a:p>
            <a:fld id="{7CC3AC67-E4D5-4754-B943-6BC28F3A24DD}" type="slidenum">
              <a:rPr lang="en-US" smtClean="0"/>
              <a:t>‹#›</a:t>
            </a:fld>
            <a:endParaRPr lang="en-US"/>
          </a:p>
        </p:txBody>
      </p:sp>
    </p:spTree>
    <p:extLst>
      <p:ext uri="{BB962C8B-B14F-4D97-AF65-F5344CB8AC3E}">
        <p14:creationId xmlns:p14="http://schemas.microsoft.com/office/powerpoint/2010/main" val="1100475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06316-6AB1-4B69-B976-D431E90BD6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813D1F-799A-4B7F-93B0-7800574F90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60B035F-8905-4230-BECC-3F88AB9204D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4823124-B60D-4749-BC79-7BE9230701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924F272-9761-4C98-A716-7E756479039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C96AF07-2EC9-4FB3-8FD3-4BBFD83D909C}"/>
              </a:ext>
            </a:extLst>
          </p:cNvPr>
          <p:cNvSpPr>
            <a:spLocks noGrp="1"/>
          </p:cNvSpPr>
          <p:nvPr>
            <p:ph type="dt" sz="half" idx="10"/>
          </p:nvPr>
        </p:nvSpPr>
        <p:spPr/>
        <p:txBody>
          <a:bodyPr/>
          <a:lstStyle/>
          <a:p>
            <a:fld id="{668D2B53-A8A8-46A5-AC99-9A84E44D7D4E}" type="datetimeFigureOut">
              <a:rPr lang="en-US" smtClean="0"/>
              <a:t>7/14/2020</a:t>
            </a:fld>
            <a:endParaRPr lang="en-US"/>
          </a:p>
        </p:txBody>
      </p:sp>
      <p:sp>
        <p:nvSpPr>
          <p:cNvPr id="8" name="Footer Placeholder 7">
            <a:extLst>
              <a:ext uri="{FF2B5EF4-FFF2-40B4-BE49-F238E27FC236}">
                <a16:creationId xmlns:a16="http://schemas.microsoft.com/office/drawing/2014/main" id="{D05B1EE7-89BF-4C82-A7B4-7990EC522B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C528C75-2F88-44EB-80E5-C011FDBA086A}"/>
              </a:ext>
            </a:extLst>
          </p:cNvPr>
          <p:cNvSpPr>
            <a:spLocks noGrp="1"/>
          </p:cNvSpPr>
          <p:nvPr>
            <p:ph type="sldNum" sz="quarter" idx="12"/>
          </p:nvPr>
        </p:nvSpPr>
        <p:spPr/>
        <p:txBody>
          <a:bodyPr/>
          <a:lstStyle/>
          <a:p>
            <a:fld id="{7CC3AC67-E4D5-4754-B943-6BC28F3A24DD}" type="slidenum">
              <a:rPr lang="en-US" smtClean="0"/>
              <a:t>‹#›</a:t>
            </a:fld>
            <a:endParaRPr lang="en-US"/>
          </a:p>
        </p:txBody>
      </p:sp>
    </p:spTree>
    <p:extLst>
      <p:ext uri="{BB962C8B-B14F-4D97-AF65-F5344CB8AC3E}">
        <p14:creationId xmlns:p14="http://schemas.microsoft.com/office/powerpoint/2010/main" val="234293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B2598-06C7-4FFB-8484-CF37A834B0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D5D5B3-B19F-4EBA-B835-4F30C00E4F26}"/>
              </a:ext>
            </a:extLst>
          </p:cNvPr>
          <p:cNvSpPr>
            <a:spLocks noGrp="1"/>
          </p:cNvSpPr>
          <p:nvPr>
            <p:ph type="dt" sz="half" idx="10"/>
          </p:nvPr>
        </p:nvSpPr>
        <p:spPr/>
        <p:txBody>
          <a:bodyPr/>
          <a:lstStyle/>
          <a:p>
            <a:fld id="{668D2B53-A8A8-46A5-AC99-9A84E44D7D4E}" type="datetimeFigureOut">
              <a:rPr lang="en-US" smtClean="0"/>
              <a:t>7/14/2020</a:t>
            </a:fld>
            <a:endParaRPr lang="en-US"/>
          </a:p>
        </p:txBody>
      </p:sp>
      <p:sp>
        <p:nvSpPr>
          <p:cNvPr id="4" name="Footer Placeholder 3">
            <a:extLst>
              <a:ext uri="{FF2B5EF4-FFF2-40B4-BE49-F238E27FC236}">
                <a16:creationId xmlns:a16="http://schemas.microsoft.com/office/drawing/2014/main" id="{BD1018A5-C22E-473C-8CD9-FAC2CE39EC4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75488A-FD53-4317-89A6-0392E796B187}"/>
              </a:ext>
            </a:extLst>
          </p:cNvPr>
          <p:cNvSpPr>
            <a:spLocks noGrp="1"/>
          </p:cNvSpPr>
          <p:nvPr>
            <p:ph type="sldNum" sz="quarter" idx="12"/>
          </p:nvPr>
        </p:nvSpPr>
        <p:spPr/>
        <p:txBody>
          <a:bodyPr/>
          <a:lstStyle/>
          <a:p>
            <a:fld id="{7CC3AC67-E4D5-4754-B943-6BC28F3A24DD}" type="slidenum">
              <a:rPr lang="en-US" smtClean="0"/>
              <a:t>‹#›</a:t>
            </a:fld>
            <a:endParaRPr lang="en-US"/>
          </a:p>
        </p:txBody>
      </p:sp>
    </p:spTree>
    <p:extLst>
      <p:ext uri="{BB962C8B-B14F-4D97-AF65-F5344CB8AC3E}">
        <p14:creationId xmlns:p14="http://schemas.microsoft.com/office/powerpoint/2010/main" val="1551986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6975EC-4DEB-4734-AEC3-0B160463817A}"/>
              </a:ext>
            </a:extLst>
          </p:cNvPr>
          <p:cNvSpPr>
            <a:spLocks noGrp="1"/>
          </p:cNvSpPr>
          <p:nvPr>
            <p:ph type="dt" sz="half" idx="10"/>
          </p:nvPr>
        </p:nvSpPr>
        <p:spPr/>
        <p:txBody>
          <a:bodyPr/>
          <a:lstStyle/>
          <a:p>
            <a:fld id="{668D2B53-A8A8-46A5-AC99-9A84E44D7D4E}" type="datetimeFigureOut">
              <a:rPr lang="en-US" smtClean="0"/>
              <a:t>7/14/2020</a:t>
            </a:fld>
            <a:endParaRPr lang="en-US"/>
          </a:p>
        </p:txBody>
      </p:sp>
      <p:sp>
        <p:nvSpPr>
          <p:cNvPr id="3" name="Footer Placeholder 2">
            <a:extLst>
              <a:ext uri="{FF2B5EF4-FFF2-40B4-BE49-F238E27FC236}">
                <a16:creationId xmlns:a16="http://schemas.microsoft.com/office/drawing/2014/main" id="{AFC51678-D160-4205-A801-A1A3D77ABB0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B79C77-8461-423F-9E5F-F49B4168F987}"/>
              </a:ext>
            </a:extLst>
          </p:cNvPr>
          <p:cNvSpPr>
            <a:spLocks noGrp="1"/>
          </p:cNvSpPr>
          <p:nvPr>
            <p:ph type="sldNum" sz="quarter" idx="12"/>
          </p:nvPr>
        </p:nvSpPr>
        <p:spPr/>
        <p:txBody>
          <a:bodyPr/>
          <a:lstStyle/>
          <a:p>
            <a:fld id="{7CC3AC67-E4D5-4754-B943-6BC28F3A24DD}" type="slidenum">
              <a:rPr lang="en-US" smtClean="0"/>
              <a:t>‹#›</a:t>
            </a:fld>
            <a:endParaRPr lang="en-US"/>
          </a:p>
        </p:txBody>
      </p:sp>
    </p:spTree>
    <p:extLst>
      <p:ext uri="{BB962C8B-B14F-4D97-AF65-F5344CB8AC3E}">
        <p14:creationId xmlns:p14="http://schemas.microsoft.com/office/powerpoint/2010/main" val="248007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2B93F-349C-48CC-A8E9-D4F6CDD046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2A2AC9-3E47-4126-8DA8-528BA9CE26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BC27DD1-F4BF-47E5-B075-AAE8CB1366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5881A54-2F69-4A2C-A3CA-BCCAF72BDD33}"/>
              </a:ext>
            </a:extLst>
          </p:cNvPr>
          <p:cNvSpPr>
            <a:spLocks noGrp="1"/>
          </p:cNvSpPr>
          <p:nvPr>
            <p:ph type="dt" sz="half" idx="10"/>
          </p:nvPr>
        </p:nvSpPr>
        <p:spPr/>
        <p:txBody>
          <a:bodyPr/>
          <a:lstStyle/>
          <a:p>
            <a:fld id="{668D2B53-A8A8-46A5-AC99-9A84E44D7D4E}" type="datetimeFigureOut">
              <a:rPr lang="en-US" smtClean="0"/>
              <a:t>7/14/2020</a:t>
            </a:fld>
            <a:endParaRPr lang="en-US"/>
          </a:p>
        </p:txBody>
      </p:sp>
      <p:sp>
        <p:nvSpPr>
          <p:cNvPr id="6" name="Footer Placeholder 5">
            <a:extLst>
              <a:ext uri="{FF2B5EF4-FFF2-40B4-BE49-F238E27FC236}">
                <a16:creationId xmlns:a16="http://schemas.microsoft.com/office/drawing/2014/main" id="{9CF75523-01EA-4B4C-80FB-D9ADE60773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F4975E-348F-4028-9A43-9F70FB286531}"/>
              </a:ext>
            </a:extLst>
          </p:cNvPr>
          <p:cNvSpPr>
            <a:spLocks noGrp="1"/>
          </p:cNvSpPr>
          <p:nvPr>
            <p:ph type="sldNum" sz="quarter" idx="12"/>
          </p:nvPr>
        </p:nvSpPr>
        <p:spPr/>
        <p:txBody>
          <a:bodyPr/>
          <a:lstStyle/>
          <a:p>
            <a:fld id="{7CC3AC67-E4D5-4754-B943-6BC28F3A24DD}" type="slidenum">
              <a:rPr lang="en-US" smtClean="0"/>
              <a:t>‹#›</a:t>
            </a:fld>
            <a:endParaRPr lang="en-US"/>
          </a:p>
        </p:txBody>
      </p:sp>
    </p:spTree>
    <p:extLst>
      <p:ext uri="{BB962C8B-B14F-4D97-AF65-F5344CB8AC3E}">
        <p14:creationId xmlns:p14="http://schemas.microsoft.com/office/powerpoint/2010/main" val="1981776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11F6F-DAA3-48BC-AF53-DE56BB9713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0D7C861-7E24-4E71-8C34-30AABF1C20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62D4DB7-45D6-4EC2-A643-36A740CB64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A1C1DBA-52EB-4B0A-AC48-73EF229C96A8}"/>
              </a:ext>
            </a:extLst>
          </p:cNvPr>
          <p:cNvSpPr>
            <a:spLocks noGrp="1"/>
          </p:cNvSpPr>
          <p:nvPr>
            <p:ph type="dt" sz="half" idx="10"/>
          </p:nvPr>
        </p:nvSpPr>
        <p:spPr/>
        <p:txBody>
          <a:bodyPr/>
          <a:lstStyle/>
          <a:p>
            <a:fld id="{668D2B53-A8A8-46A5-AC99-9A84E44D7D4E}" type="datetimeFigureOut">
              <a:rPr lang="en-US" smtClean="0"/>
              <a:t>7/14/2020</a:t>
            </a:fld>
            <a:endParaRPr lang="en-US"/>
          </a:p>
        </p:txBody>
      </p:sp>
      <p:sp>
        <p:nvSpPr>
          <p:cNvPr id="6" name="Footer Placeholder 5">
            <a:extLst>
              <a:ext uri="{FF2B5EF4-FFF2-40B4-BE49-F238E27FC236}">
                <a16:creationId xmlns:a16="http://schemas.microsoft.com/office/drawing/2014/main" id="{4139ABE9-2262-43E7-BF11-C196E013DA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7183A1-D226-412C-889A-839247FA3271}"/>
              </a:ext>
            </a:extLst>
          </p:cNvPr>
          <p:cNvSpPr>
            <a:spLocks noGrp="1"/>
          </p:cNvSpPr>
          <p:nvPr>
            <p:ph type="sldNum" sz="quarter" idx="12"/>
          </p:nvPr>
        </p:nvSpPr>
        <p:spPr/>
        <p:txBody>
          <a:bodyPr/>
          <a:lstStyle/>
          <a:p>
            <a:fld id="{7CC3AC67-E4D5-4754-B943-6BC28F3A24DD}" type="slidenum">
              <a:rPr lang="en-US" smtClean="0"/>
              <a:t>‹#›</a:t>
            </a:fld>
            <a:endParaRPr lang="en-US"/>
          </a:p>
        </p:txBody>
      </p:sp>
    </p:spTree>
    <p:extLst>
      <p:ext uri="{BB962C8B-B14F-4D97-AF65-F5344CB8AC3E}">
        <p14:creationId xmlns:p14="http://schemas.microsoft.com/office/powerpoint/2010/main" val="1107829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1BD173-D4C6-42C0-977A-FA692EDA0B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C9033ED-6B74-4152-8563-8983D766F0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96CB7F-D93E-42DD-A121-3000E3FD88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8D2B53-A8A8-46A5-AC99-9A84E44D7D4E}" type="datetimeFigureOut">
              <a:rPr lang="en-US" smtClean="0"/>
              <a:t>7/14/2020</a:t>
            </a:fld>
            <a:endParaRPr lang="en-US"/>
          </a:p>
        </p:txBody>
      </p:sp>
      <p:sp>
        <p:nvSpPr>
          <p:cNvPr id="5" name="Footer Placeholder 4">
            <a:extLst>
              <a:ext uri="{FF2B5EF4-FFF2-40B4-BE49-F238E27FC236}">
                <a16:creationId xmlns:a16="http://schemas.microsoft.com/office/drawing/2014/main" id="{C66BEDA9-04E3-4CE6-85E1-2B66B392B9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04E94AF-43DF-4588-8E32-6D4A1A3F05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C3AC67-E4D5-4754-B943-6BC28F3A24DD}" type="slidenum">
              <a:rPr lang="en-US" smtClean="0"/>
              <a:t>‹#›</a:t>
            </a:fld>
            <a:endParaRPr lang="en-US"/>
          </a:p>
        </p:txBody>
      </p:sp>
    </p:spTree>
    <p:extLst>
      <p:ext uri="{BB962C8B-B14F-4D97-AF65-F5344CB8AC3E}">
        <p14:creationId xmlns:p14="http://schemas.microsoft.com/office/powerpoint/2010/main" val="24633451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docs.snowflake.net/manuals/_images/ui-navigation-account-icon.sv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5"/>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a:t>
            </a:r>
            <a:r>
              <a:rPr lang="en-US" sz="6000" b="1"/>
              <a:t>– Credits </a:t>
            </a:r>
            <a:r>
              <a:rPr lang="en-US" sz="6000" b="1" dirty="0"/>
              <a:t>&amp; Storage Usage</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Content Placeholder 12">
            <a:extLst>
              <a:ext uri="{FF2B5EF4-FFF2-40B4-BE49-F238E27FC236}">
                <a16:creationId xmlns:a16="http://schemas.microsoft.com/office/drawing/2014/main" id="{68011F3A-5F93-40BC-8472-3110FB356FD7}"/>
              </a:ext>
            </a:extLst>
          </p:cNvPr>
          <p:cNvSpPr>
            <a:spLocks noGrp="1"/>
          </p:cNvSpPr>
          <p:nvPr>
            <p:ph idx="1"/>
          </p:nvPr>
        </p:nvSpPr>
        <p:spPr>
          <a:xfrm>
            <a:off x="0" y="712175"/>
            <a:ext cx="12192000" cy="6145823"/>
          </a:xfrm>
        </p:spPr>
        <p:txBody>
          <a:bodyPr>
            <a:normAutofit/>
          </a:bodyPr>
          <a:lstStyle/>
          <a:p>
            <a:r>
              <a:rPr lang="en-IN" sz="2400" dirty="0"/>
              <a:t>SNOWFLAKE Database</a:t>
            </a:r>
          </a:p>
          <a:p>
            <a:pPr lvl="1"/>
            <a:r>
              <a:rPr lang="en-US" sz="2000" dirty="0"/>
              <a:t>SNOWFLAKE is a system-defined, read-only shared database, provided by Snowflake which is imported into each account from a share named ACCOUNT_USAGE</a:t>
            </a:r>
          </a:p>
          <a:p>
            <a:pPr lvl="1"/>
            <a:r>
              <a:rPr lang="en-US" dirty="0"/>
              <a:t>The SNOWFLAKE database contains two schemas (also read-only). Each schema contains a set of views</a:t>
            </a:r>
          </a:p>
          <a:p>
            <a:pPr lvl="1"/>
            <a:endParaRPr lang="en-US" dirty="0"/>
          </a:p>
          <a:p>
            <a:pPr lvl="1"/>
            <a:r>
              <a:rPr lang="en-US" sz="2000" dirty="0"/>
              <a:t>ACCOUNT_USAGE</a:t>
            </a:r>
          </a:p>
          <a:p>
            <a:pPr lvl="1"/>
            <a:r>
              <a:rPr lang="en-US" sz="2000" dirty="0"/>
              <a:t>Views that display object metadata and usage metrics for your account.</a:t>
            </a:r>
          </a:p>
          <a:p>
            <a:pPr lvl="1"/>
            <a:r>
              <a:rPr lang="en-US" sz="2000" dirty="0"/>
              <a:t>These views mirror the corresponding views and table functions in the Snowflake Information Schema, but with the following differences:</a:t>
            </a:r>
          </a:p>
          <a:p>
            <a:pPr lvl="2"/>
            <a:r>
              <a:rPr lang="en-US" dirty="0"/>
              <a:t>Records for dropped objects included in each view</a:t>
            </a:r>
            <a:r>
              <a:rPr lang="en-US" sz="2400" dirty="0"/>
              <a:t>. </a:t>
            </a:r>
            <a:r>
              <a:rPr lang="en-US" sz="1600" dirty="0"/>
              <a:t>- </a:t>
            </a:r>
            <a:r>
              <a:rPr lang="en-US" dirty="0"/>
              <a:t>records for all objects that have been dropped</a:t>
            </a:r>
            <a:endParaRPr lang="en-US" sz="1600" dirty="0"/>
          </a:p>
          <a:p>
            <a:pPr lvl="2"/>
            <a:r>
              <a:rPr lang="en-US" dirty="0"/>
              <a:t>Longer retention time for historical usage data - Certain account usage views provide historical usage metrics – 1 year, information schema – 7 days to 6 months</a:t>
            </a:r>
          </a:p>
          <a:p>
            <a:pPr lvl="2"/>
            <a:r>
              <a:rPr lang="en-US" dirty="0"/>
              <a:t>Data latency – Most Views the latency is 2 hours ,  remaining views, the latency varies between 45 minutes and 3 hours</a:t>
            </a:r>
            <a:endParaRPr lang="en-US" sz="2000" dirty="0"/>
          </a:p>
          <a:p>
            <a:pPr lvl="1"/>
            <a:r>
              <a:rPr lang="en-US" sz="2000" dirty="0"/>
              <a:t>READER_ACCOUNT_USAGE</a:t>
            </a:r>
          </a:p>
          <a:p>
            <a:pPr lvl="1"/>
            <a:r>
              <a:rPr lang="en-US" sz="2000" dirty="0"/>
              <a:t>Views that display object metadata and usage metrics for all the reader accounts that have been created for your account (as a Secure Data Sharing provider).</a:t>
            </a:r>
          </a:p>
          <a:p>
            <a:pPr marL="0" indent="0">
              <a:buNone/>
            </a:pPr>
            <a:endParaRPr lang="en-US" dirty="0"/>
          </a:p>
          <a:p>
            <a:endParaRPr lang="en-US" dirty="0"/>
          </a:p>
          <a:p>
            <a:endParaRPr lang="en-US" dirty="0"/>
          </a:p>
          <a:p>
            <a:pPr marL="457200" lvl="1" indent="0">
              <a:buNone/>
            </a:pPr>
            <a:endParaRPr lang="en-US" dirty="0"/>
          </a:p>
          <a:p>
            <a:endParaRPr lang="en-US" dirty="0"/>
          </a:p>
        </p:txBody>
      </p:sp>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480B3028-BD5E-4539-9EB2-4E1A9158D3F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ABDD7740-9EA6-45D3-AD67-3F4E4E6BEB1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F0A1EE83-4335-4308-A3C8-55D51D47DA2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4">
            <a:extLst>
              <a:ext uri="{FF2B5EF4-FFF2-40B4-BE49-F238E27FC236}">
                <a16:creationId xmlns:a16="http://schemas.microsoft.com/office/drawing/2014/main" id="{8F52B738-A785-4D97-BC6F-3E1B39ECA8F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5">
            <a:extLst>
              <a:ext uri="{FF2B5EF4-FFF2-40B4-BE49-F238E27FC236}">
                <a16:creationId xmlns:a16="http://schemas.microsoft.com/office/drawing/2014/main" id="{E3CB87CC-0B79-4ACF-B477-41A1367725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6">
            <a:extLst>
              <a:ext uri="{FF2B5EF4-FFF2-40B4-BE49-F238E27FC236}">
                <a16:creationId xmlns:a16="http://schemas.microsoft.com/office/drawing/2014/main" id="{33203B43-F482-4749-9A2E-E8F1301E0C3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7">
            <a:extLst>
              <a:ext uri="{FF2B5EF4-FFF2-40B4-BE49-F238E27FC236}">
                <a16:creationId xmlns:a16="http://schemas.microsoft.com/office/drawing/2014/main" id="{7BA1B7F6-B75F-444F-BBC9-AF75B9096FD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1">
            <a:extLst>
              <a:ext uri="{FF2B5EF4-FFF2-40B4-BE49-F238E27FC236}">
                <a16:creationId xmlns:a16="http://schemas.microsoft.com/office/drawing/2014/main" id="{E3DC51B2-83F3-4878-B943-FB679D1AFC1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
            <a:extLst>
              <a:ext uri="{FF2B5EF4-FFF2-40B4-BE49-F238E27FC236}">
                <a16:creationId xmlns:a16="http://schemas.microsoft.com/office/drawing/2014/main" id="{0CF33F75-3B19-4345-83B0-2D9B7C127C6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1">
            <a:extLst>
              <a:ext uri="{FF2B5EF4-FFF2-40B4-BE49-F238E27FC236}">
                <a16:creationId xmlns:a16="http://schemas.microsoft.com/office/drawing/2014/main" id="{4D65A1B9-0E1E-49D8-9E0D-052DA1824DAB}"/>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2">
            <a:extLst>
              <a:ext uri="{FF2B5EF4-FFF2-40B4-BE49-F238E27FC236}">
                <a16:creationId xmlns:a16="http://schemas.microsoft.com/office/drawing/2014/main" id="{8E230305-4499-411B-91CF-8C3E63E5DD6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3">
            <a:extLst>
              <a:ext uri="{FF2B5EF4-FFF2-40B4-BE49-F238E27FC236}">
                <a16:creationId xmlns:a16="http://schemas.microsoft.com/office/drawing/2014/main" id="{489088C6-43B4-486E-992C-EA8F124DBB3A}"/>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27652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5"/>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 Credit &amp; Storage Usage</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Content Placeholder 12">
            <a:extLst>
              <a:ext uri="{FF2B5EF4-FFF2-40B4-BE49-F238E27FC236}">
                <a16:creationId xmlns:a16="http://schemas.microsoft.com/office/drawing/2014/main" id="{68011F3A-5F93-40BC-8472-3110FB356FD7}"/>
              </a:ext>
            </a:extLst>
          </p:cNvPr>
          <p:cNvSpPr>
            <a:spLocks noGrp="1"/>
          </p:cNvSpPr>
          <p:nvPr>
            <p:ph idx="1"/>
          </p:nvPr>
        </p:nvSpPr>
        <p:spPr>
          <a:xfrm>
            <a:off x="0" y="712175"/>
            <a:ext cx="12192000" cy="6145823"/>
          </a:xfrm>
        </p:spPr>
        <p:txBody>
          <a:bodyPr>
            <a:normAutofit/>
          </a:bodyPr>
          <a:lstStyle/>
          <a:p>
            <a:r>
              <a:rPr lang="en-IN" dirty="0"/>
              <a:t>Cloud Services Credit Usage</a:t>
            </a:r>
          </a:p>
          <a:p>
            <a:pPr lvl="1"/>
            <a:r>
              <a:rPr lang="en-US" sz="2000" dirty="0"/>
              <a:t>Similar to virtual warehouse usage, Snowflake credits are used to pay for the usage of the cloud services that exceeds 10% of the daily usage of the compute resources</a:t>
            </a:r>
          </a:p>
          <a:p>
            <a:pPr lvl="1"/>
            <a:r>
              <a:rPr lang="en-US" sz="2000" dirty="0"/>
              <a:t>The 10% adjustment for cloud services is calculated daily (in the UTC time zone) by multiplying daily compute by 10%.</a:t>
            </a:r>
          </a:p>
          <a:p>
            <a:pPr lvl="1"/>
            <a:r>
              <a:rPr lang="en-US" sz="2000" dirty="0"/>
              <a:t>The adjustment on the monthly usage statement is equal to the sum of these daily calculations.</a:t>
            </a:r>
          </a:p>
          <a:p>
            <a:pPr lvl="1"/>
            <a:r>
              <a:rPr lang="en-US" sz="2000" dirty="0"/>
              <a:t>If cloud services consumption is less than 10% of compute credits on a given day, then the adjustment for that day is equal to the cloud services the customer used</a:t>
            </a:r>
          </a:p>
          <a:p>
            <a:pPr lvl="1"/>
            <a:r>
              <a:rPr lang="en-US" sz="2000" dirty="0"/>
              <a:t>. </a:t>
            </a:r>
          </a:p>
        </p:txBody>
      </p:sp>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480B3028-BD5E-4539-9EB2-4E1A9158D3F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ABDD7740-9EA6-45D3-AD67-3F4E4E6BEB1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F0A1EE83-4335-4308-A3C8-55D51D47DA2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4">
            <a:extLst>
              <a:ext uri="{FF2B5EF4-FFF2-40B4-BE49-F238E27FC236}">
                <a16:creationId xmlns:a16="http://schemas.microsoft.com/office/drawing/2014/main" id="{8F52B738-A785-4D97-BC6F-3E1B39ECA8F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5">
            <a:extLst>
              <a:ext uri="{FF2B5EF4-FFF2-40B4-BE49-F238E27FC236}">
                <a16:creationId xmlns:a16="http://schemas.microsoft.com/office/drawing/2014/main" id="{E3CB87CC-0B79-4ACF-B477-41A1367725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6">
            <a:extLst>
              <a:ext uri="{FF2B5EF4-FFF2-40B4-BE49-F238E27FC236}">
                <a16:creationId xmlns:a16="http://schemas.microsoft.com/office/drawing/2014/main" id="{33203B43-F482-4749-9A2E-E8F1301E0C3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7">
            <a:extLst>
              <a:ext uri="{FF2B5EF4-FFF2-40B4-BE49-F238E27FC236}">
                <a16:creationId xmlns:a16="http://schemas.microsoft.com/office/drawing/2014/main" id="{7BA1B7F6-B75F-444F-BBC9-AF75B9096FD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1">
            <a:extLst>
              <a:ext uri="{FF2B5EF4-FFF2-40B4-BE49-F238E27FC236}">
                <a16:creationId xmlns:a16="http://schemas.microsoft.com/office/drawing/2014/main" id="{E3DC51B2-83F3-4878-B943-FB679D1AFC1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
            <a:extLst>
              <a:ext uri="{FF2B5EF4-FFF2-40B4-BE49-F238E27FC236}">
                <a16:creationId xmlns:a16="http://schemas.microsoft.com/office/drawing/2014/main" id="{0CF33F75-3B19-4345-83B0-2D9B7C127C6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1">
            <a:extLst>
              <a:ext uri="{FF2B5EF4-FFF2-40B4-BE49-F238E27FC236}">
                <a16:creationId xmlns:a16="http://schemas.microsoft.com/office/drawing/2014/main" id="{4D65A1B9-0E1E-49D8-9E0D-052DA1824DAB}"/>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2">
            <a:extLst>
              <a:ext uri="{FF2B5EF4-FFF2-40B4-BE49-F238E27FC236}">
                <a16:creationId xmlns:a16="http://schemas.microsoft.com/office/drawing/2014/main" id="{8E230305-4499-411B-91CF-8C3E63E5DD6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3">
            <a:extLst>
              <a:ext uri="{FF2B5EF4-FFF2-40B4-BE49-F238E27FC236}">
                <a16:creationId xmlns:a16="http://schemas.microsoft.com/office/drawing/2014/main" id="{489088C6-43B4-486E-992C-EA8F124DBB3A}"/>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2" name="Picture 31">
            <a:extLst>
              <a:ext uri="{FF2B5EF4-FFF2-40B4-BE49-F238E27FC236}">
                <a16:creationId xmlns:a16="http://schemas.microsoft.com/office/drawing/2014/main" id="{A19EDE5E-0194-4249-8117-B8D360A24FA6}"/>
              </a:ext>
            </a:extLst>
          </p:cNvPr>
          <p:cNvPicPr>
            <a:picLocks noChangeAspect="1"/>
          </p:cNvPicPr>
          <p:nvPr/>
        </p:nvPicPr>
        <p:blipFill>
          <a:blip r:embed="rId2"/>
          <a:stretch>
            <a:fillRect/>
          </a:stretch>
        </p:blipFill>
        <p:spPr>
          <a:xfrm>
            <a:off x="0" y="3257550"/>
            <a:ext cx="12192000" cy="3600448"/>
          </a:xfrm>
          <a:prstGeom prst="rect">
            <a:avLst/>
          </a:prstGeom>
        </p:spPr>
      </p:pic>
    </p:spTree>
    <p:extLst>
      <p:ext uri="{BB962C8B-B14F-4D97-AF65-F5344CB8AC3E}">
        <p14:creationId xmlns:p14="http://schemas.microsoft.com/office/powerpoint/2010/main" val="1211363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5"/>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a:t>
            </a:r>
            <a:r>
              <a:rPr lang="en-US" sz="6000" b="1"/>
              <a:t>– Credits </a:t>
            </a:r>
            <a:r>
              <a:rPr lang="en-US" sz="6000" b="1" dirty="0"/>
              <a:t>&amp; Storage Usage</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Content Placeholder 12">
            <a:extLst>
              <a:ext uri="{FF2B5EF4-FFF2-40B4-BE49-F238E27FC236}">
                <a16:creationId xmlns:a16="http://schemas.microsoft.com/office/drawing/2014/main" id="{68011F3A-5F93-40BC-8472-3110FB356FD7}"/>
              </a:ext>
            </a:extLst>
          </p:cNvPr>
          <p:cNvSpPr>
            <a:spLocks noGrp="1"/>
          </p:cNvSpPr>
          <p:nvPr>
            <p:ph idx="1"/>
          </p:nvPr>
        </p:nvSpPr>
        <p:spPr>
          <a:xfrm>
            <a:off x="0" y="712175"/>
            <a:ext cx="12192000" cy="6145823"/>
          </a:xfrm>
        </p:spPr>
        <p:txBody>
          <a:bodyPr>
            <a:normAutofit lnSpcReduction="10000"/>
          </a:bodyPr>
          <a:lstStyle/>
          <a:p>
            <a:r>
              <a:rPr lang="en-US" dirty="0"/>
              <a:t>Viewing Cloud Services Credit Usage</a:t>
            </a:r>
          </a:p>
          <a:p>
            <a:pPr lvl="1"/>
            <a:r>
              <a:rPr lang="en-US" dirty="0"/>
              <a:t>ACCOUNT_USAGE:</a:t>
            </a:r>
          </a:p>
          <a:p>
            <a:pPr lvl="2"/>
            <a:r>
              <a:rPr lang="en-US" dirty="0"/>
              <a:t>Query the METERING_HISTORY to view hourly usage for an account.</a:t>
            </a:r>
          </a:p>
          <a:p>
            <a:pPr lvl="2"/>
            <a:r>
              <a:rPr lang="en-US" dirty="0"/>
              <a:t>Query the METERING_DAILY_HISTORY to view daily usage for an account.</a:t>
            </a:r>
          </a:p>
          <a:p>
            <a:pPr lvl="2"/>
            <a:r>
              <a:rPr lang="en-US" dirty="0"/>
              <a:t>Query the WAREHOUSE_METERING_HISTORY to view usage for a warehouse.</a:t>
            </a:r>
          </a:p>
          <a:p>
            <a:pPr lvl="2"/>
            <a:r>
              <a:rPr lang="en-US" dirty="0"/>
              <a:t>Query the QUERY_HISTORY to view usage for a job.</a:t>
            </a:r>
          </a:p>
          <a:p>
            <a:pPr lvl="1"/>
            <a:r>
              <a:rPr lang="en-US" dirty="0"/>
              <a:t>INFORMATION_SCHEMA:</a:t>
            </a:r>
          </a:p>
          <a:p>
            <a:pPr lvl="2"/>
            <a:r>
              <a:rPr lang="en-US" dirty="0"/>
              <a:t>Query the QUERY_HISTORY table function.</a:t>
            </a:r>
          </a:p>
          <a:p>
            <a:r>
              <a:rPr lang="en-US" dirty="0"/>
              <a:t>Patterns Affecting Cloud Services </a:t>
            </a:r>
          </a:p>
          <a:p>
            <a:pPr lvl="2"/>
            <a:r>
              <a:rPr lang="en-US" dirty="0"/>
              <a:t>Copy commands with poor selectivity</a:t>
            </a:r>
          </a:p>
          <a:p>
            <a:pPr lvl="2"/>
            <a:r>
              <a:rPr lang="en-US" dirty="0"/>
              <a:t>High frequency DDL operations or cloning</a:t>
            </a:r>
          </a:p>
          <a:p>
            <a:pPr lvl="2"/>
            <a:r>
              <a:rPr lang="en-IN" dirty="0"/>
              <a:t>High frequency, simple queries</a:t>
            </a:r>
          </a:p>
          <a:p>
            <a:pPr lvl="2"/>
            <a:r>
              <a:rPr lang="en-US" dirty="0"/>
              <a:t>High frequency </a:t>
            </a:r>
            <a:r>
              <a:rPr lang="en-US" dirty="0" err="1"/>
              <a:t>Information_Schema</a:t>
            </a:r>
            <a:r>
              <a:rPr lang="en-US" dirty="0"/>
              <a:t> queries</a:t>
            </a:r>
          </a:p>
          <a:p>
            <a:pPr lvl="2"/>
            <a:r>
              <a:rPr lang="en-IN" dirty="0"/>
              <a:t>Result scan</a:t>
            </a:r>
          </a:p>
          <a:p>
            <a:pPr lvl="2"/>
            <a:r>
              <a:rPr lang="en-US" dirty="0"/>
              <a:t>High frequency Show commands (most often seen with data applications or third-party tools)</a:t>
            </a:r>
          </a:p>
          <a:p>
            <a:pPr lvl="2"/>
            <a:r>
              <a:rPr lang="en-US" dirty="0"/>
              <a:t>Single row inserts and fragmented schemas (most often seen with data applications)</a:t>
            </a:r>
          </a:p>
          <a:p>
            <a:pPr lvl="2"/>
            <a:r>
              <a:rPr lang="en-IN" dirty="0"/>
              <a:t>Complex SQL queries</a:t>
            </a:r>
            <a:endParaRPr lang="en-US" dirty="0"/>
          </a:p>
          <a:p>
            <a:endParaRPr lang="en-US" sz="1600" dirty="0"/>
          </a:p>
        </p:txBody>
      </p:sp>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480B3028-BD5E-4539-9EB2-4E1A9158D3F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ABDD7740-9EA6-45D3-AD67-3F4E4E6BEB1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F0A1EE83-4335-4308-A3C8-55D51D47DA2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4">
            <a:extLst>
              <a:ext uri="{FF2B5EF4-FFF2-40B4-BE49-F238E27FC236}">
                <a16:creationId xmlns:a16="http://schemas.microsoft.com/office/drawing/2014/main" id="{8F52B738-A785-4D97-BC6F-3E1B39ECA8F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5">
            <a:extLst>
              <a:ext uri="{FF2B5EF4-FFF2-40B4-BE49-F238E27FC236}">
                <a16:creationId xmlns:a16="http://schemas.microsoft.com/office/drawing/2014/main" id="{E3CB87CC-0B79-4ACF-B477-41A1367725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6">
            <a:extLst>
              <a:ext uri="{FF2B5EF4-FFF2-40B4-BE49-F238E27FC236}">
                <a16:creationId xmlns:a16="http://schemas.microsoft.com/office/drawing/2014/main" id="{33203B43-F482-4749-9A2E-E8F1301E0C3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7">
            <a:extLst>
              <a:ext uri="{FF2B5EF4-FFF2-40B4-BE49-F238E27FC236}">
                <a16:creationId xmlns:a16="http://schemas.microsoft.com/office/drawing/2014/main" id="{7BA1B7F6-B75F-444F-BBC9-AF75B9096FD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1">
            <a:extLst>
              <a:ext uri="{FF2B5EF4-FFF2-40B4-BE49-F238E27FC236}">
                <a16:creationId xmlns:a16="http://schemas.microsoft.com/office/drawing/2014/main" id="{E3DC51B2-83F3-4878-B943-FB679D1AFC1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
            <a:extLst>
              <a:ext uri="{FF2B5EF4-FFF2-40B4-BE49-F238E27FC236}">
                <a16:creationId xmlns:a16="http://schemas.microsoft.com/office/drawing/2014/main" id="{0CF33F75-3B19-4345-83B0-2D9B7C127C6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1">
            <a:extLst>
              <a:ext uri="{FF2B5EF4-FFF2-40B4-BE49-F238E27FC236}">
                <a16:creationId xmlns:a16="http://schemas.microsoft.com/office/drawing/2014/main" id="{4D65A1B9-0E1E-49D8-9E0D-052DA1824DAB}"/>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2">
            <a:extLst>
              <a:ext uri="{FF2B5EF4-FFF2-40B4-BE49-F238E27FC236}">
                <a16:creationId xmlns:a16="http://schemas.microsoft.com/office/drawing/2014/main" id="{8E230305-4499-411B-91CF-8C3E63E5DD6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3">
            <a:extLst>
              <a:ext uri="{FF2B5EF4-FFF2-40B4-BE49-F238E27FC236}">
                <a16:creationId xmlns:a16="http://schemas.microsoft.com/office/drawing/2014/main" id="{489088C6-43B4-486E-992C-EA8F124DBB3A}"/>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56061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5"/>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a:t>
            </a:r>
            <a:r>
              <a:rPr lang="en-US" sz="6000" b="1"/>
              <a:t>– Credits </a:t>
            </a:r>
            <a:r>
              <a:rPr lang="en-US" sz="6000" b="1" dirty="0"/>
              <a:t>&amp; Storage Usage</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Content Placeholder 12">
            <a:extLst>
              <a:ext uri="{FF2B5EF4-FFF2-40B4-BE49-F238E27FC236}">
                <a16:creationId xmlns:a16="http://schemas.microsoft.com/office/drawing/2014/main" id="{68011F3A-5F93-40BC-8472-3110FB356FD7}"/>
              </a:ext>
            </a:extLst>
          </p:cNvPr>
          <p:cNvSpPr>
            <a:spLocks noGrp="1"/>
          </p:cNvSpPr>
          <p:nvPr>
            <p:ph idx="1"/>
          </p:nvPr>
        </p:nvSpPr>
        <p:spPr>
          <a:xfrm>
            <a:off x="0" y="712175"/>
            <a:ext cx="12192000" cy="6145823"/>
          </a:xfrm>
        </p:spPr>
        <p:txBody>
          <a:bodyPr>
            <a:normAutofit/>
          </a:bodyPr>
          <a:lstStyle/>
          <a:p>
            <a:r>
              <a:rPr lang="en-US" dirty="0"/>
              <a:t>Viewing Data Usage for Your Account</a:t>
            </a:r>
          </a:p>
          <a:p>
            <a:pPr lvl="1"/>
            <a:r>
              <a:rPr lang="en-US" sz="2000" dirty="0"/>
              <a:t>Table functions (in the Information Schema):</a:t>
            </a:r>
          </a:p>
          <a:p>
            <a:pPr lvl="2"/>
            <a:r>
              <a:rPr lang="en-US" sz="1400" dirty="0"/>
              <a:t>DATABASE_STORAGE_USAGE_HISTORY</a:t>
            </a:r>
          </a:p>
          <a:p>
            <a:pPr lvl="2"/>
            <a:r>
              <a:rPr lang="en-US" sz="1400" dirty="0"/>
              <a:t>STAGE_STORAGE_USAGE_HISTORY</a:t>
            </a:r>
          </a:p>
          <a:p>
            <a:pPr lvl="1"/>
            <a:r>
              <a:rPr lang="en-US" sz="2000" dirty="0"/>
              <a:t>Views (in Account Usage):</a:t>
            </a:r>
          </a:p>
          <a:p>
            <a:pPr lvl="2"/>
            <a:r>
              <a:rPr lang="en-US" sz="1400" dirty="0"/>
              <a:t>DATABASE_STORAGE_USAGE_HISTORY View</a:t>
            </a:r>
          </a:p>
          <a:p>
            <a:pPr lvl="2"/>
            <a:r>
              <a:rPr lang="en-US" sz="1400" dirty="0"/>
              <a:t>STAGE_STORAGE_USAGE_HISTORY View</a:t>
            </a:r>
          </a:p>
          <a:p>
            <a:r>
              <a:rPr lang="en-US" dirty="0"/>
              <a:t>Viewing Data Usage for a Table</a:t>
            </a:r>
          </a:p>
          <a:p>
            <a:pPr lvl="1"/>
            <a:r>
              <a:rPr lang="en-US" sz="2000" dirty="0"/>
              <a:t>Table functions (in the Information Schema):</a:t>
            </a:r>
          </a:p>
          <a:p>
            <a:pPr lvl="2"/>
            <a:r>
              <a:rPr lang="en-US" sz="1800" dirty="0"/>
              <a:t>DATABASE_STORAGE_USAGE_HISTORY</a:t>
            </a:r>
          </a:p>
          <a:p>
            <a:pPr lvl="2"/>
            <a:r>
              <a:rPr lang="en-US" sz="1800" dirty="0"/>
              <a:t>STAGE_STORAGE_USAGE_HISTORY</a:t>
            </a:r>
          </a:p>
          <a:p>
            <a:pPr lvl="1"/>
            <a:r>
              <a:rPr lang="en-US" sz="2000" dirty="0"/>
              <a:t>Views (in Account Usage):</a:t>
            </a:r>
          </a:p>
          <a:p>
            <a:pPr lvl="2"/>
            <a:r>
              <a:rPr lang="en-US" sz="1800" dirty="0"/>
              <a:t>DATABASE_STORAGE_USAGE_HISTORY View</a:t>
            </a:r>
          </a:p>
          <a:p>
            <a:pPr lvl="2"/>
            <a:r>
              <a:rPr lang="en-US" sz="1800" dirty="0"/>
              <a:t>STAGE_STORAGE_USAGE_HISTORY View</a:t>
            </a:r>
          </a:p>
          <a:p>
            <a:r>
              <a:rPr lang="en-US" dirty="0"/>
              <a:t>Viewing Data Usage for a Table</a:t>
            </a:r>
          </a:p>
          <a:p>
            <a:pPr lvl="1"/>
            <a:r>
              <a:rPr lang="en-US" sz="1800" dirty="0"/>
              <a:t>Execute a SHOW TABLES command.</a:t>
            </a:r>
          </a:p>
          <a:p>
            <a:pPr lvl="1"/>
            <a:r>
              <a:rPr lang="en-US" sz="1800" dirty="0"/>
              <a:t>TABLE_STORAGE_METRICS view (in the Information Schema).</a:t>
            </a:r>
          </a:p>
          <a:p>
            <a:pPr lvl="1"/>
            <a:r>
              <a:rPr lang="en-US" sz="1800" dirty="0"/>
              <a:t>TABLE_STORAGE_METRICS View </a:t>
            </a:r>
            <a:r>
              <a:rPr lang="en-US" sz="1800" dirty="0" err="1"/>
              <a:t>view</a:t>
            </a:r>
            <a:r>
              <a:rPr lang="en-US" sz="1800" dirty="0"/>
              <a:t> (in Account Usage).</a:t>
            </a:r>
          </a:p>
          <a:p>
            <a:pPr lvl="2"/>
            <a:endParaRPr lang="en-US" sz="1800" dirty="0"/>
          </a:p>
        </p:txBody>
      </p:sp>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480B3028-BD5E-4539-9EB2-4E1A9158D3F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ABDD7740-9EA6-45D3-AD67-3F4E4E6BEB1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F0A1EE83-4335-4308-A3C8-55D51D47DA2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4">
            <a:extLst>
              <a:ext uri="{FF2B5EF4-FFF2-40B4-BE49-F238E27FC236}">
                <a16:creationId xmlns:a16="http://schemas.microsoft.com/office/drawing/2014/main" id="{8F52B738-A785-4D97-BC6F-3E1B39ECA8F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5">
            <a:extLst>
              <a:ext uri="{FF2B5EF4-FFF2-40B4-BE49-F238E27FC236}">
                <a16:creationId xmlns:a16="http://schemas.microsoft.com/office/drawing/2014/main" id="{E3CB87CC-0B79-4ACF-B477-41A1367725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6">
            <a:extLst>
              <a:ext uri="{FF2B5EF4-FFF2-40B4-BE49-F238E27FC236}">
                <a16:creationId xmlns:a16="http://schemas.microsoft.com/office/drawing/2014/main" id="{33203B43-F482-4749-9A2E-E8F1301E0C3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7">
            <a:extLst>
              <a:ext uri="{FF2B5EF4-FFF2-40B4-BE49-F238E27FC236}">
                <a16:creationId xmlns:a16="http://schemas.microsoft.com/office/drawing/2014/main" id="{7BA1B7F6-B75F-444F-BBC9-AF75B9096FD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1">
            <a:extLst>
              <a:ext uri="{FF2B5EF4-FFF2-40B4-BE49-F238E27FC236}">
                <a16:creationId xmlns:a16="http://schemas.microsoft.com/office/drawing/2014/main" id="{E3DC51B2-83F3-4878-B943-FB679D1AFC1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
            <a:extLst>
              <a:ext uri="{FF2B5EF4-FFF2-40B4-BE49-F238E27FC236}">
                <a16:creationId xmlns:a16="http://schemas.microsoft.com/office/drawing/2014/main" id="{0CF33F75-3B19-4345-83B0-2D9B7C127C6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1">
            <a:extLst>
              <a:ext uri="{FF2B5EF4-FFF2-40B4-BE49-F238E27FC236}">
                <a16:creationId xmlns:a16="http://schemas.microsoft.com/office/drawing/2014/main" id="{4D65A1B9-0E1E-49D8-9E0D-052DA1824DAB}"/>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2">
            <a:extLst>
              <a:ext uri="{FF2B5EF4-FFF2-40B4-BE49-F238E27FC236}">
                <a16:creationId xmlns:a16="http://schemas.microsoft.com/office/drawing/2014/main" id="{8E230305-4499-411B-91CF-8C3E63E5DD6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3">
            <a:extLst>
              <a:ext uri="{FF2B5EF4-FFF2-40B4-BE49-F238E27FC236}">
                <a16:creationId xmlns:a16="http://schemas.microsoft.com/office/drawing/2014/main" id="{489088C6-43B4-486E-992C-EA8F124DBB3A}"/>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76987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5"/>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 Credit &amp; Storage Usage</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Content Placeholder 12">
            <a:extLst>
              <a:ext uri="{FF2B5EF4-FFF2-40B4-BE49-F238E27FC236}">
                <a16:creationId xmlns:a16="http://schemas.microsoft.com/office/drawing/2014/main" id="{68011F3A-5F93-40BC-8472-3110FB356FD7}"/>
              </a:ext>
            </a:extLst>
          </p:cNvPr>
          <p:cNvSpPr>
            <a:spLocks noGrp="1"/>
          </p:cNvSpPr>
          <p:nvPr>
            <p:ph idx="1"/>
          </p:nvPr>
        </p:nvSpPr>
        <p:spPr>
          <a:xfrm>
            <a:off x="0" y="712175"/>
            <a:ext cx="12192000" cy="6145823"/>
          </a:xfrm>
        </p:spPr>
        <p:txBody>
          <a:bodyPr>
            <a:normAutofit/>
          </a:bodyPr>
          <a:lstStyle/>
          <a:p>
            <a:r>
              <a:rPr lang="en-US" altLang="en-US" sz="2400" dirty="0">
                <a:latin typeface="Arial" panose="020B0604020202020204" pitchFamily="34" charset="0"/>
              </a:rPr>
              <a:t>Data Transfer Billing</a:t>
            </a:r>
          </a:p>
          <a:p>
            <a:pPr lvl="1"/>
            <a:r>
              <a:rPr lang="en-US" altLang="en-US" dirty="0">
                <a:latin typeface="Arial" panose="020B0604020202020204" pitchFamily="34" charset="0"/>
              </a:rPr>
              <a:t>Cloud providers apply data egress charges in either of the following use cases:</a:t>
            </a:r>
          </a:p>
          <a:p>
            <a:pPr lvl="2"/>
            <a:r>
              <a:rPr lang="en-US" altLang="en-US" dirty="0">
                <a:latin typeface="Arial" panose="020B0604020202020204" pitchFamily="34" charset="0"/>
              </a:rPr>
              <a:t>Data is transferred from one region to another within the same cloud platform.</a:t>
            </a:r>
          </a:p>
          <a:p>
            <a:pPr lvl="2"/>
            <a:r>
              <a:rPr lang="en-US" altLang="en-US" dirty="0">
                <a:latin typeface="Arial" panose="020B0604020202020204" pitchFamily="34" charset="0"/>
              </a:rPr>
              <a:t>Data is transferred out of the cloud platform.</a:t>
            </a:r>
          </a:p>
          <a:p>
            <a:pPr lvl="2"/>
            <a:r>
              <a:rPr lang="en-IN" dirty="0"/>
              <a:t>To recover these expenses, Snowflake charges a per-byte fee when users transfer data from your Snowflake account (hosted on AWS, Google Cloud Platform, or Microsoft Azure) into cloud storage in another region on the same cloud platform, or into cloud storage in another cloud platform.</a:t>
            </a:r>
            <a:endParaRPr lang="en-US" altLang="en-US" dirty="0">
              <a:latin typeface="Arial" panose="020B0604020202020204" pitchFamily="34" charset="0"/>
            </a:endParaRPr>
          </a:p>
          <a:p>
            <a:pPr lvl="2"/>
            <a:r>
              <a:rPr lang="en-IN" b="1" dirty="0"/>
              <a:t>Unloading Data from Snowflake</a:t>
            </a:r>
          </a:p>
          <a:p>
            <a:pPr lvl="2"/>
            <a:r>
              <a:rPr lang="en-IN" b="1" dirty="0"/>
              <a:t>Database Replication</a:t>
            </a:r>
            <a:endParaRPr lang="en-US" altLang="en-US" dirty="0">
              <a:latin typeface="Arial" panose="020B0604020202020204" pitchFamily="34" charset="0"/>
            </a:endParaRPr>
          </a:p>
          <a:p>
            <a:r>
              <a:rPr lang="en-IN" dirty="0"/>
              <a:t>Data Transfer History</a:t>
            </a:r>
          </a:p>
          <a:p>
            <a:pPr lvl="1"/>
            <a:r>
              <a:rPr lang="en-US" sz="2000" dirty="0"/>
              <a:t>The COPY INTO </a:t>
            </a:r>
            <a:r>
              <a:rPr lang="en-US" sz="2000" i="1" dirty="0"/>
              <a:t>&lt;location&gt;</a:t>
            </a:r>
            <a:r>
              <a:rPr lang="en-US" sz="2000" dirty="0"/>
              <a:t> command can unload data from a table (or query) into files in an external stage. This activity is available to view for 14 days</a:t>
            </a:r>
          </a:p>
          <a:p>
            <a:pPr lvl="1"/>
            <a:r>
              <a:rPr lang="en-US" sz="2000" dirty="0"/>
              <a:t>DATA_TRANSFER_HISTORY table function (in the Information Schema).</a:t>
            </a:r>
          </a:p>
          <a:p>
            <a:pPr lvl="1"/>
            <a:r>
              <a:rPr lang="en-US" sz="2000" dirty="0"/>
              <a:t>DATA_TRANSFER_HISTORY View </a:t>
            </a:r>
            <a:r>
              <a:rPr lang="en-US" sz="2000" dirty="0" err="1"/>
              <a:t>view</a:t>
            </a:r>
            <a:r>
              <a:rPr lang="en-US" sz="2000" dirty="0"/>
              <a:t> (in Account Usage).</a:t>
            </a:r>
          </a:p>
          <a:p>
            <a:endParaRPr lang="en-US" altLang="en-US" dirty="0">
              <a:latin typeface="Arial" panose="020B0604020202020204" pitchFamily="34" charset="0"/>
            </a:endParaRPr>
          </a:p>
          <a:p>
            <a:endParaRPr lang="en-US" altLang="en-US" dirty="0">
              <a:latin typeface="Arial" panose="020B0604020202020204" pitchFamily="34" charset="0"/>
            </a:endParaRPr>
          </a:p>
        </p:txBody>
      </p:sp>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480B3028-BD5E-4539-9EB2-4E1A9158D3F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ABDD7740-9EA6-45D3-AD67-3F4E4E6BEB1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F0A1EE83-4335-4308-A3C8-55D51D47DA2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4">
            <a:extLst>
              <a:ext uri="{FF2B5EF4-FFF2-40B4-BE49-F238E27FC236}">
                <a16:creationId xmlns:a16="http://schemas.microsoft.com/office/drawing/2014/main" id="{8F52B738-A785-4D97-BC6F-3E1B39ECA8F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5">
            <a:extLst>
              <a:ext uri="{FF2B5EF4-FFF2-40B4-BE49-F238E27FC236}">
                <a16:creationId xmlns:a16="http://schemas.microsoft.com/office/drawing/2014/main" id="{E3CB87CC-0B79-4ACF-B477-41A1367725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6">
            <a:extLst>
              <a:ext uri="{FF2B5EF4-FFF2-40B4-BE49-F238E27FC236}">
                <a16:creationId xmlns:a16="http://schemas.microsoft.com/office/drawing/2014/main" id="{33203B43-F482-4749-9A2E-E8F1301E0C3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7">
            <a:extLst>
              <a:ext uri="{FF2B5EF4-FFF2-40B4-BE49-F238E27FC236}">
                <a16:creationId xmlns:a16="http://schemas.microsoft.com/office/drawing/2014/main" id="{7BA1B7F6-B75F-444F-BBC9-AF75B9096FD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1">
            <a:extLst>
              <a:ext uri="{FF2B5EF4-FFF2-40B4-BE49-F238E27FC236}">
                <a16:creationId xmlns:a16="http://schemas.microsoft.com/office/drawing/2014/main" id="{E3DC51B2-83F3-4878-B943-FB679D1AFC1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
            <a:extLst>
              <a:ext uri="{FF2B5EF4-FFF2-40B4-BE49-F238E27FC236}">
                <a16:creationId xmlns:a16="http://schemas.microsoft.com/office/drawing/2014/main" id="{0CF33F75-3B19-4345-83B0-2D9B7C127C6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1">
            <a:extLst>
              <a:ext uri="{FF2B5EF4-FFF2-40B4-BE49-F238E27FC236}">
                <a16:creationId xmlns:a16="http://schemas.microsoft.com/office/drawing/2014/main" id="{4D65A1B9-0E1E-49D8-9E0D-052DA1824DAB}"/>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2">
            <a:extLst>
              <a:ext uri="{FF2B5EF4-FFF2-40B4-BE49-F238E27FC236}">
                <a16:creationId xmlns:a16="http://schemas.microsoft.com/office/drawing/2014/main" id="{8E230305-4499-411B-91CF-8C3E63E5DD6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3">
            <a:extLst>
              <a:ext uri="{FF2B5EF4-FFF2-40B4-BE49-F238E27FC236}">
                <a16:creationId xmlns:a16="http://schemas.microsoft.com/office/drawing/2014/main" id="{489088C6-43B4-486E-992C-EA8F124DBB3A}"/>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3" name="Rectangle 2">
            <a:extLst>
              <a:ext uri="{FF2B5EF4-FFF2-40B4-BE49-F238E27FC236}">
                <a16:creationId xmlns:a16="http://schemas.microsoft.com/office/drawing/2014/main" id="{94823A94-B881-41D2-B6E7-80076FD2773B}"/>
              </a:ext>
            </a:extLst>
          </p:cNvPr>
          <p:cNvSpPr>
            <a:spLocks noChangeArrowheads="1"/>
          </p:cNvSpPr>
          <p:nvPr/>
        </p:nvSpPr>
        <p:spPr bwMode="auto">
          <a:xfrm>
            <a:off x="0" y="-2666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4971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5"/>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 Credit &amp; Storage Usage</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Content Placeholder 12">
            <a:extLst>
              <a:ext uri="{FF2B5EF4-FFF2-40B4-BE49-F238E27FC236}">
                <a16:creationId xmlns:a16="http://schemas.microsoft.com/office/drawing/2014/main" id="{68011F3A-5F93-40BC-8472-3110FB356FD7}"/>
              </a:ext>
            </a:extLst>
          </p:cNvPr>
          <p:cNvSpPr>
            <a:spLocks noGrp="1"/>
          </p:cNvSpPr>
          <p:nvPr>
            <p:ph idx="1"/>
          </p:nvPr>
        </p:nvSpPr>
        <p:spPr>
          <a:xfrm>
            <a:off x="0" y="712175"/>
            <a:ext cx="12192000" cy="6145823"/>
          </a:xfrm>
        </p:spPr>
        <p:txBody>
          <a:bodyPr>
            <a:normAutofit fontScale="92500" lnSpcReduction="20000"/>
          </a:bodyPr>
          <a:lstStyle/>
          <a:p>
            <a:r>
              <a:rPr lang="en-US" altLang="en-US" dirty="0">
                <a:latin typeface="Arial" panose="020B0604020202020204" pitchFamily="34" charset="0"/>
              </a:rPr>
              <a:t>Resource Monitors</a:t>
            </a:r>
          </a:p>
          <a:p>
            <a:pPr lvl="1"/>
            <a:r>
              <a:rPr lang="en-US" altLang="en-US" dirty="0">
                <a:latin typeface="Arial" panose="020B0604020202020204" pitchFamily="34" charset="0"/>
              </a:rPr>
              <a:t>Credit Quota </a:t>
            </a:r>
          </a:p>
          <a:p>
            <a:pPr lvl="2"/>
            <a:r>
              <a:rPr lang="en-US" dirty="0"/>
              <a:t>Credit quota specifies the number of Snowflake credits allocated to the monitor for the specified frequency interval.</a:t>
            </a:r>
          </a:p>
          <a:p>
            <a:pPr lvl="2"/>
            <a:r>
              <a:rPr lang="en-US" altLang="en-US" dirty="0">
                <a:latin typeface="Arial" panose="020B0604020202020204" pitchFamily="34" charset="0"/>
              </a:rPr>
              <a:t>Resets back to 0 when the frequency is done</a:t>
            </a:r>
          </a:p>
          <a:p>
            <a:pPr lvl="1"/>
            <a:r>
              <a:rPr lang="en-US" dirty="0"/>
              <a:t>Monitor Level</a:t>
            </a:r>
          </a:p>
          <a:p>
            <a:pPr lvl="2"/>
            <a:r>
              <a:rPr lang="en-US" dirty="0"/>
              <a:t>This property specifies whether the resource monitor is used to monitor the credit usage for your entire Account (i.e. all warehouses in the account) or a specific set of individual warehouses.</a:t>
            </a:r>
          </a:p>
          <a:p>
            <a:r>
              <a:rPr lang="en-US" dirty="0"/>
              <a:t>Schedule</a:t>
            </a:r>
          </a:p>
          <a:p>
            <a:pPr lvl="1"/>
            <a:r>
              <a:rPr lang="en-US" dirty="0"/>
              <a:t>Default Schedule </a:t>
            </a:r>
          </a:p>
          <a:p>
            <a:pPr lvl="2"/>
            <a:r>
              <a:rPr lang="en-US" dirty="0"/>
              <a:t>Starts monitoring credit usage immediately</a:t>
            </a:r>
          </a:p>
          <a:p>
            <a:pPr lvl="2"/>
            <a:r>
              <a:rPr lang="en-US" altLang="en-US" dirty="0">
                <a:solidFill>
                  <a:srgbClr val="000000"/>
                </a:solidFill>
                <a:latin typeface="Arial" panose="020B0604020202020204" pitchFamily="34" charset="0"/>
                <a:cs typeface="Arial" panose="020B0604020202020204" pitchFamily="34" charset="0"/>
              </a:rPr>
              <a:t>used credits reset back to </a:t>
            </a:r>
            <a:r>
              <a:rPr lang="en-US" altLang="en-US" sz="1000" dirty="0">
                <a:solidFill>
                  <a:srgbClr val="000000"/>
                </a:solidFill>
                <a:latin typeface="Consolas" panose="020B0609020204030204" pitchFamily="49" charset="0"/>
              </a:rPr>
              <a:t>0</a:t>
            </a:r>
            <a:r>
              <a:rPr lang="en-US" altLang="en-US" dirty="0">
                <a:solidFill>
                  <a:srgbClr val="000000"/>
                </a:solidFill>
                <a:latin typeface="Arial" panose="020B0604020202020204" pitchFamily="34" charset="0"/>
                <a:cs typeface="Arial" panose="020B0604020202020204" pitchFamily="34" charset="0"/>
              </a:rPr>
              <a:t> at the beginning of each calendar month</a:t>
            </a:r>
          </a:p>
          <a:p>
            <a:r>
              <a:rPr lang="en-US" dirty="0"/>
              <a:t>Frequency</a:t>
            </a:r>
          </a:p>
          <a:p>
            <a:pPr lvl="1"/>
            <a:r>
              <a:rPr lang="en-US" dirty="0"/>
              <a:t>Daily</a:t>
            </a:r>
          </a:p>
          <a:p>
            <a:pPr lvl="1"/>
            <a:r>
              <a:rPr lang="en-US" dirty="0"/>
              <a:t>Weekly</a:t>
            </a:r>
          </a:p>
          <a:p>
            <a:pPr lvl="1"/>
            <a:r>
              <a:rPr lang="en-US" dirty="0"/>
              <a:t>Monthly</a:t>
            </a:r>
          </a:p>
          <a:p>
            <a:pPr lvl="1"/>
            <a:r>
              <a:rPr lang="en-US" dirty="0"/>
              <a:t>Yearly</a:t>
            </a:r>
          </a:p>
          <a:p>
            <a:pPr lvl="1"/>
            <a:r>
              <a:rPr lang="en-US" dirty="0"/>
              <a:t>Never (used credits never reset; assigned warehouses continue using credits until the credit quota is reached)</a:t>
            </a:r>
          </a:p>
          <a:p>
            <a:endParaRPr lang="en-US" altLang="en-US" sz="4000" dirty="0">
              <a:latin typeface="Arial" panose="020B0604020202020204" pitchFamily="34" charset="0"/>
            </a:endParaRPr>
          </a:p>
          <a:p>
            <a:endParaRPr lang="en-US" dirty="0"/>
          </a:p>
          <a:p>
            <a:endParaRPr lang="en-US" dirty="0"/>
          </a:p>
          <a:p>
            <a:endParaRPr lang="en-US" dirty="0"/>
          </a:p>
          <a:p>
            <a:endParaRPr lang="en-US" altLang="en-US" dirty="0">
              <a:latin typeface="Arial" panose="020B0604020202020204" pitchFamily="34" charset="0"/>
            </a:endParaRPr>
          </a:p>
          <a:p>
            <a:endParaRPr lang="en-US" altLang="en-US" dirty="0">
              <a:latin typeface="Arial" panose="020B0604020202020204" pitchFamily="34" charset="0"/>
            </a:endParaRPr>
          </a:p>
          <a:p>
            <a:endParaRPr lang="en-US" altLang="en-US" dirty="0">
              <a:latin typeface="Arial" panose="020B0604020202020204" pitchFamily="34" charset="0"/>
            </a:endParaRPr>
          </a:p>
          <a:p>
            <a:endParaRPr lang="en-US" altLang="en-US" dirty="0">
              <a:latin typeface="Arial" panose="020B0604020202020204" pitchFamily="34" charset="0"/>
            </a:endParaRPr>
          </a:p>
        </p:txBody>
      </p:sp>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480B3028-BD5E-4539-9EB2-4E1A9158D3F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ABDD7740-9EA6-45D3-AD67-3F4E4E6BEB1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F0A1EE83-4335-4308-A3C8-55D51D47DA2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4">
            <a:extLst>
              <a:ext uri="{FF2B5EF4-FFF2-40B4-BE49-F238E27FC236}">
                <a16:creationId xmlns:a16="http://schemas.microsoft.com/office/drawing/2014/main" id="{8F52B738-A785-4D97-BC6F-3E1B39ECA8F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5">
            <a:extLst>
              <a:ext uri="{FF2B5EF4-FFF2-40B4-BE49-F238E27FC236}">
                <a16:creationId xmlns:a16="http://schemas.microsoft.com/office/drawing/2014/main" id="{E3CB87CC-0B79-4ACF-B477-41A1367725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6">
            <a:extLst>
              <a:ext uri="{FF2B5EF4-FFF2-40B4-BE49-F238E27FC236}">
                <a16:creationId xmlns:a16="http://schemas.microsoft.com/office/drawing/2014/main" id="{33203B43-F482-4749-9A2E-E8F1301E0C3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7">
            <a:extLst>
              <a:ext uri="{FF2B5EF4-FFF2-40B4-BE49-F238E27FC236}">
                <a16:creationId xmlns:a16="http://schemas.microsoft.com/office/drawing/2014/main" id="{7BA1B7F6-B75F-444F-BBC9-AF75B9096FD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1">
            <a:extLst>
              <a:ext uri="{FF2B5EF4-FFF2-40B4-BE49-F238E27FC236}">
                <a16:creationId xmlns:a16="http://schemas.microsoft.com/office/drawing/2014/main" id="{E3DC51B2-83F3-4878-B943-FB679D1AFC1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
            <a:extLst>
              <a:ext uri="{FF2B5EF4-FFF2-40B4-BE49-F238E27FC236}">
                <a16:creationId xmlns:a16="http://schemas.microsoft.com/office/drawing/2014/main" id="{0CF33F75-3B19-4345-83B0-2D9B7C127C6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1">
            <a:extLst>
              <a:ext uri="{FF2B5EF4-FFF2-40B4-BE49-F238E27FC236}">
                <a16:creationId xmlns:a16="http://schemas.microsoft.com/office/drawing/2014/main" id="{4D65A1B9-0E1E-49D8-9E0D-052DA1824DAB}"/>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2">
            <a:extLst>
              <a:ext uri="{FF2B5EF4-FFF2-40B4-BE49-F238E27FC236}">
                <a16:creationId xmlns:a16="http://schemas.microsoft.com/office/drawing/2014/main" id="{8E230305-4499-411B-91CF-8C3E63E5DD6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3">
            <a:extLst>
              <a:ext uri="{FF2B5EF4-FFF2-40B4-BE49-F238E27FC236}">
                <a16:creationId xmlns:a16="http://schemas.microsoft.com/office/drawing/2014/main" id="{489088C6-43B4-486E-992C-EA8F124DBB3A}"/>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3" name="Rectangle 2">
            <a:extLst>
              <a:ext uri="{FF2B5EF4-FFF2-40B4-BE49-F238E27FC236}">
                <a16:creationId xmlns:a16="http://schemas.microsoft.com/office/drawing/2014/main" id="{94823A94-B881-41D2-B6E7-80076FD2773B}"/>
              </a:ext>
            </a:extLst>
          </p:cNvPr>
          <p:cNvSpPr>
            <a:spLocks noChangeArrowheads="1"/>
          </p:cNvSpPr>
          <p:nvPr/>
        </p:nvSpPr>
        <p:spPr bwMode="auto">
          <a:xfrm>
            <a:off x="0" y="-2666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45608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5"/>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 Credit &amp; Storage Usage</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Content Placeholder 12">
            <a:extLst>
              <a:ext uri="{FF2B5EF4-FFF2-40B4-BE49-F238E27FC236}">
                <a16:creationId xmlns:a16="http://schemas.microsoft.com/office/drawing/2014/main" id="{68011F3A-5F93-40BC-8472-3110FB356FD7}"/>
              </a:ext>
            </a:extLst>
          </p:cNvPr>
          <p:cNvSpPr>
            <a:spLocks noGrp="1"/>
          </p:cNvSpPr>
          <p:nvPr>
            <p:ph idx="1"/>
          </p:nvPr>
        </p:nvSpPr>
        <p:spPr>
          <a:xfrm>
            <a:off x="0" y="712175"/>
            <a:ext cx="12192000" cy="6145823"/>
          </a:xfrm>
        </p:spPr>
        <p:txBody>
          <a:bodyPr>
            <a:normAutofit/>
          </a:bodyPr>
          <a:lstStyle/>
          <a:p>
            <a:r>
              <a:rPr lang="en-US" altLang="en-US" dirty="0">
                <a:latin typeface="Arial" panose="020B0604020202020204" pitchFamily="34" charset="0"/>
              </a:rPr>
              <a:t>Actions</a:t>
            </a:r>
          </a:p>
          <a:p>
            <a:pPr lvl="1"/>
            <a:r>
              <a:rPr lang="en-US" dirty="0"/>
              <a:t>Notify &amp; Suspend</a:t>
            </a:r>
          </a:p>
          <a:p>
            <a:pPr lvl="1"/>
            <a:r>
              <a:rPr lang="en-US" dirty="0"/>
              <a:t>Notify &amp; Suspend Immediately</a:t>
            </a:r>
          </a:p>
          <a:p>
            <a:pPr lvl="1"/>
            <a:r>
              <a:rPr lang="en-US" dirty="0"/>
              <a:t>Notify</a:t>
            </a:r>
          </a:p>
          <a:p>
            <a:r>
              <a:rPr lang="en-US" altLang="en-US" sz="2400" b="1" dirty="0">
                <a:latin typeface="Arial" panose="020B0604020202020204" pitchFamily="34" charset="0"/>
              </a:rPr>
              <a:t>Resource Monitor  Assignment</a:t>
            </a:r>
          </a:p>
          <a:p>
            <a:endParaRPr lang="en-US" altLang="en-US" sz="4000" dirty="0">
              <a:latin typeface="Arial" panose="020B0604020202020204" pitchFamily="34" charset="0"/>
            </a:endParaRPr>
          </a:p>
          <a:p>
            <a:endParaRPr lang="en-US" dirty="0"/>
          </a:p>
          <a:p>
            <a:endParaRPr lang="en-US" dirty="0"/>
          </a:p>
          <a:p>
            <a:endParaRPr lang="en-US" dirty="0"/>
          </a:p>
          <a:p>
            <a:endParaRPr lang="en-US" altLang="en-US" dirty="0">
              <a:latin typeface="Arial" panose="020B0604020202020204" pitchFamily="34" charset="0"/>
            </a:endParaRPr>
          </a:p>
          <a:p>
            <a:endParaRPr lang="en-US" altLang="en-US" dirty="0">
              <a:latin typeface="Arial" panose="020B0604020202020204" pitchFamily="34" charset="0"/>
            </a:endParaRPr>
          </a:p>
          <a:p>
            <a:endParaRPr lang="en-US" altLang="en-US" dirty="0">
              <a:latin typeface="Arial" panose="020B0604020202020204" pitchFamily="34" charset="0"/>
            </a:endParaRPr>
          </a:p>
          <a:p>
            <a:endParaRPr lang="en-US" altLang="en-US" dirty="0">
              <a:latin typeface="Arial" panose="020B0604020202020204" pitchFamily="34" charset="0"/>
            </a:endParaRPr>
          </a:p>
        </p:txBody>
      </p:sp>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480B3028-BD5E-4539-9EB2-4E1A9158D3F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ABDD7740-9EA6-45D3-AD67-3F4E4E6BEB1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F0A1EE83-4335-4308-A3C8-55D51D47DA2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4">
            <a:extLst>
              <a:ext uri="{FF2B5EF4-FFF2-40B4-BE49-F238E27FC236}">
                <a16:creationId xmlns:a16="http://schemas.microsoft.com/office/drawing/2014/main" id="{8F52B738-A785-4D97-BC6F-3E1B39ECA8F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5">
            <a:extLst>
              <a:ext uri="{FF2B5EF4-FFF2-40B4-BE49-F238E27FC236}">
                <a16:creationId xmlns:a16="http://schemas.microsoft.com/office/drawing/2014/main" id="{E3CB87CC-0B79-4ACF-B477-41A1367725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6">
            <a:extLst>
              <a:ext uri="{FF2B5EF4-FFF2-40B4-BE49-F238E27FC236}">
                <a16:creationId xmlns:a16="http://schemas.microsoft.com/office/drawing/2014/main" id="{33203B43-F482-4749-9A2E-E8F1301E0C3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7">
            <a:extLst>
              <a:ext uri="{FF2B5EF4-FFF2-40B4-BE49-F238E27FC236}">
                <a16:creationId xmlns:a16="http://schemas.microsoft.com/office/drawing/2014/main" id="{7BA1B7F6-B75F-444F-BBC9-AF75B9096FD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1">
            <a:extLst>
              <a:ext uri="{FF2B5EF4-FFF2-40B4-BE49-F238E27FC236}">
                <a16:creationId xmlns:a16="http://schemas.microsoft.com/office/drawing/2014/main" id="{E3DC51B2-83F3-4878-B943-FB679D1AFC1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
            <a:extLst>
              <a:ext uri="{FF2B5EF4-FFF2-40B4-BE49-F238E27FC236}">
                <a16:creationId xmlns:a16="http://schemas.microsoft.com/office/drawing/2014/main" id="{0CF33F75-3B19-4345-83B0-2D9B7C127C6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1">
            <a:extLst>
              <a:ext uri="{FF2B5EF4-FFF2-40B4-BE49-F238E27FC236}">
                <a16:creationId xmlns:a16="http://schemas.microsoft.com/office/drawing/2014/main" id="{4D65A1B9-0E1E-49D8-9E0D-052DA1824DAB}"/>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2">
            <a:extLst>
              <a:ext uri="{FF2B5EF4-FFF2-40B4-BE49-F238E27FC236}">
                <a16:creationId xmlns:a16="http://schemas.microsoft.com/office/drawing/2014/main" id="{8E230305-4499-411B-91CF-8C3E63E5DD6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3">
            <a:extLst>
              <a:ext uri="{FF2B5EF4-FFF2-40B4-BE49-F238E27FC236}">
                <a16:creationId xmlns:a16="http://schemas.microsoft.com/office/drawing/2014/main" id="{489088C6-43B4-486E-992C-EA8F124DBB3A}"/>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3" name="Rectangle 2">
            <a:extLst>
              <a:ext uri="{FF2B5EF4-FFF2-40B4-BE49-F238E27FC236}">
                <a16:creationId xmlns:a16="http://schemas.microsoft.com/office/drawing/2014/main" id="{94823A94-B881-41D2-B6E7-80076FD2773B}"/>
              </a:ext>
            </a:extLst>
          </p:cNvPr>
          <p:cNvSpPr>
            <a:spLocks noChangeArrowheads="1"/>
          </p:cNvSpPr>
          <p:nvPr/>
        </p:nvSpPr>
        <p:spPr bwMode="auto">
          <a:xfrm>
            <a:off x="0" y="-2666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6" name="Picture 2" descr="Warehouse and resource monitor relationships">
            <a:extLst>
              <a:ext uri="{FF2B5EF4-FFF2-40B4-BE49-F238E27FC236}">
                <a16:creationId xmlns:a16="http://schemas.microsoft.com/office/drawing/2014/main" id="{E5FFE465-45D5-410B-A7AC-2F1E2CD736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578" y="2755046"/>
            <a:ext cx="12089422" cy="4102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9204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5"/>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 Credit &amp; Storage Usage</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Content Placeholder 12">
            <a:extLst>
              <a:ext uri="{FF2B5EF4-FFF2-40B4-BE49-F238E27FC236}">
                <a16:creationId xmlns:a16="http://schemas.microsoft.com/office/drawing/2014/main" id="{68011F3A-5F93-40BC-8472-3110FB356FD7}"/>
              </a:ext>
            </a:extLst>
          </p:cNvPr>
          <p:cNvSpPr>
            <a:spLocks noGrp="1"/>
          </p:cNvSpPr>
          <p:nvPr>
            <p:ph idx="1"/>
          </p:nvPr>
        </p:nvSpPr>
        <p:spPr>
          <a:xfrm>
            <a:off x="0" y="712175"/>
            <a:ext cx="12192000" cy="6145823"/>
          </a:xfrm>
        </p:spPr>
        <p:txBody>
          <a:bodyPr>
            <a:normAutofit fontScale="92500" lnSpcReduction="10000"/>
          </a:bodyPr>
          <a:lstStyle/>
          <a:p>
            <a:r>
              <a:rPr lang="en-US" altLang="en-US" dirty="0">
                <a:latin typeface="Arial" panose="020B0604020202020204" pitchFamily="34" charset="0"/>
              </a:rPr>
              <a:t>Resource Monitors – Creation</a:t>
            </a:r>
          </a:p>
          <a:p>
            <a:pPr lvl="1"/>
            <a:r>
              <a:rPr lang="en-US" sz="1800" dirty="0"/>
              <a:t>CREATE RESOURCE MONITOR</a:t>
            </a:r>
          </a:p>
          <a:p>
            <a:pPr lvl="1"/>
            <a:r>
              <a:rPr lang="en-US" sz="1800" dirty="0"/>
              <a:t>ALTER RESOURCE MONITOR</a:t>
            </a:r>
          </a:p>
          <a:p>
            <a:pPr lvl="1"/>
            <a:r>
              <a:rPr lang="en-US" sz="1800" dirty="0"/>
              <a:t>SHOW RESOURCE MONITORS</a:t>
            </a:r>
          </a:p>
          <a:p>
            <a:pPr lvl="1"/>
            <a:r>
              <a:rPr lang="en-US" sz="1800" dirty="0"/>
              <a:t>DROP RESOURCE MONITOR</a:t>
            </a:r>
          </a:p>
          <a:p>
            <a:pPr lvl="1"/>
            <a:r>
              <a:rPr lang="en-US" sz="1800" dirty="0"/>
              <a:t>CREATE WAREHOUSE or ALTER WAREHOUSE</a:t>
            </a:r>
          </a:p>
          <a:p>
            <a:pPr lvl="1"/>
            <a:r>
              <a:rPr lang="en-US" sz="1800" dirty="0"/>
              <a:t>SHOW WAREHOUSES</a:t>
            </a:r>
          </a:p>
          <a:p>
            <a:pPr marL="0" indent="0">
              <a:buNone/>
            </a:pPr>
            <a:r>
              <a:rPr lang="en-US" altLang="en-US" dirty="0">
                <a:latin typeface="Arial" panose="020B0604020202020204" pitchFamily="34" charset="0"/>
              </a:rPr>
              <a:t>Web UI</a:t>
            </a:r>
          </a:p>
          <a:p>
            <a:pPr lvl="1" eaLnBrk="0" fontAlgn="base" hangingPunct="0">
              <a:lnSpc>
                <a:spcPct val="100000"/>
              </a:lnSpc>
              <a:spcBef>
                <a:spcPct val="0"/>
              </a:spcBef>
              <a:spcAft>
                <a:spcPct val="0"/>
              </a:spcAft>
            </a:pPr>
            <a:r>
              <a:rPr lang="en-US" altLang="en-US" sz="1800" dirty="0"/>
              <a:t>Make sure you are using the ACCOUNTADMIN role.</a:t>
            </a:r>
          </a:p>
          <a:p>
            <a:pPr lvl="1" eaLnBrk="0" fontAlgn="base" hangingPunct="0">
              <a:lnSpc>
                <a:spcPct val="100000"/>
              </a:lnSpc>
              <a:spcBef>
                <a:spcPct val="0"/>
              </a:spcBef>
              <a:spcAft>
                <a:spcPct val="0"/>
              </a:spcAft>
            </a:pPr>
            <a:r>
              <a:rPr lang="en-US" altLang="en-US" sz="1800" dirty="0"/>
              <a:t>Click on Account -&gt; Resource Monitors -&gt; Create Resource Monitor.</a:t>
            </a:r>
          </a:p>
          <a:p>
            <a:pPr lvl="1" eaLnBrk="0" fontAlgn="base" hangingPunct="0">
              <a:lnSpc>
                <a:spcPct val="100000"/>
              </a:lnSpc>
              <a:spcBef>
                <a:spcPct val="0"/>
              </a:spcBef>
              <a:spcAft>
                <a:spcPct val="0"/>
              </a:spcAft>
            </a:pPr>
            <a:r>
              <a:rPr lang="en-US" altLang="en-US" sz="1800" dirty="0"/>
              <a:t>Enter a name and quota.</a:t>
            </a:r>
          </a:p>
          <a:p>
            <a:pPr lvl="1" eaLnBrk="0" fontAlgn="base" hangingPunct="0">
              <a:lnSpc>
                <a:spcPct val="100000"/>
              </a:lnSpc>
              <a:spcBef>
                <a:spcPct val="0"/>
              </a:spcBef>
              <a:spcAft>
                <a:spcPct val="0"/>
              </a:spcAft>
            </a:pPr>
            <a:r>
              <a:rPr lang="en-US" altLang="en-US" sz="1800" dirty="0"/>
              <a:t>Specify whether the resource monitor will be used for monitoring your account or individual warehouses.</a:t>
            </a:r>
          </a:p>
          <a:p>
            <a:pPr lvl="1" eaLnBrk="0" fontAlgn="base" hangingPunct="0">
              <a:lnSpc>
                <a:spcPct val="100000"/>
              </a:lnSpc>
              <a:spcBef>
                <a:spcPct val="0"/>
              </a:spcBef>
              <a:spcAft>
                <a:spcPct val="0"/>
              </a:spcAft>
            </a:pPr>
            <a:r>
              <a:rPr lang="en-US" altLang="en-US" sz="1800" dirty="0"/>
              <a:t>Enter a threshold for at least one of the suspend actions. You can also specify up to five notify actions that simply send alerts without suspending any warehouses.</a:t>
            </a:r>
          </a:p>
          <a:p>
            <a:pPr marL="0" indent="0">
              <a:buNone/>
            </a:pPr>
            <a:r>
              <a:rPr lang="en-US" altLang="en-US" sz="1700" dirty="0">
                <a:latin typeface="Arial" panose="020B0604020202020204" pitchFamily="34" charset="0"/>
              </a:rPr>
              <a:t>use role </a:t>
            </a:r>
            <a:r>
              <a:rPr lang="en-US" altLang="en-US" sz="1700" dirty="0" err="1">
                <a:latin typeface="Arial" panose="020B0604020202020204" pitchFamily="34" charset="0"/>
              </a:rPr>
              <a:t>accountadmin</a:t>
            </a:r>
            <a:r>
              <a:rPr lang="en-US" altLang="en-US" sz="1700" dirty="0">
                <a:latin typeface="Arial" panose="020B0604020202020204" pitchFamily="34" charset="0"/>
              </a:rPr>
              <a:t>;</a:t>
            </a:r>
          </a:p>
          <a:p>
            <a:pPr marL="0" indent="0">
              <a:buNone/>
            </a:pPr>
            <a:r>
              <a:rPr lang="en-US" altLang="en-US" sz="1700" dirty="0">
                <a:latin typeface="Arial" panose="020B0604020202020204" pitchFamily="34" charset="0"/>
              </a:rPr>
              <a:t>create or replace resource monitor limit1 with </a:t>
            </a:r>
            <a:r>
              <a:rPr lang="en-US" altLang="en-US" sz="1700" dirty="0" err="1">
                <a:latin typeface="Arial" panose="020B0604020202020204" pitchFamily="34" charset="0"/>
              </a:rPr>
              <a:t>credit_quota</a:t>
            </a:r>
            <a:r>
              <a:rPr lang="en-US" altLang="en-US" sz="1700" dirty="0">
                <a:latin typeface="Arial" panose="020B0604020202020204" pitchFamily="34" charset="0"/>
              </a:rPr>
              <a:t>=1000</a:t>
            </a:r>
          </a:p>
          <a:p>
            <a:pPr marL="0" indent="0">
              <a:buNone/>
            </a:pPr>
            <a:r>
              <a:rPr lang="en-US" altLang="en-US" sz="1700" dirty="0">
                <a:latin typeface="Arial" panose="020B0604020202020204" pitchFamily="34" charset="0"/>
              </a:rPr>
              <a:t>   triggers on 50 percent do notify</a:t>
            </a:r>
          </a:p>
          <a:p>
            <a:pPr marL="0" indent="0">
              <a:buNone/>
            </a:pPr>
            <a:r>
              <a:rPr lang="en-US" altLang="en-US" sz="1700" dirty="0">
                <a:latin typeface="Arial" panose="020B0604020202020204" pitchFamily="34" charset="0"/>
              </a:rPr>
              <a:t>            on 75 percent do notify</a:t>
            </a:r>
          </a:p>
          <a:p>
            <a:pPr marL="0" indent="0">
              <a:buNone/>
            </a:pPr>
            <a:r>
              <a:rPr lang="en-US" altLang="en-US" sz="1700" dirty="0">
                <a:latin typeface="Arial" panose="020B0604020202020204" pitchFamily="34" charset="0"/>
              </a:rPr>
              <a:t>            on 100 percent do suspend</a:t>
            </a:r>
          </a:p>
          <a:p>
            <a:pPr marL="0" indent="0">
              <a:buNone/>
            </a:pPr>
            <a:r>
              <a:rPr lang="en-US" altLang="en-US" sz="1700" dirty="0">
                <a:latin typeface="Arial" panose="020B0604020202020204" pitchFamily="34" charset="0"/>
              </a:rPr>
              <a:t>            on 110 percent do </a:t>
            </a:r>
            <a:r>
              <a:rPr lang="en-US" altLang="en-US" sz="1700" dirty="0" err="1">
                <a:latin typeface="Arial" panose="020B0604020202020204" pitchFamily="34" charset="0"/>
              </a:rPr>
              <a:t>suspend_immediate</a:t>
            </a:r>
            <a:r>
              <a:rPr lang="en-US" altLang="en-US" sz="1700" dirty="0">
                <a:latin typeface="Arial" panose="020B0604020202020204" pitchFamily="34" charset="0"/>
              </a:rPr>
              <a:t>;</a:t>
            </a:r>
          </a:p>
          <a:p>
            <a:pPr marL="0" indent="0">
              <a:buNone/>
            </a:pPr>
            <a:r>
              <a:rPr lang="en-US" altLang="en-US" sz="1700" dirty="0">
                <a:latin typeface="Arial" panose="020B0604020202020204" pitchFamily="34" charset="0"/>
              </a:rPr>
              <a:t>alter warehouse wh1 set </a:t>
            </a:r>
            <a:r>
              <a:rPr lang="en-US" altLang="en-US" sz="1700" dirty="0" err="1">
                <a:latin typeface="Arial" panose="020B0604020202020204" pitchFamily="34" charset="0"/>
              </a:rPr>
              <a:t>resource_monitor</a:t>
            </a:r>
            <a:r>
              <a:rPr lang="en-US" altLang="en-US" sz="1700" dirty="0">
                <a:latin typeface="Arial" panose="020B0604020202020204" pitchFamily="34" charset="0"/>
              </a:rPr>
              <a:t> = limit1;</a:t>
            </a:r>
          </a:p>
          <a:p>
            <a:endParaRPr lang="en-US" altLang="en-US" sz="4000" dirty="0">
              <a:latin typeface="Arial" panose="020B0604020202020204" pitchFamily="34" charset="0"/>
            </a:endParaRPr>
          </a:p>
          <a:p>
            <a:endParaRPr lang="en-US" dirty="0"/>
          </a:p>
          <a:p>
            <a:endParaRPr lang="en-US" dirty="0"/>
          </a:p>
          <a:p>
            <a:endParaRPr lang="en-US" dirty="0"/>
          </a:p>
          <a:p>
            <a:endParaRPr lang="en-US" altLang="en-US" dirty="0">
              <a:latin typeface="Arial" panose="020B0604020202020204" pitchFamily="34" charset="0"/>
            </a:endParaRPr>
          </a:p>
          <a:p>
            <a:endParaRPr lang="en-US" altLang="en-US" dirty="0">
              <a:latin typeface="Arial" panose="020B0604020202020204" pitchFamily="34" charset="0"/>
            </a:endParaRPr>
          </a:p>
          <a:p>
            <a:endParaRPr lang="en-US" altLang="en-US" dirty="0">
              <a:latin typeface="Arial" panose="020B0604020202020204" pitchFamily="34" charset="0"/>
            </a:endParaRPr>
          </a:p>
          <a:p>
            <a:endParaRPr lang="en-US" altLang="en-US" dirty="0">
              <a:latin typeface="Arial" panose="020B0604020202020204" pitchFamily="34" charset="0"/>
            </a:endParaRPr>
          </a:p>
        </p:txBody>
      </p:sp>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480B3028-BD5E-4539-9EB2-4E1A9158D3F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ABDD7740-9EA6-45D3-AD67-3F4E4E6BEB1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F0A1EE83-4335-4308-A3C8-55D51D47DA2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4">
            <a:extLst>
              <a:ext uri="{FF2B5EF4-FFF2-40B4-BE49-F238E27FC236}">
                <a16:creationId xmlns:a16="http://schemas.microsoft.com/office/drawing/2014/main" id="{8F52B738-A785-4D97-BC6F-3E1B39ECA8F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5">
            <a:extLst>
              <a:ext uri="{FF2B5EF4-FFF2-40B4-BE49-F238E27FC236}">
                <a16:creationId xmlns:a16="http://schemas.microsoft.com/office/drawing/2014/main" id="{E3CB87CC-0B79-4ACF-B477-41A1367725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6">
            <a:extLst>
              <a:ext uri="{FF2B5EF4-FFF2-40B4-BE49-F238E27FC236}">
                <a16:creationId xmlns:a16="http://schemas.microsoft.com/office/drawing/2014/main" id="{33203B43-F482-4749-9A2E-E8F1301E0C3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7">
            <a:extLst>
              <a:ext uri="{FF2B5EF4-FFF2-40B4-BE49-F238E27FC236}">
                <a16:creationId xmlns:a16="http://schemas.microsoft.com/office/drawing/2014/main" id="{7BA1B7F6-B75F-444F-BBC9-AF75B9096FD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1">
            <a:extLst>
              <a:ext uri="{FF2B5EF4-FFF2-40B4-BE49-F238E27FC236}">
                <a16:creationId xmlns:a16="http://schemas.microsoft.com/office/drawing/2014/main" id="{E3DC51B2-83F3-4878-B943-FB679D1AFC1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
            <a:extLst>
              <a:ext uri="{FF2B5EF4-FFF2-40B4-BE49-F238E27FC236}">
                <a16:creationId xmlns:a16="http://schemas.microsoft.com/office/drawing/2014/main" id="{0CF33F75-3B19-4345-83B0-2D9B7C127C6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1">
            <a:extLst>
              <a:ext uri="{FF2B5EF4-FFF2-40B4-BE49-F238E27FC236}">
                <a16:creationId xmlns:a16="http://schemas.microsoft.com/office/drawing/2014/main" id="{4D65A1B9-0E1E-49D8-9E0D-052DA1824DAB}"/>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2">
            <a:extLst>
              <a:ext uri="{FF2B5EF4-FFF2-40B4-BE49-F238E27FC236}">
                <a16:creationId xmlns:a16="http://schemas.microsoft.com/office/drawing/2014/main" id="{8E230305-4499-411B-91CF-8C3E63E5DD6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3">
            <a:extLst>
              <a:ext uri="{FF2B5EF4-FFF2-40B4-BE49-F238E27FC236}">
                <a16:creationId xmlns:a16="http://schemas.microsoft.com/office/drawing/2014/main" id="{489088C6-43B4-486E-992C-EA8F124DBB3A}"/>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3" name="Rectangle 2">
            <a:extLst>
              <a:ext uri="{FF2B5EF4-FFF2-40B4-BE49-F238E27FC236}">
                <a16:creationId xmlns:a16="http://schemas.microsoft.com/office/drawing/2014/main" id="{94823A94-B881-41D2-B6E7-80076FD2773B}"/>
              </a:ext>
            </a:extLst>
          </p:cNvPr>
          <p:cNvSpPr>
            <a:spLocks noChangeArrowheads="1"/>
          </p:cNvSpPr>
          <p:nvPr/>
        </p:nvSpPr>
        <p:spPr bwMode="auto">
          <a:xfrm>
            <a:off x="0" y="-2666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2" name="Rectangle 1">
            <a:extLst>
              <a:ext uri="{FF2B5EF4-FFF2-40B4-BE49-F238E27FC236}">
                <a16:creationId xmlns:a16="http://schemas.microsoft.com/office/drawing/2014/main" id="{4DFC0587-5536-464C-A4B0-0B4DB5529530}"/>
              </a:ext>
            </a:extLst>
          </p:cNvPr>
          <p:cNvSpPr>
            <a:spLocks noChangeArrowheads="1"/>
          </p:cNvSpPr>
          <p:nvPr/>
        </p:nvSpPr>
        <p:spPr bwMode="auto">
          <a:xfrm>
            <a:off x="0" y="-230832"/>
            <a:ext cx="65"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105780"/>
              </a:solidFill>
              <a:effectLst/>
              <a:latin typeface="Arial" panose="020B0604020202020204" pitchFamily="34" charset="0"/>
              <a:cs typeface="Arial" panose="020B0604020202020204" pitchFamily="34" charset="0"/>
            </a:endParaRPr>
          </a:p>
        </p:txBody>
      </p:sp>
      <p:sp>
        <p:nvSpPr>
          <p:cNvPr id="34" name="AutoShape 2" descr="Account tab">
            <a:hlinkClick r:id="rId2"/>
            <a:extLst>
              <a:ext uri="{FF2B5EF4-FFF2-40B4-BE49-F238E27FC236}">
                <a16:creationId xmlns:a16="http://schemas.microsoft.com/office/drawing/2014/main" id="{982AF183-8B4C-49BE-B91F-7194E56B1D14}"/>
              </a:ext>
            </a:extLst>
          </p:cNvPr>
          <p:cNvSpPr>
            <a:spLocks noChangeAspect="1" noChangeArrowheads="1"/>
          </p:cNvSpPr>
          <p:nvPr/>
        </p:nvSpPr>
        <p:spPr bwMode="auto">
          <a:xfrm>
            <a:off x="1404938" y="-2809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51145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5"/>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a:t>
            </a:r>
            <a:r>
              <a:rPr lang="en-US" sz="6000" b="1"/>
              <a:t>– Credits </a:t>
            </a:r>
            <a:r>
              <a:rPr lang="en-US" sz="6000" b="1" dirty="0"/>
              <a:t>&amp; Storage Usage</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Content Placeholder 12">
            <a:extLst>
              <a:ext uri="{FF2B5EF4-FFF2-40B4-BE49-F238E27FC236}">
                <a16:creationId xmlns:a16="http://schemas.microsoft.com/office/drawing/2014/main" id="{68011F3A-5F93-40BC-8472-3110FB356FD7}"/>
              </a:ext>
            </a:extLst>
          </p:cNvPr>
          <p:cNvSpPr>
            <a:spLocks noGrp="1"/>
          </p:cNvSpPr>
          <p:nvPr>
            <p:ph idx="1"/>
          </p:nvPr>
        </p:nvSpPr>
        <p:spPr>
          <a:xfrm>
            <a:off x="0" y="712175"/>
            <a:ext cx="12192000" cy="6145823"/>
          </a:xfrm>
        </p:spPr>
        <p:txBody>
          <a:bodyPr>
            <a:normAutofit/>
          </a:bodyPr>
          <a:lstStyle/>
          <a:p>
            <a:r>
              <a:rPr lang="en-US" sz="2400" dirty="0"/>
              <a:t>Differences Between Account Usage and Information Schema</a:t>
            </a:r>
          </a:p>
          <a:p>
            <a:endParaRPr lang="en-US" sz="2400" dirty="0"/>
          </a:p>
          <a:p>
            <a:endParaRPr lang="en-US" sz="2400" dirty="0"/>
          </a:p>
          <a:p>
            <a:endParaRPr lang="en-US" sz="2400" dirty="0"/>
          </a:p>
          <a:p>
            <a:endParaRPr lang="en-US" sz="2400" dirty="0"/>
          </a:p>
          <a:p>
            <a:endParaRPr lang="en-US" sz="2400" dirty="0"/>
          </a:p>
          <a:p>
            <a:r>
              <a:rPr lang="en-US" dirty="0"/>
              <a:t>Enabling Account Usage for Other Roles</a:t>
            </a:r>
          </a:p>
          <a:p>
            <a:pPr lvl="1"/>
            <a:r>
              <a:rPr lang="en-US" sz="2000" dirty="0"/>
              <a:t>Imported Privileges</a:t>
            </a:r>
          </a:p>
          <a:p>
            <a:pPr lvl="1"/>
            <a:r>
              <a:rPr lang="en-US" sz="1800" dirty="0"/>
              <a:t>use role </a:t>
            </a:r>
            <a:r>
              <a:rPr lang="en-US" sz="1800" dirty="0" err="1"/>
              <a:t>accountadmin</a:t>
            </a:r>
            <a:r>
              <a:rPr lang="en-US" sz="1800" dirty="0"/>
              <a:t>;</a:t>
            </a:r>
          </a:p>
          <a:p>
            <a:pPr lvl="1"/>
            <a:r>
              <a:rPr lang="en-US" sz="1800" dirty="0"/>
              <a:t>grant imported privileges on database snowflake to role sysadmin;</a:t>
            </a:r>
          </a:p>
          <a:p>
            <a:pPr lvl="1"/>
            <a:r>
              <a:rPr lang="en-US" sz="1800" dirty="0"/>
              <a:t>grant imported privileges on database snowflake to role customrole1;</a:t>
            </a:r>
          </a:p>
          <a:p>
            <a:pPr lvl="1"/>
            <a:r>
              <a:rPr lang="en-US" sz="1800" dirty="0"/>
              <a:t>use role customrole1;</a:t>
            </a:r>
          </a:p>
          <a:p>
            <a:pPr lvl="1"/>
            <a:r>
              <a:rPr lang="en-US" sz="1800" dirty="0"/>
              <a:t>select * from </a:t>
            </a:r>
            <a:r>
              <a:rPr lang="en-US" sz="1800" dirty="0" err="1"/>
              <a:t>snowflake.account_usage.databases</a:t>
            </a:r>
            <a:r>
              <a:rPr lang="en-US" sz="1800" dirty="0"/>
              <a:t>;</a:t>
            </a:r>
          </a:p>
          <a:p>
            <a:pPr marL="0" indent="0">
              <a:buNone/>
            </a:pPr>
            <a:endParaRPr lang="en-US" dirty="0"/>
          </a:p>
          <a:p>
            <a:endParaRPr lang="en-US" dirty="0"/>
          </a:p>
          <a:p>
            <a:endParaRPr lang="en-US" dirty="0"/>
          </a:p>
          <a:p>
            <a:pPr marL="457200" lvl="1" indent="0">
              <a:buNone/>
            </a:pPr>
            <a:endParaRPr lang="en-US" dirty="0"/>
          </a:p>
          <a:p>
            <a:endParaRPr lang="en-US" dirty="0"/>
          </a:p>
        </p:txBody>
      </p:sp>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480B3028-BD5E-4539-9EB2-4E1A9158D3F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ABDD7740-9EA6-45D3-AD67-3F4E4E6BEB1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F0A1EE83-4335-4308-A3C8-55D51D47DA2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4">
            <a:extLst>
              <a:ext uri="{FF2B5EF4-FFF2-40B4-BE49-F238E27FC236}">
                <a16:creationId xmlns:a16="http://schemas.microsoft.com/office/drawing/2014/main" id="{8F52B738-A785-4D97-BC6F-3E1B39ECA8F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5">
            <a:extLst>
              <a:ext uri="{FF2B5EF4-FFF2-40B4-BE49-F238E27FC236}">
                <a16:creationId xmlns:a16="http://schemas.microsoft.com/office/drawing/2014/main" id="{E3CB87CC-0B79-4ACF-B477-41A1367725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6">
            <a:extLst>
              <a:ext uri="{FF2B5EF4-FFF2-40B4-BE49-F238E27FC236}">
                <a16:creationId xmlns:a16="http://schemas.microsoft.com/office/drawing/2014/main" id="{33203B43-F482-4749-9A2E-E8F1301E0C3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7">
            <a:extLst>
              <a:ext uri="{FF2B5EF4-FFF2-40B4-BE49-F238E27FC236}">
                <a16:creationId xmlns:a16="http://schemas.microsoft.com/office/drawing/2014/main" id="{7BA1B7F6-B75F-444F-BBC9-AF75B9096FD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1">
            <a:extLst>
              <a:ext uri="{FF2B5EF4-FFF2-40B4-BE49-F238E27FC236}">
                <a16:creationId xmlns:a16="http://schemas.microsoft.com/office/drawing/2014/main" id="{E3DC51B2-83F3-4878-B943-FB679D1AFC1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
            <a:extLst>
              <a:ext uri="{FF2B5EF4-FFF2-40B4-BE49-F238E27FC236}">
                <a16:creationId xmlns:a16="http://schemas.microsoft.com/office/drawing/2014/main" id="{0CF33F75-3B19-4345-83B0-2D9B7C127C6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1">
            <a:extLst>
              <a:ext uri="{FF2B5EF4-FFF2-40B4-BE49-F238E27FC236}">
                <a16:creationId xmlns:a16="http://schemas.microsoft.com/office/drawing/2014/main" id="{4D65A1B9-0E1E-49D8-9E0D-052DA1824DAB}"/>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2">
            <a:extLst>
              <a:ext uri="{FF2B5EF4-FFF2-40B4-BE49-F238E27FC236}">
                <a16:creationId xmlns:a16="http://schemas.microsoft.com/office/drawing/2014/main" id="{8E230305-4499-411B-91CF-8C3E63E5DD6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3">
            <a:extLst>
              <a:ext uri="{FF2B5EF4-FFF2-40B4-BE49-F238E27FC236}">
                <a16:creationId xmlns:a16="http://schemas.microsoft.com/office/drawing/2014/main" id="{489088C6-43B4-486E-992C-EA8F124DBB3A}"/>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2" name="Picture 31">
            <a:extLst>
              <a:ext uri="{FF2B5EF4-FFF2-40B4-BE49-F238E27FC236}">
                <a16:creationId xmlns:a16="http://schemas.microsoft.com/office/drawing/2014/main" id="{17BE75A1-5985-4AFC-AE1D-EFDA0B73E7FE}"/>
              </a:ext>
            </a:extLst>
          </p:cNvPr>
          <p:cNvPicPr>
            <a:picLocks noChangeAspect="1"/>
          </p:cNvPicPr>
          <p:nvPr/>
        </p:nvPicPr>
        <p:blipFill>
          <a:blip r:embed="rId2"/>
          <a:stretch>
            <a:fillRect/>
          </a:stretch>
        </p:blipFill>
        <p:spPr>
          <a:xfrm>
            <a:off x="416266" y="1084885"/>
            <a:ext cx="9229725" cy="2095500"/>
          </a:xfrm>
          <a:prstGeom prst="rect">
            <a:avLst/>
          </a:prstGeom>
        </p:spPr>
      </p:pic>
    </p:spTree>
    <p:extLst>
      <p:ext uri="{BB962C8B-B14F-4D97-AF65-F5344CB8AC3E}">
        <p14:creationId xmlns:p14="http://schemas.microsoft.com/office/powerpoint/2010/main" val="734519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5"/>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a:t>
            </a:r>
            <a:r>
              <a:rPr lang="en-US" sz="6000" b="1"/>
              <a:t>– Credits </a:t>
            </a:r>
            <a:r>
              <a:rPr lang="en-US" sz="6000" b="1" dirty="0"/>
              <a:t>&amp; Storage Usage</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Content Placeholder 12">
            <a:extLst>
              <a:ext uri="{FF2B5EF4-FFF2-40B4-BE49-F238E27FC236}">
                <a16:creationId xmlns:a16="http://schemas.microsoft.com/office/drawing/2014/main" id="{68011F3A-5F93-40BC-8472-3110FB356FD7}"/>
              </a:ext>
            </a:extLst>
          </p:cNvPr>
          <p:cNvSpPr>
            <a:spLocks noGrp="1"/>
          </p:cNvSpPr>
          <p:nvPr>
            <p:ph idx="1"/>
          </p:nvPr>
        </p:nvSpPr>
        <p:spPr>
          <a:xfrm>
            <a:off x="0" y="712175"/>
            <a:ext cx="12192000" cy="6145823"/>
          </a:xfrm>
        </p:spPr>
        <p:txBody>
          <a:bodyPr>
            <a:normAutofit/>
          </a:bodyPr>
          <a:lstStyle/>
          <a:p>
            <a:r>
              <a:rPr lang="en-US" sz="2400" dirty="0"/>
              <a:t>Information Schema</a:t>
            </a:r>
          </a:p>
          <a:p>
            <a:pPr lvl="1"/>
            <a:r>
              <a:rPr lang="en-US" sz="2200" dirty="0"/>
              <a:t>The Snowflake Information Schema (aka “Data Dictionary”) consists of a set of system-defined views and table functions that provide extensive metadata information about the objects created in your account</a:t>
            </a:r>
          </a:p>
          <a:p>
            <a:pPr lvl="1"/>
            <a:r>
              <a:rPr lang="en-US" sz="2200" dirty="0"/>
              <a:t>Each database created in your account automatically includes a built-in, read-only schema named INFORMATION_SCHEMA</a:t>
            </a:r>
          </a:p>
          <a:p>
            <a:pPr lvl="1"/>
            <a:r>
              <a:rPr lang="en-US" sz="2200" dirty="0"/>
              <a:t>Views for all the objects contained in the database, as well as views for account-level objects (i.e. non-database objects such as roles, warehouses, and databases)</a:t>
            </a:r>
          </a:p>
          <a:p>
            <a:pPr lvl="1"/>
            <a:r>
              <a:rPr lang="en-US" sz="2200" dirty="0"/>
              <a:t>Table functions for historical and usage data across your account</a:t>
            </a:r>
          </a:p>
          <a:p>
            <a:r>
              <a:rPr lang="en-IN" dirty="0"/>
              <a:t>List of Table Functions</a:t>
            </a:r>
          </a:p>
          <a:p>
            <a:pPr marL="0" indent="0">
              <a:buNone/>
            </a:pPr>
            <a:endParaRPr lang="en-US" dirty="0"/>
          </a:p>
          <a:p>
            <a:endParaRPr lang="en-US" dirty="0"/>
          </a:p>
          <a:p>
            <a:endParaRPr lang="en-US" dirty="0"/>
          </a:p>
          <a:p>
            <a:pPr marL="457200" lvl="1" indent="0">
              <a:buNone/>
            </a:pPr>
            <a:endParaRPr lang="en-US" dirty="0"/>
          </a:p>
          <a:p>
            <a:endParaRPr lang="en-US" dirty="0"/>
          </a:p>
        </p:txBody>
      </p:sp>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480B3028-BD5E-4539-9EB2-4E1A9158D3F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ABDD7740-9EA6-45D3-AD67-3F4E4E6BEB1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F0A1EE83-4335-4308-A3C8-55D51D47DA2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4">
            <a:extLst>
              <a:ext uri="{FF2B5EF4-FFF2-40B4-BE49-F238E27FC236}">
                <a16:creationId xmlns:a16="http://schemas.microsoft.com/office/drawing/2014/main" id="{8F52B738-A785-4D97-BC6F-3E1B39ECA8F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5">
            <a:extLst>
              <a:ext uri="{FF2B5EF4-FFF2-40B4-BE49-F238E27FC236}">
                <a16:creationId xmlns:a16="http://schemas.microsoft.com/office/drawing/2014/main" id="{E3CB87CC-0B79-4ACF-B477-41A1367725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6">
            <a:extLst>
              <a:ext uri="{FF2B5EF4-FFF2-40B4-BE49-F238E27FC236}">
                <a16:creationId xmlns:a16="http://schemas.microsoft.com/office/drawing/2014/main" id="{33203B43-F482-4749-9A2E-E8F1301E0C3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7">
            <a:extLst>
              <a:ext uri="{FF2B5EF4-FFF2-40B4-BE49-F238E27FC236}">
                <a16:creationId xmlns:a16="http://schemas.microsoft.com/office/drawing/2014/main" id="{7BA1B7F6-B75F-444F-BBC9-AF75B9096FD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1">
            <a:extLst>
              <a:ext uri="{FF2B5EF4-FFF2-40B4-BE49-F238E27FC236}">
                <a16:creationId xmlns:a16="http://schemas.microsoft.com/office/drawing/2014/main" id="{E3DC51B2-83F3-4878-B943-FB679D1AFC1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
            <a:extLst>
              <a:ext uri="{FF2B5EF4-FFF2-40B4-BE49-F238E27FC236}">
                <a16:creationId xmlns:a16="http://schemas.microsoft.com/office/drawing/2014/main" id="{0CF33F75-3B19-4345-83B0-2D9B7C127C6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1">
            <a:extLst>
              <a:ext uri="{FF2B5EF4-FFF2-40B4-BE49-F238E27FC236}">
                <a16:creationId xmlns:a16="http://schemas.microsoft.com/office/drawing/2014/main" id="{4D65A1B9-0E1E-49D8-9E0D-052DA1824DAB}"/>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2">
            <a:extLst>
              <a:ext uri="{FF2B5EF4-FFF2-40B4-BE49-F238E27FC236}">
                <a16:creationId xmlns:a16="http://schemas.microsoft.com/office/drawing/2014/main" id="{8E230305-4499-411B-91CF-8C3E63E5DD6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3">
            <a:extLst>
              <a:ext uri="{FF2B5EF4-FFF2-40B4-BE49-F238E27FC236}">
                <a16:creationId xmlns:a16="http://schemas.microsoft.com/office/drawing/2014/main" id="{489088C6-43B4-486E-992C-EA8F124DBB3A}"/>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36593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5"/>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a:t>
            </a:r>
            <a:r>
              <a:rPr lang="en-US" sz="6000" b="1"/>
              <a:t>– Credits </a:t>
            </a:r>
            <a:r>
              <a:rPr lang="en-US" sz="6000" b="1" dirty="0"/>
              <a:t>&amp; Storage Usage</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Content Placeholder 12">
            <a:extLst>
              <a:ext uri="{FF2B5EF4-FFF2-40B4-BE49-F238E27FC236}">
                <a16:creationId xmlns:a16="http://schemas.microsoft.com/office/drawing/2014/main" id="{68011F3A-5F93-40BC-8472-3110FB356FD7}"/>
              </a:ext>
            </a:extLst>
          </p:cNvPr>
          <p:cNvSpPr>
            <a:spLocks noGrp="1"/>
          </p:cNvSpPr>
          <p:nvPr>
            <p:ph idx="1"/>
          </p:nvPr>
        </p:nvSpPr>
        <p:spPr>
          <a:xfrm>
            <a:off x="0" y="712175"/>
            <a:ext cx="12192000" cy="6145823"/>
          </a:xfrm>
        </p:spPr>
        <p:txBody>
          <a:bodyPr>
            <a:normAutofit/>
          </a:bodyPr>
          <a:lstStyle/>
          <a:p>
            <a:r>
              <a:rPr lang="en-IN" dirty="0"/>
              <a:t>List of Table Functions</a:t>
            </a:r>
          </a:p>
          <a:p>
            <a:pPr marL="0" indent="0">
              <a:buNone/>
            </a:pPr>
            <a:endParaRPr lang="en-US" dirty="0"/>
          </a:p>
          <a:p>
            <a:endParaRPr lang="en-US" dirty="0"/>
          </a:p>
          <a:p>
            <a:endParaRPr lang="en-US" dirty="0"/>
          </a:p>
          <a:p>
            <a:pPr marL="457200" lvl="1" indent="0">
              <a:buNone/>
            </a:pPr>
            <a:endParaRPr lang="en-US" dirty="0"/>
          </a:p>
          <a:p>
            <a:endParaRPr lang="en-US" dirty="0"/>
          </a:p>
        </p:txBody>
      </p:sp>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480B3028-BD5E-4539-9EB2-4E1A9158D3F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ABDD7740-9EA6-45D3-AD67-3F4E4E6BEB1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F0A1EE83-4335-4308-A3C8-55D51D47DA2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4">
            <a:extLst>
              <a:ext uri="{FF2B5EF4-FFF2-40B4-BE49-F238E27FC236}">
                <a16:creationId xmlns:a16="http://schemas.microsoft.com/office/drawing/2014/main" id="{8F52B738-A785-4D97-BC6F-3E1B39ECA8F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5">
            <a:extLst>
              <a:ext uri="{FF2B5EF4-FFF2-40B4-BE49-F238E27FC236}">
                <a16:creationId xmlns:a16="http://schemas.microsoft.com/office/drawing/2014/main" id="{E3CB87CC-0B79-4ACF-B477-41A1367725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6">
            <a:extLst>
              <a:ext uri="{FF2B5EF4-FFF2-40B4-BE49-F238E27FC236}">
                <a16:creationId xmlns:a16="http://schemas.microsoft.com/office/drawing/2014/main" id="{33203B43-F482-4749-9A2E-E8F1301E0C3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7">
            <a:extLst>
              <a:ext uri="{FF2B5EF4-FFF2-40B4-BE49-F238E27FC236}">
                <a16:creationId xmlns:a16="http://schemas.microsoft.com/office/drawing/2014/main" id="{7BA1B7F6-B75F-444F-BBC9-AF75B9096FD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1">
            <a:extLst>
              <a:ext uri="{FF2B5EF4-FFF2-40B4-BE49-F238E27FC236}">
                <a16:creationId xmlns:a16="http://schemas.microsoft.com/office/drawing/2014/main" id="{E3DC51B2-83F3-4878-B943-FB679D1AFC1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
            <a:extLst>
              <a:ext uri="{FF2B5EF4-FFF2-40B4-BE49-F238E27FC236}">
                <a16:creationId xmlns:a16="http://schemas.microsoft.com/office/drawing/2014/main" id="{0CF33F75-3B19-4345-83B0-2D9B7C127C6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1">
            <a:extLst>
              <a:ext uri="{FF2B5EF4-FFF2-40B4-BE49-F238E27FC236}">
                <a16:creationId xmlns:a16="http://schemas.microsoft.com/office/drawing/2014/main" id="{4D65A1B9-0E1E-49D8-9E0D-052DA1824DAB}"/>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2">
            <a:extLst>
              <a:ext uri="{FF2B5EF4-FFF2-40B4-BE49-F238E27FC236}">
                <a16:creationId xmlns:a16="http://schemas.microsoft.com/office/drawing/2014/main" id="{8E230305-4499-411B-91CF-8C3E63E5DD6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3">
            <a:extLst>
              <a:ext uri="{FF2B5EF4-FFF2-40B4-BE49-F238E27FC236}">
                <a16:creationId xmlns:a16="http://schemas.microsoft.com/office/drawing/2014/main" id="{489088C6-43B4-486E-992C-EA8F124DBB3A}"/>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2" name="Picture 31">
            <a:extLst>
              <a:ext uri="{FF2B5EF4-FFF2-40B4-BE49-F238E27FC236}">
                <a16:creationId xmlns:a16="http://schemas.microsoft.com/office/drawing/2014/main" id="{C31108D2-1702-4BC4-B16F-807B9F51FACA}"/>
              </a:ext>
            </a:extLst>
          </p:cNvPr>
          <p:cNvPicPr>
            <a:picLocks noChangeAspect="1"/>
          </p:cNvPicPr>
          <p:nvPr/>
        </p:nvPicPr>
        <p:blipFill>
          <a:blip r:embed="rId2"/>
          <a:stretch>
            <a:fillRect/>
          </a:stretch>
        </p:blipFill>
        <p:spPr>
          <a:xfrm>
            <a:off x="0" y="1122745"/>
            <a:ext cx="12192000" cy="5590242"/>
          </a:xfrm>
          <a:prstGeom prst="rect">
            <a:avLst/>
          </a:prstGeom>
        </p:spPr>
      </p:pic>
    </p:spTree>
    <p:extLst>
      <p:ext uri="{BB962C8B-B14F-4D97-AF65-F5344CB8AC3E}">
        <p14:creationId xmlns:p14="http://schemas.microsoft.com/office/powerpoint/2010/main" val="1403589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5"/>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a:t>
            </a:r>
            <a:r>
              <a:rPr lang="en-US" sz="6000" b="1"/>
              <a:t>– Credits </a:t>
            </a:r>
            <a:r>
              <a:rPr lang="en-US" sz="6000" b="1" dirty="0"/>
              <a:t>&amp; Storage Usage</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Content Placeholder 12">
            <a:extLst>
              <a:ext uri="{FF2B5EF4-FFF2-40B4-BE49-F238E27FC236}">
                <a16:creationId xmlns:a16="http://schemas.microsoft.com/office/drawing/2014/main" id="{68011F3A-5F93-40BC-8472-3110FB356FD7}"/>
              </a:ext>
            </a:extLst>
          </p:cNvPr>
          <p:cNvSpPr>
            <a:spLocks noGrp="1"/>
          </p:cNvSpPr>
          <p:nvPr>
            <p:ph idx="1"/>
          </p:nvPr>
        </p:nvSpPr>
        <p:spPr>
          <a:xfrm>
            <a:off x="0" y="712175"/>
            <a:ext cx="12192000" cy="6145823"/>
          </a:xfrm>
        </p:spPr>
        <p:txBody>
          <a:bodyPr>
            <a:normAutofit lnSpcReduction="10000"/>
          </a:bodyPr>
          <a:lstStyle/>
          <a:p>
            <a:r>
              <a:rPr lang="en-US" altLang="en-US" dirty="0">
                <a:latin typeface="Arial" panose="020B0604020202020204" pitchFamily="34" charset="0"/>
              </a:rPr>
              <a:t>System Usage &amp; Billing</a:t>
            </a:r>
            <a:endParaRPr lang="en-US" dirty="0"/>
          </a:p>
          <a:p>
            <a:r>
              <a:rPr lang="en-US" dirty="0"/>
              <a:t>Data Storage – </a:t>
            </a:r>
          </a:p>
          <a:p>
            <a:pPr lvl="1"/>
            <a:r>
              <a:rPr lang="en-US" dirty="0"/>
              <a:t>Calculated on the daily average amount of data (in bytes) stored in the system for:</a:t>
            </a:r>
          </a:p>
          <a:p>
            <a:pPr lvl="1"/>
            <a:r>
              <a:rPr lang="en-US" dirty="0"/>
              <a:t>Files staged for bulk data loading/unloading (can be stored compressed or uncompressed).</a:t>
            </a:r>
          </a:p>
          <a:p>
            <a:pPr lvl="1"/>
            <a:r>
              <a:rPr lang="en-US" dirty="0"/>
              <a:t>Database tables, including historical data for Time Travel (always compressed by Snowflake).</a:t>
            </a:r>
          </a:p>
          <a:p>
            <a:pPr lvl="1"/>
            <a:r>
              <a:rPr lang="en-US" dirty="0"/>
              <a:t>Fail-safe for database tables (always compressed by Snowflake).</a:t>
            </a:r>
          </a:p>
          <a:p>
            <a:pPr lvl="1"/>
            <a:r>
              <a:rPr lang="en-US" dirty="0"/>
              <a:t>Clones of database tables that reference data deleted in the table that owns the clones.</a:t>
            </a:r>
          </a:p>
          <a:p>
            <a:r>
              <a:rPr lang="en-US" dirty="0"/>
              <a:t>Compute Usage</a:t>
            </a:r>
          </a:p>
          <a:p>
            <a:pPr lvl="1"/>
            <a:r>
              <a:rPr lang="en-US" dirty="0"/>
              <a:t>Calculated based on the number of Snowflake credits consumed by virtual warehouses for executing queries, loading/unloading data, and performing other DML operations.</a:t>
            </a:r>
          </a:p>
          <a:p>
            <a:r>
              <a:rPr lang="en-US" dirty="0"/>
              <a:t>Cloud Services Usage</a:t>
            </a:r>
          </a:p>
          <a:p>
            <a:pPr lvl="1"/>
            <a:r>
              <a:rPr lang="en-US" dirty="0"/>
              <a:t>Charged only if the daily consumption of cloud services for the account exceeds 10% of the daily usage of the compute resources. The charge is calculated daily (in the UTC time zone). This ensures that the 10% adjustment is accurately applied each day, at the credit price for that day.</a:t>
            </a:r>
          </a:p>
          <a:p>
            <a:endParaRPr lang="en-US" dirty="0"/>
          </a:p>
          <a:p>
            <a:endParaRPr lang="en-US" dirty="0"/>
          </a:p>
          <a:p>
            <a:endParaRPr lang="en-US" dirty="0"/>
          </a:p>
          <a:p>
            <a:pPr marL="457200" lvl="1" indent="0">
              <a:buNone/>
            </a:pPr>
            <a:endParaRPr lang="en-US" dirty="0"/>
          </a:p>
          <a:p>
            <a:endParaRPr lang="en-US" dirty="0"/>
          </a:p>
        </p:txBody>
      </p:sp>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480B3028-BD5E-4539-9EB2-4E1A9158D3F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ABDD7740-9EA6-45D3-AD67-3F4E4E6BEB1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F0A1EE83-4335-4308-A3C8-55D51D47DA2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4">
            <a:extLst>
              <a:ext uri="{FF2B5EF4-FFF2-40B4-BE49-F238E27FC236}">
                <a16:creationId xmlns:a16="http://schemas.microsoft.com/office/drawing/2014/main" id="{8F52B738-A785-4D97-BC6F-3E1B39ECA8F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5">
            <a:extLst>
              <a:ext uri="{FF2B5EF4-FFF2-40B4-BE49-F238E27FC236}">
                <a16:creationId xmlns:a16="http://schemas.microsoft.com/office/drawing/2014/main" id="{E3CB87CC-0B79-4ACF-B477-41A1367725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6">
            <a:extLst>
              <a:ext uri="{FF2B5EF4-FFF2-40B4-BE49-F238E27FC236}">
                <a16:creationId xmlns:a16="http://schemas.microsoft.com/office/drawing/2014/main" id="{33203B43-F482-4749-9A2E-E8F1301E0C3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7">
            <a:extLst>
              <a:ext uri="{FF2B5EF4-FFF2-40B4-BE49-F238E27FC236}">
                <a16:creationId xmlns:a16="http://schemas.microsoft.com/office/drawing/2014/main" id="{7BA1B7F6-B75F-444F-BBC9-AF75B9096FD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1">
            <a:extLst>
              <a:ext uri="{FF2B5EF4-FFF2-40B4-BE49-F238E27FC236}">
                <a16:creationId xmlns:a16="http://schemas.microsoft.com/office/drawing/2014/main" id="{E3DC51B2-83F3-4878-B943-FB679D1AFC1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
            <a:extLst>
              <a:ext uri="{FF2B5EF4-FFF2-40B4-BE49-F238E27FC236}">
                <a16:creationId xmlns:a16="http://schemas.microsoft.com/office/drawing/2014/main" id="{0CF33F75-3B19-4345-83B0-2D9B7C127C6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1">
            <a:extLst>
              <a:ext uri="{FF2B5EF4-FFF2-40B4-BE49-F238E27FC236}">
                <a16:creationId xmlns:a16="http://schemas.microsoft.com/office/drawing/2014/main" id="{4D65A1B9-0E1E-49D8-9E0D-052DA1824DAB}"/>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2">
            <a:extLst>
              <a:ext uri="{FF2B5EF4-FFF2-40B4-BE49-F238E27FC236}">
                <a16:creationId xmlns:a16="http://schemas.microsoft.com/office/drawing/2014/main" id="{8E230305-4499-411B-91CF-8C3E63E5DD6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3">
            <a:extLst>
              <a:ext uri="{FF2B5EF4-FFF2-40B4-BE49-F238E27FC236}">
                <a16:creationId xmlns:a16="http://schemas.microsoft.com/office/drawing/2014/main" id="{489088C6-43B4-486E-992C-EA8F124DBB3A}"/>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9184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5"/>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 Credit &amp; Storage Usage</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Content Placeholder 12">
            <a:extLst>
              <a:ext uri="{FF2B5EF4-FFF2-40B4-BE49-F238E27FC236}">
                <a16:creationId xmlns:a16="http://schemas.microsoft.com/office/drawing/2014/main" id="{68011F3A-5F93-40BC-8472-3110FB356FD7}"/>
              </a:ext>
            </a:extLst>
          </p:cNvPr>
          <p:cNvSpPr>
            <a:spLocks noGrp="1"/>
          </p:cNvSpPr>
          <p:nvPr>
            <p:ph idx="1"/>
          </p:nvPr>
        </p:nvSpPr>
        <p:spPr>
          <a:xfrm>
            <a:off x="0" y="712175"/>
            <a:ext cx="12192000" cy="6145823"/>
          </a:xfrm>
        </p:spPr>
        <p:txBody>
          <a:bodyPr>
            <a:normAutofit/>
          </a:bodyPr>
          <a:lstStyle/>
          <a:p>
            <a:r>
              <a:rPr lang="en-US" altLang="en-US" dirty="0">
                <a:latin typeface="Arial" panose="020B0604020202020204" pitchFamily="34" charset="0"/>
              </a:rPr>
              <a:t>Web UI</a:t>
            </a:r>
          </a:p>
          <a:p>
            <a:endParaRPr lang="en-US" altLang="en-US" dirty="0">
              <a:latin typeface="Arial" panose="020B0604020202020204" pitchFamily="34" charset="0"/>
            </a:endParaRPr>
          </a:p>
          <a:p>
            <a:endParaRPr lang="en-US" altLang="en-US" dirty="0">
              <a:latin typeface="Arial" panose="020B0604020202020204" pitchFamily="34" charset="0"/>
            </a:endParaRPr>
          </a:p>
          <a:p>
            <a:endParaRPr lang="en-US" altLang="en-US" dirty="0">
              <a:latin typeface="Arial" panose="020B0604020202020204" pitchFamily="34" charset="0"/>
            </a:endParaRPr>
          </a:p>
        </p:txBody>
      </p:sp>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480B3028-BD5E-4539-9EB2-4E1A9158D3F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ABDD7740-9EA6-45D3-AD67-3F4E4E6BEB1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F0A1EE83-4335-4308-A3C8-55D51D47DA2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4">
            <a:extLst>
              <a:ext uri="{FF2B5EF4-FFF2-40B4-BE49-F238E27FC236}">
                <a16:creationId xmlns:a16="http://schemas.microsoft.com/office/drawing/2014/main" id="{8F52B738-A785-4D97-BC6F-3E1B39ECA8F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5">
            <a:extLst>
              <a:ext uri="{FF2B5EF4-FFF2-40B4-BE49-F238E27FC236}">
                <a16:creationId xmlns:a16="http://schemas.microsoft.com/office/drawing/2014/main" id="{E3CB87CC-0B79-4ACF-B477-41A1367725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6">
            <a:extLst>
              <a:ext uri="{FF2B5EF4-FFF2-40B4-BE49-F238E27FC236}">
                <a16:creationId xmlns:a16="http://schemas.microsoft.com/office/drawing/2014/main" id="{33203B43-F482-4749-9A2E-E8F1301E0C3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7">
            <a:extLst>
              <a:ext uri="{FF2B5EF4-FFF2-40B4-BE49-F238E27FC236}">
                <a16:creationId xmlns:a16="http://schemas.microsoft.com/office/drawing/2014/main" id="{7BA1B7F6-B75F-444F-BBC9-AF75B9096FD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1">
            <a:extLst>
              <a:ext uri="{FF2B5EF4-FFF2-40B4-BE49-F238E27FC236}">
                <a16:creationId xmlns:a16="http://schemas.microsoft.com/office/drawing/2014/main" id="{E3DC51B2-83F3-4878-B943-FB679D1AFC1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
            <a:extLst>
              <a:ext uri="{FF2B5EF4-FFF2-40B4-BE49-F238E27FC236}">
                <a16:creationId xmlns:a16="http://schemas.microsoft.com/office/drawing/2014/main" id="{0CF33F75-3B19-4345-83B0-2D9B7C127C6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1">
            <a:extLst>
              <a:ext uri="{FF2B5EF4-FFF2-40B4-BE49-F238E27FC236}">
                <a16:creationId xmlns:a16="http://schemas.microsoft.com/office/drawing/2014/main" id="{4D65A1B9-0E1E-49D8-9E0D-052DA1824DAB}"/>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2">
            <a:extLst>
              <a:ext uri="{FF2B5EF4-FFF2-40B4-BE49-F238E27FC236}">
                <a16:creationId xmlns:a16="http://schemas.microsoft.com/office/drawing/2014/main" id="{8E230305-4499-411B-91CF-8C3E63E5DD6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3">
            <a:extLst>
              <a:ext uri="{FF2B5EF4-FFF2-40B4-BE49-F238E27FC236}">
                <a16:creationId xmlns:a16="http://schemas.microsoft.com/office/drawing/2014/main" id="{489088C6-43B4-486E-992C-EA8F124DBB3A}"/>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8" name="Picture 2" descr="Virtual Warehouse Credit Usage view">
            <a:extLst>
              <a:ext uri="{FF2B5EF4-FFF2-40B4-BE49-F238E27FC236}">
                <a16:creationId xmlns:a16="http://schemas.microsoft.com/office/drawing/2014/main" id="{F0268633-E887-41F1-B754-891BE217ED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1" y="1369704"/>
            <a:ext cx="12115800" cy="5488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7829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5"/>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 Credit &amp; Storage Usage</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Content Placeholder 12">
            <a:extLst>
              <a:ext uri="{FF2B5EF4-FFF2-40B4-BE49-F238E27FC236}">
                <a16:creationId xmlns:a16="http://schemas.microsoft.com/office/drawing/2014/main" id="{68011F3A-5F93-40BC-8472-3110FB356FD7}"/>
              </a:ext>
            </a:extLst>
          </p:cNvPr>
          <p:cNvSpPr>
            <a:spLocks noGrp="1"/>
          </p:cNvSpPr>
          <p:nvPr>
            <p:ph idx="1"/>
          </p:nvPr>
        </p:nvSpPr>
        <p:spPr>
          <a:xfrm>
            <a:off x="0" y="712175"/>
            <a:ext cx="12192000" cy="6145823"/>
          </a:xfrm>
        </p:spPr>
        <p:txBody>
          <a:bodyPr>
            <a:normAutofit/>
          </a:bodyPr>
          <a:lstStyle/>
          <a:p>
            <a:r>
              <a:rPr lang="en-US" altLang="en-US" dirty="0">
                <a:latin typeface="Arial" panose="020B0604020202020204" pitchFamily="34" charset="0"/>
              </a:rPr>
              <a:t>Data Storage Usage</a:t>
            </a:r>
          </a:p>
          <a:p>
            <a:endParaRPr lang="en-US" altLang="en-US" dirty="0">
              <a:latin typeface="Arial" panose="020B0604020202020204" pitchFamily="34" charset="0"/>
            </a:endParaRPr>
          </a:p>
          <a:p>
            <a:endParaRPr lang="en-US" altLang="en-US" dirty="0">
              <a:latin typeface="Arial" panose="020B0604020202020204" pitchFamily="34" charset="0"/>
            </a:endParaRPr>
          </a:p>
          <a:p>
            <a:endParaRPr lang="en-US" altLang="en-US" dirty="0">
              <a:latin typeface="Arial" panose="020B0604020202020204" pitchFamily="34" charset="0"/>
            </a:endParaRPr>
          </a:p>
        </p:txBody>
      </p:sp>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480B3028-BD5E-4539-9EB2-4E1A9158D3F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ABDD7740-9EA6-45D3-AD67-3F4E4E6BEB1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F0A1EE83-4335-4308-A3C8-55D51D47DA2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4">
            <a:extLst>
              <a:ext uri="{FF2B5EF4-FFF2-40B4-BE49-F238E27FC236}">
                <a16:creationId xmlns:a16="http://schemas.microsoft.com/office/drawing/2014/main" id="{8F52B738-A785-4D97-BC6F-3E1B39ECA8F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5">
            <a:extLst>
              <a:ext uri="{FF2B5EF4-FFF2-40B4-BE49-F238E27FC236}">
                <a16:creationId xmlns:a16="http://schemas.microsoft.com/office/drawing/2014/main" id="{E3CB87CC-0B79-4ACF-B477-41A1367725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6">
            <a:extLst>
              <a:ext uri="{FF2B5EF4-FFF2-40B4-BE49-F238E27FC236}">
                <a16:creationId xmlns:a16="http://schemas.microsoft.com/office/drawing/2014/main" id="{33203B43-F482-4749-9A2E-E8F1301E0C3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7">
            <a:extLst>
              <a:ext uri="{FF2B5EF4-FFF2-40B4-BE49-F238E27FC236}">
                <a16:creationId xmlns:a16="http://schemas.microsoft.com/office/drawing/2014/main" id="{7BA1B7F6-B75F-444F-BBC9-AF75B9096FD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1">
            <a:extLst>
              <a:ext uri="{FF2B5EF4-FFF2-40B4-BE49-F238E27FC236}">
                <a16:creationId xmlns:a16="http://schemas.microsoft.com/office/drawing/2014/main" id="{E3DC51B2-83F3-4878-B943-FB679D1AFC1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
            <a:extLst>
              <a:ext uri="{FF2B5EF4-FFF2-40B4-BE49-F238E27FC236}">
                <a16:creationId xmlns:a16="http://schemas.microsoft.com/office/drawing/2014/main" id="{0CF33F75-3B19-4345-83B0-2D9B7C127C6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1">
            <a:extLst>
              <a:ext uri="{FF2B5EF4-FFF2-40B4-BE49-F238E27FC236}">
                <a16:creationId xmlns:a16="http://schemas.microsoft.com/office/drawing/2014/main" id="{4D65A1B9-0E1E-49D8-9E0D-052DA1824DAB}"/>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2">
            <a:extLst>
              <a:ext uri="{FF2B5EF4-FFF2-40B4-BE49-F238E27FC236}">
                <a16:creationId xmlns:a16="http://schemas.microsoft.com/office/drawing/2014/main" id="{8E230305-4499-411B-91CF-8C3E63E5DD6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3">
            <a:extLst>
              <a:ext uri="{FF2B5EF4-FFF2-40B4-BE49-F238E27FC236}">
                <a16:creationId xmlns:a16="http://schemas.microsoft.com/office/drawing/2014/main" id="{489088C6-43B4-486E-992C-EA8F124DBB3A}"/>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122" name="Picture 2" descr="Data Storage Usage view">
            <a:extLst>
              <a:ext uri="{FF2B5EF4-FFF2-40B4-BE49-F238E27FC236}">
                <a16:creationId xmlns:a16="http://schemas.microsoft.com/office/drawing/2014/main" id="{72F36347-33BD-4199-AD7B-76318B81B0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75" y="1247775"/>
            <a:ext cx="11779250" cy="5610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7921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5"/>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a:t>
            </a:r>
            <a:r>
              <a:rPr lang="en-US" sz="6000" b="1"/>
              <a:t>– Credits </a:t>
            </a:r>
            <a:r>
              <a:rPr lang="en-US" sz="6000" b="1" dirty="0"/>
              <a:t>&amp; Storage Usage</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Content Placeholder 12">
            <a:extLst>
              <a:ext uri="{FF2B5EF4-FFF2-40B4-BE49-F238E27FC236}">
                <a16:creationId xmlns:a16="http://schemas.microsoft.com/office/drawing/2014/main" id="{68011F3A-5F93-40BC-8472-3110FB356FD7}"/>
              </a:ext>
            </a:extLst>
          </p:cNvPr>
          <p:cNvSpPr>
            <a:spLocks noGrp="1"/>
          </p:cNvSpPr>
          <p:nvPr>
            <p:ph idx="1"/>
          </p:nvPr>
        </p:nvSpPr>
        <p:spPr>
          <a:xfrm>
            <a:off x="0" y="712175"/>
            <a:ext cx="12192000" cy="6145823"/>
          </a:xfrm>
        </p:spPr>
        <p:txBody>
          <a:bodyPr>
            <a:normAutofit lnSpcReduction="10000"/>
          </a:bodyPr>
          <a:lstStyle/>
          <a:p>
            <a:r>
              <a:rPr lang="en-US" altLang="en-US" dirty="0">
                <a:latin typeface="Arial" panose="020B0604020202020204" pitchFamily="34" charset="0"/>
              </a:rPr>
              <a:t>Snowflake Credits</a:t>
            </a:r>
            <a:endParaRPr lang="en-US" dirty="0"/>
          </a:p>
          <a:p>
            <a:r>
              <a:rPr lang="en-US" dirty="0"/>
              <a:t>All costs for compute resources in Snowflake are based on credit</a:t>
            </a:r>
          </a:p>
          <a:p>
            <a:endParaRPr lang="en-US" dirty="0"/>
          </a:p>
          <a:p>
            <a:endParaRPr lang="en-US" dirty="0"/>
          </a:p>
          <a:p>
            <a:endParaRPr lang="en-US" dirty="0"/>
          </a:p>
          <a:p>
            <a:r>
              <a:rPr lang="en-US" sz="2200" dirty="0"/>
              <a:t>Credits are Billed per second</a:t>
            </a:r>
          </a:p>
          <a:p>
            <a:r>
              <a:rPr lang="en-US" sz="2200" dirty="0"/>
              <a:t>When a warehouse is increased in size, credits are billed only for the </a:t>
            </a:r>
            <a:r>
              <a:rPr lang="en-US" sz="2200" b="1" i="1" dirty="0"/>
              <a:t>additional</a:t>
            </a:r>
            <a:r>
              <a:rPr lang="en-US" sz="2200" dirty="0"/>
              <a:t> servers that are provisioned. For example, changing from Small (2) to Medium (4) results in billing charges for 1 minute’s worth of 2 credits</a:t>
            </a:r>
          </a:p>
          <a:p>
            <a:r>
              <a:rPr lang="en-US" sz="2200" dirty="0"/>
              <a:t>Warehouse started or resized – 1 minute Billing after this its 1 sec billing</a:t>
            </a:r>
          </a:p>
          <a:p>
            <a:r>
              <a:rPr lang="en-US" sz="2200" dirty="0"/>
              <a:t>Warehouse increased – Billed for Increased Server Size </a:t>
            </a:r>
          </a:p>
          <a:p>
            <a:pPr lvl="1"/>
            <a:r>
              <a:rPr lang="en-US" sz="2200" dirty="0" err="1"/>
              <a:t>Eg</a:t>
            </a:r>
            <a:r>
              <a:rPr lang="en-US" sz="2200" dirty="0"/>
              <a:t> : Small(2) </a:t>
            </a:r>
            <a:r>
              <a:rPr lang="en-US" sz="2200" dirty="0">
                <a:sym typeface="Wingdings" panose="05000000000000000000" pitchFamily="2" charset="2"/>
              </a:rPr>
              <a:t> Medium(4) – Billing Charges 1 Min – 2 Credits</a:t>
            </a:r>
          </a:p>
          <a:p>
            <a:r>
              <a:rPr lang="en-US" dirty="0"/>
              <a:t>Viewing Warehouse Credit Usage for Your Account</a:t>
            </a:r>
            <a:endParaRPr lang="en-US" sz="2200" dirty="0">
              <a:sym typeface="Wingdings" panose="05000000000000000000" pitchFamily="2" charset="2"/>
            </a:endParaRPr>
          </a:p>
          <a:p>
            <a:pPr lvl="1"/>
            <a:r>
              <a:rPr lang="en-US" sz="1800" dirty="0">
                <a:sym typeface="Wingdings" panose="05000000000000000000" pitchFamily="2" charset="2"/>
              </a:rPr>
              <a:t>Web UI – Credit Usage</a:t>
            </a:r>
          </a:p>
          <a:p>
            <a:pPr lvl="2"/>
            <a:r>
              <a:rPr lang="en-US" sz="1800" dirty="0">
                <a:sym typeface="Wingdings" panose="05000000000000000000" pitchFamily="2" charset="2"/>
              </a:rPr>
              <a:t>Account  Billing Usage</a:t>
            </a:r>
            <a:endParaRPr lang="en-US" sz="1800" dirty="0"/>
          </a:p>
          <a:p>
            <a:pPr lvl="1"/>
            <a:r>
              <a:rPr lang="en-US" sz="1800" dirty="0"/>
              <a:t>Function </a:t>
            </a:r>
            <a:r>
              <a:rPr lang="en-US" sz="1800" dirty="0">
                <a:sym typeface="Wingdings" panose="05000000000000000000" pitchFamily="2" charset="2"/>
              </a:rPr>
              <a:t> WAREHOUSE_METERING_HISTORY</a:t>
            </a:r>
            <a:endParaRPr lang="en-US" sz="1800" dirty="0"/>
          </a:p>
          <a:p>
            <a:pPr marL="457200" lvl="1" indent="0">
              <a:buNone/>
            </a:pPr>
            <a:endParaRPr lang="en-US" dirty="0"/>
          </a:p>
          <a:p>
            <a:endParaRPr lang="en-US" dirty="0"/>
          </a:p>
        </p:txBody>
      </p:sp>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480B3028-BD5E-4539-9EB2-4E1A9158D3F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ABDD7740-9EA6-45D3-AD67-3F4E4E6BEB1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F0A1EE83-4335-4308-A3C8-55D51D47DA2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4">
            <a:extLst>
              <a:ext uri="{FF2B5EF4-FFF2-40B4-BE49-F238E27FC236}">
                <a16:creationId xmlns:a16="http://schemas.microsoft.com/office/drawing/2014/main" id="{8F52B738-A785-4D97-BC6F-3E1B39ECA8F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5">
            <a:extLst>
              <a:ext uri="{FF2B5EF4-FFF2-40B4-BE49-F238E27FC236}">
                <a16:creationId xmlns:a16="http://schemas.microsoft.com/office/drawing/2014/main" id="{E3CB87CC-0B79-4ACF-B477-41A1367725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6">
            <a:extLst>
              <a:ext uri="{FF2B5EF4-FFF2-40B4-BE49-F238E27FC236}">
                <a16:creationId xmlns:a16="http://schemas.microsoft.com/office/drawing/2014/main" id="{33203B43-F482-4749-9A2E-E8F1301E0C3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7">
            <a:extLst>
              <a:ext uri="{FF2B5EF4-FFF2-40B4-BE49-F238E27FC236}">
                <a16:creationId xmlns:a16="http://schemas.microsoft.com/office/drawing/2014/main" id="{7BA1B7F6-B75F-444F-BBC9-AF75B9096FD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1">
            <a:extLst>
              <a:ext uri="{FF2B5EF4-FFF2-40B4-BE49-F238E27FC236}">
                <a16:creationId xmlns:a16="http://schemas.microsoft.com/office/drawing/2014/main" id="{E3DC51B2-83F3-4878-B943-FB679D1AFC1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
            <a:extLst>
              <a:ext uri="{FF2B5EF4-FFF2-40B4-BE49-F238E27FC236}">
                <a16:creationId xmlns:a16="http://schemas.microsoft.com/office/drawing/2014/main" id="{0CF33F75-3B19-4345-83B0-2D9B7C127C6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1">
            <a:extLst>
              <a:ext uri="{FF2B5EF4-FFF2-40B4-BE49-F238E27FC236}">
                <a16:creationId xmlns:a16="http://schemas.microsoft.com/office/drawing/2014/main" id="{4D65A1B9-0E1E-49D8-9E0D-052DA1824DAB}"/>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2">
            <a:extLst>
              <a:ext uri="{FF2B5EF4-FFF2-40B4-BE49-F238E27FC236}">
                <a16:creationId xmlns:a16="http://schemas.microsoft.com/office/drawing/2014/main" id="{8E230305-4499-411B-91CF-8C3E63E5DD6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3">
            <a:extLst>
              <a:ext uri="{FF2B5EF4-FFF2-40B4-BE49-F238E27FC236}">
                <a16:creationId xmlns:a16="http://schemas.microsoft.com/office/drawing/2014/main" id="{489088C6-43B4-486E-992C-EA8F124DBB3A}"/>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2" name="Picture 31">
            <a:extLst>
              <a:ext uri="{FF2B5EF4-FFF2-40B4-BE49-F238E27FC236}">
                <a16:creationId xmlns:a16="http://schemas.microsoft.com/office/drawing/2014/main" id="{35155D55-2184-41F5-8854-DD50CC50F927}"/>
              </a:ext>
            </a:extLst>
          </p:cNvPr>
          <p:cNvPicPr>
            <a:picLocks noChangeAspect="1"/>
          </p:cNvPicPr>
          <p:nvPr/>
        </p:nvPicPr>
        <p:blipFill>
          <a:blip r:embed="rId2"/>
          <a:stretch>
            <a:fillRect/>
          </a:stretch>
        </p:blipFill>
        <p:spPr>
          <a:xfrm>
            <a:off x="233362" y="1541949"/>
            <a:ext cx="8810625" cy="1323975"/>
          </a:xfrm>
          <a:prstGeom prst="rect">
            <a:avLst/>
          </a:prstGeom>
        </p:spPr>
      </p:pic>
    </p:spTree>
    <p:extLst>
      <p:ext uri="{BB962C8B-B14F-4D97-AF65-F5344CB8AC3E}">
        <p14:creationId xmlns:p14="http://schemas.microsoft.com/office/powerpoint/2010/main" val="3581117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5"/>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a:t>
            </a:r>
            <a:r>
              <a:rPr lang="en-US" sz="6000" b="1"/>
              <a:t>– Credits </a:t>
            </a:r>
            <a:r>
              <a:rPr lang="en-US" sz="6000" b="1" dirty="0"/>
              <a:t>&amp; Storage Usage</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Content Placeholder 12">
            <a:extLst>
              <a:ext uri="{FF2B5EF4-FFF2-40B4-BE49-F238E27FC236}">
                <a16:creationId xmlns:a16="http://schemas.microsoft.com/office/drawing/2014/main" id="{68011F3A-5F93-40BC-8472-3110FB356FD7}"/>
              </a:ext>
            </a:extLst>
          </p:cNvPr>
          <p:cNvSpPr>
            <a:spLocks noGrp="1"/>
          </p:cNvSpPr>
          <p:nvPr>
            <p:ph idx="1"/>
          </p:nvPr>
        </p:nvSpPr>
        <p:spPr>
          <a:xfrm>
            <a:off x="0" y="712175"/>
            <a:ext cx="12192000" cy="6145823"/>
          </a:xfrm>
        </p:spPr>
        <p:txBody>
          <a:bodyPr>
            <a:normAutofit fontScale="70000" lnSpcReduction="20000"/>
          </a:bodyPr>
          <a:lstStyle/>
          <a:p>
            <a:r>
              <a:rPr lang="en-US" b="1" dirty="0"/>
              <a:t>Viewing Warehouse Credit Usage for Your Account</a:t>
            </a:r>
          </a:p>
          <a:p>
            <a:pPr lvl="1"/>
            <a:r>
              <a:rPr lang="en-US" sz="2300" dirty="0"/>
              <a:t>Returns results only for the ACCOUNTADMIN role or any role that has been explicitly granted the MONITOR USAGE global privilege.</a:t>
            </a:r>
          </a:p>
          <a:p>
            <a:pPr lvl="1"/>
            <a:r>
              <a:rPr lang="en-US" sz="2300" dirty="0"/>
              <a:t>When calling an Information Schema table function, the session must have an INFORMATION_SCHEMA schema in use or the function name must be fully-qualified. </a:t>
            </a:r>
            <a:endParaRPr lang="en-US" sz="2200" b="1" dirty="0">
              <a:sym typeface="Wingdings" panose="05000000000000000000" pitchFamily="2" charset="2"/>
            </a:endParaRPr>
          </a:p>
          <a:p>
            <a:pPr lvl="1"/>
            <a:r>
              <a:rPr lang="en-US" sz="2600" b="1" dirty="0">
                <a:sym typeface="Wingdings" panose="05000000000000000000" pitchFamily="2" charset="2"/>
              </a:rPr>
              <a:t>WAREHOUSE_METERING_HISTORY</a:t>
            </a:r>
          </a:p>
          <a:p>
            <a:pPr lvl="2"/>
            <a:r>
              <a:rPr lang="en-US" sz="2600" dirty="0"/>
              <a:t>This function returns credit usage within the last 6 months.</a:t>
            </a:r>
          </a:p>
          <a:p>
            <a:pPr lvl="2"/>
            <a:r>
              <a:rPr lang="en-US" sz="2600" dirty="0"/>
              <a:t>Function : WAREHOUSE_METERING_HISTORY table function (in the Information Schema) / View (in Account Usage).</a:t>
            </a:r>
          </a:p>
          <a:p>
            <a:pPr lvl="2"/>
            <a:r>
              <a:rPr lang="en-US" sz="2600" dirty="0"/>
              <a:t>This view enables you to see how much of an adjustment you receive each day (which offsets your cloud services usage up to 10% of compute credits) and, therefore, the net credits that you will be billed for. </a:t>
            </a:r>
          </a:p>
          <a:p>
            <a:pPr lvl="2"/>
            <a:r>
              <a:rPr lang="en-US" sz="2600" dirty="0" err="1"/>
              <a:t>Credits_Used</a:t>
            </a:r>
            <a:r>
              <a:rPr lang="en-US" sz="2600" dirty="0"/>
              <a:t> + </a:t>
            </a:r>
            <a:r>
              <a:rPr lang="en-US" sz="2600" dirty="0" err="1"/>
              <a:t>Credits_Adjustment_Cloud_Services</a:t>
            </a:r>
            <a:r>
              <a:rPr lang="en-US" sz="2600" dirty="0"/>
              <a:t> = </a:t>
            </a:r>
            <a:r>
              <a:rPr lang="en-US" sz="2600" dirty="0" err="1"/>
              <a:t>Credits_Billed</a:t>
            </a:r>
            <a:r>
              <a:rPr lang="en-US" sz="2600" dirty="0"/>
              <a:t>. (The adjustment is a negative number.)</a:t>
            </a:r>
            <a:endParaRPr lang="en-US" sz="1900" dirty="0"/>
          </a:p>
          <a:p>
            <a:pPr lvl="1"/>
            <a:r>
              <a:rPr lang="en-IN" dirty="0"/>
              <a:t> </a:t>
            </a:r>
            <a:r>
              <a:rPr lang="en-IN" sz="2600" b="1" dirty="0" err="1"/>
              <a:t>Metering_Daily_History</a:t>
            </a:r>
            <a:r>
              <a:rPr lang="en-IN" sz="2600" b="1" dirty="0"/>
              <a:t> </a:t>
            </a:r>
            <a:r>
              <a:rPr lang="en-IN" sz="2600" dirty="0"/>
              <a:t>view</a:t>
            </a:r>
            <a:endParaRPr lang="en-US" sz="2600" dirty="0"/>
          </a:p>
          <a:p>
            <a:pPr lvl="2"/>
            <a:r>
              <a:rPr lang="en-US" sz="2600" dirty="0"/>
              <a:t>Total credit usage for compute and cloud services: </a:t>
            </a:r>
            <a:r>
              <a:rPr lang="en-US" sz="2600" dirty="0" err="1"/>
              <a:t>Credits_Used</a:t>
            </a:r>
            <a:r>
              <a:rPr lang="en-US" sz="2600" dirty="0"/>
              <a:t>, </a:t>
            </a:r>
            <a:r>
              <a:rPr lang="en-US" sz="2600" dirty="0" err="1"/>
              <a:t>Credits_Used_Cloud_Services</a:t>
            </a:r>
            <a:r>
              <a:rPr lang="en-US" sz="2600" dirty="0"/>
              <a:t>, and </a:t>
            </a:r>
            <a:r>
              <a:rPr lang="en-US" sz="2600" dirty="0" err="1"/>
              <a:t>Credits_Used_Compute</a:t>
            </a:r>
            <a:endParaRPr lang="en-US" sz="2600" dirty="0"/>
          </a:p>
          <a:p>
            <a:pPr lvl="2"/>
            <a:r>
              <a:rPr lang="en-US" sz="2600" dirty="0" err="1"/>
              <a:t>Credits_Used</a:t>
            </a:r>
            <a:r>
              <a:rPr lang="en-US" sz="2600" dirty="0"/>
              <a:t> = </a:t>
            </a:r>
            <a:r>
              <a:rPr lang="en-US" sz="2600" dirty="0" err="1"/>
              <a:t>Credits_Used_Cloud_Services</a:t>
            </a:r>
            <a:r>
              <a:rPr lang="en-US" sz="2600" dirty="0"/>
              <a:t> + </a:t>
            </a:r>
            <a:r>
              <a:rPr lang="en-US" sz="2600" dirty="0" err="1"/>
              <a:t>Credits_Used_Compute</a:t>
            </a:r>
            <a:endParaRPr lang="en-US" sz="2600" dirty="0"/>
          </a:p>
          <a:p>
            <a:pPr lvl="1"/>
            <a:r>
              <a:rPr lang="en-IN" b="1" dirty="0"/>
              <a:t>Arguments</a:t>
            </a:r>
          </a:p>
          <a:p>
            <a:pPr lvl="2"/>
            <a:r>
              <a:rPr lang="en-US" dirty="0"/>
              <a:t>DATE_RANGE_START =&gt; </a:t>
            </a:r>
            <a:r>
              <a:rPr lang="en-US" dirty="0" err="1"/>
              <a:t>constant_expr</a:t>
            </a:r>
            <a:endParaRPr lang="en-US" dirty="0"/>
          </a:p>
          <a:p>
            <a:pPr lvl="2"/>
            <a:r>
              <a:rPr lang="en-US" dirty="0"/>
              <a:t>DATE_RANGE_END =&gt; </a:t>
            </a:r>
            <a:r>
              <a:rPr lang="en-US" dirty="0" err="1"/>
              <a:t>constant_expr</a:t>
            </a:r>
            <a:endParaRPr lang="en-US" dirty="0"/>
          </a:p>
          <a:p>
            <a:pPr lvl="2"/>
            <a:r>
              <a:rPr lang="en-US" dirty="0"/>
              <a:t>WAREHOUSE_NAME =&gt; 'string’</a:t>
            </a:r>
          </a:p>
          <a:p>
            <a:pPr lvl="1"/>
            <a:r>
              <a:rPr lang="en-US" sz="2600" b="1" dirty="0"/>
              <a:t>Examples</a:t>
            </a:r>
          </a:p>
          <a:p>
            <a:pPr lvl="2"/>
            <a:r>
              <a:rPr lang="en-US" sz="2300" dirty="0"/>
              <a:t>select *</a:t>
            </a:r>
          </a:p>
          <a:p>
            <a:pPr marL="914400" lvl="2" indent="0">
              <a:buNone/>
            </a:pPr>
            <a:r>
              <a:rPr lang="en-US" sz="2300" dirty="0"/>
              <a:t>      from table(</a:t>
            </a:r>
            <a:r>
              <a:rPr lang="en-US" sz="2300" dirty="0" err="1"/>
              <a:t>information_schema.warehouse_metering_history</a:t>
            </a:r>
            <a:r>
              <a:rPr lang="en-US" sz="2300" dirty="0"/>
              <a:t>(</a:t>
            </a:r>
            <a:r>
              <a:rPr lang="en-US" sz="2300" dirty="0" err="1"/>
              <a:t>dateadd</a:t>
            </a:r>
            <a:r>
              <a:rPr lang="en-US" sz="2300" dirty="0"/>
              <a:t>('days',-10,current_date())));</a:t>
            </a:r>
          </a:p>
          <a:p>
            <a:pPr lvl="2"/>
            <a:r>
              <a:rPr lang="en-US" sz="2300" dirty="0"/>
              <a:t>select *</a:t>
            </a:r>
          </a:p>
          <a:p>
            <a:pPr marL="914400" lvl="2" indent="0">
              <a:buNone/>
            </a:pPr>
            <a:r>
              <a:rPr lang="en-US" sz="2300" dirty="0"/>
              <a:t>     from table(</a:t>
            </a:r>
            <a:r>
              <a:rPr lang="en-US" sz="2300" dirty="0" err="1"/>
              <a:t>information_schema.warehouse_metering_history</a:t>
            </a:r>
            <a:r>
              <a:rPr lang="en-US" sz="2300" dirty="0"/>
              <a:t>('2017-10-23', '2017-10-23', '</a:t>
            </a:r>
            <a:r>
              <a:rPr lang="en-US" sz="2300" dirty="0" err="1"/>
              <a:t>testingwh</a:t>
            </a:r>
            <a:r>
              <a:rPr lang="en-US" sz="2300" dirty="0"/>
              <a:t>'));</a:t>
            </a:r>
          </a:p>
        </p:txBody>
      </p:sp>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480B3028-BD5E-4539-9EB2-4E1A9158D3F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ABDD7740-9EA6-45D3-AD67-3F4E4E6BEB1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F0A1EE83-4335-4308-A3C8-55D51D47DA2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4">
            <a:extLst>
              <a:ext uri="{FF2B5EF4-FFF2-40B4-BE49-F238E27FC236}">
                <a16:creationId xmlns:a16="http://schemas.microsoft.com/office/drawing/2014/main" id="{8F52B738-A785-4D97-BC6F-3E1B39ECA8F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5">
            <a:extLst>
              <a:ext uri="{FF2B5EF4-FFF2-40B4-BE49-F238E27FC236}">
                <a16:creationId xmlns:a16="http://schemas.microsoft.com/office/drawing/2014/main" id="{E3CB87CC-0B79-4ACF-B477-41A1367725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6">
            <a:extLst>
              <a:ext uri="{FF2B5EF4-FFF2-40B4-BE49-F238E27FC236}">
                <a16:creationId xmlns:a16="http://schemas.microsoft.com/office/drawing/2014/main" id="{33203B43-F482-4749-9A2E-E8F1301E0C3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7">
            <a:extLst>
              <a:ext uri="{FF2B5EF4-FFF2-40B4-BE49-F238E27FC236}">
                <a16:creationId xmlns:a16="http://schemas.microsoft.com/office/drawing/2014/main" id="{7BA1B7F6-B75F-444F-BBC9-AF75B9096FD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1">
            <a:extLst>
              <a:ext uri="{FF2B5EF4-FFF2-40B4-BE49-F238E27FC236}">
                <a16:creationId xmlns:a16="http://schemas.microsoft.com/office/drawing/2014/main" id="{E3DC51B2-83F3-4878-B943-FB679D1AFC1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
            <a:extLst>
              <a:ext uri="{FF2B5EF4-FFF2-40B4-BE49-F238E27FC236}">
                <a16:creationId xmlns:a16="http://schemas.microsoft.com/office/drawing/2014/main" id="{0CF33F75-3B19-4345-83B0-2D9B7C127C6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1">
            <a:extLst>
              <a:ext uri="{FF2B5EF4-FFF2-40B4-BE49-F238E27FC236}">
                <a16:creationId xmlns:a16="http://schemas.microsoft.com/office/drawing/2014/main" id="{4D65A1B9-0E1E-49D8-9E0D-052DA1824DAB}"/>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2">
            <a:extLst>
              <a:ext uri="{FF2B5EF4-FFF2-40B4-BE49-F238E27FC236}">
                <a16:creationId xmlns:a16="http://schemas.microsoft.com/office/drawing/2014/main" id="{8E230305-4499-411B-91CF-8C3E63E5DD6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3">
            <a:extLst>
              <a:ext uri="{FF2B5EF4-FFF2-40B4-BE49-F238E27FC236}">
                <a16:creationId xmlns:a16="http://schemas.microsoft.com/office/drawing/2014/main" id="{489088C6-43B4-486E-992C-EA8F124DBB3A}"/>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178282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1232</TotalTime>
  <Words>1840</Words>
  <Application>Microsoft Office PowerPoint</Application>
  <PresentationFormat>Widescreen</PresentationFormat>
  <Paragraphs>223</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Consolas</vt:lpstr>
      <vt:lpstr>Office Theme</vt:lpstr>
      <vt:lpstr>Snowflake – Credits &amp; Storage Usage</vt:lpstr>
      <vt:lpstr>Snowflake – Credits &amp; Storage Usage</vt:lpstr>
      <vt:lpstr>Snowflake – Credits &amp; Storage Usage</vt:lpstr>
      <vt:lpstr>Snowflake – Credits &amp; Storage Usage</vt:lpstr>
      <vt:lpstr>Snowflake – Credits &amp; Storage Usage</vt:lpstr>
      <vt:lpstr>Snowflake – Credit &amp; Storage Usage</vt:lpstr>
      <vt:lpstr>Snowflake – Credit &amp; Storage Usage</vt:lpstr>
      <vt:lpstr>Snowflake – Credits &amp; Storage Usage</vt:lpstr>
      <vt:lpstr>Snowflake – Credits &amp; Storage Usage</vt:lpstr>
      <vt:lpstr>Snowflake – Credit &amp; Storage Usage</vt:lpstr>
      <vt:lpstr>Snowflake – Credits &amp; Storage Usage</vt:lpstr>
      <vt:lpstr>Snowflake – Credits &amp; Storage Usage</vt:lpstr>
      <vt:lpstr>Snowflake – Credit &amp; Storage Usage</vt:lpstr>
      <vt:lpstr>Snowflake – Credit &amp; Storage Usage</vt:lpstr>
      <vt:lpstr>Snowflake – Credit &amp; Storage Usage</vt:lpstr>
      <vt:lpstr>Snowflake – Credit &amp; Storage Usage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Snowflake – Credit &amp; Storage Usage</dc:title>
  <dc:creator>Sekhar Modem -X (smodem - WIPRO LIMITED at Cisco)</dc:creator>
  <cp:lastModifiedBy>Sekhar Modem -X (smodem - TECH MAHINDRA LIM at Cisco)</cp:lastModifiedBy>
  <cp:revision>55</cp:revision>
  <dcterms:created xsi:type="dcterms:W3CDTF">2019-08-19T13:31:37Z</dcterms:created>
  <dcterms:modified xsi:type="dcterms:W3CDTF">2020-07-14T02:10:37Z</dcterms:modified>
</cp:coreProperties>
</file>