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16" r:id="rId3"/>
    <p:sldId id="322" r:id="rId4"/>
    <p:sldId id="320" r:id="rId5"/>
    <p:sldId id="324" r:id="rId6"/>
    <p:sldId id="321" r:id="rId7"/>
    <p:sldId id="289" r:id="rId8"/>
    <p:sldId id="318" r:id="rId9"/>
    <p:sldId id="319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8EE7-88BC-4B1A-97E6-66BD2E02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AFF2D-02B2-4A3C-901D-241472C0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28C3-4B8A-4195-84FD-448D35CC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E24F-2049-4BE9-ADF4-5DBD0656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77D8-F673-4533-80AC-E6F02D4B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ABBE-F362-424F-9210-CBC69C88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A510-03C4-48E3-8348-5FD195DB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667F-24C4-4D96-900E-C72D73A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EB9D-542A-449F-A99B-0A16EF1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1AAE-03D9-4BEC-B2FB-4BBFC47D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F71B0-30BE-49DF-A15C-9D068EAE3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1676F-A138-45B6-9304-A9457A026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AF09-47EA-4903-95D1-B644DCB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D0E5-B911-40D6-B9C0-F2401BA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64E7-96E0-47E5-813E-88DD1CA8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2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086-AC81-451E-9A29-B1BC777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1363-1264-4E7D-8D94-8E8C0938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4C5E-8948-47DF-8F3D-29A3EA32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E931-820D-4364-8B7E-111FA4F9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7108-109A-4E9A-A0EB-CD7305C2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0230-4FC8-4A2F-BCE2-44AF69C1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0891-B25A-410E-9C20-9E7D2F0E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3969-BE97-4B1B-9A88-CE77CCA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8AB6-7B83-4629-8C31-D107E7F8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E777-282A-4F39-B4FE-DC6362C8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2352-516B-4AD3-893E-5148D3B1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A550-96B2-4DFE-8ACF-6DCC6AF7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CF05-8CBD-4704-B80A-64F48E32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EB64-B845-4159-A47E-EB2519D5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C678-B63D-48C2-90E3-48291EBA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D0B5C-E74F-4B6B-B14C-23ADAE07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34B5-BC98-46F4-A83A-9E0AF17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E161-8BD3-4B78-A064-13D9EB04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9147-9025-454A-8B35-28A7A9A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5F5D6-C8DA-45E3-AB94-B13B8CCA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D2FA-4506-4A5C-A4AF-5137CBD05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0441-2143-4A5D-8A26-760C8BE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B2229-7518-4B59-BFD6-5B8C8E91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CAAA-574F-4B3C-BE44-ADDB56E8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6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DE14-0475-4E9E-B7C1-D3F22538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A60F2-16B9-44FC-9729-AEBC96E4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0207-BFBE-4D05-9FD6-FC811DB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80A3E-21BD-4CED-9A51-D9071610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4F272-6332-49E2-8570-07F5978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FF8EC-96D1-424D-B0C4-D4CAFCD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E9B4-E196-40B4-B9DD-6BDDF357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5DFC-27F0-43C1-89A9-653CBF6C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23E9-60A8-40B3-BD4E-6FC8D072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2888E-5F48-4B19-AB30-AE43FF4D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DD79-A9A2-41A4-8EEB-23A8CAD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51CA-EC0B-43B8-96B9-3BB94096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9900-FB0B-4698-953E-A6F5BF0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3FAB-9C96-4F14-80C8-9A4B773B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47D90-B16A-4BDB-A8B9-38553C57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478E7-8E10-492F-B9C6-019ADD86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CEB8-98A7-4783-A4D9-3114707A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A6CC-C66C-4FCE-B674-9F3AA8FB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25F1-43B3-4457-9D73-B90FFFFD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1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1884-F9DD-43A4-AC04-A3C08CDB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F57B-484B-4FB8-9389-A8DEB20E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F761-A679-4CB5-83DD-1B369821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FF25-5254-4627-9A90-905621AAD13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1998-A3BE-48EB-8716-B9D39B6DC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DEF6-E6C3-4524-A6B2-FFE01AB4A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9AAE-5D5B-4554-AFEB-10AD27C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pic>
        <p:nvPicPr>
          <p:cNvPr id="4100" name="Picture 4" descr="Unloading data to a Snowflake stage">
            <a:extLst>
              <a:ext uri="{FF2B5EF4-FFF2-40B4-BE49-F238E27FC236}">
                <a16:creationId xmlns:a16="http://schemas.microsoft.com/office/drawing/2014/main" id="{2F3F9FA8-F310-40BF-A7B7-FEE50EF23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75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2192000" cy="59523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Bulk Unloading</a:t>
            </a:r>
          </a:p>
          <a:p>
            <a:pPr lvl="1"/>
            <a:r>
              <a:rPr lang="en-US" dirty="0"/>
              <a:t>Bulk Unloading</a:t>
            </a:r>
          </a:p>
          <a:p>
            <a:pPr lvl="1"/>
            <a:r>
              <a:rPr lang="en-US" dirty="0"/>
              <a:t>SQL Query Based Unloading</a:t>
            </a:r>
          </a:p>
          <a:p>
            <a:pPr lvl="1"/>
            <a:r>
              <a:rPr lang="en-US" dirty="0"/>
              <a:t>Bulk Unloading to Multiple Files</a:t>
            </a:r>
          </a:p>
          <a:p>
            <a:pPr lvl="1"/>
            <a:r>
              <a:rPr lang="en-US" dirty="0"/>
              <a:t>Unloading  onto AWS S3 / GCP / Azure</a:t>
            </a:r>
          </a:p>
          <a:p>
            <a:r>
              <a:rPr lang="en-US" dirty="0"/>
              <a:t>Default Unloaded File Size – 16 MB</a:t>
            </a:r>
          </a:p>
          <a:p>
            <a:r>
              <a:rPr lang="en-US" dirty="0"/>
              <a:t>Max File Size – 5gb for AWS / </a:t>
            </a:r>
            <a:r>
              <a:rPr lang="en-US"/>
              <a:t>GCP , </a:t>
            </a:r>
            <a:r>
              <a:rPr lang="en-US" dirty="0"/>
              <a:t>268 MB for Azure</a:t>
            </a:r>
          </a:p>
          <a:p>
            <a:r>
              <a:rPr lang="en-US" dirty="0"/>
              <a:t>Using the Copy Command export the data into any of the stages</a:t>
            </a:r>
          </a:p>
          <a:p>
            <a:r>
              <a:rPr lang="en-US" dirty="0"/>
              <a:t>Using Get Command the data can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Unloading – Output File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0AB128-839A-4D3C-A893-598CAA94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97609"/>
            <a:ext cx="12192000" cy="2167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8869B3-9DE8-40FE-9C1B-B9FEF8E8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1" y="905609"/>
            <a:ext cx="12112869" cy="379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89E0B-6DA7-4DCE-AD6E-57BDC8EB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3071"/>
            <a:ext cx="12192000" cy="21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2192000" cy="59523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Bulk Unloading</a:t>
            </a:r>
          </a:p>
          <a:p>
            <a:pPr lvl="1"/>
            <a:r>
              <a:rPr lang="en-US" dirty="0"/>
              <a:t>Bulk Unloading</a:t>
            </a:r>
          </a:p>
          <a:p>
            <a:pPr lvl="1"/>
            <a:r>
              <a:rPr lang="en-US" dirty="0"/>
              <a:t>SQL Query Based Unloading</a:t>
            </a:r>
          </a:p>
          <a:p>
            <a:pPr lvl="1"/>
            <a:r>
              <a:rPr lang="en-US" dirty="0"/>
              <a:t>Bulk Unloading to Multiple Files</a:t>
            </a:r>
          </a:p>
          <a:p>
            <a:pPr lvl="1"/>
            <a:r>
              <a:rPr lang="en-US" dirty="0"/>
              <a:t>Unloading  onto AWS S3 / GCP / Azure</a:t>
            </a:r>
          </a:p>
          <a:p>
            <a:r>
              <a:rPr lang="en-US" dirty="0"/>
              <a:t>Default Unloaded File Size – 16 MB</a:t>
            </a:r>
          </a:p>
          <a:p>
            <a:r>
              <a:rPr lang="en-US" dirty="0"/>
              <a:t>Max File Size on Cloud Storage– 5gb for AWS / GCP  268 MB for Azure</a:t>
            </a:r>
          </a:p>
          <a:p>
            <a:r>
              <a:rPr lang="en-US" dirty="0"/>
              <a:t>Using the Copy Command export the data into any of the stages</a:t>
            </a:r>
          </a:p>
          <a:p>
            <a:r>
              <a:rPr lang="en-US" dirty="0"/>
              <a:t>Using Get Command the data can be downloaded into local </a:t>
            </a:r>
            <a:r>
              <a:rPr lang="en-US"/>
              <a:t>file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2192000" cy="59523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Unloading Table into Different Stages</a:t>
            </a:r>
          </a:p>
          <a:p>
            <a:r>
              <a:rPr lang="en-US" dirty="0"/>
              <a:t>Table Stage --</a:t>
            </a:r>
          </a:p>
          <a:p>
            <a:pPr lvl="1"/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copy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@%</a:t>
            </a:r>
            <a:r>
              <a:rPr lang="en-US" altLang="en-US" sz="1600" dirty="0" err="1">
                <a:solidFill>
                  <a:srgbClr val="000000"/>
                </a:solidFill>
                <a:latin typeface="Courier 10 Pitch"/>
              </a:rPr>
              <a:t>my_customer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/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result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/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data_ 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10 Pitch"/>
              </a:rPr>
              <a:t>my_customer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10 Pitch"/>
              </a:rPr>
              <a:t>file_format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10 Pitch"/>
              </a:rPr>
              <a:t>format_name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‘</a:t>
            </a:r>
            <a:r>
              <a:rPr lang="en-US" altLang="en-US" sz="1600" dirty="0" err="1">
                <a:solidFill>
                  <a:srgbClr val="000000"/>
                </a:solidFill>
                <a:latin typeface="Courier 10 Pitch"/>
              </a:rPr>
              <a:t>my_csv_format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' 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compression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urier 10 Pitch"/>
              </a:rPr>
              <a:t>'GZIP'</a:t>
            </a:r>
            <a:r>
              <a:rPr lang="en-US" altLang="en-US" sz="1600" dirty="0">
                <a:solidFill>
                  <a:srgbClr val="404040"/>
                </a:solidFill>
                <a:latin typeface="Courier 10 Pitch"/>
              </a:rPr>
              <a:t>);</a:t>
            </a:r>
            <a:r>
              <a:rPr lang="en-US" altLang="en-US" sz="1600" dirty="0"/>
              <a:t> </a:t>
            </a:r>
            <a:endParaRPr lang="en-US" sz="1600" dirty="0"/>
          </a:p>
          <a:p>
            <a:r>
              <a:rPr lang="en-US" dirty="0"/>
              <a:t>Named Stage –</a:t>
            </a:r>
          </a:p>
          <a:p>
            <a:pPr lvl="1"/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copy into @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my_temp_stage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/result/data_ from (select * from 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my_customer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) 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file_format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=(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format_name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=‘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my_csv_format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' compression='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gzip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'); </a:t>
            </a:r>
          </a:p>
          <a:p>
            <a:r>
              <a:rPr lang="en-US" dirty="0"/>
              <a:t>User Stage – By Query</a:t>
            </a:r>
          </a:p>
          <a:p>
            <a:pPr lvl="1"/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copy into @~ from _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my_customer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 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file_format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=(type=csv 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null_if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 = ('NULL', 'null') </a:t>
            </a:r>
            <a:r>
              <a:rPr lang="en-US" altLang="en-US" sz="1600" dirty="0" err="1">
                <a:solidFill>
                  <a:srgbClr val="088A08"/>
                </a:solidFill>
                <a:latin typeface="Courier 10 Pitch"/>
              </a:rPr>
              <a:t>empty_field_as_null</a:t>
            </a:r>
            <a:r>
              <a:rPr lang="en-US" altLang="en-US" sz="1600" dirty="0">
                <a:solidFill>
                  <a:srgbClr val="088A08"/>
                </a:solidFill>
                <a:latin typeface="Courier 10 Pitch"/>
              </a:rPr>
              <a:t>=false); </a:t>
            </a:r>
          </a:p>
          <a:p>
            <a:pPr lvl="1"/>
            <a:r>
              <a:rPr lang="en-US" sz="1600" dirty="0">
                <a:solidFill>
                  <a:srgbClr val="088A08"/>
                </a:solidFill>
                <a:latin typeface="Courier 10 Pitch"/>
              </a:rPr>
              <a:t>copy into @~ from (Select * from MY_CUSTOMER limit 10)  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file_format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 = (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format_name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 = '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my_csv_format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') 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validation_mode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='RETURN_ROWS’</a:t>
            </a:r>
          </a:p>
          <a:p>
            <a:r>
              <a:rPr lang="en-US" sz="3200" dirty="0"/>
              <a:t>Unloading By Query -- Transformation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88A08"/>
                </a:solidFill>
                <a:latin typeface="Courier 10 Pitch"/>
              </a:rPr>
              <a:t>copy into @~ from (Select * from MY_CUSTOMER limit 10)  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file_format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 = (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format_name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 = '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my_csv_format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') </a:t>
            </a:r>
            <a:r>
              <a:rPr lang="en-US" sz="1600" dirty="0" err="1">
                <a:solidFill>
                  <a:srgbClr val="088A08"/>
                </a:solidFill>
                <a:latin typeface="Courier 10 Pitch"/>
              </a:rPr>
              <a:t>validation_mode</a:t>
            </a:r>
            <a:r>
              <a:rPr lang="en-US" sz="1600" dirty="0">
                <a:solidFill>
                  <a:srgbClr val="088A08"/>
                </a:solidFill>
                <a:latin typeface="Courier 10 Pitch"/>
              </a:rPr>
              <a:t>='RETURN_ROWS’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88A08"/>
              </a:solidFill>
              <a:latin typeface="Courier 10 Pitch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84FFA7-755A-46ED-B037-6B0BA333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ABE8BD-A756-4CB4-BDC7-9DAC3715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A7D23B-44B3-467A-9BF5-C45BE067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87C4-B1B0-4436-8FE1-8555C577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" y="66187"/>
            <a:ext cx="12086492" cy="848214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Unloading on to AWS S3</a:t>
            </a:r>
          </a:p>
        </p:txBody>
      </p:sp>
      <p:pic>
        <p:nvPicPr>
          <p:cNvPr id="5122" name="Picture 2" descr="Unloading data to S3">
            <a:extLst>
              <a:ext uri="{FF2B5EF4-FFF2-40B4-BE49-F238E27FC236}">
                <a16:creationId xmlns:a16="http://schemas.microsoft.com/office/drawing/2014/main" id="{244A431B-4384-4AFB-8D64-2F542818A9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" y="914401"/>
            <a:ext cx="12139246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2192000" cy="59523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Unloading Table into External Stage – AWS</a:t>
            </a:r>
          </a:p>
          <a:p>
            <a:pPr lvl="1"/>
            <a:r>
              <a:rPr lang="en-US" dirty="0"/>
              <a:t>copy into s3://sfdbbucket1 from MY_CUSTOMER </a:t>
            </a:r>
            <a:r>
              <a:rPr lang="en-US" dirty="0" err="1"/>
              <a:t>storage_integration</a:t>
            </a:r>
            <a:r>
              <a:rPr lang="en-US" dirty="0"/>
              <a:t>=s3_snowflake_int </a:t>
            </a:r>
            <a:r>
              <a:rPr lang="en-US" dirty="0" err="1"/>
              <a:t>file_format</a:t>
            </a:r>
            <a:r>
              <a:rPr lang="en-US" dirty="0"/>
              <a:t> = (</a:t>
            </a:r>
            <a:r>
              <a:rPr lang="en-US" dirty="0" err="1"/>
              <a:t>format_name</a:t>
            </a:r>
            <a:r>
              <a:rPr lang="en-US" dirty="0"/>
              <a:t> = '</a:t>
            </a:r>
            <a:r>
              <a:rPr lang="en-US" dirty="0" err="1"/>
              <a:t>my_csv_format</a:t>
            </a:r>
            <a:r>
              <a:rPr lang="en-US" dirty="0"/>
              <a:t>’);</a:t>
            </a:r>
          </a:p>
          <a:p>
            <a:pPr lvl="1"/>
            <a:endParaRPr lang="en-US" dirty="0"/>
          </a:p>
          <a:p>
            <a:r>
              <a:rPr lang="en-US" dirty="0"/>
              <a:t>Generating Single / Multiple Files BY </a:t>
            </a:r>
            <a:r>
              <a:rPr lang="en-US" dirty="0" err="1"/>
              <a:t>Max_file_size</a:t>
            </a:r>
            <a:endParaRPr lang="en-US" dirty="0"/>
          </a:p>
          <a:p>
            <a:pPr lvl="1"/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copy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404040"/>
                </a:solidFill>
                <a:latin typeface="Courier 10 Pitch"/>
              </a:rPr>
              <a:t>@~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10 Pitch"/>
              </a:rPr>
              <a:t>my_customer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single </a:t>
            </a:r>
            <a:r>
              <a:rPr lang="en-US" altLang="en-US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true</a:t>
            </a:r>
            <a:r>
              <a:rPr lang="en-US" altLang="en-US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copy into @~ from </a:t>
            </a:r>
            <a:r>
              <a:rPr lang="en-US" altLang="en-US" dirty="0" err="1">
                <a:solidFill>
                  <a:srgbClr val="088A08"/>
                </a:solidFill>
                <a:latin typeface="Courier 10 Pitch"/>
              </a:rPr>
              <a:t>my_customer</a:t>
            </a:r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 single = false;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88A08"/>
                </a:solidFill>
                <a:latin typeface="Courier 10 Pitch"/>
              </a:rPr>
              <a:t> </a:t>
            </a:r>
          </a:p>
          <a:p>
            <a:r>
              <a:rPr lang="en-US" altLang="en-US" sz="3200" dirty="0"/>
              <a:t>Validating Unloading Data</a:t>
            </a:r>
          </a:p>
          <a:p>
            <a:pPr lvl="1"/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copy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@</a:t>
            </a:r>
            <a:r>
              <a:rPr lang="en-US" altLang="en-US" sz="2800" dirty="0" err="1">
                <a:solidFill>
                  <a:srgbClr val="000000"/>
                </a:solidFill>
                <a:latin typeface="Courier 10 Pitch"/>
              </a:rPr>
              <a:t>my_temp_stage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select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*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10 Pitch"/>
              </a:rPr>
              <a:t>my_customers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limit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>
                <a:solidFill>
                  <a:srgbClr val="088A08"/>
                </a:solidFill>
                <a:latin typeface="Courier 10 Pitch"/>
              </a:rPr>
              <a:t>5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10 Pitch"/>
              </a:rPr>
              <a:t>validation_mode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2800" dirty="0">
                <a:solidFill>
                  <a:srgbClr val="000000"/>
                </a:solidFill>
                <a:latin typeface="Courier 10 Pitch"/>
              </a:rPr>
              <a:t>'RETURN_ROWS'</a:t>
            </a:r>
            <a:r>
              <a:rPr lang="en-US" altLang="en-US" sz="2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2000" dirty="0"/>
              <a:t> </a:t>
            </a:r>
            <a:endParaRPr lang="en-US" altLang="en-US" sz="5600" dirty="0">
              <a:latin typeface="Arial" panose="020B0604020202020204" pitchFamily="34" charset="0"/>
            </a:endParaRP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84FFA7-755A-46ED-B037-6B0BA333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ABE8BD-A756-4CB4-BDC7-9DAC3715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A7D23B-44B3-467A-9BF5-C45BE067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5219E-3FBB-4EF2-B068-2501E29E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72E3C4-30BA-449A-8BCD-03A8613E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1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Data Unloading / Export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2192000" cy="59523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/>
              <a:t>Unloading Table to </a:t>
            </a:r>
            <a:r>
              <a:rPr lang="en-US" sz="2400" b="1" dirty="0" err="1"/>
              <a:t>Json</a:t>
            </a:r>
            <a:r>
              <a:rPr lang="en-US" sz="2400" b="1" dirty="0"/>
              <a:t> Format</a:t>
            </a:r>
          </a:p>
          <a:p>
            <a:pPr lvl="1"/>
            <a:r>
              <a:rPr lang="en-US" sz="1800" dirty="0"/>
              <a:t>copy into @~ from (select </a:t>
            </a:r>
            <a:r>
              <a:rPr lang="en-US" sz="1800" dirty="0" err="1"/>
              <a:t>object_construct</a:t>
            </a:r>
            <a:r>
              <a:rPr lang="en-US" sz="1800" dirty="0"/>
              <a:t>('id', id, '</a:t>
            </a:r>
            <a:r>
              <a:rPr lang="en-US" sz="1800" dirty="0" err="1"/>
              <a:t>first_name</a:t>
            </a:r>
            <a:r>
              <a:rPr lang="en-US" sz="1800" dirty="0"/>
              <a:t>', </a:t>
            </a:r>
            <a:r>
              <a:rPr lang="en-US" sz="1800" dirty="0" err="1"/>
              <a:t>first_name</a:t>
            </a:r>
            <a:r>
              <a:rPr lang="en-US" sz="1800" dirty="0"/>
              <a:t>, '</a:t>
            </a:r>
            <a:r>
              <a:rPr lang="en-US" sz="1800" dirty="0" err="1"/>
              <a:t>last_name</a:t>
            </a:r>
            <a:r>
              <a:rPr lang="en-US" sz="1800" dirty="0"/>
              <a:t>', </a:t>
            </a:r>
            <a:r>
              <a:rPr lang="en-US" sz="1800" dirty="0" err="1"/>
              <a:t>last_name</a:t>
            </a:r>
            <a:r>
              <a:rPr lang="en-US" sz="1800" dirty="0"/>
              <a:t>, 'city', city, 'state', state) from </a:t>
            </a:r>
            <a:r>
              <a:rPr lang="en-US" sz="1800" dirty="0" err="1"/>
              <a:t>mytable</a:t>
            </a:r>
            <a:r>
              <a:rPr lang="en-US" sz="1800" dirty="0"/>
              <a:t>) </a:t>
            </a:r>
            <a:r>
              <a:rPr lang="en-US" sz="1800" dirty="0" err="1"/>
              <a:t>file_format</a:t>
            </a:r>
            <a:r>
              <a:rPr lang="en-US" sz="1800" dirty="0"/>
              <a:t> = (type = </a:t>
            </a:r>
            <a:r>
              <a:rPr lang="en-US" sz="1800" dirty="0" err="1"/>
              <a:t>json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Resultant File -- Sample</a:t>
            </a:r>
          </a:p>
          <a:p>
            <a:pPr lvl="1"/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{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</a:t>
            </a:r>
            <a:r>
              <a:rPr lang="en-US" altLang="en-US" sz="1800" dirty="0" err="1">
                <a:solidFill>
                  <a:srgbClr val="808080"/>
                </a:solidFill>
                <a:latin typeface="Courier 10 Pitch"/>
              </a:rPr>
              <a:t>city"</a:t>
            </a:r>
            <a:r>
              <a:rPr lang="en-US" altLang="en-US" sz="1800" dirty="0" err="1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 err="1">
                <a:solidFill>
                  <a:srgbClr val="808080"/>
                </a:solidFill>
                <a:latin typeface="Courier 10 Pitch"/>
              </a:rPr>
              <a:t>"Salt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 Lake City"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"first_name"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"Ryan"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"id"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:1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"last_name"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"Dalton"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"state"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"UT"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{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"city"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"Birmingham"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"first_name"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"Upton"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"id"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:2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"last_name"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"Conway"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"state"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"AL"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{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"city"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"Columbus"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"first_name"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"Kibo"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"id"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:3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"last_name"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"Horton"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"state"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:</a:t>
            </a:r>
            <a:r>
              <a:rPr lang="en-US" altLang="en-US" sz="1800" dirty="0">
                <a:solidFill>
                  <a:srgbClr val="808080"/>
                </a:solidFill>
                <a:latin typeface="Courier 10 Pitch"/>
              </a:rPr>
              <a:t>"GA"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}</a:t>
            </a:r>
            <a:r>
              <a:rPr lang="en-US" altLang="en-US" sz="1800" dirty="0"/>
              <a:t> </a:t>
            </a:r>
            <a:endParaRPr lang="en-US" sz="1800" dirty="0"/>
          </a:p>
          <a:p>
            <a:r>
              <a:rPr lang="en-US" sz="2400" b="1" dirty="0"/>
              <a:t>Unloading Table to Parquet Format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copy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@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my_temp_stage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/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myfile</a:t>
            </a:r>
            <a:r>
              <a:rPr lang="en-US" altLang="en-US" sz="1800" dirty="0" err="1">
                <a:solidFill>
                  <a:srgbClr val="404040"/>
                </a:solidFill>
                <a:latin typeface="Courier 10 Pitch"/>
              </a:rPr>
              <a:t>.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parquet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select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id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name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start_date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mytable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file_format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type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'parquet'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header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true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2400" b="1" dirty="0"/>
              <a:t>Compressed Format – Multiple Files – Performance Advantage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copy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@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mystage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/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myfile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csv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gz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mytable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file_format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type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csv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compression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'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gzip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'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single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max_file_size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=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4900000000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  <a:endParaRPr lang="en-US" dirty="0"/>
          </a:p>
          <a:p>
            <a:r>
              <a:rPr lang="en-US" sz="2400" b="1" dirty="0"/>
              <a:t>Getting Files to Local System</a:t>
            </a:r>
          </a:p>
          <a:p>
            <a:pPr lvl="1"/>
            <a:r>
              <a:rPr lang="en-US" sz="1800" dirty="0"/>
              <a:t>get @</a:t>
            </a:r>
            <a:r>
              <a:rPr lang="en-US" sz="1800" dirty="0" err="1"/>
              <a:t>my_temp_stage</a:t>
            </a:r>
            <a:r>
              <a:rPr lang="en-US" sz="1800" dirty="0"/>
              <a:t> file://C:\Snowflake;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84FFA7-755A-46ED-B037-6B0BA333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ABE8BD-A756-4CB4-BDC7-9DAC3715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A7D23B-44B3-467A-9BF5-C45BE067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FC3486-7838-464C-8F02-072B294F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F7FD36-DB9B-4C45-8D2C-2EE4A524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4C3A082-D206-4080-97D2-0FE429EF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6137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Unloading Big File - Parallel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1A5AC-95FD-4BF4-B6AA-FB431760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56138"/>
            <a:ext cx="12191999" cy="61809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Multiple File Naming Convention</a:t>
            </a:r>
          </a:p>
          <a:p>
            <a:r>
              <a:rPr lang="en-US" dirty="0"/>
              <a:t>X_Y_Z</a:t>
            </a:r>
          </a:p>
          <a:p>
            <a:endParaRPr lang="en-US" dirty="0"/>
          </a:p>
          <a:p>
            <a:r>
              <a:rPr lang="en-US" dirty="0"/>
              <a:t>XS 8 =&gt; Records are evenly distributed to 8 thread to unload into files.</a:t>
            </a:r>
          </a:p>
          <a:p>
            <a:r>
              <a:rPr lang="en-US" dirty="0"/>
              <a:t>S 16</a:t>
            </a:r>
          </a:p>
          <a:p>
            <a:r>
              <a:rPr lang="en-US" dirty="0"/>
              <a:t>M 32</a:t>
            </a:r>
          </a:p>
          <a:p>
            <a:r>
              <a:rPr lang="en-US" dirty="0"/>
              <a:t>L 64</a:t>
            </a:r>
          </a:p>
          <a:p>
            <a:r>
              <a:rPr lang="en-US" dirty="0"/>
              <a:t>XL 128</a:t>
            </a:r>
          </a:p>
          <a:p>
            <a:r>
              <a:rPr lang="en-US" dirty="0"/>
              <a:t>2XL 216</a:t>
            </a:r>
          </a:p>
          <a:p>
            <a:r>
              <a:rPr lang="en-US" dirty="0"/>
              <a:t>3XL 512</a:t>
            </a:r>
          </a:p>
          <a:p>
            <a:r>
              <a:rPr lang="en-US" dirty="0"/>
              <a:t>4XL 1024</a:t>
            </a:r>
          </a:p>
          <a:p>
            <a:endParaRPr lang="en-US" dirty="0"/>
          </a:p>
          <a:p>
            <a:r>
              <a:rPr lang="en-US" dirty="0"/>
              <a:t>x = the server number, starting with 0</a:t>
            </a:r>
          </a:p>
          <a:p>
            <a:r>
              <a:rPr lang="en-US" dirty="0"/>
              <a:t>y = the thread, 0-7</a:t>
            </a:r>
          </a:p>
          <a:p>
            <a:r>
              <a:rPr lang="en-US" dirty="0"/>
              <a:t>z = the Sequence Number starting with 0</a:t>
            </a:r>
          </a:p>
          <a:p>
            <a:r>
              <a:rPr lang="en-US" dirty="0"/>
              <a:t>Per Node – 8 Files or 8 Threads</a:t>
            </a:r>
          </a:p>
          <a:p>
            <a:r>
              <a:rPr lang="en-US" dirty="0"/>
              <a:t>For a Medium 4 Node Cluster – 4*8 = 32 Files  / Threads</a:t>
            </a:r>
          </a:p>
          <a:p>
            <a:r>
              <a:rPr lang="en-US" dirty="0"/>
              <a:t>Best VW Configuration – up until the point where the number of files produced divided by the number of threads was less than two. (32/8) = 4   optimal value is 2</a:t>
            </a:r>
          </a:p>
          <a:p>
            <a:r>
              <a:rPr lang="en-US" dirty="0"/>
              <a:t>Don’t Use Limit for MAX FILE SIZE – </a:t>
            </a:r>
            <a:r>
              <a:rPr lang="en-US"/>
              <a:t>Performance issue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50" name="Picture 6" descr="https://www.doyouevendata.com/wp-content/uploads/2018/12/files2.png">
            <a:extLst>
              <a:ext uri="{FF2B5EF4-FFF2-40B4-BE49-F238E27FC236}">
                <a16:creationId xmlns:a16="http://schemas.microsoft.com/office/drawing/2014/main" id="{B30464DC-CAAB-4B2B-A915-C455C1CF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33" y="984740"/>
            <a:ext cx="6172200" cy="26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9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9764-61F4-4BE9-B048-F32B853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60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Q &amp; 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95B98-5D2A-4D5E-A8D8-90CE1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609"/>
            <a:ext cx="10410825" cy="53800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I combine multiple files to one file in unloading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AA99-4532-4EB3-B009-43B4B302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89657"/>
            <a:ext cx="12192000" cy="16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861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10 Pitch</vt:lpstr>
      <vt:lpstr>Office Theme</vt:lpstr>
      <vt:lpstr>Data Unloading / Export </vt:lpstr>
      <vt:lpstr>Unloading – Output File Details</vt:lpstr>
      <vt:lpstr>Data Unloading / Export </vt:lpstr>
      <vt:lpstr>Data Unloading / Export </vt:lpstr>
      <vt:lpstr>Unloading on to AWS S3</vt:lpstr>
      <vt:lpstr>Data Unloading / Export </vt:lpstr>
      <vt:lpstr>Data Unloading / Export </vt:lpstr>
      <vt:lpstr>Unloading Big File - Parallel</vt:lpstr>
      <vt:lpstr>Q &amp; A</vt:lpstr>
      <vt:lpstr>Data Unloading / Export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Unloading / Export </dc:title>
  <dc:creator>Sekhar Modem -X (smodem - TECH MAHINDRA LIM at Cisco)</dc:creator>
  <cp:lastModifiedBy>Praval Modem</cp:lastModifiedBy>
  <cp:revision>3</cp:revision>
  <dcterms:created xsi:type="dcterms:W3CDTF">2020-07-01T14:48:21Z</dcterms:created>
  <dcterms:modified xsi:type="dcterms:W3CDTF">2020-08-04T00:56:43Z</dcterms:modified>
</cp:coreProperties>
</file>