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05" r:id="rId3"/>
    <p:sldId id="307" r:id="rId4"/>
    <p:sldId id="326" r:id="rId5"/>
    <p:sldId id="308" r:id="rId6"/>
    <p:sldId id="309" r:id="rId7"/>
    <p:sldId id="310" r:id="rId8"/>
    <p:sldId id="311" r:id="rId9"/>
    <p:sldId id="314" r:id="rId10"/>
    <p:sldId id="312" r:id="rId11"/>
    <p:sldId id="313" r:id="rId12"/>
    <p:sldId id="325" r:id="rId13"/>
    <p:sldId id="315" r:id="rId14"/>
    <p:sldId id="327" r:id="rId15"/>
    <p:sldId id="328" r:id="rId16"/>
    <p:sldId id="329" r:id="rId17"/>
    <p:sldId id="330" r:id="rId18"/>
    <p:sldId id="332" r:id="rId19"/>
    <p:sldId id="324" r:id="rId20"/>
    <p:sldId id="3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1648-F361-484A-976A-964690F622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6D28DD-2A47-4771-8C95-913CA85C3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5B3103-E84F-408C-A1DC-F4A7017752D9}"/>
              </a:ext>
            </a:extLst>
          </p:cNvPr>
          <p:cNvSpPr>
            <a:spLocks noGrp="1"/>
          </p:cNvSpPr>
          <p:nvPr>
            <p:ph type="dt" sz="half" idx="10"/>
          </p:nvPr>
        </p:nvSpPr>
        <p:spPr/>
        <p:txBody>
          <a:bodyPr/>
          <a:lstStyle/>
          <a:p>
            <a:fld id="{CE715710-2EC7-4628-AC82-F587D9DA6F92}" type="datetimeFigureOut">
              <a:rPr lang="en-IN" smtClean="0"/>
              <a:t>11-06-2020</a:t>
            </a:fld>
            <a:endParaRPr lang="en-IN"/>
          </a:p>
        </p:txBody>
      </p:sp>
      <p:sp>
        <p:nvSpPr>
          <p:cNvPr id="5" name="Footer Placeholder 4">
            <a:extLst>
              <a:ext uri="{FF2B5EF4-FFF2-40B4-BE49-F238E27FC236}">
                <a16:creationId xmlns:a16="http://schemas.microsoft.com/office/drawing/2014/main" id="{D4ABCC0D-F0C3-4C7C-9F75-BCD0C1A5AA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D78FE7-FBBC-49A1-B9F2-A13AE56B8001}"/>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77889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8CB9-10F0-4134-906B-EA09A3E0F7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9D16DE-BF98-4528-80ED-B9E02AB65E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5F38FF-4183-4947-A1E0-14A220DC7DA0}"/>
              </a:ext>
            </a:extLst>
          </p:cNvPr>
          <p:cNvSpPr>
            <a:spLocks noGrp="1"/>
          </p:cNvSpPr>
          <p:nvPr>
            <p:ph type="dt" sz="half" idx="10"/>
          </p:nvPr>
        </p:nvSpPr>
        <p:spPr/>
        <p:txBody>
          <a:bodyPr/>
          <a:lstStyle/>
          <a:p>
            <a:fld id="{CE715710-2EC7-4628-AC82-F587D9DA6F92}" type="datetimeFigureOut">
              <a:rPr lang="en-IN" smtClean="0"/>
              <a:t>11-06-2020</a:t>
            </a:fld>
            <a:endParaRPr lang="en-IN"/>
          </a:p>
        </p:txBody>
      </p:sp>
      <p:sp>
        <p:nvSpPr>
          <p:cNvPr id="5" name="Footer Placeholder 4">
            <a:extLst>
              <a:ext uri="{FF2B5EF4-FFF2-40B4-BE49-F238E27FC236}">
                <a16:creationId xmlns:a16="http://schemas.microsoft.com/office/drawing/2014/main" id="{D7629BA5-C416-47ED-A942-C06E0ACC0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7C9361-EAA9-4326-9077-AC2470ACC66E}"/>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181718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F8E122-9E1B-4D77-B5D5-4922466784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AFCBE0-EAE8-4577-995A-F1DCA78EF8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75E929-BAB9-4F33-B5BA-79EEC8747053}"/>
              </a:ext>
            </a:extLst>
          </p:cNvPr>
          <p:cNvSpPr>
            <a:spLocks noGrp="1"/>
          </p:cNvSpPr>
          <p:nvPr>
            <p:ph type="dt" sz="half" idx="10"/>
          </p:nvPr>
        </p:nvSpPr>
        <p:spPr/>
        <p:txBody>
          <a:bodyPr/>
          <a:lstStyle/>
          <a:p>
            <a:fld id="{CE715710-2EC7-4628-AC82-F587D9DA6F92}" type="datetimeFigureOut">
              <a:rPr lang="en-IN" smtClean="0"/>
              <a:t>11-06-2020</a:t>
            </a:fld>
            <a:endParaRPr lang="en-IN"/>
          </a:p>
        </p:txBody>
      </p:sp>
      <p:sp>
        <p:nvSpPr>
          <p:cNvPr id="5" name="Footer Placeholder 4">
            <a:extLst>
              <a:ext uri="{FF2B5EF4-FFF2-40B4-BE49-F238E27FC236}">
                <a16:creationId xmlns:a16="http://schemas.microsoft.com/office/drawing/2014/main" id="{EC69DED2-7B14-48BD-954E-5679A9A0A0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10AF9B-0BEC-4116-8421-2548A523E744}"/>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375068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18C4-BF1D-41C6-B19F-04C61DA1E3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167BC0-F7A2-4E53-A6D5-10C8754782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DE8D85-2463-4D3C-A1DD-F64E0B6237A9}"/>
              </a:ext>
            </a:extLst>
          </p:cNvPr>
          <p:cNvSpPr>
            <a:spLocks noGrp="1"/>
          </p:cNvSpPr>
          <p:nvPr>
            <p:ph type="dt" sz="half" idx="10"/>
          </p:nvPr>
        </p:nvSpPr>
        <p:spPr/>
        <p:txBody>
          <a:bodyPr/>
          <a:lstStyle/>
          <a:p>
            <a:fld id="{CE715710-2EC7-4628-AC82-F587D9DA6F92}" type="datetimeFigureOut">
              <a:rPr lang="en-IN" smtClean="0"/>
              <a:t>11-06-2020</a:t>
            </a:fld>
            <a:endParaRPr lang="en-IN"/>
          </a:p>
        </p:txBody>
      </p:sp>
      <p:sp>
        <p:nvSpPr>
          <p:cNvPr id="5" name="Footer Placeholder 4">
            <a:extLst>
              <a:ext uri="{FF2B5EF4-FFF2-40B4-BE49-F238E27FC236}">
                <a16:creationId xmlns:a16="http://schemas.microsoft.com/office/drawing/2014/main" id="{882E0AED-BC21-463A-A143-FDAC85D1CE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5598B1-5BA2-4D36-961E-51FD27703B87}"/>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271448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6249-EBE0-4066-A9EE-4FD44A1958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B49AE7-B8C8-4E91-ABB3-A1DB7D927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42693E-6FFC-4543-8DB7-BA7E721F4985}"/>
              </a:ext>
            </a:extLst>
          </p:cNvPr>
          <p:cNvSpPr>
            <a:spLocks noGrp="1"/>
          </p:cNvSpPr>
          <p:nvPr>
            <p:ph type="dt" sz="half" idx="10"/>
          </p:nvPr>
        </p:nvSpPr>
        <p:spPr/>
        <p:txBody>
          <a:bodyPr/>
          <a:lstStyle/>
          <a:p>
            <a:fld id="{CE715710-2EC7-4628-AC82-F587D9DA6F92}" type="datetimeFigureOut">
              <a:rPr lang="en-IN" smtClean="0"/>
              <a:t>11-06-2020</a:t>
            </a:fld>
            <a:endParaRPr lang="en-IN"/>
          </a:p>
        </p:txBody>
      </p:sp>
      <p:sp>
        <p:nvSpPr>
          <p:cNvPr id="5" name="Footer Placeholder 4">
            <a:extLst>
              <a:ext uri="{FF2B5EF4-FFF2-40B4-BE49-F238E27FC236}">
                <a16:creationId xmlns:a16="http://schemas.microsoft.com/office/drawing/2014/main" id="{78CCEC5B-C684-4615-B9DD-FAEB8BC94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414C9E-BD32-42C1-97F2-4D894191CBB2}"/>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92189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0458-8203-4CD7-8F5A-443D3542E8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8B8F45-42DD-4CF5-A494-5FBB77E254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EAC206-CD02-4E1F-8FAE-D0A19FDF32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9878F3-F093-430B-9B5A-F7DA8A7782B3}"/>
              </a:ext>
            </a:extLst>
          </p:cNvPr>
          <p:cNvSpPr>
            <a:spLocks noGrp="1"/>
          </p:cNvSpPr>
          <p:nvPr>
            <p:ph type="dt" sz="half" idx="10"/>
          </p:nvPr>
        </p:nvSpPr>
        <p:spPr/>
        <p:txBody>
          <a:bodyPr/>
          <a:lstStyle/>
          <a:p>
            <a:fld id="{CE715710-2EC7-4628-AC82-F587D9DA6F92}" type="datetimeFigureOut">
              <a:rPr lang="en-IN" smtClean="0"/>
              <a:t>11-06-2020</a:t>
            </a:fld>
            <a:endParaRPr lang="en-IN"/>
          </a:p>
        </p:txBody>
      </p:sp>
      <p:sp>
        <p:nvSpPr>
          <p:cNvPr id="6" name="Footer Placeholder 5">
            <a:extLst>
              <a:ext uri="{FF2B5EF4-FFF2-40B4-BE49-F238E27FC236}">
                <a16:creationId xmlns:a16="http://schemas.microsoft.com/office/drawing/2014/main" id="{73EFC135-6E5C-4D69-9974-503C2C5E93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1FF3D4-8CFF-4423-AB94-30659091DE96}"/>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2921350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8DE4-9918-4D07-945F-FD41B38F62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8F39D1-1984-453B-A742-C318416AC2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FEAEAB-F12F-45F3-B10A-400018F504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4761F2-543B-4C98-9AF6-3E45C470C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050958-A969-4FD1-A2E8-35ECEE5A0B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9306B5-8064-44EC-B530-0D77BA960DC8}"/>
              </a:ext>
            </a:extLst>
          </p:cNvPr>
          <p:cNvSpPr>
            <a:spLocks noGrp="1"/>
          </p:cNvSpPr>
          <p:nvPr>
            <p:ph type="dt" sz="half" idx="10"/>
          </p:nvPr>
        </p:nvSpPr>
        <p:spPr/>
        <p:txBody>
          <a:bodyPr/>
          <a:lstStyle/>
          <a:p>
            <a:fld id="{CE715710-2EC7-4628-AC82-F587D9DA6F92}" type="datetimeFigureOut">
              <a:rPr lang="en-IN" smtClean="0"/>
              <a:t>11-06-2020</a:t>
            </a:fld>
            <a:endParaRPr lang="en-IN"/>
          </a:p>
        </p:txBody>
      </p:sp>
      <p:sp>
        <p:nvSpPr>
          <p:cNvPr id="8" name="Footer Placeholder 7">
            <a:extLst>
              <a:ext uri="{FF2B5EF4-FFF2-40B4-BE49-F238E27FC236}">
                <a16:creationId xmlns:a16="http://schemas.microsoft.com/office/drawing/2014/main" id="{FBD5B0A9-0C5A-460D-96B8-D7639F2977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586FAC-E868-4015-99A4-45BB98DE3D0A}"/>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352778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1BF7-7CB8-4428-ABAA-3D00226BD8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940A1B-8A45-446C-9240-44737C0DE924}"/>
              </a:ext>
            </a:extLst>
          </p:cNvPr>
          <p:cNvSpPr>
            <a:spLocks noGrp="1"/>
          </p:cNvSpPr>
          <p:nvPr>
            <p:ph type="dt" sz="half" idx="10"/>
          </p:nvPr>
        </p:nvSpPr>
        <p:spPr/>
        <p:txBody>
          <a:bodyPr/>
          <a:lstStyle/>
          <a:p>
            <a:fld id="{CE715710-2EC7-4628-AC82-F587D9DA6F92}" type="datetimeFigureOut">
              <a:rPr lang="en-IN" smtClean="0"/>
              <a:t>11-06-2020</a:t>
            </a:fld>
            <a:endParaRPr lang="en-IN"/>
          </a:p>
        </p:txBody>
      </p:sp>
      <p:sp>
        <p:nvSpPr>
          <p:cNvPr id="4" name="Footer Placeholder 3">
            <a:extLst>
              <a:ext uri="{FF2B5EF4-FFF2-40B4-BE49-F238E27FC236}">
                <a16:creationId xmlns:a16="http://schemas.microsoft.com/office/drawing/2014/main" id="{8217AC38-02D6-4622-9DBB-39C799CD3F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083FA8-1EE8-4EB7-A5BC-00AFAB5AB4E0}"/>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188398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4AEB7-426F-49DD-837B-055C20FC6847}"/>
              </a:ext>
            </a:extLst>
          </p:cNvPr>
          <p:cNvSpPr>
            <a:spLocks noGrp="1"/>
          </p:cNvSpPr>
          <p:nvPr>
            <p:ph type="dt" sz="half" idx="10"/>
          </p:nvPr>
        </p:nvSpPr>
        <p:spPr/>
        <p:txBody>
          <a:bodyPr/>
          <a:lstStyle/>
          <a:p>
            <a:fld id="{CE715710-2EC7-4628-AC82-F587D9DA6F92}" type="datetimeFigureOut">
              <a:rPr lang="en-IN" smtClean="0"/>
              <a:t>11-06-2020</a:t>
            </a:fld>
            <a:endParaRPr lang="en-IN"/>
          </a:p>
        </p:txBody>
      </p:sp>
      <p:sp>
        <p:nvSpPr>
          <p:cNvPr id="3" name="Footer Placeholder 2">
            <a:extLst>
              <a:ext uri="{FF2B5EF4-FFF2-40B4-BE49-F238E27FC236}">
                <a16:creationId xmlns:a16="http://schemas.microsoft.com/office/drawing/2014/main" id="{D0B07247-2906-4789-98DF-46DCECD8FC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7811A7-CB19-4E72-95D8-8E91A3E35A5C}"/>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59964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8C36-8776-4CD4-A41F-DB889274E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BE54E0-533B-49BC-B43E-15F384E43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EE96B8-449C-40E6-BAC8-FEB172B62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67F223-F2E7-498F-8505-3F7E52A1053A}"/>
              </a:ext>
            </a:extLst>
          </p:cNvPr>
          <p:cNvSpPr>
            <a:spLocks noGrp="1"/>
          </p:cNvSpPr>
          <p:nvPr>
            <p:ph type="dt" sz="half" idx="10"/>
          </p:nvPr>
        </p:nvSpPr>
        <p:spPr/>
        <p:txBody>
          <a:bodyPr/>
          <a:lstStyle/>
          <a:p>
            <a:fld id="{CE715710-2EC7-4628-AC82-F587D9DA6F92}" type="datetimeFigureOut">
              <a:rPr lang="en-IN" smtClean="0"/>
              <a:t>11-06-2020</a:t>
            </a:fld>
            <a:endParaRPr lang="en-IN"/>
          </a:p>
        </p:txBody>
      </p:sp>
      <p:sp>
        <p:nvSpPr>
          <p:cNvPr id="6" name="Footer Placeholder 5">
            <a:extLst>
              <a:ext uri="{FF2B5EF4-FFF2-40B4-BE49-F238E27FC236}">
                <a16:creationId xmlns:a16="http://schemas.microsoft.com/office/drawing/2014/main" id="{8019EBF6-7E00-4B64-BA0D-FD8D933921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3442D6-6B90-45D8-ABE2-AFECB1E250BA}"/>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114228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5291-8E3F-4E78-8622-869DE1966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BE831D-D1E3-4749-8E52-CA7EB673E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08F6E9-7F76-4D43-A41F-E2BACD297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FA79BE-9570-4095-9FC2-B3A1FE93DCF7}"/>
              </a:ext>
            </a:extLst>
          </p:cNvPr>
          <p:cNvSpPr>
            <a:spLocks noGrp="1"/>
          </p:cNvSpPr>
          <p:nvPr>
            <p:ph type="dt" sz="half" idx="10"/>
          </p:nvPr>
        </p:nvSpPr>
        <p:spPr/>
        <p:txBody>
          <a:bodyPr/>
          <a:lstStyle/>
          <a:p>
            <a:fld id="{CE715710-2EC7-4628-AC82-F587D9DA6F92}" type="datetimeFigureOut">
              <a:rPr lang="en-IN" smtClean="0"/>
              <a:t>11-06-2020</a:t>
            </a:fld>
            <a:endParaRPr lang="en-IN"/>
          </a:p>
        </p:txBody>
      </p:sp>
      <p:sp>
        <p:nvSpPr>
          <p:cNvPr id="6" name="Footer Placeholder 5">
            <a:extLst>
              <a:ext uri="{FF2B5EF4-FFF2-40B4-BE49-F238E27FC236}">
                <a16:creationId xmlns:a16="http://schemas.microsoft.com/office/drawing/2014/main" id="{8C05F8A9-95D5-4C32-990A-3DF0A374D7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EB593A-D3C1-475B-BF8E-D8F865EC40EC}"/>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3308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E4EE3-C33A-4351-A56D-CA45C241D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95A299-62DF-4F68-9597-3BEF6B485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591EE0-AB9F-494C-B6C0-D898A199AA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15710-2EC7-4628-AC82-F587D9DA6F92}" type="datetimeFigureOut">
              <a:rPr lang="en-IN" smtClean="0"/>
              <a:t>11-06-2020</a:t>
            </a:fld>
            <a:endParaRPr lang="en-IN"/>
          </a:p>
        </p:txBody>
      </p:sp>
      <p:sp>
        <p:nvSpPr>
          <p:cNvPr id="5" name="Footer Placeholder 4">
            <a:extLst>
              <a:ext uri="{FF2B5EF4-FFF2-40B4-BE49-F238E27FC236}">
                <a16:creationId xmlns:a16="http://schemas.microsoft.com/office/drawing/2014/main" id="{69C70903-FCE0-4B9B-AE94-2A459FD46A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787D89-1F62-414F-89EF-3E9A3CB41E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5FC1B-7551-42E0-BD1A-75AFA4B37A71}" type="slidenum">
              <a:rPr lang="en-IN" smtClean="0"/>
              <a:t>‹#›</a:t>
            </a:fld>
            <a:endParaRPr lang="en-IN"/>
          </a:p>
        </p:txBody>
      </p:sp>
    </p:spTree>
    <p:extLst>
      <p:ext uri="{BB962C8B-B14F-4D97-AF65-F5344CB8AC3E}">
        <p14:creationId xmlns:p14="http://schemas.microsoft.com/office/powerpoint/2010/main" val="1839868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snowflake.net/manuals/user-guide/admin-security-privatelink.html#step-1-contact-snowflake-and-provide-aws-vpc-account-id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5908-0C71-4EEF-89BE-F2FB84D99167}"/>
              </a:ext>
            </a:extLst>
          </p:cNvPr>
          <p:cNvSpPr>
            <a:spLocks noGrp="1"/>
          </p:cNvSpPr>
          <p:nvPr>
            <p:ph type="title"/>
          </p:nvPr>
        </p:nvSpPr>
        <p:spPr>
          <a:xfrm>
            <a:off x="0" y="1"/>
            <a:ext cx="12192000" cy="923192"/>
          </a:xfrm>
          <a:solidFill>
            <a:schemeClr val="accent2">
              <a:lumMod val="60000"/>
              <a:lumOff val="40000"/>
            </a:schemeClr>
          </a:solidFill>
        </p:spPr>
        <p:txBody>
          <a:bodyPr vert="horz" lIns="91440" tIns="45720" rIns="91440" bIns="45720" rtlCol="0" anchor="b">
            <a:normAutofit/>
          </a:bodyPr>
          <a:lstStyle/>
          <a:p>
            <a:pPr algn="ctr"/>
            <a:r>
              <a:rPr lang="en-US" sz="6000" b="1" dirty="0"/>
              <a:t>Bulk Loading From AWS S3</a:t>
            </a:r>
          </a:p>
        </p:txBody>
      </p:sp>
      <p:pic>
        <p:nvPicPr>
          <p:cNvPr id="1026" name="Picture 2" descr="Data loading overview">
            <a:extLst>
              <a:ext uri="{FF2B5EF4-FFF2-40B4-BE49-F238E27FC236}">
                <a16:creationId xmlns:a16="http://schemas.microsoft.com/office/drawing/2014/main" id="{A0BCFD5A-A488-40AA-A74E-EAE4607A77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 y="923193"/>
            <a:ext cx="12077700" cy="5934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12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E891-5BC6-4874-9E72-AD73C1EC8270}"/>
              </a:ext>
            </a:extLst>
          </p:cNvPr>
          <p:cNvSpPr>
            <a:spLocks noGrp="1"/>
          </p:cNvSpPr>
          <p:nvPr>
            <p:ph type="title"/>
          </p:nvPr>
        </p:nvSpPr>
        <p:spPr>
          <a:xfrm>
            <a:off x="0" y="1"/>
            <a:ext cx="12192000" cy="852853"/>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IAM Role</a:t>
            </a:r>
          </a:p>
        </p:txBody>
      </p:sp>
      <p:pic>
        <p:nvPicPr>
          <p:cNvPr id="4" name="Content Placeholder 3">
            <a:extLst>
              <a:ext uri="{FF2B5EF4-FFF2-40B4-BE49-F238E27FC236}">
                <a16:creationId xmlns:a16="http://schemas.microsoft.com/office/drawing/2014/main" id="{8C162559-BC68-48CE-8B1B-673BA42E8F18}"/>
              </a:ext>
            </a:extLst>
          </p:cNvPr>
          <p:cNvPicPr>
            <a:picLocks noGrp="1" noChangeAspect="1"/>
          </p:cNvPicPr>
          <p:nvPr>
            <p:ph idx="1"/>
          </p:nvPr>
        </p:nvPicPr>
        <p:blipFill>
          <a:blip r:embed="rId2"/>
          <a:stretch>
            <a:fillRect/>
          </a:stretch>
        </p:blipFill>
        <p:spPr>
          <a:xfrm>
            <a:off x="0" y="852854"/>
            <a:ext cx="12106275" cy="5890845"/>
          </a:xfrm>
          <a:prstGeom prst="rect">
            <a:avLst/>
          </a:prstGeom>
        </p:spPr>
      </p:pic>
    </p:spTree>
    <p:extLst>
      <p:ext uri="{BB962C8B-B14F-4D97-AF65-F5344CB8AC3E}">
        <p14:creationId xmlns:p14="http://schemas.microsoft.com/office/powerpoint/2010/main" val="46860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0011-0D7D-4BED-BC7C-F77C532D85CC}"/>
              </a:ext>
            </a:extLst>
          </p:cNvPr>
          <p:cNvSpPr>
            <a:spLocks noGrp="1"/>
          </p:cNvSpPr>
          <p:nvPr>
            <p:ph type="title"/>
          </p:nvPr>
        </p:nvSpPr>
        <p:spPr>
          <a:xfrm>
            <a:off x="0" y="0"/>
            <a:ext cx="12192000" cy="773723"/>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IAM Role Creation…</a:t>
            </a:r>
          </a:p>
        </p:txBody>
      </p:sp>
      <p:pic>
        <p:nvPicPr>
          <p:cNvPr id="6146" name="Picture 2" descr="Select Trusted Entity Page in AWS Management Console">
            <a:extLst>
              <a:ext uri="{FF2B5EF4-FFF2-40B4-BE49-F238E27FC236}">
                <a16:creationId xmlns:a16="http://schemas.microsoft.com/office/drawing/2014/main" id="{4BAED1B8-7D06-4033-880A-B686D3E585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73722"/>
            <a:ext cx="12191999" cy="608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41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BB8A-E3B5-46A3-A13D-0151CA61CA89}"/>
              </a:ext>
            </a:extLst>
          </p:cNvPr>
          <p:cNvSpPr>
            <a:spLocks noGrp="1"/>
          </p:cNvSpPr>
          <p:nvPr>
            <p:ph type="title"/>
          </p:nvPr>
        </p:nvSpPr>
        <p:spPr>
          <a:xfrm>
            <a:off x="0" y="0"/>
            <a:ext cx="12192000" cy="8264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Storage Integration</a:t>
            </a:r>
          </a:p>
        </p:txBody>
      </p:sp>
      <p:sp>
        <p:nvSpPr>
          <p:cNvPr id="3" name="Content Placeholder 2">
            <a:extLst>
              <a:ext uri="{FF2B5EF4-FFF2-40B4-BE49-F238E27FC236}">
                <a16:creationId xmlns:a16="http://schemas.microsoft.com/office/drawing/2014/main" id="{702946DF-FB30-4916-862E-5174C2468527}"/>
              </a:ext>
            </a:extLst>
          </p:cNvPr>
          <p:cNvSpPr>
            <a:spLocks noGrp="1"/>
          </p:cNvSpPr>
          <p:nvPr>
            <p:ph idx="1"/>
          </p:nvPr>
        </p:nvSpPr>
        <p:spPr>
          <a:xfrm>
            <a:off x="0" y="826477"/>
            <a:ext cx="12192000" cy="6031523"/>
          </a:xfrm>
        </p:spPr>
        <p:txBody>
          <a:bodyPr/>
          <a:lstStyle/>
          <a:p>
            <a:endParaRPr lang="en-US" dirty="0"/>
          </a:p>
          <a:p>
            <a:endParaRPr lang="en-US" dirty="0"/>
          </a:p>
          <a:p>
            <a:r>
              <a:rPr lang="en-US" dirty="0"/>
              <a:t>CREATE STORAGE INTEGRATION s3_snowflake_int</a:t>
            </a:r>
          </a:p>
          <a:p>
            <a:pPr marL="0" indent="0">
              <a:buNone/>
            </a:pPr>
            <a:r>
              <a:rPr lang="en-US" dirty="0"/>
              <a:t>  TYPE = EXTERNAL_STAGE</a:t>
            </a:r>
          </a:p>
          <a:p>
            <a:pPr marL="0" indent="0">
              <a:buNone/>
            </a:pPr>
            <a:r>
              <a:rPr lang="en-US" dirty="0"/>
              <a:t>  STORAGE_PROVIDER = S3</a:t>
            </a:r>
          </a:p>
          <a:p>
            <a:pPr marL="0" indent="0">
              <a:buNone/>
            </a:pPr>
            <a:r>
              <a:rPr lang="en-US" dirty="0"/>
              <a:t>  ENABLED = TRUE</a:t>
            </a:r>
          </a:p>
          <a:p>
            <a:pPr marL="0" indent="0">
              <a:buNone/>
            </a:pPr>
            <a:r>
              <a:rPr lang="en-US" dirty="0"/>
              <a:t>  STORAGE_AWS_ROLE_ARN = 'AWS Role ARN : </a:t>
            </a:r>
            <a:r>
              <a:rPr lang="en-US" dirty="0" err="1"/>
              <a:t>arn:aws:iam</a:t>
            </a:r>
            <a:r>
              <a:rPr lang="en-US" dirty="0"/>
              <a:t>::662291337917:role/</a:t>
            </a:r>
            <a:r>
              <a:rPr lang="en-US" dirty="0" err="1"/>
              <a:t>snowflakeRole</a:t>
            </a:r>
            <a:r>
              <a:rPr lang="en-US" dirty="0"/>
              <a:t>'</a:t>
            </a:r>
          </a:p>
          <a:p>
            <a:pPr marL="0" indent="0">
              <a:buNone/>
            </a:pPr>
            <a:r>
              <a:rPr lang="en-US" dirty="0"/>
              <a:t>  STORAGE_ALLOWED_LOCATIONS = ('s3://</a:t>
            </a:r>
            <a:r>
              <a:rPr lang="en-US" dirty="0" err="1"/>
              <a:t>snowflaketraining</a:t>
            </a:r>
            <a:r>
              <a:rPr lang="en-US" dirty="0"/>
              <a:t>/’);</a:t>
            </a:r>
          </a:p>
          <a:p>
            <a:pPr marL="0" indent="0">
              <a:buNone/>
            </a:pPr>
            <a:endParaRPr lang="en-US" dirty="0"/>
          </a:p>
          <a:p>
            <a:pPr marL="0" indent="0">
              <a:buNone/>
            </a:pPr>
            <a:r>
              <a:rPr lang="en-US" dirty="0" err="1"/>
              <a:t>desc</a:t>
            </a:r>
            <a:r>
              <a:rPr lang="en-US" dirty="0"/>
              <a:t> storage integration s3_snowflake_int;</a:t>
            </a:r>
          </a:p>
        </p:txBody>
      </p:sp>
    </p:spTree>
    <p:extLst>
      <p:ext uri="{BB962C8B-B14F-4D97-AF65-F5344CB8AC3E}">
        <p14:creationId xmlns:p14="http://schemas.microsoft.com/office/powerpoint/2010/main" val="16690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B0DF-23BE-44F5-92B0-0F485DCD6D93}"/>
              </a:ext>
            </a:extLst>
          </p:cNvPr>
          <p:cNvSpPr>
            <a:spLocks noGrp="1"/>
          </p:cNvSpPr>
          <p:nvPr>
            <p:ph type="title"/>
          </p:nvPr>
        </p:nvSpPr>
        <p:spPr>
          <a:xfrm>
            <a:off x="0" y="1"/>
            <a:ext cx="12192000" cy="738554"/>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AWS S3 – External Stage Creation</a:t>
            </a:r>
          </a:p>
        </p:txBody>
      </p:sp>
      <p:sp>
        <p:nvSpPr>
          <p:cNvPr id="3" name="Content Placeholder 2">
            <a:extLst>
              <a:ext uri="{FF2B5EF4-FFF2-40B4-BE49-F238E27FC236}">
                <a16:creationId xmlns:a16="http://schemas.microsoft.com/office/drawing/2014/main" id="{81CB16AE-5422-4649-8EE6-1AA74D0DE000}"/>
              </a:ext>
            </a:extLst>
          </p:cNvPr>
          <p:cNvSpPr>
            <a:spLocks noGrp="1"/>
          </p:cNvSpPr>
          <p:nvPr>
            <p:ph idx="1"/>
          </p:nvPr>
        </p:nvSpPr>
        <p:spPr>
          <a:xfrm>
            <a:off x="0" y="826478"/>
            <a:ext cx="12192000" cy="6031522"/>
          </a:xfrm>
        </p:spPr>
        <p:txBody>
          <a:bodyPr>
            <a:normAutofit/>
          </a:bodyPr>
          <a:lstStyle/>
          <a:p>
            <a:r>
              <a:rPr lang="en-US" dirty="0"/>
              <a:t>create stage my_s3_stage</a:t>
            </a:r>
          </a:p>
          <a:p>
            <a:pPr marL="0" indent="0">
              <a:buNone/>
            </a:pPr>
            <a:r>
              <a:rPr lang="en-US" dirty="0"/>
              <a:t>   </a:t>
            </a:r>
            <a:r>
              <a:rPr lang="en-US" dirty="0" err="1"/>
              <a:t>storage_integration</a:t>
            </a:r>
            <a:r>
              <a:rPr lang="en-US" dirty="0"/>
              <a:t> </a:t>
            </a:r>
            <a:r>
              <a:rPr lang="en-US"/>
              <a:t>= s3_snowflake_int</a:t>
            </a:r>
            <a:endParaRPr lang="en-US" dirty="0"/>
          </a:p>
          <a:p>
            <a:pPr marL="0" indent="0">
              <a:buNone/>
            </a:pPr>
            <a:r>
              <a:rPr lang="en-US" dirty="0"/>
              <a:t>    </a:t>
            </a:r>
            <a:r>
              <a:rPr lang="en-US" dirty="0" err="1"/>
              <a:t>url</a:t>
            </a:r>
            <a:r>
              <a:rPr lang="en-US" dirty="0"/>
              <a:t> = 's3://</a:t>
            </a:r>
            <a:r>
              <a:rPr lang="en-US" dirty="0" err="1"/>
              <a:t>snowflaketraining</a:t>
            </a:r>
            <a:r>
              <a:rPr lang="en-US" dirty="0"/>
              <a:t>/’</a:t>
            </a:r>
          </a:p>
          <a:p>
            <a:pPr marL="0" indent="0">
              <a:buNone/>
            </a:pPr>
            <a:r>
              <a:rPr lang="en-US" dirty="0"/>
              <a:t>    </a:t>
            </a:r>
            <a:r>
              <a:rPr lang="en-US" dirty="0" err="1"/>
              <a:t>file_format</a:t>
            </a:r>
            <a:r>
              <a:rPr lang="en-US" dirty="0"/>
              <a:t> = </a:t>
            </a:r>
            <a:r>
              <a:rPr lang="en-US" dirty="0" err="1"/>
              <a:t>my_csv_format</a:t>
            </a:r>
            <a:r>
              <a:rPr lang="en-US" dirty="0"/>
              <a:t>;</a:t>
            </a:r>
          </a:p>
          <a:p>
            <a:pPr marL="0" indent="0">
              <a:buNone/>
            </a:pPr>
            <a:r>
              <a:rPr lang="en-US" dirty="0"/>
              <a:t> </a:t>
            </a:r>
          </a:p>
          <a:p>
            <a:r>
              <a:rPr lang="en-US" dirty="0"/>
              <a:t>create or replace stage my_s3_stage</a:t>
            </a:r>
          </a:p>
          <a:p>
            <a:pPr marL="0" indent="0">
              <a:buNone/>
            </a:pPr>
            <a:r>
              <a:rPr lang="en-US" dirty="0"/>
              <a:t>     </a:t>
            </a:r>
            <a:r>
              <a:rPr lang="en-US" dirty="0" err="1"/>
              <a:t>url</a:t>
            </a:r>
            <a:r>
              <a:rPr lang="en-US" dirty="0"/>
              <a:t>='s3://</a:t>
            </a:r>
            <a:r>
              <a:rPr lang="en-US" dirty="0" err="1"/>
              <a:t>snowflaketraining</a:t>
            </a:r>
            <a:r>
              <a:rPr lang="en-US" dirty="0"/>
              <a:t>/</a:t>
            </a:r>
            <a:r>
              <a:rPr lang="en-US" dirty="0" err="1"/>
              <a:t>labmaterial</a:t>
            </a:r>
            <a:r>
              <a:rPr lang="en-US" dirty="0"/>
              <a:t>/’</a:t>
            </a:r>
          </a:p>
          <a:p>
            <a:pPr marL="0" indent="0">
              <a:buNone/>
            </a:pPr>
            <a:r>
              <a:rPr lang="en-US" dirty="0"/>
              <a:t>     credentials = (</a:t>
            </a:r>
            <a:r>
              <a:rPr lang="en-US" dirty="0" err="1"/>
              <a:t>aws_role</a:t>
            </a:r>
            <a:r>
              <a:rPr lang="en-US" dirty="0"/>
              <a:t> = '</a:t>
            </a:r>
            <a:r>
              <a:rPr lang="en-US" dirty="0" err="1"/>
              <a:t>arn:aws:iam</a:t>
            </a:r>
            <a:r>
              <a:rPr lang="en-US" dirty="0"/>
              <a:t>::662291337917:role/snowflake-access’)</a:t>
            </a:r>
          </a:p>
          <a:p>
            <a:pPr marL="0" indent="0">
              <a:buNone/>
            </a:pPr>
            <a:r>
              <a:rPr lang="en-US" dirty="0"/>
              <a:t>      encryption=(type='</a:t>
            </a:r>
            <a:r>
              <a:rPr lang="en-US" dirty="0" err="1"/>
              <a:t>aws_sse_kms</a:t>
            </a:r>
            <a:r>
              <a:rPr lang="en-US" dirty="0"/>
              <a:t>' </a:t>
            </a:r>
            <a:r>
              <a:rPr lang="en-US" dirty="0" err="1"/>
              <a:t>kms_key_id</a:t>
            </a:r>
            <a:r>
              <a:rPr lang="en-US" dirty="0"/>
              <a:t> = '</a:t>
            </a:r>
            <a:r>
              <a:rPr lang="en-US" dirty="0" err="1"/>
              <a:t>aws</a:t>
            </a:r>
            <a:r>
              <a:rPr lang="en-US" dirty="0"/>
              <a:t>/key'); </a:t>
            </a:r>
          </a:p>
        </p:txBody>
      </p:sp>
    </p:spTree>
    <p:extLst>
      <p:ext uri="{BB962C8B-B14F-4D97-AF65-F5344CB8AC3E}">
        <p14:creationId xmlns:p14="http://schemas.microsoft.com/office/powerpoint/2010/main" val="248554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700D-213F-4200-A6DF-C3D8FD1D0CAE}"/>
              </a:ext>
            </a:extLst>
          </p:cNvPr>
          <p:cNvSpPr>
            <a:spLocks noGrp="1"/>
          </p:cNvSpPr>
          <p:nvPr>
            <p:ph type="title"/>
          </p:nvPr>
        </p:nvSpPr>
        <p:spPr>
          <a:xfrm>
            <a:off x="0" y="0"/>
            <a:ext cx="12192000" cy="791308"/>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AWS S3 Stage – By IAM Role</a:t>
            </a:r>
          </a:p>
        </p:txBody>
      </p:sp>
      <p:sp>
        <p:nvSpPr>
          <p:cNvPr id="3" name="Content Placeholder 2">
            <a:extLst>
              <a:ext uri="{FF2B5EF4-FFF2-40B4-BE49-F238E27FC236}">
                <a16:creationId xmlns:a16="http://schemas.microsoft.com/office/drawing/2014/main" id="{6259B0EE-BFC1-4F04-96D5-4232A5F2FCDA}"/>
              </a:ext>
            </a:extLst>
          </p:cNvPr>
          <p:cNvSpPr>
            <a:spLocks noGrp="1"/>
          </p:cNvSpPr>
          <p:nvPr>
            <p:ph idx="1"/>
          </p:nvPr>
        </p:nvSpPr>
        <p:spPr>
          <a:xfrm>
            <a:off x="0" y="791308"/>
            <a:ext cx="12192000" cy="6066692"/>
          </a:xfrm>
        </p:spPr>
        <p:txBody>
          <a:bodyPr>
            <a:normAutofit/>
          </a:bodyPr>
          <a:lstStyle/>
          <a:p>
            <a:r>
              <a:rPr lang="en-US" dirty="0"/>
              <a:t>Configuring an AWS IAM Role</a:t>
            </a:r>
          </a:p>
          <a:p>
            <a:endParaRPr lang="en-US" dirty="0"/>
          </a:p>
          <a:p>
            <a:endParaRPr lang="en-US" dirty="0"/>
          </a:p>
          <a:p>
            <a:endParaRPr lang="en-US" dirty="0"/>
          </a:p>
          <a:p>
            <a:pPr marL="0" indent="0">
              <a:lnSpc>
                <a:spcPct val="100000"/>
              </a:lnSpc>
              <a:spcBef>
                <a:spcPts val="0"/>
              </a:spcBef>
            </a:pPr>
            <a:r>
              <a:rPr lang="en-US" dirty="0"/>
              <a:t> </a:t>
            </a:r>
            <a:r>
              <a:rPr lang="en-US" sz="2000" dirty="0"/>
              <a:t>An AWS IAM user created for your Snowflake account is associated with an IAM role you configure via a trust relationship.</a:t>
            </a:r>
          </a:p>
          <a:p>
            <a:pPr marL="0" indent="0">
              <a:lnSpc>
                <a:spcPct val="100000"/>
              </a:lnSpc>
              <a:spcBef>
                <a:spcPts val="0"/>
              </a:spcBef>
            </a:pPr>
            <a:r>
              <a:rPr lang="en-US" sz="2000" dirty="0"/>
              <a:t>The role is granted limited access to an S3 bucket through IAM policies you configure</a:t>
            </a:r>
          </a:p>
          <a:p>
            <a:r>
              <a:rPr lang="en-US" dirty="0"/>
              <a:t>Step 1: Configure S3 Bucket Access Permissions</a:t>
            </a:r>
          </a:p>
          <a:p>
            <a:pPr lvl="1"/>
            <a:r>
              <a:rPr lang="en-US" sz="1800" dirty="0"/>
              <a:t>AWS Access Control Requirements</a:t>
            </a:r>
          </a:p>
          <a:p>
            <a:pPr lvl="1"/>
            <a:r>
              <a:rPr lang="en-US" sz="1800" dirty="0"/>
              <a:t>Snowflake requires the following permissions on an S3 bucket and folder to be able to access files in the folder (and any sub-folders):</a:t>
            </a:r>
          </a:p>
          <a:p>
            <a:pPr lvl="1"/>
            <a:r>
              <a:rPr lang="en-US" sz="1800" dirty="0"/>
              <a:t>s3:GetObject</a:t>
            </a:r>
          </a:p>
          <a:p>
            <a:pPr lvl="1"/>
            <a:r>
              <a:rPr lang="en-US" sz="1800" dirty="0"/>
              <a:t>s3:GetObjectVersion</a:t>
            </a:r>
          </a:p>
          <a:p>
            <a:pPr lvl="1"/>
            <a:r>
              <a:rPr lang="en-US" sz="1800" dirty="0"/>
              <a:t>s3:ListBucket</a:t>
            </a:r>
          </a:p>
          <a:p>
            <a:r>
              <a:rPr lang="en-US" dirty="0"/>
              <a:t>Creating An IAM Policy</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D51675A-2684-421D-AE5D-5D10FB1926D8}"/>
              </a:ext>
            </a:extLst>
          </p:cNvPr>
          <p:cNvPicPr>
            <a:picLocks noChangeAspect="1"/>
          </p:cNvPicPr>
          <p:nvPr/>
        </p:nvPicPr>
        <p:blipFill>
          <a:blip r:embed="rId2"/>
          <a:stretch>
            <a:fillRect/>
          </a:stretch>
        </p:blipFill>
        <p:spPr>
          <a:xfrm>
            <a:off x="1099029" y="1378024"/>
            <a:ext cx="7194365" cy="1567195"/>
          </a:xfrm>
          <a:prstGeom prst="rect">
            <a:avLst/>
          </a:prstGeom>
        </p:spPr>
      </p:pic>
    </p:spTree>
    <p:extLst>
      <p:ext uri="{BB962C8B-B14F-4D97-AF65-F5344CB8AC3E}">
        <p14:creationId xmlns:p14="http://schemas.microsoft.com/office/powerpoint/2010/main" val="1111327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700D-213F-4200-A6DF-C3D8FD1D0CAE}"/>
              </a:ext>
            </a:extLst>
          </p:cNvPr>
          <p:cNvSpPr>
            <a:spLocks noGrp="1"/>
          </p:cNvSpPr>
          <p:nvPr>
            <p:ph type="title"/>
          </p:nvPr>
        </p:nvSpPr>
        <p:spPr>
          <a:xfrm>
            <a:off x="0" y="0"/>
            <a:ext cx="12192000" cy="791308"/>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AWS S3 Stage – By IAM Role</a:t>
            </a:r>
          </a:p>
        </p:txBody>
      </p:sp>
      <p:sp>
        <p:nvSpPr>
          <p:cNvPr id="3" name="Content Placeholder 2">
            <a:extLst>
              <a:ext uri="{FF2B5EF4-FFF2-40B4-BE49-F238E27FC236}">
                <a16:creationId xmlns:a16="http://schemas.microsoft.com/office/drawing/2014/main" id="{6259B0EE-BFC1-4F04-96D5-4232A5F2FCDA}"/>
              </a:ext>
            </a:extLst>
          </p:cNvPr>
          <p:cNvSpPr>
            <a:spLocks noGrp="1"/>
          </p:cNvSpPr>
          <p:nvPr>
            <p:ph idx="1"/>
          </p:nvPr>
        </p:nvSpPr>
        <p:spPr>
          <a:xfrm>
            <a:off x="0" y="791308"/>
            <a:ext cx="12192000" cy="6066692"/>
          </a:xfrm>
        </p:spPr>
        <p:txBody>
          <a:bodyPr>
            <a:normAutofit fontScale="25000" lnSpcReduction="20000"/>
          </a:bodyPr>
          <a:lstStyle/>
          <a:p>
            <a:r>
              <a:rPr lang="en-US" sz="7400" dirty="0"/>
              <a:t>Configuring an AWS IAM Role</a:t>
            </a:r>
          </a:p>
          <a:p>
            <a:pPr marL="1600200" lvl="1" indent="-1143000">
              <a:lnSpc>
                <a:spcPct val="120000"/>
              </a:lnSpc>
              <a:spcBef>
                <a:spcPts val="0"/>
              </a:spcBef>
              <a:buFont typeface="+mj-lt"/>
              <a:buAutoNum type="arabicPeriod"/>
            </a:pPr>
            <a:r>
              <a:rPr lang="en-US" sz="7200" dirty="0"/>
              <a:t>Log into the AWS Management Console.</a:t>
            </a:r>
          </a:p>
          <a:p>
            <a:pPr marL="1600200" lvl="1" indent="-1143000">
              <a:lnSpc>
                <a:spcPct val="120000"/>
              </a:lnSpc>
              <a:spcBef>
                <a:spcPts val="0"/>
              </a:spcBef>
              <a:buFont typeface="+mj-lt"/>
              <a:buAutoNum type="arabicPeriod"/>
            </a:pPr>
            <a:r>
              <a:rPr lang="en-US" sz="7200" dirty="0"/>
              <a:t>From the home dashboard, choose Identity &amp; Access Management (IAM):</a:t>
            </a:r>
          </a:p>
          <a:p>
            <a:pPr marL="1600200" lvl="1" indent="-1143000">
              <a:lnSpc>
                <a:spcPct val="120000"/>
              </a:lnSpc>
              <a:spcBef>
                <a:spcPts val="0"/>
              </a:spcBef>
              <a:buFont typeface="+mj-lt"/>
              <a:buAutoNum type="arabicPeriod"/>
            </a:pPr>
            <a:r>
              <a:rPr lang="en-US" sz="7200" dirty="0"/>
              <a:t>Choose Account settings from the left-hand navigation pane.</a:t>
            </a:r>
          </a:p>
          <a:p>
            <a:pPr marL="1600200" lvl="1" indent="-1143000">
              <a:lnSpc>
                <a:spcPct val="120000"/>
              </a:lnSpc>
              <a:spcBef>
                <a:spcPts val="0"/>
              </a:spcBef>
              <a:buFont typeface="+mj-lt"/>
              <a:buAutoNum type="arabicPeriod"/>
            </a:pPr>
            <a:r>
              <a:rPr lang="en-US" sz="7200" dirty="0"/>
              <a:t>Expand the Security Token Service Regions list, find the AWS region corresponding to the region where your account is located, and choose Activate if the status is Inactive.</a:t>
            </a:r>
          </a:p>
          <a:p>
            <a:pPr marL="1600200" lvl="1" indent="-1143000">
              <a:lnSpc>
                <a:spcPct val="120000"/>
              </a:lnSpc>
              <a:spcBef>
                <a:spcPts val="0"/>
              </a:spcBef>
              <a:buFont typeface="+mj-lt"/>
              <a:buAutoNum type="arabicPeriod"/>
            </a:pPr>
            <a:r>
              <a:rPr lang="en-US" sz="7200" dirty="0"/>
              <a:t>Choose Policies from the left-hand navigation pane.</a:t>
            </a:r>
          </a:p>
          <a:p>
            <a:pPr marL="1600200" lvl="1" indent="-1143000">
              <a:lnSpc>
                <a:spcPct val="120000"/>
              </a:lnSpc>
              <a:spcBef>
                <a:spcPts val="0"/>
              </a:spcBef>
              <a:buFont typeface="+mj-lt"/>
              <a:buAutoNum type="arabicPeriod"/>
            </a:pPr>
            <a:r>
              <a:rPr lang="en-US" sz="7200" dirty="0"/>
              <a:t>Click Create Policy:</a:t>
            </a:r>
          </a:p>
          <a:p>
            <a:pPr marL="1600200" lvl="1" indent="-1143000">
              <a:lnSpc>
                <a:spcPct val="120000"/>
              </a:lnSpc>
              <a:spcBef>
                <a:spcPts val="0"/>
              </a:spcBef>
              <a:buFont typeface="+mj-lt"/>
              <a:buAutoNum type="arabicPeriod"/>
            </a:pPr>
            <a:r>
              <a:rPr lang="en-US" sz="7200" dirty="0"/>
              <a:t>Click the JSON tab.</a:t>
            </a:r>
          </a:p>
          <a:p>
            <a:pPr marL="1600200" lvl="1" indent="-1143000">
              <a:lnSpc>
                <a:spcPct val="120000"/>
              </a:lnSpc>
              <a:spcBef>
                <a:spcPts val="0"/>
              </a:spcBef>
              <a:buFont typeface="+mj-lt"/>
              <a:buAutoNum type="arabicPeriod"/>
            </a:pPr>
            <a:r>
              <a:rPr lang="en-US" sz="7200" dirty="0"/>
              <a:t>Add a policy document that will allow Snowflake to access the S3 bucket and folder.</a:t>
            </a:r>
          </a:p>
          <a:p>
            <a:pPr marL="457200" lvl="1" indent="0">
              <a:lnSpc>
                <a:spcPct val="120000"/>
              </a:lnSpc>
              <a:spcBef>
                <a:spcPts val="0"/>
              </a:spcBef>
              <a:buNone/>
            </a:pPr>
            <a:r>
              <a:rPr lang="en-US" sz="3100" dirty="0"/>
              <a:t>{</a:t>
            </a:r>
          </a:p>
          <a:p>
            <a:pPr marL="457200" lvl="1" indent="0">
              <a:lnSpc>
                <a:spcPct val="120000"/>
              </a:lnSpc>
              <a:spcBef>
                <a:spcPts val="0"/>
              </a:spcBef>
              <a:buNone/>
            </a:pPr>
            <a:r>
              <a:rPr lang="en-US" sz="3100" dirty="0"/>
              <a:t>    "Version": "2012-10-17",</a:t>
            </a:r>
          </a:p>
          <a:p>
            <a:pPr marL="457200" lvl="1" indent="0">
              <a:lnSpc>
                <a:spcPct val="120000"/>
              </a:lnSpc>
              <a:spcBef>
                <a:spcPts val="0"/>
              </a:spcBef>
              <a:buNone/>
            </a:pPr>
            <a:r>
              <a:rPr lang="en-US" sz="3100" dirty="0"/>
              <a:t>    "Statement": [</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            "Effect": "Allow",</a:t>
            </a:r>
          </a:p>
          <a:p>
            <a:pPr marL="457200" lvl="1" indent="0">
              <a:lnSpc>
                <a:spcPct val="120000"/>
              </a:lnSpc>
              <a:spcBef>
                <a:spcPts val="0"/>
              </a:spcBef>
              <a:buNone/>
            </a:pPr>
            <a:r>
              <a:rPr lang="en-US" sz="3100" dirty="0"/>
              <a:t>            "Action": [</a:t>
            </a:r>
          </a:p>
          <a:p>
            <a:pPr marL="457200" lvl="1" indent="0">
              <a:lnSpc>
                <a:spcPct val="120000"/>
              </a:lnSpc>
              <a:spcBef>
                <a:spcPts val="0"/>
              </a:spcBef>
              <a:buNone/>
            </a:pPr>
            <a:r>
              <a:rPr lang="en-US" sz="3100" dirty="0"/>
              <a:t>              "s3:PutObject",</a:t>
            </a:r>
          </a:p>
          <a:p>
            <a:pPr marL="457200" lvl="1" indent="0">
              <a:lnSpc>
                <a:spcPct val="120000"/>
              </a:lnSpc>
              <a:spcBef>
                <a:spcPts val="0"/>
              </a:spcBef>
              <a:buNone/>
            </a:pPr>
            <a:r>
              <a:rPr lang="en-US" sz="3100" dirty="0"/>
              <a:t>              "s3:GetObject",</a:t>
            </a:r>
          </a:p>
          <a:p>
            <a:pPr marL="457200" lvl="1" indent="0">
              <a:lnSpc>
                <a:spcPct val="120000"/>
              </a:lnSpc>
              <a:spcBef>
                <a:spcPts val="0"/>
              </a:spcBef>
              <a:buNone/>
            </a:pPr>
            <a:r>
              <a:rPr lang="en-US" sz="3100" dirty="0"/>
              <a:t>              "s3:GetObjectVersion",</a:t>
            </a:r>
          </a:p>
          <a:p>
            <a:pPr marL="457200" lvl="1" indent="0">
              <a:lnSpc>
                <a:spcPct val="120000"/>
              </a:lnSpc>
              <a:spcBef>
                <a:spcPts val="0"/>
              </a:spcBef>
              <a:buNone/>
            </a:pPr>
            <a:r>
              <a:rPr lang="en-US" sz="3100" dirty="0"/>
              <a:t>              "s3:DeleteObject",</a:t>
            </a:r>
          </a:p>
          <a:p>
            <a:pPr marL="457200" lvl="1" indent="0">
              <a:lnSpc>
                <a:spcPct val="120000"/>
              </a:lnSpc>
              <a:spcBef>
                <a:spcPts val="0"/>
              </a:spcBef>
              <a:buNone/>
            </a:pPr>
            <a:r>
              <a:rPr lang="en-US" sz="3100" dirty="0"/>
              <a:t>              "s3:DeleteObjectVersion"</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            "Resource": "arn:aws:s3:::&lt;bucket&gt;/&lt;prefix&gt;/*"</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            "Effect": "Allow",</a:t>
            </a:r>
          </a:p>
          <a:p>
            <a:pPr marL="457200" lvl="1" indent="0">
              <a:lnSpc>
                <a:spcPct val="120000"/>
              </a:lnSpc>
              <a:spcBef>
                <a:spcPts val="0"/>
              </a:spcBef>
              <a:buNone/>
            </a:pPr>
            <a:r>
              <a:rPr lang="en-US" sz="3100" dirty="0"/>
              <a:t>            "Action": "s3:ListBucket",</a:t>
            </a:r>
          </a:p>
          <a:p>
            <a:pPr marL="457200" lvl="1" indent="0">
              <a:lnSpc>
                <a:spcPct val="120000"/>
              </a:lnSpc>
              <a:spcBef>
                <a:spcPts val="0"/>
              </a:spcBef>
              <a:buNone/>
            </a:pPr>
            <a:r>
              <a:rPr lang="en-US" sz="3100" dirty="0"/>
              <a:t>            "Resource": "arn:aws:s3:::&lt;bucket&gt;",</a:t>
            </a:r>
          </a:p>
          <a:p>
            <a:pPr marL="457200" lvl="1" indent="0">
              <a:lnSpc>
                <a:spcPct val="120000"/>
              </a:lnSpc>
              <a:spcBef>
                <a:spcPts val="0"/>
              </a:spcBef>
              <a:buNone/>
            </a:pPr>
            <a:r>
              <a:rPr lang="en-US" sz="3100" dirty="0"/>
              <a:t>            "Condition": {</a:t>
            </a:r>
          </a:p>
          <a:p>
            <a:pPr marL="457200" lvl="1" indent="0">
              <a:lnSpc>
                <a:spcPct val="120000"/>
              </a:lnSpc>
              <a:spcBef>
                <a:spcPts val="0"/>
              </a:spcBef>
              <a:buNone/>
            </a:pPr>
            <a:r>
              <a:rPr lang="en-US" sz="3100" dirty="0"/>
              <a:t>                "</a:t>
            </a:r>
            <a:r>
              <a:rPr lang="en-US" sz="3100" dirty="0" err="1"/>
              <a:t>StringLike</a:t>
            </a:r>
            <a:r>
              <a:rPr lang="en-US" sz="3100" dirty="0"/>
              <a:t>": {</a:t>
            </a:r>
          </a:p>
          <a:p>
            <a:pPr marL="457200" lvl="1" indent="0">
              <a:lnSpc>
                <a:spcPct val="120000"/>
              </a:lnSpc>
              <a:spcBef>
                <a:spcPts val="0"/>
              </a:spcBef>
              <a:buNone/>
            </a:pPr>
            <a:r>
              <a:rPr lang="en-US" sz="3100" dirty="0"/>
              <a:t>                    "s3:prefix": [</a:t>
            </a:r>
          </a:p>
          <a:p>
            <a:pPr marL="457200" lvl="1" indent="0">
              <a:lnSpc>
                <a:spcPct val="120000"/>
              </a:lnSpc>
              <a:spcBef>
                <a:spcPts val="0"/>
              </a:spcBef>
              <a:buNone/>
            </a:pPr>
            <a:r>
              <a:rPr lang="en-US" sz="3100" dirty="0"/>
              <a:t>                        "&lt;prefix&gt;/*"</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a:t>
            </a:r>
          </a:p>
          <a:p>
            <a:endParaRPr lang="en-US" dirty="0"/>
          </a:p>
          <a:p>
            <a:endParaRPr lang="en-US" dirty="0"/>
          </a:p>
        </p:txBody>
      </p:sp>
    </p:spTree>
    <p:extLst>
      <p:ext uri="{BB962C8B-B14F-4D97-AF65-F5344CB8AC3E}">
        <p14:creationId xmlns:p14="http://schemas.microsoft.com/office/powerpoint/2010/main" val="3236887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700D-213F-4200-A6DF-C3D8FD1D0CAE}"/>
              </a:ext>
            </a:extLst>
          </p:cNvPr>
          <p:cNvSpPr>
            <a:spLocks noGrp="1"/>
          </p:cNvSpPr>
          <p:nvPr>
            <p:ph type="title"/>
          </p:nvPr>
        </p:nvSpPr>
        <p:spPr>
          <a:xfrm>
            <a:off x="0" y="0"/>
            <a:ext cx="12192000" cy="791308"/>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AWS S3 Stage – By IAM Role</a:t>
            </a:r>
          </a:p>
        </p:txBody>
      </p:sp>
      <p:sp>
        <p:nvSpPr>
          <p:cNvPr id="3" name="Content Placeholder 2">
            <a:extLst>
              <a:ext uri="{FF2B5EF4-FFF2-40B4-BE49-F238E27FC236}">
                <a16:creationId xmlns:a16="http://schemas.microsoft.com/office/drawing/2014/main" id="{6259B0EE-BFC1-4F04-96D5-4232A5F2FCDA}"/>
              </a:ext>
            </a:extLst>
          </p:cNvPr>
          <p:cNvSpPr>
            <a:spLocks noGrp="1"/>
          </p:cNvSpPr>
          <p:nvPr>
            <p:ph idx="1"/>
          </p:nvPr>
        </p:nvSpPr>
        <p:spPr>
          <a:xfrm>
            <a:off x="0" y="791308"/>
            <a:ext cx="12192000" cy="6066692"/>
          </a:xfrm>
        </p:spPr>
        <p:txBody>
          <a:bodyPr>
            <a:normAutofit fontScale="92500" lnSpcReduction="20000"/>
          </a:bodyPr>
          <a:lstStyle/>
          <a:p>
            <a:r>
              <a:rPr lang="en-US" sz="2600" dirty="0"/>
              <a:t>Configuring an AWS IAM Role</a:t>
            </a:r>
          </a:p>
          <a:p>
            <a:pPr lvl="1"/>
            <a:r>
              <a:rPr lang="en-US" sz="2200" dirty="0"/>
              <a:t>Click Review policy.</a:t>
            </a:r>
          </a:p>
          <a:p>
            <a:pPr lvl="1"/>
            <a:r>
              <a:rPr lang="en-US" sz="2200" dirty="0"/>
              <a:t>Enter the policy name (e.g. </a:t>
            </a:r>
            <a:r>
              <a:rPr lang="en-US" sz="2200" dirty="0" err="1"/>
              <a:t>snowflake_access</a:t>
            </a:r>
            <a:r>
              <a:rPr lang="en-US" sz="2200" dirty="0"/>
              <a:t>) and an optional description. Then, click Create policy to create the policy.</a:t>
            </a:r>
          </a:p>
          <a:p>
            <a:r>
              <a:rPr lang="en-US" sz="2600" dirty="0"/>
              <a:t>Create an AWS IAM Role</a:t>
            </a:r>
          </a:p>
          <a:p>
            <a:pPr marL="914400" lvl="1" indent="-457200">
              <a:buFont typeface="+mj-lt"/>
              <a:buAutoNum type="arabicPeriod"/>
            </a:pPr>
            <a:r>
              <a:rPr lang="en-US" sz="2000" dirty="0"/>
              <a:t>Log into the AWS Management Console.</a:t>
            </a:r>
          </a:p>
          <a:p>
            <a:pPr marL="914400" lvl="1" indent="-457200">
              <a:buFont typeface="+mj-lt"/>
              <a:buAutoNum type="arabicPeriod"/>
            </a:pPr>
            <a:r>
              <a:rPr lang="en-US" sz="2000" dirty="0"/>
              <a:t>From the home dashboard, choose Identity &amp; Access Management (IAM):</a:t>
            </a:r>
          </a:p>
          <a:p>
            <a:pPr marL="914400" lvl="1" indent="-457200">
              <a:buFont typeface="+mj-lt"/>
              <a:buAutoNum type="arabicPeriod"/>
            </a:pPr>
            <a:r>
              <a:rPr lang="en-US" sz="2000" dirty="0"/>
              <a:t>Choose Roles from the left-hand navigation pane.</a:t>
            </a:r>
          </a:p>
          <a:p>
            <a:pPr marL="914400" lvl="1" indent="-457200">
              <a:buFont typeface="+mj-lt"/>
              <a:buAutoNum type="arabicPeriod"/>
            </a:pPr>
            <a:r>
              <a:rPr lang="en-US" sz="2000" dirty="0"/>
              <a:t>Click the Create role button.</a:t>
            </a:r>
          </a:p>
          <a:p>
            <a:pPr marL="914400" lvl="1" indent="-457200" eaLnBrk="0" fontAlgn="base" hangingPunct="0">
              <a:lnSpc>
                <a:spcPct val="100000"/>
              </a:lnSpc>
              <a:spcBef>
                <a:spcPct val="0"/>
              </a:spcBef>
              <a:spcAft>
                <a:spcPct val="0"/>
              </a:spcAft>
              <a:buFont typeface="+mj-lt"/>
              <a:buAutoNum type="arabicPeriod"/>
            </a:pPr>
            <a:r>
              <a:rPr lang="en-US" altLang="en-US" sz="2000" dirty="0"/>
              <a:t>Select Another AWS account as the trusted entity type.</a:t>
            </a:r>
          </a:p>
          <a:p>
            <a:pPr marL="914400" lvl="1" indent="-457200" eaLnBrk="0" fontAlgn="base" hangingPunct="0">
              <a:lnSpc>
                <a:spcPct val="100000"/>
              </a:lnSpc>
              <a:spcBef>
                <a:spcPct val="0"/>
              </a:spcBef>
              <a:spcAft>
                <a:spcPct val="0"/>
              </a:spcAft>
              <a:buFont typeface="+mj-lt"/>
              <a:buAutoNum type="arabicPeriod"/>
            </a:pPr>
            <a:r>
              <a:rPr lang="en-US" altLang="en-US" sz="2000" dirty="0"/>
              <a:t>In the Account ID field, enter your own AWS account ID. Later, you will modify the trusted relationship and grant access to Snowflake. An external ID is required to grant access to your AWS resources (i.e. S3) to a third party (i.e. Snowflake in this case) later in these instructions.</a:t>
            </a:r>
          </a:p>
          <a:p>
            <a:pPr marL="914400" lvl="1" indent="-457200" eaLnBrk="0" fontAlgn="base" hangingPunct="0">
              <a:lnSpc>
                <a:spcPct val="100000"/>
              </a:lnSpc>
              <a:spcBef>
                <a:spcPct val="0"/>
              </a:spcBef>
              <a:spcAft>
                <a:spcPct val="0"/>
              </a:spcAft>
              <a:buFont typeface="+mj-lt"/>
              <a:buAutoNum type="arabicPeriod"/>
            </a:pPr>
            <a:r>
              <a:rPr lang="en-US" altLang="en-US" sz="2000" dirty="0"/>
              <a:t>Select the Require external ID option. Enter a dummy ID such as 0000. Later, you will modify the trusted relationship and specify the external ID for your Snowflake stage.</a:t>
            </a:r>
          </a:p>
          <a:p>
            <a:pPr marL="914400" lvl="1" indent="-457200" eaLnBrk="0" fontAlgn="base" hangingPunct="0">
              <a:lnSpc>
                <a:spcPct val="100000"/>
              </a:lnSpc>
              <a:spcBef>
                <a:spcPct val="0"/>
              </a:spcBef>
              <a:spcAft>
                <a:spcPct val="0"/>
              </a:spcAft>
              <a:buFont typeface="+mj-lt"/>
              <a:buAutoNum type="arabicPeriod"/>
            </a:pPr>
            <a:r>
              <a:rPr lang="en-US" altLang="en-US" sz="2000" dirty="0"/>
              <a:t>Click the Next button.</a:t>
            </a:r>
          </a:p>
          <a:p>
            <a:pPr marL="914400" lvl="1" indent="-457200" eaLnBrk="0" fontAlgn="base" hangingPunct="0">
              <a:lnSpc>
                <a:spcPct val="100000"/>
              </a:lnSpc>
              <a:spcBef>
                <a:spcPct val="0"/>
              </a:spcBef>
              <a:spcAft>
                <a:spcPct val="0"/>
              </a:spcAft>
              <a:buFont typeface="+mj-lt"/>
              <a:buAutoNum type="arabicPeriod"/>
            </a:pPr>
            <a:r>
              <a:rPr lang="en-US" altLang="en-US" sz="2000" dirty="0"/>
              <a:t>Locate the policy you created in earlier, and select this policy.</a:t>
            </a:r>
          </a:p>
          <a:p>
            <a:pPr marL="914400" lvl="1" indent="-457200" eaLnBrk="0" fontAlgn="base" hangingPunct="0">
              <a:lnSpc>
                <a:spcPct val="100000"/>
              </a:lnSpc>
              <a:spcBef>
                <a:spcPct val="0"/>
              </a:spcBef>
              <a:spcAft>
                <a:spcPct val="0"/>
              </a:spcAft>
              <a:buFont typeface="+mj-lt"/>
              <a:buAutoNum type="arabicPeriod"/>
            </a:pPr>
            <a:r>
              <a:rPr lang="en-US" altLang="en-US" sz="2000" dirty="0"/>
              <a:t>Click the Next button.</a:t>
            </a:r>
          </a:p>
          <a:p>
            <a:pPr marL="914400" lvl="1" indent="-457200">
              <a:buFont typeface="+mj-lt"/>
              <a:buAutoNum type="arabicPeriod"/>
            </a:pPr>
            <a:r>
              <a:rPr lang="en-US" sz="2100" dirty="0"/>
              <a:t>Enter a name and description for the role, and click the Create role button.</a:t>
            </a:r>
          </a:p>
          <a:p>
            <a:pPr marL="914400" lvl="1" indent="-457200">
              <a:buFont typeface="+mj-lt"/>
              <a:buAutoNum type="arabicPeriod"/>
            </a:pPr>
            <a:r>
              <a:rPr lang="en-US" sz="2100" dirty="0"/>
              <a:t>You have now created an IAM policy for a bucket, created an IAM role, and attached the policy to the role.</a:t>
            </a:r>
          </a:p>
          <a:p>
            <a:pPr marL="914400" lvl="1" indent="-457200">
              <a:buFont typeface="+mj-lt"/>
              <a:buAutoNum type="arabicPeriod"/>
            </a:pPr>
            <a:r>
              <a:rPr lang="en-US" sz="2100" dirty="0"/>
              <a:t>Record the Role ARN value located on the role summary page. In the next step, you will create a Snowflake stage that references this role as the security credentials.</a:t>
            </a:r>
          </a:p>
          <a:p>
            <a:pPr marL="1371600" lvl="2" indent="-457200" eaLnBrk="0" fontAlgn="base" hangingPunct="0">
              <a:lnSpc>
                <a:spcPct val="100000"/>
              </a:lnSpc>
              <a:spcBef>
                <a:spcPct val="0"/>
              </a:spcBef>
              <a:spcAft>
                <a:spcPct val="0"/>
              </a:spcAft>
              <a:buFont typeface="+mj-lt"/>
              <a:buAutoNum type="arabicPeriod"/>
            </a:pPr>
            <a:endParaRPr lang="en-US" altLang="en-US" sz="2100" dirty="0"/>
          </a:p>
          <a:p>
            <a:pPr marL="457200" lvl="1"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45582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700D-213F-4200-A6DF-C3D8FD1D0CAE}"/>
              </a:ext>
            </a:extLst>
          </p:cNvPr>
          <p:cNvSpPr>
            <a:spLocks noGrp="1"/>
          </p:cNvSpPr>
          <p:nvPr>
            <p:ph type="title"/>
          </p:nvPr>
        </p:nvSpPr>
        <p:spPr>
          <a:xfrm>
            <a:off x="0" y="0"/>
            <a:ext cx="12192000" cy="791308"/>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AWS S3 Stage – By IAM Role</a:t>
            </a:r>
          </a:p>
        </p:txBody>
      </p:sp>
      <p:sp>
        <p:nvSpPr>
          <p:cNvPr id="3" name="Content Placeholder 2">
            <a:extLst>
              <a:ext uri="{FF2B5EF4-FFF2-40B4-BE49-F238E27FC236}">
                <a16:creationId xmlns:a16="http://schemas.microsoft.com/office/drawing/2014/main" id="{6259B0EE-BFC1-4F04-96D5-4232A5F2FCDA}"/>
              </a:ext>
            </a:extLst>
          </p:cNvPr>
          <p:cNvSpPr>
            <a:spLocks noGrp="1"/>
          </p:cNvSpPr>
          <p:nvPr>
            <p:ph idx="1"/>
          </p:nvPr>
        </p:nvSpPr>
        <p:spPr>
          <a:xfrm>
            <a:off x="0" y="791308"/>
            <a:ext cx="12192000" cy="6066692"/>
          </a:xfrm>
        </p:spPr>
        <p:txBody>
          <a:bodyPr>
            <a:normAutofit fontScale="85000" lnSpcReduction="20000"/>
          </a:bodyPr>
          <a:lstStyle/>
          <a:p>
            <a:r>
              <a:rPr lang="en-US" dirty="0"/>
              <a:t>Create an External Stage</a:t>
            </a:r>
          </a:p>
          <a:p>
            <a:pPr lvl="1"/>
            <a:r>
              <a:rPr lang="en-US" sz="2000" dirty="0"/>
              <a:t>Create an external (</a:t>
            </a:r>
            <a:r>
              <a:rPr lang="en-US" sz="2000" dirty="0" err="1"/>
              <a:t>i.e</a:t>
            </a:r>
            <a:r>
              <a:rPr lang="en-US" sz="2000" dirty="0"/>
              <a:t> S3) stage that references the AWS role you created.</a:t>
            </a:r>
          </a:p>
          <a:p>
            <a:pPr lvl="1"/>
            <a:r>
              <a:rPr lang="en-US" sz="2000" dirty="0"/>
              <a:t>Create an external stage using the CREATE STAGE command, or you can choose to alter an existing external stage and set the CREDENTIALS option.</a:t>
            </a:r>
          </a:p>
          <a:p>
            <a:pPr lvl="1"/>
            <a:r>
              <a:rPr lang="en-US" altLang="en-US" sz="2000" dirty="0">
                <a:solidFill>
                  <a:srgbClr val="088A08"/>
                </a:solidFill>
                <a:latin typeface="Courier 10 Pitch"/>
              </a:rPr>
              <a:t>create</a:t>
            </a:r>
            <a:r>
              <a:rPr lang="en-US" altLang="en-US" sz="2000" dirty="0">
                <a:solidFill>
                  <a:srgbClr val="000000"/>
                </a:solidFill>
                <a:latin typeface="Courier 10 Pitch"/>
              </a:rPr>
              <a:t> </a:t>
            </a:r>
            <a:r>
              <a:rPr lang="en-US" altLang="en-US" sz="2000" dirty="0">
                <a:solidFill>
                  <a:srgbClr val="088A08"/>
                </a:solidFill>
                <a:latin typeface="Courier 10 Pitch"/>
              </a:rPr>
              <a:t>stage</a:t>
            </a:r>
            <a:r>
              <a:rPr lang="en-US" altLang="en-US" sz="2000" dirty="0">
                <a:solidFill>
                  <a:srgbClr val="000000"/>
                </a:solidFill>
                <a:latin typeface="Courier 10 Pitch"/>
              </a:rPr>
              <a:t> my_s3_stage </a:t>
            </a:r>
            <a:r>
              <a:rPr lang="en-US" altLang="en-US" sz="2000" dirty="0" err="1">
                <a:solidFill>
                  <a:srgbClr val="000000"/>
                </a:solidFill>
                <a:latin typeface="Courier 10 Pitch"/>
              </a:rPr>
              <a:t>url</a:t>
            </a:r>
            <a:r>
              <a:rPr lang="en-US" altLang="en-US" sz="2000" dirty="0">
                <a:solidFill>
                  <a:srgbClr val="404040"/>
                </a:solidFill>
                <a:latin typeface="Courier 10 Pitch"/>
              </a:rPr>
              <a:t>=</a:t>
            </a:r>
            <a:r>
              <a:rPr lang="en-US" altLang="en-US" sz="2000" dirty="0">
                <a:solidFill>
                  <a:srgbClr val="000000"/>
                </a:solidFill>
                <a:latin typeface="Courier 10 Pitch"/>
              </a:rPr>
              <a:t>'s3://</a:t>
            </a:r>
            <a:r>
              <a:rPr lang="en-US" altLang="en-US" sz="2000" dirty="0" err="1">
                <a:solidFill>
                  <a:srgbClr val="000000"/>
                </a:solidFill>
                <a:latin typeface="Courier 10 Pitch"/>
              </a:rPr>
              <a:t>sftrngbucket</a:t>
            </a:r>
            <a:r>
              <a:rPr lang="en-US" altLang="en-US" sz="2000" dirty="0">
                <a:solidFill>
                  <a:srgbClr val="000000"/>
                </a:solidFill>
                <a:latin typeface="Courier 10 Pitch"/>
              </a:rPr>
              <a:t>' </a:t>
            </a:r>
            <a:r>
              <a:rPr lang="en-US" altLang="en-US" sz="2000" dirty="0">
                <a:solidFill>
                  <a:srgbClr val="088A08"/>
                </a:solidFill>
                <a:latin typeface="Courier 10 Pitch"/>
              </a:rPr>
              <a:t>credentials</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err="1">
                <a:solidFill>
                  <a:srgbClr val="000000"/>
                </a:solidFill>
                <a:latin typeface="Courier 10 Pitch"/>
              </a:rPr>
              <a:t>aws_role</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err="1">
                <a:solidFill>
                  <a:srgbClr val="000000"/>
                </a:solidFill>
                <a:latin typeface="Courier 10 Pitch"/>
              </a:rPr>
              <a:t>arn:aws:iam</a:t>
            </a:r>
            <a:r>
              <a:rPr lang="en-US" altLang="en-US" sz="2000" dirty="0">
                <a:solidFill>
                  <a:srgbClr val="000000"/>
                </a:solidFill>
                <a:latin typeface="Courier 10 Pitch"/>
              </a:rPr>
              <a:t>::001234567890:role/</a:t>
            </a:r>
            <a:r>
              <a:rPr lang="en-US" altLang="en-US" sz="2000" dirty="0" err="1">
                <a:solidFill>
                  <a:srgbClr val="000000"/>
                </a:solidFill>
                <a:latin typeface="Courier 10 Pitch"/>
              </a:rPr>
              <a:t>mysnowflakerole</a:t>
            </a:r>
            <a:r>
              <a:rPr lang="en-US" altLang="en-US" sz="2000" dirty="0">
                <a:solidFill>
                  <a:srgbClr val="000000"/>
                </a:solidFill>
                <a:latin typeface="Courier 10 Pitch"/>
              </a:rPr>
              <a:t>'</a:t>
            </a:r>
            <a:r>
              <a:rPr lang="en-US" altLang="en-US" sz="2000" dirty="0">
                <a:solidFill>
                  <a:srgbClr val="404040"/>
                </a:solidFill>
                <a:latin typeface="Courier 10 Pitch"/>
              </a:rPr>
              <a:t>)</a:t>
            </a:r>
            <a:r>
              <a:rPr lang="en-US" altLang="en-US" sz="2000" dirty="0">
                <a:solidFill>
                  <a:srgbClr val="000000"/>
                </a:solidFill>
                <a:latin typeface="Courier 10 Pitch"/>
              </a:rPr>
              <a:t> encryption</a:t>
            </a:r>
            <a:r>
              <a:rPr lang="en-US" altLang="en-US" sz="2000" dirty="0">
                <a:solidFill>
                  <a:srgbClr val="404040"/>
                </a:solidFill>
                <a:latin typeface="Courier 10 Pitch"/>
              </a:rPr>
              <a:t>=(</a:t>
            </a:r>
            <a:r>
              <a:rPr lang="en-US" altLang="en-US" sz="2000" dirty="0">
                <a:solidFill>
                  <a:srgbClr val="000000"/>
                </a:solidFill>
                <a:latin typeface="Courier 10 Pitch"/>
              </a:rPr>
              <a:t>type</a:t>
            </a:r>
            <a:r>
              <a:rPr lang="en-US" altLang="en-US" sz="2000" dirty="0">
                <a:solidFill>
                  <a:srgbClr val="404040"/>
                </a:solidFill>
                <a:latin typeface="Courier 10 Pitch"/>
              </a:rPr>
              <a:t>=</a:t>
            </a:r>
            <a:r>
              <a:rPr lang="en-US" altLang="en-US" sz="2000" dirty="0">
                <a:solidFill>
                  <a:srgbClr val="000000"/>
                </a:solidFill>
                <a:latin typeface="Courier 10 Pitch"/>
              </a:rPr>
              <a:t>'AWS_SSE_KMS' </a:t>
            </a:r>
            <a:r>
              <a:rPr lang="en-US" altLang="en-US" sz="2000" dirty="0" err="1">
                <a:solidFill>
                  <a:srgbClr val="000000"/>
                </a:solidFill>
                <a:latin typeface="Courier 10 Pitch"/>
              </a:rPr>
              <a:t>kms_key_id</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err="1">
                <a:solidFill>
                  <a:srgbClr val="000000"/>
                </a:solidFill>
                <a:latin typeface="Courier 10 Pitch"/>
              </a:rPr>
              <a:t>aws</a:t>
            </a:r>
            <a:r>
              <a:rPr lang="en-US" altLang="en-US" sz="2000" dirty="0">
                <a:solidFill>
                  <a:srgbClr val="000000"/>
                </a:solidFill>
                <a:latin typeface="Courier 10 Pitch"/>
              </a:rPr>
              <a:t>/key’</a:t>
            </a:r>
            <a:r>
              <a:rPr lang="en-US" altLang="en-US" sz="2000" dirty="0">
                <a:solidFill>
                  <a:srgbClr val="404040"/>
                </a:solidFill>
                <a:latin typeface="Courier 10 Pitch"/>
              </a:rPr>
              <a:t>);</a:t>
            </a:r>
            <a:r>
              <a:rPr lang="en-US" altLang="en-US" sz="2000" dirty="0"/>
              <a:t> </a:t>
            </a:r>
          </a:p>
          <a:p>
            <a:pPr lvl="1"/>
            <a:endParaRPr lang="en-US" altLang="en-US" sz="2000" dirty="0">
              <a:latin typeface="Arial" panose="020B0604020202020204" pitchFamily="34" charset="0"/>
            </a:endParaRPr>
          </a:p>
          <a:p>
            <a:endParaRPr lang="en-US" dirty="0"/>
          </a:p>
          <a:p>
            <a:endParaRPr lang="en-US" dirty="0"/>
          </a:p>
          <a:p>
            <a:endParaRPr lang="en-US" dirty="0"/>
          </a:p>
          <a:p>
            <a:endParaRPr lang="en-US" dirty="0"/>
          </a:p>
          <a:p>
            <a:endParaRPr lang="en-US" dirty="0"/>
          </a:p>
          <a:p>
            <a:endParaRPr lang="en-US" dirty="0"/>
          </a:p>
          <a:p>
            <a:pPr marL="0" indent="0">
              <a:lnSpc>
                <a:spcPct val="120000"/>
              </a:lnSpc>
              <a:spcBef>
                <a:spcPts val="0"/>
              </a:spcBef>
            </a:pPr>
            <a:r>
              <a:rPr lang="en-US" sz="2400" dirty="0"/>
              <a:t>Save the values for the SNOWFLAKE_IAM_USER and AWS_EXTERNAL_ID properties</a:t>
            </a:r>
          </a:p>
          <a:p>
            <a:pPr marL="457200" lvl="1" indent="0">
              <a:lnSpc>
                <a:spcPct val="120000"/>
              </a:lnSpc>
              <a:spcBef>
                <a:spcPts val="0"/>
              </a:spcBef>
            </a:pPr>
            <a:r>
              <a:rPr lang="en-US" sz="2100" dirty="0"/>
              <a:t>SNOWFLAKE_IAM_USER</a:t>
            </a:r>
          </a:p>
          <a:p>
            <a:pPr marL="457200" lvl="1" indent="0">
              <a:lnSpc>
                <a:spcPct val="120000"/>
              </a:lnSpc>
              <a:spcBef>
                <a:spcPts val="0"/>
              </a:spcBef>
            </a:pPr>
            <a:r>
              <a:rPr lang="en-US" sz="2100" dirty="0"/>
              <a:t>An AWS IAM user created for your Snowflake account. This user is the same for every external S3 stage created in your account.</a:t>
            </a:r>
          </a:p>
          <a:p>
            <a:pPr marL="457200" lvl="1" indent="0">
              <a:lnSpc>
                <a:spcPct val="120000"/>
              </a:lnSpc>
              <a:spcBef>
                <a:spcPts val="0"/>
              </a:spcBef>
            </a:pPr>
            <a:r>
              <a:rPr lang="en-US" sz="2100" dirty="0"/>
              <a:t>AWS_EXTERNAL_ID</a:t>
            </a:r>
          </a:p>
          <a:p>
            <a:pPr marL="457200" lvl="1" indent="0">
              <a:lnSpc>
                <a:spcPct val="120000"/>
              </a:lnSpc>
              <a:spcBef>
                <a:spcPts val="0"/>
              </a:spcBef>
            </a:pPr>
            <a:r>
              <a:rPr lang="en-US" sz="2100" dirty="0"/>
              <a:t>A unique ID assigned to the specific stage. The ID has the following format</a:t>
            </a:r>
          </a:p>
        </p:txBody>
      </p:sp>
      <p:pic>
        <p:nvPicPr>
          <p:cNvPr id="6" name="Picture 5">
            <a:extLst>
              <a:ext uri="{FF2B5EF4-FFF2-40B4-BE49-F238E27FC236}">
                <a16:creationId xmlns:a16="http://schemas.microsoft.com/office/drawing/2014/main" id="{069814DE-151B-45DC-9520-6E615B37302D}"/>
              </a:ext>
            </a:extLst>
          </p:cNvPr>
          <p:cNvPicPr>
            <a:picLocks noChangeAspect="1"/>
          </p:cNvPicPr>
          <p:nvPr/>
        </p:nvPicPr>
        <p:blipFill>
          <a:blip r:embed="rId2"/>
          <a:stretch>
            <a:fillRect/>
          </a:stretch>
        </p:blipFill>
        <p:spPr>
          <a:xfrm>
            <a:off x="416946" y="2411956"/>
            <a:ext cx="10975335" cy="2364462"/>
          </a:xfrm>
          <a:prstGeom prst="rect">
            <a:avLst/>
          </a:prstGeom>
        </p:spPr>
      </p:pic>
    </p:spTree>
    <p:extLst>
      <p:ext uri="{BB962C8B-B14F-4D97-AF65-F5344CB8AC3E}">
        <p14:creationId xmlns:p14="http://schemas.microsoft.com/office/powerpoint/2010/main" val="1491825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700D-213F-4200-A6DF-C3D8FD1D0CAE}"/>
              </a:ext>
            </a:extLst>
          </p:cNvPr>
          <p:cNvSpPr>
            <a:spLocks noGrp="1"/>
          </p:cNvSpPr>
          <p:nvPr>
            <p:ph type="title"/>
          </p:nvPr>
        </p:nvSpPr>
        <p:spPr>
          <a:xfrm>
            <a:off x="0" y="0"/>
            <a:ext cx="12192000" cy="791308"/>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AWS S3 Stage – By IAM Role</a:t>
            </a:r>
          </a:p>
        </p:txBody>
      </p:sp>
      <p:sp>
        <p:nvSpPr>
          <p:cNvPr id="3" name="Content Placeholder 2">
            <a:extLst>
              <a:ext uri="{FF2B5EF4-FFF2-40B4-BE49-F238E27FC236}">
                <a16:creationId xmlns:a16="http://schemas.microsoft.com/office/drawing/2014/main" id="{6259B0EE-BFC1-4F04-96D5-4232A5F2FCDA}"/>
              </a:ext>
            </a:extLst>
          </p:cNvPr>
          <p:cNvSpPr>
            <a:spLocks noGrp="1"/>
          </p:cNvSpPr>
          <p:nvPr>
            <p:ph idx="1"/>
          </p:nvPr>
        </p:nvSpPr>
        <p:spPr>
          <a:xfrm>
            <a:off x="0" y="791308"/>
            <a:ext cx="12192000" cy="6066692"/>
          </a:xfrm>
        </p:spPr>
        <p:txBody>
          <a:bodyPr>
            <a:normAutofit fontScale="92500" lnSpcReduction="10000"/>
          </a:bodyPr>
          <a:lstStyle/>
          <a:p>
            <a:r>
              <a:rPr lang="en-US" sz="2400" dirty="0"/>
              <a:t>Configure the AWS IAM Role to Allow Access to the Stage</a:t>
            </a:r>
          </a:p>
          <a:p>
            <a:pPr marL="457200" lvl="2" indent="0">
              <a:lnSpc>
                <a:spcPct val="150000"/>
              </a:lnSpc>
              <a:spcBef>
                <a:spcPts val="0"/>
              </a:spcBef>
              <a:buFont typeface="+mj-lt"/>
              <a:buAutoNum type="arabicPeriod"/>
            </a:pPr>
            <a:r>
              <a:rPr lang="en-US" sz="1600" dirty="0"/>
              <a:t>Log into the AWS Management Console.</a:t>
            </a:r>
          </a:p>
          <a:p>
            <a:pPr marL="457200" lvl="2" indent="0">
              <a:lnSpc>
                <a:spcPct val="150000"/>
              </a:lnSpc>
              <a:spcBef>
                <a:spcPts val="0"/>
              </a:spcBef>
              <a:buFont typeface="+mj-lt"/>
              <a:buAutoNum type="arabicPeriod"/>
            </a:pPr>
            <a:r>
              <a:rPr lang="en-US" sz="1600" dirty="0"/>
              <a:t>From the home dashboard, choose Identity &amp; Access Management (IAM)</a:t>
            </a:r>
          </a:p>
          <a:p>
            <a:pPr marL="457200" lvl="2" indent="0">
              <a:lnSpc>
                <a:spcPct val="150000"/>
              </a:lnSpc>
              <a:spcBef>
                <a:spcPts val="0"/>
              </a:spcBef>
              <a:buFont typeface="+mj-lt"/>
              <a:buAutoNum type="arabicPeriod"/>
            </a:pPr>
            <a:r>
              <a:rPr lang="en-US" sz="1600" dirty="0"/>
              <a:t>Choose Roles from the left-hand navigation pane, and click on the role you</a:t>
            </a:r>
          </a:p>
          <a:p>
            <a:pPr marL="457200" lvl="2" indent="0">
              <a:lnSpc>
                <a:spcPct val="150000"/>
              </a:lnSpc>
              <a:spcBef>
                <a:spcPts val="0"/>
              </a:spcBef>
              <a:buFont typeface="+mj-lt"/>
              <a:buAutoNum type="arabicPeriod"/>
            </a:pPr>
            <a:r>
              <a:rPr lang="en-US" sz="1600" dirty="0"/>
              <a:t>Click the Trust relationships tab, and click the Edit trust relationship button.</a:t>
            </a:r>
          </a:p>
          <a:p>
            <a:pPr marL="457200" lvl="2" indent="0">
              <a:lnSpc>
                <a:spcPct val="150000"/>
              </a:lnSpc>
              <a:spcBef>
                <a:spcPts val="0"/>
              </a:spcBef>
              <a:buFont typeface="+mj-lt"/>
              <a:buAutoNum type="arabicPeriod"/>
            </a:pPr>
            <a:r>
              <a:rPr lang="en-US" sz="1600" dirty="0"/>
              <a:t>In the Policy Document field, update the policy with the property values for the stage:</a:t>
            </a:r>
          </a:p>
          <a:p>
            <a:pPr marL="457200" lvl="2" indent="0">
              <a:lnSpc>
                <a:spcPct val="150000"/>
              </a:lnSpc>
              <a:spcBef>
                <a:spcPts val="0"/>
              </a:spcBef>
              <a:buFont typeface="+mj-lt"/>
              <a:buAutoNum type="arabicPeriod"/>
            </a:pPr>
            <a:r>
              <a:rPr lang="en-US" sz="1600" dirty="0"/>
              <a:t>AWS: Enter the ARN for the SNOWFLAKE_IAM_USER stage property, </a:t>
            </a:r>
            <a:r>
              <a:rPr lang="en-US" sz="1600" dirty="0" err="1"/>
              <a:t>arn:aws:iam</a:t>
            </a:r>
            <a:r>
              <a:rPr lang="en-US" sz="1600" dirty="0"/>
              <a:t>::123456789001:user/vj4g-a-abcd1234 in this example.</a:t>
            </a:r>
          </a:p>
          <a:p>
            <a:pPr marL="457200" lvl="2" indent="0">
              <a:lnSpc>
                <a:spcPct val="150000"/>
              </a:lnSpc>
              <a:spcBef>
                <a:spcPts val="0"/>
              </a:spcBef>
              <a:buFont typeface="+mj-lt"/>
              <a:buAutoNum type="arabicPeriod"/>
            </a:pPr>
            <a:r>
              <a:rPr lang="en-US" sz="1600" dirty="0" err="1"/>
              <a:t>sts:ExternalId</a:t>
            </a:r>
            <a:r>
              <a:rPr lang="en-US" sz="1600" dirty="0"/>
              <a:t>: Enter the generated external ID, i.e. </a:t>
            </a:r>
            <a:r>
              <a:rPr lang="en-US" sz="1600" dirty="0" err="1"/>
              <a:t>MYACCOUNT_SFCRole</a:t>
            </a:r>
            <a:r>
              <a:rPr lang="en-US" sz="1600" dirty="0"/>
              <a:t>=2_jYfRf+gT0xSH7G2q0RAODp00Cqw= in this example.</a:t>
            </a:r>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700" dirty="0"/>
          </a:p>
          <a:p>
            <a:pPr marL="457200" lvl="2" indent="0">
              <a:lnSpc>
                <a:spcPct val="100000"/>
              </a:lnSpc>
              <a:spcBef>
                <a:spcPts val="0"/>
              </a:spcBef>
              <a:buFont typeface="+mj-lt"/>
              <a:buAutoNum type="arabicPeriod"/>
            </a:pPr>
            <a:r>
              <a:rPr lang="en-US" sz="1700" dirty="0"/>
              <a:t>Click the </a:t>
            </a:r>
            <a:r>
              <a:rPr lang="en-US" sz="1700" b="1" dirty="0"/>
              <a:t>Update Trust Policy</a:t>
            </a:r>
            <a:r>
              <a:rPr lang="en-US" sz="1700" dirty="0"/>
              <a:t> button.</a:t>
            </a:r>
          </a:p>
          <a:p>
            <a:pPr marL="457200" lvl="2" indent="0">
              <a:lnSpc>
                <a:spcPct val="100000"/>
              </a:lnSpc>
              <a:spcBef>
                <a:spcPts val="0"/>
              </a:spcBef>
              <a:buFont typeface="+mj-lt"/>
              <a:buAutoNum type="arabicPeriod"/>
            </a:pPr>
            <a:r>
              <a:rPr lang="en-US" sz="1700" dirty="0"/>
              <a:t>List the Stage and look for the files Loaded onto your S3 Buckets</a:t>
            </a:r>
          </a:p>
          <a:p>
            <a:pPr marL="457200" lvl="2" indent="0">
              <a:lnSpc>
                <a:spcPct val="100000"/>
              </a:lnSpc>
              <a:spcBef>
                <a:spcPts val="0"/>
              </a:spcBef>
              <a:buFont typeface="+mj-lt"/>
              <a:buAutoNum type="arabicPeriod"/>
            </a:pPr>
            <a:endParaRPr lang="en-US" sz="1600" dirty="0"/>
          </a:p>
        </p:txBody>
      </p:sp>
      <p:pic>
        <p:nvPicPr>
          <p:cNvPr id="5" name="Picture 4">
            <a:extLst>
              <a:ext uri="{FF2B5EF4-FFF2-40B4-BE49-F238E27FC236}">
                <a16:creationId xmlns:a16="http://schemas.microsoft.com/office/drawing/2014/main" id="{1214EC93-43ED-450B-8B2D-718351A27EA8}"/>
              </a:ext>
            </a:extLst>
          </p:cNvPr>
          <p:cNvPicPr>
            <a:picLocks noChangeAspect="1"/>
          </p:cNvPicPr>
          <p:nvPr/>
        </p:nvPicPr>
        <p:blipFill>
          <a:blip r:embed="rId2"/>
          <a:stretch>
            <a:fillRect/>
          </a:stretch>
        </p:blipFill>
        <p:spPr>
          <a:xfrm>
            <a:off x="607369" y="3428999"/>
            <a:ext cx="8108368" cy="2637693"/>
          </a:xfrm>
          <a:prstGeom prst="rect">
            <a:avLst/>
          </a:prstGeom>
        </p:spPr>
      </p:pic>
    </p:spTree>
    <p:extLst>
      <p:ext uri="{BB962C8B-B14F-4D97-AF65-F5344CB8AC3E}">
        <p14:creationId xmlns:p14="http://schemas.microsoft.com/office/powerpoint/2010/main" val="4206729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087C4-B1B0-4436-8FE1-8555C5776EA8}"/>
              </a:ext>
            </a:extLst>
          </p:cNvPr>
          <p:cNvSpPr>
            <a:spLocks noGrp="1"/>
          </p:cNvSpPr>
          <p:nvPr>
            <p:ph type="title"/>
          </p:nvPr>
        </p:nvSpPr>
        <p:spPr>
          <a:xfrm>
            <a:off x="52754" y="66187"/>
            <a:ext cx="12086492" cy="848214"/>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Unloading on to AWS S3</a:t>
            </a:r>
          </a:p>
        </p:txBody>
      </p:sp>
      <p:pic>
        <p:nvPicPr>
          <p:cNvPr id="5122" name="Picture 2" descr="Unloading data to S3">
            <a:extLst>
              <a:ext uri="{FF2B5EF4-FFF2-40B4-BE49-F238E27FC236}">
                <a16:creationId xmlns:a16="http://schemas.microsoft.com/office/drawing/2014/main" id="{244A431B-4384-4AFB-8D64-2F542818A9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755" y="914401"/>
            <a:ext cx="12139246" cy="5943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67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700D-213F-4200-A6DF-C3D8FD1D0CAE}"/>
              </a:ext>
            </a:extLst>
          </p:cNvPr>
          <p:cNvSpPr>
            <a:spLocks noGrp="1"/>
          </p:cNvSpPr>
          <p:nvPr>
            <p:ph type="title"/>
          </p:nvPr>
        </p:nvSpPr>
        <p:spPr>
          <a:xfrm>
            <a:off x="0" y="0"/>
            <a:ext cx="12192000" cy="791308"/>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AWS S3 Stage</a:t>
            </a:r>
          </a:p>
        </p:txBody>
      </p:sp>
      <p:sp>
        <p:nvSpPr>
          <p:cNvPr id="3" name="Content Placeholder 2">
            <a:extLst>
              <a:ext uri="{FF2B5EF4-FFF2-40B4-BE49-F238E27FC236}">
                <a16:creationId xmlns:a16="http://schemas.microsoft.com/office/drawing/2014/main" id="{6259B0EE-BFC1-4F04-96D5-4232A5F2FCDA}"/>
              </a:ext>
            </a:extLst>
          </p:cNvPr>
          <p:cNvSpPr>
            <a:spLocks noGrp="1"/>
          </p:cNvSpPr>
          <p:nvPr>
            <p:ph idx="1"/>
          </p:nvPr>
        </p:nvSpPr>
        <p:spPr>
          <a:xfrm>
            <a:off x="0" y="791308"/>
            <a:ext cx="12192000" cy="6066692"/>
          </a:xfrm>
        </p:spPr>
        <p:txBody>
          <a:bodyPr/>
          <a:lstStyle/>
          <a:p>
            <a:r>
              <a:rPr lang="en-US" dirty="0"/>
              <a:t>Accessing Amazon S3 Buckets By Creating a S3 Stage</a:t>
            </a:r>
          </a:p>
          <a:p>
            <a:r>
              <a:rPr lang="en-US" dirty="0"/>
              <a:t>Prerequisite </a:t>
            </a:r>
            <a:r>
              <a:rPr lang="en-US" dirty="0">
                <a:sym typeface="Wingdings" panose="05000000000000000000" pitchFamily="2" charset="2"/>
              </a:rPr>
              <a:t> </a:t>
            </a:r>
            <a:r>
              <a:rPr lang="en-US" dirty="0"/>
              <a:t>Snowflake VPC ID should be whitelisted to allow Snowflake to access the Customer’s Amazon S3 bucket securely</a:t>
            </a:r>
          </a:p>
          <a:p>
            <a:r>
              <a:rPr lang="en-US" dirty="0"/>
              <a:t>VPC IDs -&gt;</a:t>
            </a:r>
            <a:r>
              <a:rPr lang="en-US" dirty="0">
                <a:hlinkClick r:id="rId2"/>
              </a:rPr>
              <a:t>https://docs.snowflake.net/manuals/user-guide/admin-security-privatelink.html#step-1-contact-snowflake-and-provide-aws-vpc-account-ids</a:t>
            </a:r>
            <a:endParaRPr lang="en-US" dirty="0"/>
          </a:p>
          <a:p>
            <a:endParaRPr lang="en-US" dirty="0"/>
          </a:p>
          <a:p>
            <a:r>
              <a:rPr lang="en-US" dirty="0"/>
              <a:t>Integration With S3 can be done through Below Options</a:t>
            </a:r>
          </a:p>
          <a:p>
            <a:r>
              <a:rPr lang="en-US" dirty="0"/>
              <a:t>Option 1: Configuring a Snowflake Storage Integration </a:t>
            </a:r>
            <a:r>
              <a:rPr lang="en-US"/>
              <a:t>-- Third</a:t>
            </a:r>
            <a:endParaRPr lang="en-US" dirty="0"/>
          </a:p>
          <a:p>
            <a:r>
              <a:rPr lang="en-US" dirty="0"/>
              <a:t>Option 2: Configuring an AWS IAM Role  -- first</a:t>
            </a:r>
          </a:p>
          <a:p>
            <a:r>
              <a:rPr lang="en-US" dirty="0"/>
              <a:t>Option 3: Configuring AWS IAM User Credentials  -- second </a:t>
            </a:r>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559953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9764-61F4-4BE9-B048-F32B85349939}"/>
              </a:ext>
            </a:extLst>
          </p:cNvPr>
          <p:cNvSpPr>
            <a:spLocks noGrp="1"/>
          </p:cNvSpPr>
          <p:nvPr>
            <p:ph type="title"/>
          </p:nvPr>
        </p:nvSpPr>
        <p:spPr>
          <a:xfrm>
            <a:off x="0" y="1"/>
            <a:ext cx="12192000" cy="905608"/>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Unloading / Export	</a:t>
            </a:r>
          </a:p>
        </p:txBody>
      </p:sp>
      <p:sp>
        <p:nvSpPr>
          <p:cNvPr id="5" name="Content Placeholder 4">
            <a:extLst>
              <a:ext uri="{FF2B5EF4-FFF2-40B4-BE49-F238E27FC236}">
                <a16:creationId xmlns:a16="http://schemas.microsoft.com/office/drawing/2014/main" id="{9DF95B98-5D2A-4D5E-A8D8-90CE1A064B29}"/>
              </a:ext>
            </a:extLst>
          </p:cNvPr>
          <p:cNvSpPr>
            <a:spLocks noGrp="1"/>
          </p:cNvSpPr>
          <p:nvPr>
            <p:ph idx="1"/>
          </p:nvPr>
        </p:nvSpPr>
        <p:spPr>
          <a:xfrm>
            <a:off x="0" y="905609"/>
            <a:ext cx="12192000" cy="5952390"/>
          </a:xfrm>
        </p:spPr>
        <p:txBody>
          <a:bodyPr>
            <a:normAutofit/>
          </a:bodyPr>
          <a:lstStyle/>
          <a:p>
            <a:endParaRPr lang="en-US" dirty="0"/>
          </a:p>
          <a:p>
            <a:r>
              <a:rPr lang="en-US" dirty="0"/>
              <a:t>Unloading Table into External Stage – AWS</a:t>
            </a:r>
          </a:p>
          <a:p>
            <a:pPr lvl="1"/>
            <a:r>
              <a:rPr lang="en-US" dirty="0"/>
              <a:t>copy into s3://sfdbbucket1 from MY_CUSTOMER </a:t>
            </a:r>
            <a:r>
              <a:rPr lang="en-US" dirty="0" err="1"/>
              <a:t>storage_integration</a:t>
            </a:r>
            <a:r>
              <a:rPr lang="en-US" dirty="0"/>
              <a:t>=s3_snowflake_int </a:t>
            </a:r>
            <a:r>
              <a:rPr lang="en-US" dirty="0" err="1"/>
              <a:t>file_format</a:t>
            </a:r>
            <a:r>
              <a:rPr lang="en-US" dirty="0"/>
              <a:t> = (</a:t>
            </a:r>
            <a:r>
              <a:rPr lang="en-US" dirty="0" err="1"/>
              <a:t>format_name</a:t>
            </a:r>
            <a:r>
              <a:rPr lang="en-US" dirty="0"/>
              <a:t> = '</a:t>
            </a:r>
            <a:r>
              <a:rPr lang="en-US" dirty="0" err="1"/>
              <a:t>my_csv_format</a:t>
            </a:r>
            <a:r>
              <a:rPr lang="en-US" dirty="0"/>
              <a:t>’);</a:t>
            </a:r>
          </a:p>
          <a:p>
            <a:pPr lvl="1"/>
            <a:endParaRPr lang="en-US" dirty="0"/>
          </a:p>
          <a:p>
            <a:r>
              <a:rPr lang="en-US" dirty="0"/>
              <a:t>Generating Single / Multiple Files BY </a:t>
            </a:r>
            <a:r>
              <a:rPr lang="en-US" dirty="0" err="1"/>
              <a:t>Max_file_size</a:t>
            </a:r>
            <a:endParaRPr lang="en-US" dirty="0"/>
          </a:p>
          <a:p>
            <a:pPr lvl="1"/>
            <a:r>
              <a:rPr lang="en-US" altLang="en-US" dirty="0">
                <a:solidFill>
                  <a:srgbClr val="088A08"/>
                </a:solidFill>
                <a:latin typeface="Courier 10 Pitch"/>
              </a:rPr>
              <a:t>copy</a:t>
            </a:r>
            <a:r>
              <a:rPr lang="en-US" altLang="en-US" dirty="0">
                <a:solidFill>
                  <a:srgbClr val="000000"/>
                </a:solidFill>
                <a:latin typeface="Courier 10 Pitch"/>
              </a:rPr>
              <a:t> </a:t>
            </a:r>
            <a:r>
              <a:rPr lang="en-US" altLang="en-US" dirty="0">
                <a:solidFill>
                  <a:srgbClr val="088A08"/>
                </a:solidFill>
                <a:latin typeface="Courier 10 Pitch"/>
              </a:rPr>
              <a:t>into</a:t>
            </a:r>
            <a:r>
              <a:rPr lang="en-US" altLang="en-US" dirty="0">
                <a:solidFill>
                  <a:srgbClr val="000000"/>
                </a:solidFill>
                <a:latin typeface="Courier 10 Pitch"/>
              </a:rPr>
              <a:t> </a:t>
            </a:r>
            <a:r>
              <a:rPr lang="en-US" altLang="en-US" dirty="0">
                <a:solidFill>
                  <a:srgbClr val="404040"/>
                </a:solidFill>
                <a:latin typeface="Courier 10 Pitch"/>
              </a:rPr>
              <a:t>@~</a:t>
            </a:r>
            <a:r>
              <a:rPr lang="en-US" altLang="en-US" dirty="0">
                <a:solidFill>
                  <a:srgbClr val="000000"/>
                </a:solidFill>
                <a:latin typeface="Courier 10 Pitch"/>
              </a:rPr>
              <a:t> </a:t>
            </a:r>
            <a:r>
              <a:rPr lang="en-US" altLang="en-US" dirty="0">
                <a:solidFill>
                  <a:srgbClr val="088A08"/>
                </a:solidFill>
                <a:latin typeface="Courier 10 Pitch"/>
              </a:rPr>
              <a:t>from</a:t>
            </a:r>
            <a:r>
              <a:rPr lang="en-US" altLang="en-US" dirty="0">
                <a:solidFill>
                  <a:srgbClr val="000000"/>
                </a:solidFill>
                <a:latin typeface="Courier 10 Pitch"/>
              </a:rPr>
              <a:t> </a:t>
            </a:r>
            <a:r>
              <a:rPr lang="en-US" altLang="en-US" dirty="0" err="1">
                <a:solidFill>
                  <a:srgbClr val="000000"/>
                </a:solidFill>
                <a:latin typeface="Courier 10 Pitch"/>
              </a:rPr>
              <a:t>my_customer</a:t>
            </a:r>
            <a:r>
              <a:rPr lang="en-US" altLang="en-US" dirty="0">
                <a:solidFill>
                  <a:srgbClr val="000000"/>
                </a:solidFill>
                <a:latin typeface="Courier 10 Pitch"/>
              </a:rPr>
              <a:t> single </a:t>
            </a:r>
            <a:r>
              <a:rPr lang="en-US" altLang="en-US" dirty="0">
                <a:solidFill>
                  <a:srgbClr val="404040"/>
                </a:solidFill>
                <a:latin typeface="Courier 10 Pitch"/>
              </a:rPr>
              <a:t>=</a:t>
            </a:r>
            <a:r>
              <a:rPr lang="en-US" altLang="en-US" dirty="0">
                <a:solidFill>
                  <a:srgbClr val="000000"/>
                </a:solidFill>
                <a:latin typeface="Courier 10 Pitch"/>
              </a:rPr>
              <a:t> </a:t>
            </a:r>
            <a:r>
              <a:rPr lang="en-US" altLang="en-US" dirty="0">
                <a:solidFill>
                  <a:srgbClr val="088A08"/>
                </a:solidFill>
                <a:latin typeface="Courier 10 Pitch"/>
              </a:rPr>
              <a:t>true</a:t>
            </a:r>
            <a:r>
              <a:rPr lang="en-US" altLang="en-US" dirty="0">
                <a:solidFill>
                  <a:srgbClr val="404040"/>
                </a:solidFill>
                <a:latin typeface="Courier 10 Pitch"/>
              </a:rPr>
              <a:t>;</a:t>
            </a:r>
            <a:r>
              <a:rPr lang="en-US" altLang="en-US" sz="1800" dirty="0"/>
              <a:t> </a:t>
            </a:r>
          </a:p>
          <a:p>
            <a:pPr lvl="1"/>
            <a:r>
              <a:rPr lang="en-US" altLang="en-US" dirty="0">
                <a:solidFill>
                  <a:srgbClr val="088A08"/>
                </a:solidFill>
                <a:latin typeface="Courier 10 Pitch"/>
              </a:rPr>
              <a:t>copy into @~ from </a:t>
            </a:r>
            <a:r>
              <a:rPr lang="en-US" altLang="en-US" dirty="0" err="1">
                <a:solidFill>
                  <a:srgbClr val="088A08"/>
                </a:solidFill>
                <a:latin typeface="Courier 10 Pitch"/>
              </a:rPr>
              <a:t>my_customer</a:t>
            </a:r>
            <a:r>
              <a:rPr lang="en-US" altLang="en-US" dirty="0">
                <a:solidFill>
                  <a:srgbClr val="088A08"/>
                </a:solidFill>
                <a:latin typeface="Courier 10 Pitch"/>
              </a:rPr>
              <a:t> single = false;</a:t>
            </a:r>
          </a:p>
          <a:p>
            <a:pPr marL="457200" lvl="1" indent="0">
              <a:buNone/>
            </a:pPr>
            <a:r>
              <a:rPr lang="en-US" altLang="en-US" dirty="0">
                <a:solidFill>
                  <a:srgbClr val="088A08"/>
                </a:solidFill>
                <a:latin typeface="Courier 10 Pitch"/>
              </a:rPr>
              <a:t> </a:t>
            </a:r>
          </a:p>
          <a:p>
            <a:r>
              <a:rPr lang="en-US" altLang="en-US" sz="3200" dirty="0"/>
              <a:t>Validating Unloading Data</a:t>
            </a:r>
          </a:p>
          <a:p>
            <a:pPr lvl="1"/>
            <a:r>
              <a:rPr lang="en-US" altLang="en-US" sz="2800" dirty="0">
                <a:solidFill>
                  <a:srgbClr val="088A08"/>
                </a:solidFill>
                <a:latin typeface="Courier 10 Pitch"/>
              </a:rPr>
              <a:t>copy</a:t>
            </a:r>
            <a:r>
              <a:rPr lang="en-US" altLang="en-US" sz="2800" dirty="0">
                <a:solidFill>
                  <a:srgbClr val="000000"/>
                </a:solidFill>
                <a:latin typeface="Courier 10 Pitch"/>
              </a:rPr>
              <a:t> </a:t>
            </a:r>
            <a:r>
              <a:rPr lang="en-US" altLang="en-US" sz="2800" dirty="0">
                <a:solidFill>
                  <a:srgbClr val="088A08"/>
                </a:solidFill>
                <a:latin typeface="Courier 10 Pitch"/>
              </a:rPr>
              <a:t>into</a:t>
            </a:r>
            <a:r>
              <a:rPr lang="en-US" altLang="en-US" sz="2800" dirty="0">
                <a:solidFill>
                  <a:srgbClr val="000000"/>
                </a:solidFill>
                <a:latin typeface="Courier 10 Pitch"/>
              </a:rPr>
              <a:t> </a:t>
            </a:r>
            <a:r>
              <a:rPr lang="en-US" altLang="en-US" sz="2800" dirty="0">
                <a:solidFill>
                  <a:srgbClr val="404040"/>
                </a:solidFill>
                <a:latin typeface="Courier 10 Pitch"/>
              </a:rPr>
              <a:t>@</a:t>
            </a:r>
            <a:r>
              <a:rPr lang="en-US" altLang="en-US" sz="2800" dirty="0" err="1">
                <a:solidFill>
                  <a:srgbClr val="000000"/>
                </a:solidFill>
                <a:latin typeface="Courier 10 Pitch"/>
              </a:rPr>
              <a:t>my_temp_stage</a:t>
            </a:r>
            <a:r>
              <a:rPr lang="en-US" altLang="en-US" sz="2800" dirty="0">
                <a:solidFill>
                  <a:srgbClr val="000000"/>
                </a:solidFill>
                <a:latin typeface="Courier 10 Pitch"/>
              </a:rPr>
              <a:t> </a:t>
            </a:r>
            <a:r>
              <a:rPr lang="en-US" altLang="en-US" sz="2800" dirty="0">
                <a:solidFill>
                  <a:srgbClr val="088A08"/>
                </a:solidFill>
                <a:latin typeface="Courier 10 Pitch"/>
              </a:rPr>
              <a:t>from</a:t>
            </a:r>
            <a:r>
              <a:rPr lang="en-US" altLang="en-US" sz="2800" dirty="0">
                <a:solidFill>
                  <a:srgbClr val="000000"/>
                </a:solidFill>
                <a:latin typeface="Courier 10 Pitch"/>
              </a:rPr>
              <a:t> </a:t>
            </a:r>
            <a:r>
              <a:rPr lang="en-US" altLang="en-US" sz="2800" dirty="0">
                <a:solidFill>
                  <a:srgbClr val="404040"/>
                </a:solidFill>
                <a:latin typeface="Courier 10 Pitch"/>
              </a:rPr>
              <a:t>(</a:t>
            </a:r>
            <a:r>
              <a:rPr lang="en-US" altLang="en-US" sz="2800" dirty="0">
                <a:solidFill>
                  <a:srgbClr val="088A08"/>
                </a:solidFill>
                <a:latin typeface="Courier 10 Pitch"/>
              </a:rPr>
              <a:t>select</a:t>
            </a:r>
            <a:r>
              <a:rPr lang="en-US" altLang="en-US" sz="2800" dirty="0">
                <a:solidFill>
                  <a:srgbClr val="000000"/>
                </a:solidFill>
                <a:latin typeface="Courier 10 Pitch"/>
              </a:rPr>
              <a:t> </a:t>
            </a:r>
            <a:r>
              <a:rPr lang="en-US" altLang="en-US" sz="2800" dirty="0">
                <a:solidFill>
                  <a:srgbClr val="404040"/>
                </a:solidFill>
                <a:latin typeface="Courier 10 Pitch"/>
              </a:rPr>
              <a:t>*</a:t>
            </a:r>
            <a:r>
              <a:rPr lang="en-US" altLang="en-US" sz="2800" dirty="0">
                <a:solidFill>
                  <a:srgbClr val="000000"/>
                </a:solidFill>
                <a:latin typeface="Courier 10 Pitch"/>
              </a:rPr>
              <a:t> </a:t>
            </a:r>
            <a:r>
              <a:rPr lang="en-US" altLang="en-US" sz="2800" dirty="0">
                <a:solidFill>
                  <a:srgbClr val="088A08"/>
                </a:solidFill>
                <a:latin typeface="Courier 10 Pitch"/>
              </a:rPr>
              <a:t>from</a:t>
            </a:r>
            <a:r>
              <a:rPr lang="en-US" altLang="en-US" sz="2800" dirty="0">
                <a:solidFill>
                  <a:srgbClr val="000000"/>
                </a:solidFill>
                <a:latin typeface="Courier 10 Pitch"/>
              </a:rPr>
              <a:t> </a:t>
            </a:r>
            <a:r>
              <a:rPr lang="en-US" altLang="en-US" sz="2800" dirty="0" err="1">
                <a:solidFill>
                  <a:srgbClr val="000000"/>
                </a:solidFill>
                <a:latin typeface="Courier 10 Pitch"/>
              </a:rPr>
              <a:t>my_customers</a:t>
            </a:r>
            <a:r>
              <a:rPr lang="en-US" altLang="en-US" sz="2800" dirty="0">
                <a:solidFill>
                  <a:srgbClr val="000000"/>
                </a:solidFill>
                <a:latin typeface="Courier 10 Pitch"/>
              </a:rPr>
              <a:t> </a:t>
            </a:r>
            <a:r>
              <a:rPr lang="en-US" altLang="en-US" sz="2800" dirty="0">
                <a:solidFill>
                  <a:srgbClr val="088A08"/>
                </a:solidFill>
                <a:latin typeface="Courier 10 Pitch"/>
              </a:rPr>
              <a:t>limit</a:t>
            </a:r>
            <a:r>
              <a:rPr lang="en-US" altLang="en-US" sz="2800" dirty="0">
                <a:solidFill>
                  <a:srgbClr val="000000"/>
                </a:solidFill>
                <a:latin typeface="Courier 10 Pitch"/>
              </a:rPr>
              <a:t> </a:t>
            </a:r>
            <a:r>
              <a:rPr lang="en-US" altLang="en-US" sz="2800" dirty="0">
                <a:solidFill>
                  <a:srgbClr val="088A08"/>
                </a:solidFill>
                <a:latin typeface="Courier 10 Pitch"/>
              </a:rPr>
              <a:t>5</a:t>
            </a:r>
            <a:r>
              <a:rPr lang="en-US" altLang="en-US" sz="2800" dirty="0">
                <a:solidFill>
                  <a:srgbClr val="404040"/>
                </a:solidFill>
                <a:latin typeface="Courier 10 Pitch"/>
              </a:rPr>
              <a:t>)</a:t>
            </a:r>
            <a:r>
              <a:rPr lang="en-US" altLang="en-US" sz="2800" dirty="0">
                <a:solidFill>
                  <a:srgbClr val="000000"/>
                </a:solidFill>
                <a:latin typeface="Courier 10 Pitch"/>
              </a:rPr>
              <a:t> </a:t>
            </a:r>
            <a:r>
              <a:rPr lang="en-US" altLang="en-US" sz="2800" dirty="0" err="1">
                <a:solidFill>
                  <a:srgbClr val="000000"/>
                </a:solidFill>
                <a:latin typeface="Courier 10 Pitch"/>
              </a:rPr>
              <a:t>validation_mode</a:t>
            </a:r>
            <a:r>
              <a:rPr lang="en-US" altLang="en-US" sz="2800" dirty="0">
                <a:solidFill>
                  <a:srgbClr val="404040"/>
                </a:solidFill>
                <a:latin typeface="Courier 10 Pitch"/>
              </a:rPr>
              <a:t>=</a:t>
            </a:r>
            <a:r>
              <a:rPr lang="en-US" altLang="en-US" sz="2800" dirty="0">
                <a:solidFill>
                  <a:srgbClr val="000000"/>
                </a:solidFill>
                <a:latin typeface="Courier 10 Pitch"/>
              </a:rPr>
              <a:t>'RETURN_ROWS'</a:t>
            </a:r>
            <a:r>
              <a:rPr lang="en-US" altLang="en-US" sz="2800" dirty="0">
                <a:solidFill>
                  <a:srgbClr val="404040"/>
                </a:solidFill>
                <a:latin typeface="Courier 10 Pitch"/>
              </a:rPr>
              <a:t>;</a:t>
            </a:r>
            <a:r>
              <a:rPr lang="en-US" altLang="en-US" sz="2000" dirty="0"/>
              <a:t> </a:t>
            </a:r>
            <a:endParaRPr lang="en-US" altLang="en-US" sz="5600" dirty="0">
              <a:latin typeface="Arial" panose="020B0604020202020204" pitchFamily="34" charset="0"/>
            </a:endParaRPr>
          </a:p>
          <a:p>
            <a:endParaRPr lang="en-US" altLang="en-US" sz="3200" dirty="0"/>
          </a:p>
          <a:p>
            <a:endParaRPr lang="en-US" altLang="en-US" sz="3200" dirty="0"/>
          </a:p>
        </p:txBody>
      </p:sp>
      <p:sp>
        <p:nvSpPr>
          <p:cNvPr id="3" name="Rectangle 1">
            <a:extLst>
              <a:ext uri="{FF2B5EF4-FFF2-40B4-BE49-F238E27FC236}">
                <a16:creationId xmlns:a16="http://schemas.microsoft.com/office/drawing/2014/main" id="{F484FFA7-755A-46ED-B037-6B0BA333DEA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DABE8BD-A756-4CB4-BDC7-9DAC3715967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3A7D23B-44B3-467A-9BF5-C45BE067074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DF65219E-3FBB-4EF2-B068-2501E29E488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6472E3C4-30BA-449A-8BCD-03A8613E420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091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6BEE-3992-4397-B25F-1A246E58633E}"/>
              </a:ext>
            </a:extLst>
          </p:cNvPr>
          <p:cNvSpPr>
            <a:spLocks noGrp="1"/>
          </p:cNvSpPr>
          <p:nvPr>
            <p:ph type="title"/>
          </p:nvPr>
        </p:nvSpPr>
        <p:spPr>
          <a:xfrm>
            <a:off x="0" y="1"/>
            <a:ext cx="12192000" cy="931984"/>
          </a:xfrm>
          <a:solidFill>
            <a:schemeClr val="accent2">
              <a:lumMod val="60000"/>
              <a:lumOff val="40000"/>
            </a:schemeClr>
          </a:solidFill>
        </p:spPr>
        <p:txBody>
          <a:bodyPr vert="horz" lIns="91440" tIns="45720" rIns="91440" bIns="45720" rtlCol="0" anchor="b">
            <a:normAutofit/>
          </a:bodyPr>
          <a:lstStyle/>
          <a:p>
            <a:pPr algn="ctr"/>
            <a:r>
              <a:rPr lang="en-US" sz="6000" b="1" dirty="0"/>
              <a:t>AWS S3 Stage Cont..</a:t>
            </a:r>
          </a:p>
        </p:txBody>
      </p:sp>
      <p:sp>
        <p:nvSpPr>
          <p:cNvPr id="3" name="Content Placeholder 2">
            <a:extLst>
              <a:ext uri="{FF2B5EF4-FFF2-40B4-BE49-F238E27FC236}">
                <a16:creationId xmlns:a16="http://schemas.microsoft.com/office/drawing/2014/main" id="{16DB0D45-9D29-44BE-9232-5502F7C16050}"/>
              </a:ext>
            </a:extLst>
          </p:cNvPr>
          <p:cNvSpPr>
            <a:spLocks noGrp="1"/>
          </p:cNvSpPr>
          <p:nvPr>
            <p:ph idx="1"/>
          </p:nvPr>
        </p:nvSpPr>
        <p:spPr>
          <a:xfrm>
            <a:off x="0" y="931985"/>
            <a:ext cx="12192000" cy="5926014"/>
          </a:xfrm>
        </p:spPr>
        <p:txBody>
          <a:bodyPr>
            <a:normAutofit fontScale="92500" lnSpcReduction="10000"/>
          </a:bodyPr>
          <a:lstStyle/>
          <a:p>
            <a:r>
              <a:rPr lang="en-IN" sz="3200" dirty="0"/>
              <a:t>AWS Private Link</a:t>
            </a:r>
          </a:p>
          <a:p>
            <a:pPr lvl="1"/>
            <a:r>
              <a:rPr lang="en-US" sz="1800" dirty="0"/>
              <a:t>AWS Private Link is an AWS service for creating private VPC endpoints that allow direct, secure connectivity between AWS VPCs without traversing the public Internet. Because Snowflake on AWS is implemented as a VPC, </a:t>
            </a:r>
            <a:r>
              <a:rPr lang="en-US" sz="1800" dirty="0" err="1"/>
              <a:t>PrivateLink</a:t>
            </a:r>
            <a:r>
              <a:rPr lang="en-US" sz="1800" dirty="0"/>
              <a:t> enables creating a highly-secure network between Snowflake and your other AWS VPCs (in the same AWS region), fully protected from unauthorized external access.</a:t>
            </a:r>
          </a:p>
          <a:p>
            <a:r>
              <a:rPr lang="en-IN" sz="2400" dirty="0"/>
              <a:t>Enabling AWS </a:t>
            </a:r>
            <a:r>
              <a:rPr lang="en-IN" sz="2400" dirty="0" err="1"/>
              <a:t>PrivateLink</a:t>
            </a:r>
            <a:endParaRPr lang="en-IN" sz="2400" dirty="0"/>
          </a:p>
          <a:p>
            <a:pPr lvl="1"/>
            <a:r>
              <a:rPr lang="en-US" sz="1800" dirty="0"/>
              <a:t>Enabling AWS </a:t>
            </a:r>
            <a:r>
              <a:rPr lang="en-US" sz="1800" dirty="0" err="1"/>
              <a:t>PrivateLink</a:t>
            </a:r>
            <a:r>
              <a:rPr lang="en-US" sz="1800" dirty="0"/>
              <a:t> for your account may take up to 2 business days. When you request AWS </a:t>
            </a:r>
            <a:r>
              <a:rPr lang="en-US" sz="1800" dirty="0" err="1"/>
              <a:t>PrivateLink</a:t>
            </a:r>
            <a:r>
              <a:rPr lang="en-US" sz="1800" dirty="0"/>
              <a:t> to be enabled, please be sure to provide the account ID for </a:t>
            </a:r>
            <a:r>
              <a:rPr lang="en-US" sz="1800" b="1" i="1" dirty="0"/>
              <a:t>each</a:t>
            </a:r>
            <a:r>
              <a:rPr lang="en-US" sz="1800" dirty="0"/>
              <a:t> AWS VPC you wish to connect directly to Snowflake. Providing incorrect or incomplete information may delay the process</a:t>
            </a:r>
          </a:p>
          <a:p>
            <a:r>
              <a:rPr lang="en-US" sz="2200" dirty="0"/>
              <a:t>Step 1: Contact Snowflake and Provide AWS VPC Account IDs</a:t>
            </a:r>
          </a:p>
          <a:p>
            <a:pPr lvl="1"/>
            <a:r>
              <a:rPr lang="en-US" sz="1800" dirty="0"/>
              <a:t>When you request AWS </a:t>
            </a:r>
            <a:r>
              <a:rPr lang="en-US" sz="1800" dirty="0" err="1"/>
              <a:t>PrivateLink</a:t>
            </a:r>
            <a:r>
              <a:rPr lang="en-US" sz="1800" dirty="0"/>
              <a:t> to be enabled, you must provide Snowflake with a list of all your AWS VPC account IDs. An account ID consists of a 12-digit string provided by AWS.</a:t>
            </a:r>
          </a:p>
          <a:p>
            <a:pPr marL="457200" lvl="1" indent="0">
              <a:buNone/>
            </a:pPr>
            <a:endParaRPr lang="en-US" sz="1800" dirty="0"/>
          </a:p>
          <a:p>
            <a:r>
              <a:rPr lang="en-US" sz="2200" dirty="0"/>
              <a:t>Step 2: Snowflake Provides a VPC Endpoint Address for Your Region</a:t>
            </a:r>
          </a:p>
          <a:p>
            <a:pPr lvl="1"/>
            <a:r>
              <a:rPr lang="en-US" sz="1800" dirty="0"/>
              <a:t>Snowflake whitelists your AWS VPC account ID(s) and provides you with a region-specific VPC endpoint (i.e. VPCE) address, in the form of:</a:t>
            </a:r>
          </a:p>
          <a:p>
            <a:pPr lvl="1"/>
            <a:r>
              <a:rPr lang="en-US" sz="1800" dirty="0" err="1"/>
              <a:t>com.amazonaws.vpce</a:t>
            </a:r>
            <a:r>
              <a:rPr lang="en-US" sz="1800" dirty="0"/>
              <a:t>.&lt;</a:t>
            </a:r>
            <a:r>
              <a:rPr lang="en-US" sz="1800" dirty="0" err="1"/>
              <a:t>region_id</a:t>
            </a:r>
            <a:r>
              <a:rPr lang="en-US" sz="1800" dirty="0"/>
              <a:t>&gt;.</a:t>
            </a:r>
            <a:r>
              <a:rPr lang="en-US" sz="1800" dirty="0" err="1"/>
              <a:t>vpce</a:t>
            </a:r>
            <a:r>
              <a:rPr lang="en-US" sz="1800" dirty="0"/>
              <a:t>-svc-</a:t>
            </a:r>
            <a:r>
              <a:rPr lang="en-US" sz="1800" dirty="0" err="1"/>
              <a:t>xxxxxxxxxxxxxxxxx</a:t>
            </a:r>
            <a:endParaRPr lang="en-US" sz="1800" dirty="0"/>
          </a:p>
          <a:p>
            <a:pPr lvl="1"/>
            <a:r>
              <a:rPr lang="en-US" sz="1800" dirty="0"/>
              <a:t>Where:</a:t>
            </a:r>
          </a:p>
          <a:p>
            <a:pPr lvl="1"/>
            <a:r>
              <a:rPr lang="en-US" sz="1800" dirty="0"/>
              <a:t>&lt;</a:t>
            </a:r>
            <a:r>
              <a:rPr lang="en-US" sz="1800" dirty="0" err="1"/>
              <a:t>region_id</a:t>
            </a:r>
            <a:r>
              <a:rPr lang="en-US" sz="1800" dirty="0"/>
              <a:t>&gt; is the ID for the AWS Region where your VPCs and Snowflake account are located.</a:t>
            </a:r>
          </a:p>
          <a:p>
            <a:pPr lvl="1"/>
            <a:r>
              <a:rPr lang="en-US" sz="1800" dirty="0"/>
              <a:t>Please contact Snowflake Support to obtain your AWS VPCE.</a:t>
            </a:r>
          </a:p>
        </p:txBody>
      </p:sp>
    </p:spTree>
    <p:extLst>
      <p:ext uri="{BB962C8B-B14F-4D97-AF65-F5344CB8AC3E}">
        <p14:creationId xmlns:p14="http://schemas.microsoft.com/office/powerpoint/2010/main" val="349146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6BEE-3992-4397-B25F-1A246E58633E}"/>
              </a:ext>
            </a:extLst>
          </p:cNvPr>
          <p:cNvSpPr>
            <a:spLocks noGrp="1"/>
          </p:cNvSpPr>
          <p:nvPr>
            <p:ph type="title"/>
          </p:nvPr>
        </p:nvSpPr>
        <p:spPr>
          <a:xfrm>
            <a:off x="0" y="1"/>
            <a:ext cx="12192000" cy="931984"/>
          </a:xfrm>
          <a:solidFill>
            <a:schemeClr val="accent2">
              <a:lumMod val="60000"/>
              <a:lumOff val="40000"/>
            </a:schemeClr>
          </a:solidFill>
        </p:spPr>
        <p:txBody>
          <a:bodyPr vert="horz" lIns="91440" tIns="45720" rIns="91440" bIns="45720" rtlCol="0" anchor="b">
            <a:normAutofit/>
          </a:bodyPr>
          <a:lstStyle/>
          <a:p>
            <a:pPr algn="ctr"/>
            <a:r>
              <a:rPr lang="en-US" sz="6000" b="1" dirty="0"/>
              <a:t>AWS S3 Stage Cont..</a:t>
            </a:r>
          </a:p>
        </p:txBody>
      </p:sp>
      <p:sp>
        <p:nvSpPr>
          <p:cNvPr id="3" name="Content Placeholder 2">
            <a:extLst>
              <a:ext uri="{FF2B5EF4-FFF2-40B4-BE49-F238E27FC236}">
                <a16:creationId xmlns:a16="http://schemas.microsoft.com/office/drawing/2014/main" id="{16DB0D45-9D29-44BE-9232-5502F7C16050}"/>
              </a:ext>
            </a:extLst>
          </p:cNvPr>
          <p:cNvSpPr>
            <a:spLocks noGrp="1"/>
          </p:cNvSpPr>
          <p:nvPr>
            <p:ph idx="1"/>
          </p:nvPr>
        </p:nvSpPr>
        <p:spPr>
          <a:xfrm>
            <a:off x="0" y="931985"/>
            <a:ext cx="12192000" cy="5926014"/>
          </a:xfrm>
        </p:spPr>
        <p:txBody>
          <a:bodyPr/>
          <a:lstStyle/>
          <a:p>
            <a:r>
              <a:rPr lang="en-US" dirty="0"/>
              <a:t>Step 1: Create S3 Bucket / Access Permissions for the S3 Bucket </a:t>
            </a:r>
          </a:p>
          <a:p>
            <a:r>
              <a:rPr lang="en-US" dirty="0"/>
              <a:t>Step 2: Snowflake related AWS IAM Role creation</a:t>
            </a:r>
          </a:p>
          <a:p>
            <a:r>
              <a:rPr lang="en-US" dirty="0"/>
              <a:t>Step 3: Creation of Snowflake Cloud Storage Integration</a:t>
            </a:r>
          </a:p>
          <a:p>
            <a:r>
              <a:rPr lang="en-US" dirty="0"/>
              <a:t>Step 4: AWS IAM User for your Snowflake Account </a:t>
            </a:r>
            <a:r>
              <a:rPr lang="en-US" dirty="0" err="1"/>
              <a:t>updation</a:t>
            </a:r>
            <a:r>
              <a:rPr lang="en-US" dirty="0"/>
              <a:t> with Snowflake                           </a:t>
            </a:r>
          </a:p>
          <a:p>
            <a:pPr marL="0" indent="0">
              <a:buNone/>
            </a:pPr>
            <a:r>
              <a:rPr lang="en-US" dirty="0"/>
              <a:t>                Integration</a:t>
            </a:r>
          </a:p>
          <a:p>
            <a:r>
              <a:rPr lang="en-US" dirty="0"/>
              <a:t>Step 5: Granting the IAM User Permissions to Access Bucket Objects</a:t>
            </a:r>
          </a:p>
          <a:p>
            <a:r>
              <a:rPr lang="en-US" dirty="0"/>
              <a:t>Step 6: Creating an External Stage</a:t>
            </a:r>
          </a:p>
          <a:p>
            <a:r>
              <a:rPr lang="en-US" dirty="0"/>
              <a:t>Step 7: Load Data into Table</a:t>
            </a:r>
          </a:p>
          <a:p>
            <a:endParaRPr lang="en-US" dirty="0"/>
          </a:p>
        </p:txBody>
      </p:sp>
    </p:spTree>
    <p:extLst>
      <p:ext uri="{BB962C8B-B14F-4D97-AF65-F5344CB8AC3E}">
        <p14:creationId xmlns:p14="http://schemas.microsoft.com/office/powerpoint/2010/main" val="1072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B596-AE2E-47D4-8F6F-C39F2AFC1DA5}"/>
              </a:ext>
            </a:extLst>
          </p:cNvPr>
          <p:cNvSpPr>
            <a:spLocks noGrp="1"/>
          </p:cNvSpPr>
          <p:nvPr>
            <p:ph type="title"/>
          </p:nvPr>
        </p:nvSpPr>
        <p:spPr>
          <a:xfrm>
            <a:off x="0" y="0"/>
            <a:ext cx="12192000" cy="944779"/>
          </a:xfrm>
          <a:solidFill>
            <a:schemeClr val="accent2">
              <a:lumMod val="60000"/>
              <a:lumOff val="40000"/>
            </a:schemeClr>
          </a:solidFill>
        </p:spPr>
        <p:txBody>
          <a:bodyPr vert="horz" lIns="91440" tIns="45720" rIns="91440" bIns="45720" rtlCol="0" anchor="b">
            <a:normAutofit/>
          </a:bodyPr>
          <a:lstStyle/>
          <a:p>
            <a:pPr algn="ctr"/>
            <a:r>
              <a:rPr lang="en-US" sz="6000" b="1" dirty="0"/>
              <a:t>AWS S3 </a:t>
            </a:r>
            <a:r>
              <a:rPr lang="en-US" sz="6000" b="1" dirty="0">
                <a:sym typeface="Wingdings" panose="05000000000000000000" pitchFamily="2" charset="2"/>
              </a:rPr>
              <a:t> Snowflake Integration</a:t>
            </a:r>
            <a:endParaRPr lang="en-US" sz="6000" b="1" dirty="0"/>
          </a:p>
        </p:txBody>
      </p:sp>
      <p:pic>
        <p:nvPicPr>
          <p:cNvPr id="2050" name="Picture 2" descr="https://docs.snowflake.net/manuals/_images/external-stage-integration-s3.png">
            <a:extLst>
              <a:ext uri="{FF2B5EF4-FFF2-40B4-BE49-F238E27FC236}">
                <a16:creationId xmlns:a16="http://schemas.microsoft.com/office/drawing/2014/main" id="{D3B4F139-B261-4DA7-A699-CEA98ED50D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44780"/>
            <a:ext cx="12054254" cy="591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313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FAB1-451C-4FE6-9748-3F750530087C}"/>
              </a:ext>
            </a:extLst>
          </p:cNvPr>
          <p:cNvSpPr>
            <a:spLocks noGrp="1"/>
          </p:cNvSpPr>
          <p:nvPr>
            <p:ph type="title"/>
          </p:nvPr>
        </p:nvSpPr>
        <p:spPr>
          <a:xfrm>
            <a:off x="0" y="0"/>
            <a:ext cx="12192000" cy="800099"/>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AWS IAM – Identity Access Management</a:t>
            </a:r>
          </a:p>
        </p:txBody>
      </p:sp>
      <p:pic>
        <p:nvPicPr>
          <p:cNvPr id="3074" name="Picture 2" descr="Identity &amp; Access Management in AWS Management Console">
            <a:extLst>
              <a:ext uri="{FF2B5EF4-FFF2-40B4-BE49-F238E27FC236}">
                <a16:creationId xmlns:a16="http://schemas.microsoft.com/office/drawing/2014/main" id="{63AC184A-4516-431C-9C82-A3E6162521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131" y="800099"/>
            <a:ext cx="11989044" cy="537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12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E26D-8156-4CF8-AFF5-56529BBFE529}"/>
              </a:ext>
            </a:extLst>
          </p:cNvPr>
          <p:cNvSpPr>
            <a:spLocks noGrp="1"/>
          </p:cNvSpPr>
          <p:nvPr>
            <p:ph type="title"/>
          </p:nvPr>
        </p:nvSpPr>
        <p:spPr>
          <a:xfrm>
            <a:off x="0" y="1"/>
            <a:ext cx="12192000" cy="716266"/>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IAM Policy…</a:t>
            </a:r>
          </a:p>
        </p:txBody>
      </p:sp>
      <p:pic>
        <p:nvPicPr>
          <p:cNvPr id="4098" name="Picture 2" descr="Create Policy button on Policies page">
            <a:extLst>
              <a:ext uri="{FF2B5EF4-FFF2-40B4-BE49-F238E27FC236}">
                <a16:creationId xmlns:a16="http://schemas.microsoft.com/office/drawing/2014/main" id="{02C48EBF-CF2D-4232-BDE8-D69A059B72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923" y="716267"/>
            <a:ext cx="12104077" cy="603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99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B7DD-10E5-48F4-9B23-271A48EA8B95}"/>
              </a:ext>
            </a:extLst>
          </p:cNvPr>
          <p:cNvSpPr>
            <a:spLocks noGrp="1"/>
          </p:cNvSpPr>
          <p:nvPr>
            <p:ph type="title"/>
          </p:nvPr>
        </p:nvSpPr>
        <p:spPr>
          <a:xfrm>
            <a:off x="0" y="1"/>
            <a:ext cx="12192000" cy="1019908"/>
          </a:xfrm>
          <a:solidFill>
            <a:schemeClr val="accent2">
              <a:lumMod val="60000"/>
              <a:lumOff val="40000"/>
            </a:schemeClr>
          </a:solidFill>
        </p:spPr>
        <p:txBody>
          <a:bodyPr vert="horz" lIns="91440" tIns="45720" rIns="91440" bIns="45720" rtlCol="0" anchor="b">
            <a:normAutofit/>
          </a:bodyPr>
          <a:lstStyle/>
          <a:p>
            <a:pPr algn="ctr"/>
            <a:r>
              <a:rPr lang="en-US" sz="6000" b="1" dirty="0"/>
              <a:t>Policy</a:t>
            </a:r>
          </a:p>
        </p:txBody>
      </p:sp>
      <p:sp>
        <p:nvSpPr>
          <p:cNvPr id="4" name="Rectangle 1">
            <a:extLst>
              <a:ext uri="{FF2B5EF4-FFF2-40B4-BE49-F238E27FC236}">
                <a16:creationId xmlns:a16="http://schemas.microsoft.com/office/drawing/2014/main" id="{65D5D8AC-7BB7-4E5B-87EF-30EDF72BA337}"/>
              </a:ext>
            </a:extLst>
          </p:cNvPr>
          <p:cNvSpPr>
            <a:spLocks noGrp="1" noChangeArrowheads="1"/>
          </p:cNvSpPr>
          <p:nvPr>
            <p:ph idx="1"/>
          </p:nvPr>
        </p:nvSpPr>
        <p:spPr bwMode="auto">
          <a:xfrm>
            <a:off x="0" y="856885"/>
            <a:ext cx="12192000" cy="62888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"Version": "2012-10-17",</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"Statement":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"Effect": "Allow",</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"Action":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"s3:PutObject",</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"s3:GetObject",</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"s3:GetObjectVersion",</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"s3:DeleteObject",</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"s3:DeleteObjectVersion"</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"Resource": "arn:aws:s3:::</a:t>
            </a:r>
            <a:r>
              <a:rPr lang="en-US" altLang="en-US" sz="1400" dirty="0" err="1">
                <a:solidFill>
                  <a:srgbClr val="000000"/>
                </a:solidFill>
                <a:latin typeface="Courier 10 Pitch"/>
              </a:rPr>
              <a:t>snowflaketraining</a:t>
            </a:r>
            <a:r>
              <a:rPr lang="en-US" altLang="en-US" sz="1400" dirty="0">
                <a:solidFill>
                  <a:srgbClr val="000000"/>
                </a:solidFill>
                <a:latin typeface="Courier 10 Pitch"/>
              </a:rPr>
              <a:t>/*"</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"Effect": "Allow",</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"Action": "s3:ListBucket",</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"Resource": "arn:aws:s3:::&lt;bucket&gt;",</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"Condition":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r>
              <a:rPr lang="en-US" altLang="en-US" sz="1400" dirty="0" err="1">
                <a:solidFill>
                  <a:srgbClr val="000000"/>
                </a:solidFill>
                <a:latin typeface="Courier 10 Pitch"/>
              </a:rPr>
              <a:t>StringLike</a:t>
            </a: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"s3:prefix":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671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BB8A-E3B5-46A3-A13D-0151CA61CA89}"/>
              </a:ext>
            </a:extLst>
          </p:cNvPr>
          <p:cNvSpPr>
            <a:spLocks noGrp="1"/>
          </p:cNvSpPr>
          <p:nvPr>
            <p:ph type="title"/>
          </p:nvPr>
        </p:nvSpPr>
        <p:spPr>
          <a:xfrm>
            <a:off x="0" y="0"/>
            <a:ext cx="12192000" cy="8264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Storage Integration</a:t>
            </a:r>
          </a:p>
        </p:txBody>
      </p:sp>
      <p:sp>
        <p:nvSpPr>
          <p:cNvPr id="3" name="Content Placeholder 2">
            <a:extLst>
              <a:ext uri="{FF2B5EF4-FFF2-40B4-BE49-F238E27FC236}">
                <a16:creationId xmlns:a16="http://schemas.microsoft.com/office/drawing/2014/main" id="{702946DF-FB30-4916-862E-5174C2468527}"/>
              </a:ext>
            </a:extLst>
          </p:cNvPr>
          <p:cNvSpPr>
            <a:spLocks noGrp="1"/>
          </p:cNvSpPr>
          <p:nvPr>
            <p:ph idx="1"/>
          </p:nvPr>
        </p:nvSpPr>
        <p:spPr>
          <a:xfrm>
            <a:off x="0" y="826477"/>
            <a:ext cx="12192000" cy="6031523"/>
          </a:xfrm>
        </p:spPr>
        <p:txBody>
          <a:bodyPr>
            <a:normAutofit fontScale="47500" lnSpcReduction="20000"/>
          </a:bodyPr>
          <a:lstStyle/>
          <a:p>
            <a:pPr marL="0" indent="0">
              <a:buNone/>
            </a:pPr>
            <a:endParaRPr lang="en-US" dirty="0"/>
          </a:p>
          <a:p>
            <a:r>
              <a:rPr lang="en-US" sz="5900" dirty="0"/>
              <a:t>Create a Bucket Policy</a:t>
            </a:r>
          </a:p>
          <a:p>
            <a:pPr marL="457200" lvl="1" indent="0">
              <a:buNone/>
            </a:pPr>
            <a:r>
              <a:rPr lang="en-US" sz="4200" dirty="0"/>
              <a:t>Update the Bucket Policy with Snowflake VPC End Point Details</a:t>
            </a:r>
          </a:p>
          <a:p>
            <a:pPr marL="0" indent="0">
              <a:buNone/>
            </a:pPr>
            <a:r>
              <a:rPr lang="en-US" sz="2900" dirty="0"/>
              <a:t>Bucket Policy</a:t>
            </a:r>
          </a:p>
          <a:p>
            <a:pPr marL="0" indent="0">
              <a:buNone/>
            </a:pPr>
            <a:r>
              <a:rPr lang="en-US" sz="2900" dirty="0"/>
              <a:t>---------------</a:t>
            </a:r>
          </a:p>
          <a:p>
            <a:pPr marL="0" indent="0">
              <a:lnSpc>
                <a:spcPct val="120000"/>
              </a:lnSpc>
              <a:spcBef>
                <a:spcPts val="0"/>
              </a:spcBef>
              <a:buNone/>
            </a:pPr>
            <a:r>
              <a:rPr lang="en-US" sz="2900" dirty="0"/>
              <a:t>{</a:t>
            </a:r>
          </a:p>
          <a:p>
            <a:pPr marL="0" indent="0">
              <a:lnSpc>
                <a:spcPct val="120000"/>
              </a:lnSpc>
              <a:spcBef>
                <a:spcPts val="0"/>
              </a:spcBef>
              <a:buNone/>
            </a:pPr>
            <a:r>
              <a:rPr lang="en-US" sz="2900" dirty="0"/>
              <a:t>    "Version": "2012-10-17",</a:t>
            </a:r>
          </a:p>
          <a:p>
            <a:pPr marL="0" indent="0">
              <a:lnSpc>
                <a:spcPct val="120000"/>
              </a:lnSpc>
              <a:spcBef>
                <a:spcPts val="0"/>
              </a:spcBef>
              <a:buNone/>
            </a:pPr>
            <a:r>
              <a:rPr lang="en-US" sz="2900" dirty="0"/>
              <a:t>    "Id": "Policy1415115909153",</a:t>
            </a:r>
          </a:p>
          <a:p>
            <a:pPr marL="0" indent="0">
              <a:lnSpc>
                <a:spcPct val="120000"/>
              </a:lnSpc>
              <a:spcBef>
                <a:spcPts val="0"/>
              </a:spcBef>
              <a:buNone/>
            </a:pPr>
            <a:r>
              <a:rPr lang="en-US" sz="2900" dirty="0"/>
              <a:t>    "Statement": [</a:t>
            </a:r>
          </a:p>
          <a:p>
            <a:pPr marL="0" indent="0">
              <a:lnSpc>
                <a:spcPct val="120000"/>
              </a:lnSpc>
              <a:spcBef>
                <a:spcPts val="0"/>
              </a:spcBef>
              <a:buNone/>
            </a:pPr>
            <a:r>
              <a:rPr lang="en-US" sz="2900" dirty="0"/>
              <a:t>        {</a:t>
            </a:r>
          </a:p>
          <a:p>
            <a:pPr marL="0" indent="0">
              <a:lnSpc>
                <a:spcPct val="120000"/>
              </a:lnSpc>
              <a:spcBef>
                <a:spcPts val="0"/>
              </a:spcBef>
              <a:buNone/>
            </a:pPr>
            <a:r>
              <a:rPr lang="en-US" sz="2900" dirty="0"/>
              <a:t>            "Sid": "Access-to-specific-VPC-only",</a:t>
            </a:r>
          </a:p>
          <a:p>
            <a:pPr marL="0" indent="0">
              <a:lnSpc>
                <a:spcPct val="120000"/>
              </a:lnSpc>
              <a:spcBef>
                <a:spcPts val="0"/>
              </a:spcBef>
              <a:buNone/>
            </a:pPr>
            <a:r>
              <a:rPr lang="en-US" sz="2900" dirty="0"/>
              <a:t>            "Effect": "Allow",</a:t>
            </a:r>
          </a:p>
          <a:p>
            <a:pPr marL="0" indent="0">
              <a:lnSpc>
                <a:spcPct val="120000"/>
              </a:lnSpc>
              <a:spcBef>
                <a:spcPts val="0"/>
              </a:spcBef>
              <a:buNone/>
            </a:pPr>
            <a:r>
              <a:rPr lang="en-US" sz="2900" dirty="0"/>
              <a:t>            "Principal": "*",</a:t>
            </a:r>
          </a:p>
          <a:p>
            <a:pPr marL="0" indent="0">
              <a:lnSpc>
                <a:spcPct val="120000"/>
              </a:lnSpc>
              <a:spcBef>
                <a:spcPts val="0"/>
              </a:spcBef>
              <a:buNone/>
            </a:pPr>
            <a:r>
              <a:rPr lang="en-US" sz="2900" dirty="0"/>
              <a:t>            "Action": "s3:*",</a:t>
            </a:r>
          </a:p>
          <a:p>
            <a:pPr marL="0" indent="0">
              <a:lnSpc>
                <a:spcPct val="120000"/>
              </a:lnSpc>
              <a:spcBef>
                <a:spcPts val="0"/>
              </a:spcBef>
              <a:buNone/>
            </a:pPr>
            <a:r>
              <a:rPr lang="en-US" sz="2900" dirty="0"/>
              <a:t>            "Resource": [</a:t>
            </a:r>
          </a:p>
          <a:p>
            <a:pPr marL="0" indent="0">
              <a:lnSpc>
                <a:spcPct val="120000"/>
              </a:lnSpc>
              <a:spcBef>
                <a:spcPts val="0"/>
              </a:spcBef>
              <a:buNone/>
            </a:pPr>
            <a:r>
              <a:rPr lang="en-US" sz="2900" dirty="0"/>
              <a:t>                "arn:aws:s3:::sfdbbucket1",</a:t>
            </a:r>
          </a:p>
          <a:p>
            <a:pPr marL="0" indent="0">
              <a:lnSpc>
                <a:spcPct val="120000"/>
              </a:lnSpc>
              <a:spcBef>
                <a:spcPts val="0"/>
              </a:spcBef>
              <a:buNone/>
            </a:pPr>
            <a:r>
              <a:rPr lang="en-US" sz="2900" dirty="0"/>
              <a:t>                "arn:aws:s3:::sfdbbucket1/*"</a:t>
            </a:r>
          </a:p>
          <a:p>
            <a:pPr marL="0" indent="0">
              <a:lnSpc>
                <a:spcPct val="120000"/>
              </a:lnSpc>
              <a:spcBef>
                <a:spcPts val="0"/>
              </a:spcBef>
              <a:buNone/>
            </a:pPr>
            <a:r>
              <a:rPr lang="en-US" sz="2900" dirty="0"/>
              <a:t>            ],</a:t>
            </a:r>
          </a:p>
          <a:p>
            <a:pPr marL="0" indent="0">
              <a:lnSpc>
                <a:spcPct val="120000"/>
              </a:lnSpc>
              <a:spcBef>
                <a:spcPts val="0"/>
              </a:spcBef>
              <a:buNone/>
            </a:pPr>
            <a:r>
              <a:rPr lang="en-US" sz="2900" dirty="0"/>
              <a:t>            "Condition": {</a:t>
            </a:r>
          </a:p>
          <a:p>
            <a:pPr marL="0" indent="0">
              <a:lnSpc>
                <a:spcPct val="120000"/>
              </a:lnSpc>
              <a:spcBef>
                <a:spcPts val="0"/>
              </a:spcBef>
              <a:buNone/>
            </a:pPr>
            <a:r>
              <a:rPr lang="en-US" sz="2900" dirty="0"/>
              <a:t>                "</a:t>
            </a:r>
            <a:r>
              <a:rPr lang="en-US" sz="2900" dirty="0" err="1"/>
              <a:t>StringNotEquals</a:t>
            </a:r>
            <a:r>
              <a:rPr lang="en-US" sz="2900" dirty="0"/>
              <a:t>": {</a:t>
            </a:r>
          </a:p>
          <a:p>
            <a:pPr marL="0" indent="0">
              <a:lnSpc>
                <a:spcPct val="120000"/>
              </a:lnSpc>
              <a:spcBef>
                <a:spcPts val="0"/>
              </a:spcBef>
              <a:buNone/>
            </a:pPr>
            <a:r>
              <a:rPr lang="en-US" sz="2900" dirty="0"/>
              <a:t>                    "</a:t>
            </a:r>
            <a:r>
              <a:rPr lang="en-US" sz="2900" dirty="0" err="1"/>
              <a:t>aws:sourceVpc</a:t>
            </a:r>
            <a:r>
              <a:rPr lang="en-US" sz="2900" dirty="0"/>
              <a:t>": "com.amazonaws.vpce.ap-southeast-1.vpce-svc-07d29a86078ceefe8"</a:t>
            </a:r>
          </a:p>
          <a:p>
            <a:pPr marL="0" indent="0">
              <a:lnSpc>
                <a:spcPct val="120000"/>
              </a:lnSpc>
              <a:spcBef>
                <a:spcPts val="0"/>
              </a:spcBef>
              <a:buNone/>
            </a:pPr>
            <a:r>
              <a:rPr lang="en-US" sz="2900" dirty="0"/>
              <a:t>                }</a:t>
            </a:r>
          </a:p>
          <a:p>
            <a:pPr marL="0" indent="0">
              <a:lnSpc>
                <a:spcPct val="120000"/>
              </a:lnSpc>
              <a:spcBef>
                <a:spcPts val="0"/>
              </a:spcBef>
              <a:buNone/>
            </a:pPr>
            <a:r>
              <a:rPr lang="en-US" sz="2900" dirty="0"/>
              <a:t>            }</a:t>
            </a:r>
          </a:p>
          <a:p>
            <a:pPr marL="0" indent="0">
              <a:lnSpc>
                <a:spcPct val="120000"/>
              </a:lnSpc>
              <a:spcBef>
                <a:spcPts val="0"/>
              </a:spcBef>
              <a:buNone/>
            </a:pPr>
            <a:r>
              <a:rPr lang="en-US" sz="2900" dirty="0"/>
              <a:t>        }</a:t>
            </a:r>
          </a:p>
          <a:p>
            <a:pPr marL="0" indent="0">
              <a:lnSpc>
                <a:spcPct val="120000"/>
              </a:lnSpc>
              <a:spcBef>
                <a:spcPts val="0"/>
              </a:spcBef>
              <a:buNone/>
            </a:pPr>
            <a:r>
              <a:rPr lang="en-US" sz="2900" dirty="0"/>
              <a:t>    ]</a:t>
            </a:r>
          </a:p>
          <a:p>
            <a:pPr marL="0" indent="0">
              <a:lnSpc>
                <a:spcPct val="120000"/>
              </a:lnSpc>
              <a:spcBef>
                <a:spcPts val="0"/>
              </a:spcBef>
              <a:buNone/>
            </a:pPr>
            <a:r>
              <a:rPr lang="en-US" sz="2900" dirty="0"/>
              <a:t>}</a:t>
            </a:r>
          </a:p>
        </p:txBody>
      </p:sp>
    </p:spTree>
    <p:extLst>
      <p:ext uri="{BB962C8B-B14F-4D97-AF65-F5344CB8AC3E}">
        <p14:creationId xmlns:p14="http://schemas.microsoft.com/office/powerpoint/2010/main" val="946879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1218</Words>
  <Application>Microsoft Office PowerPoint</Application>
  <PresentationFormat>Widescreen</PresentationFormat>
  <Paragraphs>250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10 Pitch</vt:lpstr>
      <vt:lpstr>Office Theme</vt:lpstr>
      <vt:lpstr>Bulk Loading From AWS S3</vt:lpstr>
      <vt:lpstr>AWS S3 Stage</vt:lpstr>
      <vt:lpstr>AWS S3 Stage Cont..</vt:lpstr>
      <vt:lpstr>AWS S3 Stage Cont..</vt:lpstr>
      <vt:lpstr>AWS S3  Snowflake Integration</vt:lpstr>
      <vt:lpstr>AWS IAM – Identity Access Management</vt:lpstr>
      <vt:lpstr>IAM Policy…</vt:lpstr>
      <vt:lpstr>Policy</vt:lpstr>
      <vt:lpstr>Snowflake Storage Integration</vt:lpstr>
      <vt:lpstr>IAM Role</vt:lpstr>
      <vt:lpstr>IAM Role Creation…</vt:lpstr>
      <vt:lpstr>Snowflake Storage Integration</vt:lpstr>
      <vt:lpstr>AWS S3 – External Stage Creation</vt:lpstr>
      <vt:lpstr>AWS S3 Stage – By IAM Role</vt:lpstr>
      <vt:lpstr>AWS S3 Stage – By IAM Role</vt:lpstr>
      <vt:lpstr>AWS S3 Stage – By IAM Role</vt:lpstr>
      <vt:lpstr>AWS S3 Stage – By IAM Role</vt:lpstr>
      <vt:lpstr>AWS S3 Stage – By IAM Role</vt:lpstr>
      <vt:lpstr>Unloading on to AWS S3</vt:lpstr>
      <vt:lpstr>Data Unloading / Export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 Loading From AWS S3</dc:title>
  <dc:creator>Sekhar Modem -X (smodem - TECH MAHINDRA LIM at Cisco)</dc:creator>
  <cp:lastModifiedBy>Sekhar Modem -X (smodem - TECH MAHINDRA LIM at Cisco)</cp:lastModifiedBy>
  <cp:revision>23</cp:revision>
  <dcterms:created xsi:type="dcterms:W3CDTF">2020-06-11T01:51:43Z</dcterms:created>
  <dcterms:modified xsi:type="dcterms:W3CDTF">2020-06-12T02:22:01Z</dcterms:modified>
</cp:coreProperties>
</file>