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1" r:id="rId3"/>
    <p:sldId id="313" r:id="rId4"/>
    <p:sldId id="314" r:id="rId5"/>
    <p:sldId id="316" r:id="rId6"/>
    <p:sldId id="315" r:id="rId7"/>
    <p:sldId id="317" r:id="rId8"/>
    <p:sldId id="3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8D15-242E-4991-9119-BF6A6D25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5F82D-58D7-4C79-AD36-54151FDF2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C0CD0-0C7D-445E-9A12-0D75C0CC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8BA0-9D90-4EDD-87A1-6921FE0D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1D61-DEB4-469B-A19A-6D69233A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5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B1D1-378B-4ED8-8231-3B913004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8657E-24F3-4B9A-94FB-DCBDCED6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D4A8-C202-4094-AC5F-6018A716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ED9B2-E963-41C1-917A-7B58CA82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4733-3E57-4ECB-AC1D-80AD6C95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72017-E419-460F-9778-AB2249C3F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0CF5C-9FE3-48D0-9E78-A0F8B869D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BC9B-0B2E-43B0-8F69-D2FAA177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CC246-DF87-41F2-8C04-C5C177EA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5B6-6B77-4CEC-B845-A79F1C42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E28D-EFF5-4A19-86EE-0BA9B1DF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E3B5-5ED2-4282-819F-223915C4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3665-F523-478B-8D5C-AF1E156F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7426-D5A9-415C-8250-44BBC996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9096-B974-4A37-954B-00D7D522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6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63CE-9FDD-4D2F-B39E-EA36EE5C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D2E99-2493-4F9B-901F-E2FD3DF00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380FA-4B75-4CAB-860E-D92E77EB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64CE-7AE9-4550-AD6E-5D853E97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7DAC-1FE5-4561-A61A-3B102271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4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08AF-D112-4DE0-9037-CA9883F2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E1DC-B7D1-4E2F-9258-C4B77CEC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3ED7E-9600-49BF-8DA1-8091EC76C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CC877-4C7B-493E-A05B-2C6E659F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775F6-95E2-4B60-BF3C-4C9CFFED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70C15-6DFD-41B2-9699-9E45F38F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3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2FBA-EE53-48E6-AF4E-A7AE62B0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7481-2F47-4F91-830A-6C4CA9392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C30DD-CE64-497C-BC01-3043A6C9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74274-33DA-4EF6-A6E1-8E54B5872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9A5BD-F785-4DCB-9B7A-B5D8A1162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EA208-24AE-41CC-B1A9-570A9255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EA3AF-AF9B-4CA2-B52A-EA504BD9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9C4DF-E74B-48D4-9E2C-3AF14DBF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DA49-B154-47E2-8733-776E0010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7E8CF-4787-40CD-998E-20136D8B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DE1E5-C41B-4449-B20A-AF1EEFF6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5AE28-890A-4838-BFC2-DB5293A7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5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33B9D-B3D5-4407-954A-3EF1BBE8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81B05-0F02-41CB-B583-A85187BD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A2509-026F-40C3-8C7F-D8B4CC9E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0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F719-110E-4012-BEB4-5711635B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9819-F20F-4A56-892F-6E16EA1C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75D42-583F-407E-8179-895BFAE1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48510-28B0-4FDD-93FB-55953F03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91F5-1E2D-4D5A-AC92-0F9D5B1B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CE04B-EB35-45D1-9D94-B927C05D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3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21D3-2C44-4BFE-891F-D12AF439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7D7F1-9E78-45CF-B18A-1DE1E9E42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05158-1419-4BA5-8BA5-1C5182841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48A34-B7D8-4D59-A0C2-BFB3B5DD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71840-351F-4E73-B3FA-3778304D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E6AD4-50DC-4A2D-8DD4-50F20D66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4D476-C50E-4F60-BB19-36C69E5B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0A915-81CC-4A15-9DC4-D8E86AFB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2550-F3A5-4169-860B-33CC29FEA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3849-A872-4E81-9172-D769742D71DF}" type="datetimeFigureOut">
              <a:rPr lang="en-IN" smtClean="0"/>
              <a:t>11-08-2020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3A481-F40E-4C1B-BC12-7CC9F66D1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78C5-2411-43CF-933A-A9D10E9BB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F1E34-8F84-477D-BA7C-C92499894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jumpstart-snowflake-a/9781484253281/A482416_1_En_6_Chapter.html#Fn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501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dirty="0"/>
              <a:t>Snowflake – </a:t>
            </a:r>
            <a:r>
              <a:rPr lang="en-US" sz="4000" b="1" dirty="0" err="1"/>
              <a:t>Snowpipe</a:t>
            </a:r>
            <a:r>
              <a:rPr lang="en-US" sz="4000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3DEF-12D0-432F-8283-9F38482B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01"/>
            <a:ext cx="12192000" cy="6286499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/>
              <a:t>Snowpipe</a:t>
            </a:r>
            <a:endParaRPr lang="en-US" sz="2400" b="1" dirty="0"/>
          </a:p>
          <a:p>
            <a:pPr lvl="1"/>
            <a:r>
              <a:rPr lang="en-US" sz="2000" dirty="0" err="1"/>
              <a:t>Snowpipe</a:t>
            </a:r>
            <a:r>
              <a:rPr lang="en-US" sz="2000" dirty="0"/>
              <a:t> loads data from files as soon as they are available in a stage. The data is loaded according to the COPY statement defined in a referenced pipe.</a:t>
            </a:r>
          </a:p>
          <a:p>
            <a:pPr lvl="1"/>
            <a:r>
              <a:rPr lang="en-US" sz="2000" dirty="0"/>
              <a:t>A pipe is a named, first-class Snowflake object that contains a COPY statement used by </a:t>
            </a:r>
            <a:r>
              <a:rPr lang="en-US" sz="2000" dirty="0" err="1"/>
              <a:t>Snowpipe</a:t>
            </a:r>
            <a:r>
              <a:rPr lang="en-US" sz="2000" dirty="0"/>
              <a:t>. </a:t>
            </a:r>
          </a:p>
          <a:p>
            <a:pPr lvl="1"/>
            <a:r>
              <a:rPr lang="en-US" sz="2000" dirty="0"/>
              <a:t>The COPY statement identifies the source location of the data files (i.e., a stage) and a target table. </a:t>
            </a:r>
          </a:p>
          <a:p>
            <a:pPr lvl="1"/>
            <a:r>
              <a:rPr lang="en-US" sz="2000" dirty="0"/>
              <a:t>All data types are supported, including semi-structured data types such as JSON and Avro.</a:t>
            </a:r>
          </a:p>
          <a:p>
            <a:r>
              <a:rPr lang="en-US" sz="2400" dirty="0"/>
              <a:t>Different mechanisms for detecting the staged files</a:t>
            </a:r>
          </a:p>
          <a:p>
            <a:pPr lvl="1"/>
            <a:r>
              <a:rPr lang="en-US" sz="2000" dirty="0"/>
              <a:t>Automating </a:t>
            </a:r>
            <a:r>
              <a:rPr lang="en-US" sz="2000" dirty="0" err="1"/>
              <a:t>Snowpipe</a:t>
            </a:r>
            <a:r>
              <a:rPr lang="en-US" sz="2000" dirty="0"/>
              <a:t> using cloud messaging</a:t>
            </a:r>
          </a:p>
          <a:p>
            <a:pPr lvl="1"/>
            <a:r>
              <a:rPr lang="en-IN" sz="2000" dirty="0" err="1"/>
              <a:t>Snowpipe</a:t>
            </a:r>
            <a:r>
              <a:rPr lang="en-IN" sz="2000" dirty="0"/>
              <a:t> REST endpoints</a:t>
            </a:r>
          </a:p>
          <a:p>
            <a:r>
              <a:rPr lang="en-US" sz="2400" dirty="0"/>
              <a:t>Automating </a:t>
            </a:r>
            <a:r>
              <a:rPr lang="en-US" sz="2400" dirty="0" err="1"/>
              <a:t>Snowpipe</a:t>
            </a:r>
            <a:r>
              <a:rPr lang="en-US" sz="2400" dirty="0"/>
              <a:t> using Cloud Messaging</a:t>
            </a:r>
          </a:p>
          <a:p>
            <a:pPr lvl="1"/>
            <a:r>
              <a:rPr lang="en-US" sz="2000" dirty="0"/>
              <a:t>Automated data loads leverage event notifications for cloud storage to inform </a:t>
            </a:r>
            <a:r>
              <a:rPr lang="en-US" sz="2000" dirty="0" err="1"/>
              <a:t>Snowpipe</a:t>
            </a:r>
            <a:r>
              <a:rPr lang="en-US" sz="2000" dirty="0"/>
              <a:t> of the arrival of new data files to load</a:t>
            </a:r>
          </a:p>
          <a:p>
            <a:pPr lvl="1"/>
            <a:r>
              <a:rPr lang="en-US" sz="2000" dirty="0" err="1"/>
              <a:t>Snowpipe</a:t>
            </a:r>
            <a:r>
              <a:rPr lang="en-US" sz="2000" dirty="0"/>
              <a:t> copies the files into a queue, from which they are loaded into the target table in a continuous, serverless fashion based on parameters defined in a specified pipe object</a:t>
            </a:r>
          </a:p>
          <a:p>
            <a:pPr lvl="1"/>
            <a:r>
              <a:rPr lang="en-US" sz="2000" dirty="0"/>
              <a:t>Amazon S3, Azure - Blob , </a:t>
            </a:r>
            <a:r>
              <a:rPr lang="en-US" sz="2000" dirty="0" err="1"/>
              <a:t>DataLake</a:t>
            </a:r>
            <a:r>
              <a:rPr lang="en-US" sz="2000" dirty="0"/>
              <a:t> Storage V2</a:t>
            </a:r>
          </a:p>
          <a:p>
            <a:r>
              <a:rPr lang="en-IN" sz="2400" dirty="0" err="1"/>
              <a:t>Snowpipe</a:t>
            </a:r>
            <a:r>
              <a:rPr lang="en-IN" sz="2400" dirty="0"/>
              <a:t> REST endpoints</a:t>
            </a:r>
          </a:p>
          <a:p>
            <a:pPr lvl="1"/>
            <a:r>
              <a:rPr lang="en-US" sz="2000" dirty="0"/>
              <a:t>client application calls a public REST endpoint with the name of a pipe object and a list of data filenames. </a:t>
            </a:r>
          </a:p>
          <a:p>
            <a:pPr lvl="1"/>
            <a:r>
              <a:rPr lang="en-US" sz="2000" dirty="0"/>
              <a:t>If new data files matching the list are discovered in the stage referenced by the pipe object, they are queued for loading</a:t>
            </a: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2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501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dirty="0"/>
              <a:t>Snowflake – </a:t>
            </a:r>
            <a:r>
              <a:rPr lang="en-US" sz="4000" b="1" dirty="0" err="1"/>
              <a:t>Snowpipe</a:t>
            </a:r>
            <a:r>
              <a:rPr lang="en-US" sz="4000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3DEF-12D0-432F-8283-9F38482B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01"/>
            <a:ext cx="12192000" cy="6013937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Snowpipe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3520EA-E67C-44D1-9C83-BA7A0F70B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98310"/>
              </p:ext>
            </p:extLst>
          </p:nvPr>
        </p:nvGraphicFramePr>
        <p:xfrm>
          <a:off x="1" y="1066802"/>
          <a:ext cx="12107118" cy="5559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578">
                  <a:extLst>
                    <a:ext uri="{9D8B030D-6E8A-4147-A177-3AD203B41FA5}">
                      <a16:colId xmlns:a16="http://schemas.microsoft.com/office/drawing/2014/main" val="2137693478"/>
                    </a:ext>
                  </a:extLst>
                </a:gridCol>
                <a:gridCol w="5578770">
                  <a:extLst>
                    <a:ext uri="{9D8B030D-6E8A-4147-A177-3AD203B41FA5}">
                      <a16:colId xmlns:a16="http://schemas.microsoft.com/office/drawing/2014/main" val="4194716593"/>
                    </a:ext>
                  </a:extLst>
                </a:gridCol>
                <a:gridCol w="5578770">
                  <a:extLst>
                    <a:ext uri="{9D8B030D-6E8A-4147-A177-3AD203B41FA5}">
                      <a16:colId xmlns:a16="http://schemas.microsoft.com/office/drawing/2014/main" val="4154162413"/>
                    </a:ext>
                  </a:extLst>
                </a:gridCol>
              </a:tblGrid>
              <a:tr h="52664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Sno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Bulk Data Loading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Snowpipe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3923"/>
                  </a:ext>
                </a:extLst>
              </a:tr>
              <a:tr h="1128532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Authentication</a:t>
                      </a:r>
                      <a:r>
                        <a:rPr lang="en-US" sz="1600" u="none" strike="noStrike" dirty="0">
                          <a:effectLst/>
                        </a:rPr>
                        <a:t> :Relies on the security options supported by the client for authenticating and initiating a user session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When calling the REST endpoints: Requires key pair authentication with JSON Web Token (JWT). JWTs are signed using a public/private key pair with RSA encryption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953717"/>
                  </a:ext>
                </a:extLst>
              </a:tr>
              <a:tr h="90372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Load History: </a:t>
                      </a:r>
                      <a:r>
                        <a:rPr lang="en-US" sz="1600" u="none" strike="noStrike" dirty="0">
                          <a:effectLst/>
                        </a:rPr>
                        <a:t>Stored in the metadata of the target table for 64 days. Available upon completion of the COPY statement as the statement output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Stored in the metadata of the pipe for 14 days. Must be requested from Snowflake via a REST endpoint, SQL table function, or ACCOUNT_USAGE view.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079288"/>
                  </a:ext>
                </a:extLst>
              </a:tr>
              <a:tr h="1164242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Transactions :</a:t>
                      </a:r>
                      <a:r>
                        <a:rPr lang="en-US" sz="1600" u="none" strike="noStrike" dirty="0">
                          <a:effectLst/>
                        </a:rPr>
                        <a:t> Loads are always performed in a single transaction. Data is inserted into table alongside any other SQL statements submitted manually by users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Loads are combined or split into a single or multiple transactions based on the number and size of the rows in each data file. Rows of partially loaded files (based on the ON_ERROR copy option setting) can also be combined or split into one or more transactions.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274673"/>
                  </a:ext>
                </a:extLst>
              </a:tr>
              <a:tr h="5768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Compute Resources :</a:t>
                      </a:r>
                      <a:r>
                        <a:rPr lang="en-US" sz="1600" u="none" strike="noStrike" dirty="0">
                          <a:effectLst/>
                        </a:rPr>
                        <a:t>Requires a user-specified warehouse to execute COPY statements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Uses Snowflake-supplied compute resources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796073"/>
                  </a:ext>
                </a:extLst>
              </a:tr>
              <a:tr h="5768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Cost :</a:t>
                      </a:r>
                      <a:r>
                        <a:rPr lang="en-US" sz="1600" u="none" strike="noStrike" dirty="0">
                          <a:effectLst/>
                        </a:rPr>
                        <a:t> Billed for the amount of time each virtual warehouse is active.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Billed according to the compute resources used in the </a:t>
                      </a:r>
                      <a:r>
                        <a:rPr lang="en-US" sz="1600" u="none" strike="noStrike" dirty="0" err="1">
                          <a:effectLst/>
                        </a:rPr>
                        <a:t>Snowpipe</a:t>
                      </a:r>
                      <a:r>
                        <a:rPr lang="en-US" sz="1600" u="none" strike="noStrike" dirty="0">
                          <a:effectLst/>
                        </a:rPr>
                        <a:t> warehouse while loading the files.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addition to resource consumption, an overhead to manage files in the internal load queue is included in the utilization costs charged for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Snowpipe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Snowpipe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charges 0.06 credits per 1000 files queued.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88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00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501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dirty="0"/>
              <a:t>Snowflake – </a:t>
            </a:r>
            <a:r>
              <a:rPr lang="en-US" sz="4000" b="1" dirty="0" err="1"/>
              <a:t>Snowpipe</a:t>
            </a:r>
            <a:r>
              <a:rPr lang="en-US" sz="4000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3DEF-12D0-432F-8283-9F38482B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01"/>
            <a:ext cx="12192000" cy="6286499"/>
          </a:xfrm>
        </p:spPr>
        <p:txBody>
          <a:bodyPr>
            <a:normAutofit/>
          </a:bodyPr>
          <a:lstStyle/>
          <a:p>
            <a:r>
              <a:rPr lang="en-US" sz="2400" dirty="0"/>
              <a:t>File Sizing &amp; Limitations</a:t>
            </a:r>
          </a:p>
          <a:p>
            <a:pPr lvl="1"/>
            <a:r>
              <a:rPr lang="en-US" sz="2000" dirty="0"/>
              <a:t>10 MB to 100 MB in size compressed</a:t>
            </a:r>
          </a:p>
          <a:p>
            <a:pPr lvl="1"/>
            <a:r>
              <a:rPr lang="en-US" sz="2000" dirty="0"/>
              <a:t>Aggregate smaller files to minimize the processing overhead for each file</a:t>
            </a:r>
          </a:p>
          <a:p>
            <a:pPr lvl="1"/>
            <a:r>
              <a:rPr lang="en-US" sz="2000" dirty="0"/>
              <a:t>Split larger files into a greater number of smaller files to distribute the load among the servers in an active warehouse</a:t>
            </a:r>
          </a:p>
          <a:p>
            <a:pPr lvl="1"/>
            <a:r>
              <a:rPr lang="en-US" sz="2000" dirty="0"/>
              <a:t>VARIANT data type imposes a 16 MB (compressed) size limit on individual rows</a:t>
            </a:r>
          </a:p>
          <a:p>
            <a:pPr lvl="1"/>
            <a:r>
              <a:rPr lang="en-US" sz="2000" dirty="0"/>
              <a:t>Enabling the STRIP_OUTER_ARRAY file format option for the COPY INTO &lt;table&gt; command to remove the outer array structure and load the records into separate table rows</a:t>
            </a:r>
          </a:p>
          <a:p>
            <a:pPr lvl="1"/>
            <a:r>
              <a:rPr lang="en-US" dirty="0"/>
              <a:t> </a:t>
            </a:r>
            <a:r>
              <a:rPr lang="en-US" sz="2000" dirty="0"/>
              <a:t>Data loads of large Parquet files - Split large files into files 1 GB in size (or smaller) for loading</a:t>
            </a:r>
          </a:p>
          <a:p>
            <a:r>
              <a:rPr lang="en-US" sz="2400" dirty="0"/>
              <a:t>Load Order of Data Files</a:t>
            </a:r>
          </a:p>
          <a:p>
            <a:pPr lvl="1"/>
            <a:r>
              <a:rPr lang="en-US" sz="1800" dirty="0"/>
              <a:t>Snowflake establishes a single queue to sequence data files awaiting </a:t>
            </a:r>
            <a:r>
              <a:rPr lang="en-US" sz="1800" dirty="0" err="1"/>
              <a:t>loadin</a:t>
            </a:r>
            <a:endParaRPr lang="en-US" sz="1800" dirty="0"/>
          </a:p>
          <a:p>
            <a:pPr lvl="1"/>
            <a:r>
              <a:rPr lang="en-US" sz="1800" dirty="0"/>
              <a:t>As new data files are discovered in a stage, </a:t>
            </a:r>
            <a:r>
              <a:rPr lang="en-US" sz="1800" dirty="0" err="1"/>
              <a:t>Snowpipe</a:t>
            </a:r>
            <a:r>
              <a:rPr lang="en-US" sz="1800" dirty="0"/>
              <a:t> appends them to the queue.</a:t>
            </a:r>
          </a:p>
          <a:p>
            <a:pPr lvl="1"/>
            <a:r>
              <a:rPr lang="en-US" sz="1800" dirty="0"/>
              <a:t>However, multiple processes pull files from the queue; and so, while </a:t>
            </a:r>
            <a:r>
              <a:rPr lang="en-US" sz="1800" dirty="0" err="1"/>
              <a:t>Snowpipe</a:t>
            </a:r>
            <a:r>
              <a:rPr lang="en-US" sz="1800" dirty="0"/>
              <a:t> generally loads older files first, there is no guarantee that files are loaded in the same order they are staged</a:t>
            </a:r>
          </a:p>
          <a:p>
            <a:r>
              <a:rPr lang="en-IN" sz="2400" dirty="0"/>
              <a:t>Data Duplication</a:t>
            </a:r>
          </a:p>
          <a:p>
            <a:pPr lvl="1"/>
            <a:r>
              <a:rPr lang="en-US" sz="2000" dirty="0" err="1"/>
              <a:t>Snowpipe</a:t>
            </a:r>
            <a:r>
              <a:rPr lang="en-US" sz="2000" dirty="0"/>
              <a:t> uses file loading metadata associated with each pipe object to prevent reloading the same files (and duplicating data) in a table. This metadata stores the path (i.e. prefix) and name of each loaded file, and prevents loading files with the same name even if they were later modified (i.e. have a different </a:t>
            </a:r>
            <a:r>
              <a:rPr lang="en-US" sz="2000" dirty="0" err="1"/>
              <a:t>eTag</a:t>
            </a:r>
            <a:r>
              <a:rPr lang="en-US" sz="2000" dirty="0"/>
              <a:t>).</a:t>
            </a:r>
            <a:endParaRPr lang="en-IN" sz="2000" dirty="0"/>
          </a:p>
          <a:p>
            <a:pPr lvl="1"/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0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501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dirty="0"/>
              <a:t>Snowflake – </a:t>
            </a:r>
            <a:r>
              <a:rPr lang="en-US" sz="4000" b="1" dirty="0" err="1"/>
              <a:t>Snowpipe</a:t>
            </a:r>
            <a:r>
              <a:rPr lang="en-US" sz="4000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3DEF-12D0-432F-8283-9F38482B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01"/>
            <a:ext cx="12192000" cy="62864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File Sizing &amp; Limitations</a:t>
            </a:r>
          </a:p>
          <a:p>
            <a:pPr lvl="1"/>
            <a:r>
              <a:rPr lang="en-US" sz="1800" dirty="0"/>
              <a:t>10 MB to 100 MB in size compressed</a:t>
            </a:r>
          </a:p>
          <a:p>
            <a:pPr lvl="1"/>
            <a:r>
              <a:rPr lang="en-US" sz="1800" dirty="0"/>
              <a:t>Aggregate smaller files to minimize the processing overhead for each file</a:t>
            </a:r>
          </a:p>
          <a:p>
            <a:pPr lvl="1"/>
            <a:r>
              <a:rPr lang="en-US" sz="1800" dirty="0"/>
              <a:t>Split larger files into a greater number of smaller files to distribute the load among the servers in an active warehouse</a:t>
            </a:r>
          </a:p>
          <a:p>
            <a:pPr lvl="1"/>
            <a:r>
              <a:rPr lang="en-US" sz="1800" dirty="0"/>
              <a:t>VARIANT data type imposes a 16 MB (compressed) size limit on individual rows</a:t>
            </a:r>
          </a:p>
          <a:p>
            <a:pPr lvl="1"/>
            <a:r>
              <a:rPr lang="en-US" sz="1800" dirty="0"/>
              <a:t>Enabling the STRIP_OUTER_ARRAY file format option for the COPY INTO &lt;table&gt; command to remove the outer array structure and load the records into separate table rows</a:t>
            </a:r>
          </a:p>
          <a:p>
            <a:pPr lvl="1"/>
            <a:r>
              <a:rPr lang="en-US" sz="1800" dirty="0"/>
              <a:t> Data loads of large Parquet files - Split large files into files 1 GB in size (or smaller) for loading</a:t>
            </a:r>
          </a:p>
          <a:p>
            <a:r>
              <a:rPr lang="en-US" sz="2400" dirty="0"/>
              <a:t>Load Order of Data Files</a:t>
            </a:r>
          </a:p>
          <a:p>
            <a:pPr lvl="1"/>
            <a:r>
              <a:rPr lang="en-US" sz="1800" dirty="0"/>
              <a:t>Snowflake establishes a single queue to sequence data files awaiting </a:t>
            </a:r>
            <a:r>
              <a:rPr lang="en-US" sz="1800" dirty="0" err="1"/>
              <a:t>loadin</a:t>
            </a:r>
            <a:endParaRPr lang="en-US" sz="1800" dirty="0"/>
          </a:p>
          <a:p>
            <a:pPr lvl="1"/>
            <a:r>
              <a:rPr lang="en-US" sz="1800" dirty="0"/>
              <a:t>As new data files are discovered in a stage, </a:t>
            </a:r>
            <a:r>
              <a:rPr lang="en-US" sz="1800" dirty="0" err="1"/>
              <a:t>Snowpipe</a:t>
            </a:r>
            <a:r>
              <a:rPr lang="en-US" sz="1800" dirty="0"/>
              <a:t> appends them to the queue.</a:t>
            </a:r>
          </a:p>
          <a:p>
            <a:pPr lvl="1"/>
            <a:r>
              <a:rPr lang="en-US" sz="1800" dirty="0"/>
              <a:t>However, multiple processes pull files from the queue; and so, while </a:t>
            </a:r>
            <a:r>
              <a:rPr lang="en-US" sz="1800" dirty="0" err="1"/>
              <a:t>Snowpipe</a:t>
            </a:r>
            <a:r>
              <a:rPr lang="en-US" sz="1800" dirty="0"/>
              <a:t> generally loads older files first, there is no guarantee that files are loaded in the same order they are staged</a:t>
            </a:r>
          </a:p>
          <a:p>
            <a:r>
              <a:rPr lang="en-IN" sz="2400" dirty="0"/>
              <a:t>Data Duplication</a:t>
            </a:r>
          </a:p>
          <a:p>
            <a:pPr lvl="1"/>
            <a:r>
              <a:rPr lang="en-US" sz="1800" dirty="0" err="1"/>
              <a:t>Snowpipe</a:t>
            </a:r>
            <a:r>
              <a:rPr lang="en-US" sz="1800" dirty="0"/>
              <a:t> uses file loading metadata associated with each pipe object to prevent reloading the same files (and duplicating data) in a table. This metadata stores the path (i.e. prefix) and name of each loaded file and prevents loading files with the same name even if they were later modified (i.e. have a different </a:t>
            </a:r>
            <a:r>
              <a:rPr lang="en-US" sz="1800" dirty="0" err="1"/>
              <a:t>eTag</a:t>
            </a:r>
            <a:r>
              <a:rPr lang="en-US" sz="1800" dirty="0"/>
              <a:t>).</a:t>
            </a:r>
          </a:p>
          <a:p>
            <a:r>
              <a:rPr lang="en-IN" sz="2400" dirty="0"/>
              <a:t>Estimating </a:t>
            </a:r>
            <a:r>
              <a:rPr lang="en-IN" sz="2400" dirty="0" err="1"/>
              <a:t>Snowpipe</a:t>
            </a:r>
            <a:r>
              <a:rPr lang="en-IN" sz="2400" dirty="0"/>
              <a:t> Latency</a:t>
            </a:r>
          </a:p>
          <a:p>
            <a:pPr lvl="1"/>
            <a:r>
              <a:rPr lang="en-US" sz="1800" dirty="0"/>
              <a:t>File formats and sizes, and the complexity of COPY statements (including SELECT statement used for transformations), all impact the amount of time required for a </a:t>
            </a:r>
            <a:r>
              <a:rPr lang="en-US" sz="1800" dirty="0" err="1"/>
              <a:t>Snowpipe</a:t>
            </a:r>
            <a:r>
              <a:rPr lang="en-US" sz="1800" dirty="0"/>
              <a:t> load</a:t>
            </a:r>
          </a:p>
          <a:p>
            <a:pPr lvl="1"/>
            <a:r>
              <a:rPr lang="en-US" sz="1800" dirty="0"/>
              <a:t>Experiment by performing a typical set of loads to estimate average latency</a:t>
            </a:r>
            <a:endParaRPr lang="en-IN" sz="1800" dirty="0"/>
          </a:p>
          <a:p>
            <a:endParaRPr lang="en-IN" sz="2200" dirty="0"/>
          </a:p>
          <a:p>
            <a:pPr lvl="1"/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501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dirty="0"/>
              <a:t>Snowflake – </a:t>
            </a:r>
            <a:r>
              <a:rPr lang="en-US" sz="4000" b="1" dirty="0" err="1"/>
              <a:t>Snowpipe</a:t>
            </a:r>
            <a:r>
              <a:rPr lang="en-US" sz="4000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3DEF-12D0-432F-8283-9F38482B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01"/>
            <a:ext cx="12192000" cy="628649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Snowpipe</a:t>
            </a:r>
            <a:r>
              <a:rPr lang="en-US" sz="2400" dirty="0"/>
              <a:t> DDL</a:t>
            </a:r>
          </a:p>
          <a:p>
            <a:pPr lvl="1"/>
            <a:r>
              <a:rPr lang="en-US" sz="1800" dirty="0"/>
              <a:t>CREATE PIPE</a:t>
            </a:r>
          </a:p>
          <a:p>
            <a:pPr lvl="1"/>
            <a:r>
              <a:rPr lang="en-US" sz="1800" dirty="0"/>
              <a:t>ALTER PIPE</a:t>
            </a:r>
          </a:p>
          <a:p>
            <a:pPr lvl="1"/>
            <a:r>
              <a:rPr lang="en-US" sz="1800" dirty="0"/>
              <a:t>DROP PIPE</a:t>
            </a:r>
          </a:p>
          <a:p>
            <a:pPr lvl="1"/>
            <a:r>
              <a:rPr lang="en-US" sz="1800" dirty="0"/>
              <a:t>DESCRIBE PIPE</a:t>
            </a:r>
          </a:p>
          <a:p>
            <a:pPr lvl="1"/>
            <a:r>
              <a:rPr lang="en-US" sz="1800" dirty="0"/>
              <a:t>SHOW PIPES</a:t>
            </a:r>
          </a:p>
          <a:p>
            <a:r>
              <a:rPr lang="en-IN" sz="2200" dirty="0"/>
              <a:t>Examples</a:t>
            </a:r>
          </a:p>
          <a:p>
            <a:pPr lvl="1"/>
            <a:r>
              <a:rPr lang="en-US" sz="1800" dirty="0"/>
              <a:t>Create a pipe in the current schema that loads all the data from files staged</a:t>
            </a:r>
          </a:p>
          <a:p>
            <a:pPr lvl="2"/>
            <a:r>
              <a:rPr lang="en-US" sz="1700" dirty="0"/>
              <a:t>create pipe </a:t>
            </a:r>
            <a:r>
              <a:rPr lang="en-US" sz="1700" dirty="0" err="1"/>
              <a:t>mypipe</a:t>
            </a:r>
            <a:r>
              <a:rPr lang="en-US" sz="1700" dirty="0"/>
              <a:t> as copy into </a:t>
            </a:r>
            <a:r>
              <a:rPr lang="en-US" sz="1700" dirty="0" err="1"/>
              <a:t>mytable</a:t>
            </a:r>
            <a:r>
              <a:rPr lang="en-US" sz="1700" dirty="0"/>
              <a:t> from @</a:t>
            </a:r>
            <a:r>
              <a:rPr lang="en-US" sz="1700" dirty="0" err="1"/>
              <a:t>mystage</a:t>
            </a:r>
            <a:r>
              <a:rPr lang="en-US" sz="1700" dirty="0"/>
              <a:t>;</a:t>
            </a:r>
          </a:p>
          <a:p>
            <a:pPr lvl="1"/>
            <a:r>
              <a:rPr lang="en-US" sz="1800" dirty="0"/>
              <a:t>With a data transformation. Load data from the 4th and 5th columns in the staged files, in reverse order</a:t>
            </a:r>
          </a:p>
          <a:p>
            <a:pPr lvl="2"/>
            <a:r>
              <a:rPr lang="en-US" sz="1700" dirty="0"/>
              <a:t>create pipe mypipe2 as copy into </a:t>
            </a:r>
            <a:r>
              <a:rPr lang="en-US" sz="1700" dirty="0" err="1"/>
              <a:t>mytable</a:t>
            </a:r>
            <a:r>
              <a:rPr lang="en-US" sz="1700" dirty="0"/>
              <a:t>(c1, c2) from (select $5, $4 from @mystage);</a:t>
            </a:r>
          </a:p>
          <a:p>
            <a:pPr lvl="1"/>
            <a:r>
              <a:rPr lang="en-US" sz="2100" dirty="0"/>
              <a:t>alter pipe </a:t>
            </a:r>
            <a:r>
              <a:rPr lang="en-US" sz="2100" dirty="0" err="1"/>
              <a:t>my_pipe</a:t>
            </a:r>
            <a:r>
              <a:rPr lang="en-US" sz="2100" dirty="0"/>
              <a:t> REFRESH;</a:t>
            </a:r>
          </a:p>
          <a:p>
            <a:r>
              <a:rPr lang="en-US" sz="2200" dirty="0"/>
              <a:t>Create a pipe in the current schema for automatic loading of data using event notifications </a:t>
            </a:r>
          </a:p>
          <a:p>
            <a:pPr lvl="1"/>
            <a:r>
              <a:rPr lang="en-US" sz="1800" dirty="0"/>
              <a:t>received from a messaging service:</a:t>
            </a:r>
            <a:endParaRPr lang="en-IN" sz="1800" dirty="0"/>
          </a:p>
          <a:p>
            <a:r>
              <a:rPr lang="en-IN" sz="2200" dirty="0"/>
              <a:t>Amazon S3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create pipe mypipe_s3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</a:t>
            </a:r>
            <a:r>
              <a:rPr lang="en-IN" sz="1600" dirty="0" err="1"/>
              <a:t>auto_ingest</a:t>
            </a:r>
            <a:r>
              <a:rPr lang="en-IN" sz="1600" dirty="0"/>
              <a:t> = true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</a:t>
            </a:r>
            <a:r>
              <a:rPr lang="en-IN" sz="1600" dirty="0" err="1"/>
              <a:t>aws_sns_topic</a:t>
            </a:r>
            <a:r>
              <a:rPr lang="en-IN" sz="1600" dirty="0"/>
              <a:t> = 'arn:aws:sns:us-west-2:001234567890:s3_mybucket'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as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copy into </a:t>
            </a:r>
            <a:r>
              <a:rPr lang="en-IN" sz="1600" dirty="0" err="1"/>
              <a:t>snowpipe_db.public.mytable</a:t>
            </a:r>
            <a:endParaRPr lang="en-IN" sz="1600" dirty="0"/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from @</a:t>
            </a:r>
            <a:r>
              <a:rPr lang="en-IN" sz="1600" dirty="0" err="1"/>
              <a:t>snowpipe_db.public.mystage</a:t>
            </a:r>
            <a:endParaRPr lang="en-IN" sz="1600" dirty="0"/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/>
              <a:t>  </a:t>
            </a:r>
            <a:r>
              <a:rPr lang="en-IN" sz="1600" dirty="0" err="1"/>
              <a:t>file_format</a:t>
            </a:r>
            <a:r>
              <a:rPr lang="en-IN" sz="1600" dirty="0"/>
              <a:t> = (type = 'JSON');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501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dirty="0"/>
              <a:t>Snowflake – </a:t>
            </a:r>
            <a:r>
              <a:rPr lang="en-US" sz="4000" b="1" dirty="0" err="1"/>
              <a:t>Snowpipe</a:t>
            </a:r>
            <a:r>
              <a:rPr lang="en-US" sz="4000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3DEF-12D0-432F-8283-9F38482B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01"/>
            <a:ext cx="12192000" cy="62864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Examples</a:t>
            </a:r>
          </a:p>
          <a:p>
            <a:r>
              <a:rPr lang="en-IN" sz="2200" dirty="0"/>
              <a:t>Microsoft Azure</a:t>
            </a:r>
          </a:p>
          <a:p>
            <a:pPr marL="457200" lvl="1" indent="0">
              <a:buNone/>
            </a:pPr>
            <a:r>
              <a:rPr lang="en-IN" sz="1600" dirty="0"/>
              <a:t>create pipe </a:t>
            </a:r>
            <a:r>
              <a:rPr lang="en-IN" sz="1600" dirty="0" err="1"/>
              <a:t>mypipe_azure</a:t>
            </a:r>
            <a:endParaRPr lang="en-IN" sz="1600" dirty="0"/>
          </a:p>
          <a:p>
            <a:pPr marL="457200" lvl="1" indent="0">
              <a:buNone/>
            </a:pPr>
            <a:r>
              <a:rPr lang="en-IN" sz="1600" dirty="0"/>
              <a:t>  </a:t>
            </a:r>
            <a:r>
              <a:rPr lang="en-IN" sz="1600" dirty="0" err="1"/>
              <a:t>auto_ingest</a:t>
            </a:r>
            <a:r>
              <a:rPr lang="en-IN" sz="1600" dirty="0"/>
              <a:t> = true</a:t>
            </a:r>
          </a:p>
          <a:p>
            <a:pPr marL="457200" lvl="1" indent="0">
              <a:buNone/>
            </a:pPr>
            <a:r>
              <a:rPr lang="en-IN" sz="1600" dirty="0"/>
              <a:t>  integration = 'MYINT'</a:t>
            </a:r>
          </a:p>
          <a:p>
            <a:pPr marL="457200" lvl="1" indent="0">
              <a:buNone/>
            </a:pPr>
            <a:r>
              <a:rPr lang="en-IN" sz="1600" dirty="0"/>
              <a:t>  as</a:t>
            </a:r>
          </a:p>
          <a:p>
            <a:pPr marL="457200" lvl="1" indent="0">
              <a:buNone/>
            </a:pPr>
            <a:r>
              <a:rPr lang="en-IN" sz="1600" dirty="0"/>
              <a:t>  copy into </a:t>
            </a:r>
            <a:r>
              <a:rPr lang="en-IN" sz="1600" dirty="0" err="1"/>
              <a:t>snowpipe_db.public.mytable</a:t>
            </a:r>
            <a:endParaRPr lang="en-IN" sz="1600" dirty="0"/>
          </a:p>
          <a:p>
            <a:pPr marL="457200" lvl="1" indent="0">
              <a:buNone/>
            </a:pPr>
            <a:r>
              <a:rPr lang="en-IN" sz="1600" dirty="0"/>
              <a:t>  from @</a:t>
            </a:r>
            <a:r>
              <a:rPr lang="en-IN" sz="1600" dirty="0" err="1"/>
              <a:t>snowpipe_db.public.mystage</a:t>
            </a:r>
            <a:endParaRPr lang="en-IN" sz="1600" dirty="0"/>
          </a:p>
          <a:p>
            <a:pPr marL="457200" lvl="1" indent="0">
              <a:buNone/>
            </a:pPr>
            <a:r>
              <a:rPr lang="en-IN" sz="1600" dirty="0"/>
              <a:t>  </a:t>
            </a:r>
            <a:r>
              <a:rPr lang="en-IN" sz="1600" dirty="0" err="1"/>
              <a:t>file_format</a:t>
            </a:r>
            <a:r>
              <a:rPr lang="en-IN" sz="1600" dirty="0"/>
              <a:t> = (type = 'JSON’);</a:t>
            </a:r>
          </a:p>
          <a:p>
            <a:r>
              <a:rPr lang="en-US" sz="2400" dirty="0"/>
              <a:t>Viewing the Data Load History for Your Account</a:t>
            </a:r>
          </a:p>
          <a:p>
            <a:pPr lvl="1"/>
            <a:r>
              <a:rPr lang="en-US" sz="2000" dirty="0" err="1"/>
              <a:t>WebUI</a:t>
            </a:r>
            <a:endParaRPr lang="en-US" sz="2000" dirty="0"/>
          </a:p>
          <a:p>
            <a:pPr marL="914400" lvl="2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Account </a:t>
            </a:r>
            <a:r>
              <a:rPr lang="en-US" sz="1800" dirty="0" err="1"/>
              <a:t>Account</a:t>
            </a:r>
            <a:r>
              <a:rPr lang="en-US" sz="1800" dirty="0"/>
              <a:t> tab » Billing &amp; Usage. </a:t>
            </a:r>
            <a:r>
              <a:rPr lang="en-US" sz="1800" dirty="0" err="1"/>
              <a:t>Snowpipe</a:t>
            </a:r>
            <a:r>
              <a:rPr lang="en-US" sz="1800" dirty="0"/>
              <a:t> utilization is shown as a special Snowflake-provided 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     warehouse named Snowflake » SNOWPIPE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SQL -- Query either of the following: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PIPE_USAGE_HISTORY table function (in the Information Schema).</a:t>
            </a:r>
          </a:p>
          <a:p>
            <a:pPr marL="914400" lvl="2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PIPE_USAGE_HISTORY View </a:t>
            </a:r>
            <a:r>
              <a:rPr lang="en-US" sz="1800" dirty="0" err="1"/>
              <a:t>view</a:t>
            </a:r>
            <a:r>
              <a:rPr lang="en-US" sz="1800" dirty="0"/>
              <a:t> (in Account Usage).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err="1"/>
              <a:t>Eg</a:t>
            </a:r>
            <a:r>
              <a:rPr lang="en-US" sz="2200" dirty="0"/>
              <a:t>: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select *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from table(</a:t>
            </a:r>
            <a:r>
              <a:rPr lang="en-US" sz="1800" dirty="0" err="1"/>
              <a:t>information_schema.pipe_usage_history</a:t>
            </a:r>
            <a:r>
              <a:rPr lang="en-US" sz="1800" dirty="0"/>
              <a:t>(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date_range_start</a:t>
            </a:r>
            <a:r>
              <a:rPr lang="en-US" sz="1800" dirty="0"/>
              <a:t>=&gt;</a:t>
            </a:r>
            <a:r>
              <a:rPr lang="en-US" sz="1800" dirty="0" err="1"/>
              <a:t>dateadd</a:t>
            </a:r>
            <a:r>
              <a:rPr lang="en-US" sz="1800" dirty="0"/>
              <a:t>('hour',-12,current_timestamp()),</a:t>
            </a:r>
          </a:p>
          <a:p>
            <a:pPr marL="6858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pipe_name</a:t>
            </a:r>
            <a:r>
              <a:rPr lang="en-US" sz="1800" dirty="0"/>
              <a:t>=&gt;'</a:t>
            </a:r>
            <a:r>
              <a:rPr lang="en-US" sz="1800" dirty="0" err="1"/>
              <a:t>mydb.public.mypipe</a:t>
            </a:r>
            <a:r>
              <a:rPr lang="en-US" sz="1800" dirty="0"/>
              <a:t>'));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endParaRPr lang="en-IN" sz="1800" dirty="0"/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option </a:t>
            </a:r>
            <a:r>
              <a:rPr lang="en-US" dirty="0" err="1"/>
              <a:t>auto_ingest</a:t>
            </a:r>
            <a:r>
              <a:rPr lang="en-US" dirty="0"/>
              <a:t> is not available unless it is explicitly enabled on your Snowflake account. Please contact Snowflake Support</a:t>
            </a:r>
            <a:r>
              <a:rPr lang="en-US" baseline="30000" dirty="0">
                <a:hlinkClick r:id="rId2"/>
              </a:rPr>
              <a:t>6</a:t>
            </a:r>
            <a:r>
              <a:rPr lang="en-US" dirty="0"/>
              <a:t> for the enable options in your Snowflake account.</a:t>
            </a:r>
            <a:endParaRPr lang="en-IN" sz="1800" dirty="0"/>
          </a:p>
          <a:p>
            <a:pPr marL="457200" lvl="1" indent="0">
              <a:buNone/>
            </a:pPr>
            <a:endParaRPr lang="en-IN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6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501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dirty="0"/>
              <a:t>Snowflake – </a:t>
            </a:r>
            <a:r>
              <a:rPr lang="en-US" sz="4000" b="1" dirty="0" err="1"/>
              <a:t>Snowpipe</a:t>
            </a:r>
            <a:r>
              <a:rPr lang="en-US" sz="4000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3DEF-12D0-432F-8283-9F38482B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01"/>
            <a:ext cx="12192000" cy="6286499"/>
          </a:xfrm>
        </p:spPr>
        <p:txBody>
          <a:bodyPr>
            <a:normAutofit/>
          </a:bodyPr>
          <a:lstStyle/>
          <a:p>
            <a:r>
              <a:rPr lang="en-US" sz="2400" dirty="0" err="1"/>
              <a:t>Snowpipe</a:t>
            </a:r>
            <a:r>
              <a:rPr lang="en-US" sz="2400" dirty="0"/>
              <a:t> S3 Integration</a:t>
            </a:r>
          </a:p>
          <a:p>
            <a:pPr lvl="1"/>
            <a:r>
              <a:rPr lang="en-US" sz="2000" dirty="0"/>
              <a:t>Configuring Secure Access to Cloud Storage</a:t>
            </a:r>
          </a:p>
          <a:p>
            <a:pPr lvl="1"/>
            <a:r>
              <a:rPr lang="en-US" sz="2000" dirty="0"/>
              <a:t>Step 1: Configure Access Permissions for the S3 Bucket</a:t>
            </a:r>
          </a:p>
          <a:p>
            <a:pPr lvl="1"/>
            <a:r>
              <a:rPr lang="en-US" sz="2000" dirty="0"/>
              <a:t>Step 2: Create the IAM Role in AWS</a:t>
            </a:r>
          </a:p>
          <a:p>
            <a:pPr lvl="1"/>
            <a:r>
              <a:rPr lang="en-US" sz="2000" dirty="0"/>
              <a:t>Step 3: Create a Cloud Storage Integration in Snowflake</a:t>
            </a:r>
          </a:p>
          <a:p>
            <a:pPr lvl="1"/>
            <a:r>
              <a:rPr lang="en-US" sz="2000" dirty="0"/>
              <a:t>Step 4: Retrieve the AWS IAM User for your Snowflake Account</a:t>
            </a:r>
          </a:p>
          <a:p>
            <a:pPr lvl="1"/>
            <a:r>
              <a:rPr lang="en-US" sz="2000" dirty="0"/>
              <a:t>Step 5: Grant the IAM User Permissions to Access Bucket Objects</a:t>
            </a:r>
            <a:endParaRPr lang="en-US" sz="2400" dirty="0"/>
          </a:p>
          <a:p>
            <a:r>
              <a:rPr lang="en-US" sz="2400" dirty="0"/>
              <a:t>SQS Setup</a:t>
            </a:r>
          </a:p>
          <a:p>
            <a:pPr lvl="1"/>
            <a:r>
              <a:rPr lang="en-US" sz="2000" dirty="0"/>
              <a:t>Option 1: Creating a New S3 Event Notification to Automate </a:t>
            </a:r>
            <a:r>
              <a:rPr lang="en-US" sz="2000" dirty="0" err="1"/>
              <a:t>Snowpipe</a:t>
            </a:r>
            <a:endParaRPr lang="en-US" sz="2000" dirty="0"/>
          </a:p>
          <a:p>
            <a:pPr lvl="1"/>
            <a:r>
              <a:rPr lang="en-US" sz="2000" dirty="0"/>
              <a:t>Step 1: Create a Stage (If Needed)</a:t>
            </a:r>
          </a:p>
          <a:p>
            <a:pPr lvl="1"/>
            <a:r>
              <a:rPr lang="en-US" sz="2000" dirty="0"/>
              <a:t>Step 2: Create a Pipe with Auto-Ingest Enabled</a:t>
            </a:r>
          </a:p>
          <a:p>
            <a:pPr lvl="1"/>
            <a:r>
              <a:rPr lang="en-US" sz="2000" dirty="0"/>
              <a:t>Step 3: Configure Security</a:t>
            </a:r>
          </a:p>
          <a:p>
            <a:pPr lvl="1"/>
            <a:r>
              <a:rPr lang="en-US" sz="2000" dirty="0"/>
              <a:t>Step 4: Configure Event Notifications</a:t>
            </a:r>
          </a:p>
          <a:p>
            <a:pPr lvl="1"/>
            <a:r>
              <a:rPr lang="en-US" sz="2000" dirty="0"/>
              <a:t>Step 5: Load Historical Files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9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501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dirty="0"/>
              <a:t>Snowflake – </a:t>
            </a:r>
            <a:r>
              <a:rPr lang="en-US" sz="4000" b="1" dirty="0" err="1"/>
              <a:t>Snowpipe</a:t>
            </a:r>
            <a:r>
              <a:rPr lang="en-US" sz="4000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3DEF-12D0-432F-8283-9F38482B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1501"/>
            <a:ext cx="12192000" cy="6286499"/>
          </a:xfrm>
        </p:spPr>
        <p:txBody>
          <a:bodyPr>
            <a:normAutofit/>
          </a:bodyPr>
          <a:lstStyle/>
          <a:p>
            <a:r>
              <a:rPr lang="en-US" sz="2400" dirty="0"/>
              <a:t>Setting up a data pipeline using Snowflake’s </a:t>
            </a:r>
            <a:r>
              <a:rPr lang="en-US" sz="2400" dirty="0" err="1"/>
              <a:t>Snowpipes</a:t>
            </a:r>
            <a:endParaRPr lang="en-US" sz="2400" dirty="0"/>
          </a:p>
          <a:p>
            <a:pPr lvl="1"/>
            <a:r>
              <a:rPr lang="en-US" sz="2000" dirty="0"/>
              <a:t>1) Set up a separate database</a:t>
            </a:r>
          </a:p>
          <a:p>
            <a:pPr lvl="1"/>
            <a:r>
              <a:rPr lang="en-US" sz="2000" dirty="0"/>
              <a:t>2) Set up a schema to hold our source data</a:t>
            </a:r>
          </a:p>
          <a:p>
            <a:pPr lvl="1"/>
            <a:r>
              <a:rPr lang="en-US" sz="2000" dirty="0"/>
              <a:t>3) Create a Table</a:t>
            </a:r>
          </a:p>
          <a:p>
            <a:pPr lvl="1"/>
            <a:r>
              <a:rPr lang="en-US" sz="2000" dirty="0"/>
              <a:t>4) Create the File Format</a:t>
            </a:r>
          </a:p>
          <a:p>
            <a:pPr lvl="1"/>
            <a:r>
              <a:rPr lang="en-US" sz="2000" dirty="0"/>
              <a:t>5) Create an external stage pointing to your s3 location</a:t>
            </a:r>
          </a:p>
          <a:p>
            <a:pPr lvl="1"/>
            <a:r>
              <a:rPr lang="en-US" sz="2000" dirty="0"/>
              <a:t>6) Review staged files and select data from the files</a:t>
            </a:r>
          </a:p>
          <a:p>
            <a:pPr lvl="1"/>
            <a:r>
              <a:rPr lang="en-US" sz="2000" dirty="0"/>
              <a:t>7) Test loading data into the table</a:t>
            </a:r>
          </a:p>
          <a:p>
            <a:pPr lvl="1"/>
            <a:r>
              <a:rPr lang="en-US" sz="2000" dirty="0"/>
              <a:t>8) Create the </a:t>
            </a:r>
            <a:r>
              <a:rPr lang="en-US" sz="2000" dirty="0" err="1"/>
              <a:t>Snowpipe</a:t>
            </a:r>
            <a:endParaRPr lang="en-US" sz="2000" dirty="0"/>
          </a:p>
          <a:p>
            <a:pPr lvl="1"/>
            <a:r>
              <a:rPr lang="en-US" sz="2000" dirty="0"/>
              <a:t>9) Force a pipe refresh</a:t>
            </a:r>
          </a:p>
          <a:p>
            <a:pPr lvl="1"/>
            <a:r>
              <a:rPr lang="en-US" sz="2000" dirty="0"/>
              <a:t>10) Monitor data loads</a:t>
            </a:r>
          </a:p>
          <a:p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2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1638</Words>
  <Application>Microsoft Office PowerPoint</Application>
  <PresentationFormat>Widescreen</PresentationFormat>
  <Paragraphs>141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Snowflake – Snowpipe </vt:lpstr>
      <vt:lpstr>Snowflake – Snowpipe </vt:lpstr>
      <vt:lpstr>Snowflake – Snowpipe </vt:lpstr>
      <vt:lpstr>Snowflake – Snowpipe </vt:lpstr>
      <vt:lpstr>Snowflake – Snowpipe </vt:lpstr>
      <vt:lpstr>Snowflake – Snowpipe </vt:lpstr>
      <vt:lpstr>Snowflake – Snowpipe </vt:lpstr>
      <vt:lpstr>Snowflake – Snowpipe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– Snowpipe</dc:title>
  <dc:creator>Praval Modem</dc:creator>
  <cp:lastModifiedBy>Praval Modem</cp:lastModifiedBy>
  <cp:revision>27</cp:revision>
  <dcterms:created xsi:type="dcterms:W3CDTF">2020-07-18T11:51:16Z</dcterms:created>
  <dcterms:modified xsi:type="dcterms:W3CDTF">2020-08-12T02:39:45Z</dcterms:modified>
</cp:coreProperties>
</file>