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3" r:id="rId2"/>
    <p:sldId id="304" r:id="rId3"/>
    <p:sldId id="305" r:id="rId4"/>
    <p:sldId id="306" r:id="rId5"/>
    <p:sldId id="309" r:id="rId6"/>
    <p:sldId id="344" r:id="rId7"/>
    <p:sldId id="310" r:id="rId8"/>
    <p:sldId id="318" r:id="rId9"/>
    <p:sldId id="319" r:id="rId10"/>
    <p:sldId id="320" r:id="rId11"/>
    <p:sldId id="321" r:id="rId12"/>
    <p:sldId id="322" r:id="rId13"/>
    <p:sldId id="323" r:id="rId14"/>
    <p:sldId id="325" r:id="rId15"/>
    <p:sldId id="324" r:id="rId16"/>
    <p:sldId id="326" r:id="rId17"/>
    <p:sldId id="327" r:id="rId18"/>
    <p:sldId id="328" r:id="rId19"/>
    <p:sldId id="329" r:id="rId20"/>
    <p:sldId id="347" r:id="rId21"/>
    <p:sldId id="330" r:id="rId22"/>
    <p:sldId id="331" r:id="rId23"/>
    <p:sldId id="345" r:id="rId24"/>
    <p:sldId id="346" r:id="rId25"/>
    <p:sldId id="341" r:id="rId26"/>
    <p:sldId id="332" r:id="rId27"/>
    <p:sldId id="338" r:id="rId28"/>
    <p:sldId id="333" r:id="rId29"/>
    <p:sldId id="335" r:id="rId30"/>
    <p:sldId id="334" r:id="rId31"/>
    <p:sldId id="337" r:id="rId32"/>
    <p:sldId id="348" r:id="rId33"/>
    <p:sldId id="342" r:id="rId34"/>
    <p:sldId id="34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5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AF4A2-AF84-48DC-9BD3-E8618B1B37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805440-C69B-474F-9A47-9450E8C5F3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7288BD-1408-4E0B-9CEA-4D8876E550BD}"/>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5" name="Footer Placeholder 4">
            <a:extLst>
              <a:ext uri="{FF2B5EF4-FFF2-40B4-BE49-F238E27FC236}">
                <a16:creationId xmlns:a16="http://schemas.microsoft.com/office/drawing/2014/main" id="{D64DE4DF-16DA-4B31-AF19-15DCDE7B2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D8EECB-58B0-4ABF-BE5C-4AFEC46C54C9}"/>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378611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EE486-CA2B-4ADA-AAC5-6D63381165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C21AAC-43F5-4AB2-BFC1-9A1DB01B02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668ED0-50A1-4A27-A020-4A02011E5532}"/>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5" name="Footer Placeholder 4">
            <a:extLst>
              <a:ext uri="{FF2B5EF4-FFF2-40B4-BE49-F238E27FC236}">
                <a16:creationId xmlns:a16="http://schemas.microsoft.com/office/drawing/2014/main" id="{4A0E330F-1DE6-4304-B471-DCF6E06BD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CE3F4-7116-4A6C-94C0-259D32E7090B}"/>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294184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4225C-1A59-47A2-8EB7-7C315C1E56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2D083D-A6B9-4B36-B9F5-9F8BCD8E80F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1738B3-7EE9-4EF1-A0D4-29D884D5CDC1}"/>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5" name="Footer Placeholder 4">
            <a:extLst>
              <a:ext uri="{FF2B5EF4-FFF2-40B4-BE49-F238E27FC236}">
                <a16:creationId xmlns:a16="http://schemas.microsoft.com/office/drawing/2014/main" id="{974BA499-E30D-4BD1-BA1C-AE183240C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07DCC-22F6-4A91-BAD3-2F94F2418BE6}"/>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4167445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23D8C-08F8-4CBB-889D-4640642A9E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525E45-8B41-4547-A4B5-FEFFD0F0C2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2BA075-F8A8-4063-9ED8-53A2CD431957}"/>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5" name="Footer Placeholder 4">
            <a:extLst>
              <a:ext uri="{FF2B5EF4-FFF2-40B4-BE49-F238E27FC236}">
                <a16:creationId xmlns:a16="http://schemas.microsoft.com/office/drawing/2014/main" id="{B1CFC101-DC23-45C6-AB4E-E2194E8307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A96E7-88B3-4D1D-9F74-AA182AEB5923}"/>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228917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B65F-B590-4C8C-863E-B60D05585C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B75E4D-8260-4DD5-B772-CC577869DB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C1C1C8B-ABC3-4671-B5E4-DFD3276359A6}"/>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5" name="Footer Placeholder 4">
            <a:extLst>
              <a:ext uri="{FF2B5EF4-FFF2-40B4-BE49-F238E27FC236}">
                <a16:creationId xmlns:a16="http://schemas.microsoft.com/office/drawing/2014/main" id="{221B0739-7E9F-41F9-B864-2D2F6BA59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96A34F-1DBC-4F39-9B17-C17B39654AE4}"/>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1324200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739F-5636-4FEF-9212-A1C8359224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D80BAB-D13E-4C41-AF0F-3408DC0DDB9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727963-8925-4958-B399-6A3CEBED080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1795F1-861C-42BF-A732-B8D0A43D90DA}"/>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6" name="Footer Placeholder 5">
            <a:extLst>
              <a:ext uri="{FF2B5EF4-FFF2-40B4-BE49-F238E27FC236}">
                <a16:creationId xmlns:a16="http://schemas.microsoft.com/office/drawing/2014/main" id="{9EE5C308-D55E-410B-B9C1-24CC30F57C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14E389-7B08-4D85-A8FC-285973763F2C}"/>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414257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E9EE-0B1F-4ACA-9C16-CE6AF9EC92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CE0266-6AA1-4264-AC05-A456F4651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89459C4-582E-4AFC-916C-7CCE25B3D41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191AA8-BC7D-4A26-9E19-8D23CEDF74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8195604-1B67-4AC5-B535-B18D0A2824B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7C0107-3F87-45A9-9CE5-6C3CF46B28CD}"/>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8" name="Footer Placeholder 7">
            <a:extLst>
              <a:ext uri="{FF2B5EF4-FFF2-40B4-BE49-F238E27FC236}">
                <a16:creationId xmlns:a16="http://schemas.microsoft.com/office/drawing/2014/main" id="{32E2CFF9-2DF4-4DF3-8780-B4407FF21A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27986E-73B1-4926-A357-A2C228AC57E9}"/>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304696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EF59-C0EF-4B04-86B7-2D198E5318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67F2E21-FCD2-459C-8C35-FA00FD38671D}"/>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4" name="Footer Placeholder 3">
            <a:extLst>
              <a:ext uri="{FF2B5EF4-FFF2-40B4-BE49-F238E27FC236}">
                <a16:creationId xmlns:a16="http://schemas.microsoft.com/office/drawing/2014/main" id="{C3F83A5F-E933-4F4E-B998-23D8338619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009EFF-719F-46E7-A0BC-B64C70754EDF}"/>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3735339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88036-90C3-4AEE-BD2F-F8517F0D3E6C}"/>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3" name="Footer Placeholder 2">
            <a:extLst>
              <a:ext uri="{FF2B5EF4-FFF2-40B4-BE49-F238E27FC236}">
                <a16:creationId xmlns:a16="http://schemas.microsoft.com/office/drawing/2014/main" id="{60D72015-9C1C-4147-84F9-81EE81D2447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F5C69B-F107-417A-9A00-E86FA8C94154}"/>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28105745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C49D8-759B-4EC5-9E50-A9441F7607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B6B661-3CD0-4983-B6E8-60A37ED805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A085C7-B8D8-45A7-BAB1-DC455FDB36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A6A30C-A637-4D27-9ADD-FAC9F1D07450}"/>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6" name="Footer Placeholder 5">
            <a:extLst>
              <a:ext uri="{FF2B5EF4-FFF2-40B4-BE49-F238E27FC236}">
                <a16:creationId xmlns:a16="http://schemas.microsoft.com/office/drawing/2014/main" id="{E11DB9FE-17E3-4DCA-A64C-944329762B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4E6FBB-1A31-4402-A4DE-618028A9D599}"/>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39081709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C1A4E-F1C3-490F-9869-DB3403F5EC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F646D9-0A14-4587-B0AA-6310E6057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4D37E-E230-48F7-A6BA-1BDEA725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381388D-5EC6-4895-9BA2-6F543F58F943}"/>
              </a:ext>
            </a:extLst>
          </p:cNvPr>
          <p:cNvSpPr>
            <a:spLocks noGrp="1"/>
          </p:cNvSpPr>
          <p:nvPr>
            <p:ph type="dt" sz="half" idx="10"/>
          </p:nvPr>
        </p:nvSpPr>
        <p:spPr/>
        <p:txBody>
          <a:bodyPr/>
          <a:lstStyle/>
          <a:p>
            <a:fld id="{12B42835-72F5-4532-9177-E74E7C227143}" type="datetimeFigureOut">
              <a:rPr lang="en-US" smtClean="0"/>
              <a:t>7/13/2020</a:t>
            </a:fld>
            <a:endParaRPr lang="en-US"/>
          </a:p>
        </p:txBody>
      </p:sp>
      <p:sp>
        <p:nvSpPr>
          <p:cNvPr id="6" name="Footer Placeholder 5">
            <a:extLst>
              <a:ext uri="{FF2B5EF4-FFF2-40B4-BE49-F238E27FC236}">
                <a16:creationId xmlns:a16="http://schemas.microsoft.com/office/drawing/2014/main" id="{4C5957F7-12A1-4CE2-B8E1-29E4477109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3FF27-AC82-485B-B8A2-04B2215F1B14}"/>
              </a:ext>
            </a:extLst>
          </p:cNvPr>
          <p:cNvSpPr>
            <a:spLocks noGrp="1"/>
          </p:cNvSpPr>
          <p:nvPr>
            <p:ph type="sldNum" sz="quarter" idx="12"/>
          </p:nvPr>
        </p:nvSpPr>
        <p:spPr/>
        <p:txBody>
          <a:bodyPr/>
          <a:lstStyle/>
          <a:p>
            <a:fld id="{008162A1-65B6-4153-AE35-06768C641A1B}" type="slidenum">
              <a:rPr lang="en-US" smtClean="0"/>
              <a:t>‹#›</a:t>
            </a:fld>
            <a:endParaRPr lang="en-US"/>
          </a:p>
        </p:txBody>
      </p:sp>
    </p:spTree>
    <p:extLst>
      <p:ext uri="{BB962C8B-B14F-4D97-AF65-F5344CB8AC3E}">
        <p14:creationId xmlns:p14="http://schemas.microsoft.com/office/powerpoint/2010/main" val="127641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CD4E0A-4C49-42A6-A7EB-443515FF08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6F9F4A-8737-44D9-BAD4-AB82B1161F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1E3BFC-11FD-40EF-B349-D6AE8149B8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42835-72F5-4532-9177-E74E7C227143}" type="datetimeFigureOut">
              <a:rPr lang="en-US" smtClean="0"/>
              <a:t>7/13/2020</a:t>
            </a:fld>
            <a:endParaRPr lang="en-US"/>
          </a:p>
        </p:txBody>
      </p:sp>
      <p:sp>
        <p:nvSpPr>
          <p:cNvPr id="5" name="Footer Placeholder 4">
            <a:extLst>
              <a:ext uri="{FF2B5EF4-FFF2-40B4-BE49-F238E27FC236}">
                <a16:creationId xmlns:a16="http://schemas.microsoft.com/office/drawing/2014/main" id="{5FCEB215-8B86-4B7D-961B-B6EECEA410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A7A379-0E24-42B2-8EE1-28677E1BAF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8162A1-65B6-4153-AE35-06768C641A1B}" type="slidenum">
              <a:rPr lang="en-US" smtClean="0"/>
              <a:t>‹#›</a:t>
            </a:fld>
            <a:endParaRPr lang="en-US"/>
          </a:p>
        </p:txBody>
      </p:sp>
    </p:spTree>
    <p:extLst>
      <p:ext uri="{BB962C8B-B14F-4D97-AF65-F5344CB8AC3E}">
        <p14:creationId xmlns:p14="http://schemas.microsoft.com/office/powerpoint/2010/main" val="2836616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docs.snowflake.net/manuals/sql-reference/functions/current_timestamp.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Objects</a:t>
            </a:r>
          </a:p>
        </p:txBody>
      </p:sp>
      <p:sp>
        <p:nvSpPr>
          <p:cNvPr id="3" name="Content Placeholder 2">
            <a:extLst>
              <a:ext uri="{FF2B5EF4-FFF2-40B4-BE49-F238E27FC236}">
                <a16:creationId xmlns:a16="http://schemas.microsoft.com/office/drawing/2014/main" id="{4AC33DEF-12D0-432F-8283-9F38482B8CC0}"/>
              </a:ext>
            </a:extLst>
          </p:cNvPr>
          <p:cNvSpPr>
            <a:spLocks noGrp="1"/>
          </p:cNvSpPr>
          <p:nvPr>
            <p:ph idx="1"/>
          </p:nvPr>
        </p:nvSpPr>
        <p:spPr>
          <a:xfrm>
            <a:off x="0" y="712177"/>
            <a:ext cx="12192000" cy="5873261"/>
          </a:xfrm>
        </p:spPr>
        <p:txBody>
          <a:bodyPr>
            <a:normAutofit fontScale="92500"/>
          </a:bodyPr>
          <a:lstStyle/>
          <a:p>
            <a:r>
              <a:rPr lang="en-US" dirty="0"/>
              <a:t>Tables</a:t>
            </a:r>
          </a:p>
          <a:p>
            <a:r>
              <a:rPr lang="en-US" dirty="0"/>
              <a:t>Temporary Tables </a:t>
            </a:r>
          </a:p>
          <a:p>
            <a:pPr lvl="1"/>
            <a:r>
              <a:rPr lang="en-US" dirty="0"/>
              <a:t>Exists through out the session</a:t>
            </a:r>
          </a:p>
          <a:p>
            <a:pPr lvl="1"/>
            <a:r>
              <a:rPr lang="en-US" dirty="0"/>
              <a:t>The data stored in the table contributes to the overall storage charges</a:t>
            </a:r>
          </a:p>
          <a:p>
            <a:pPr lvl="1"/>
            <a:r>
              <a:rPr lang="en-US" dirty="0"/>
              <a:t>Can Create temporary and non-temporary tables with the same name within the same schema.</a:t>
            </a:r>
          </a:p>
          <a:p>
            <a:pPr lvl="1"/>
            <a:r>
              <a:rPr lang="en-US" dirty="0"/>
              <a:t>Temporary table takes precedence in the session</a:t>
            </a:r>
          </a:p>
          <a:p>
            <a:pPr lvl="1"/>
            <a:r>
              <a:rPr lang="en-US" altLang="en-US" dirty="0">
                <a:solidFill>
                  <a:srgbClr val="088A08"/>
                </a:solidFill>
                <a:latin typeface="Courier 10 Pitch"/>
              </a:rPr>
              <a:t>create</a:t>
            </a:r>
            <a:r>
              <a:rPr lang="en-US" altLang="en-US" dirty="0">
                <a:solidFill>
                  <a:srgbClr val="000000"/>
                </a:solidFill>
                <a:latin typeface="Courier 10 Pitch"/>
              </a:rPr>
              <a:t> </a:t>
            </a:r>
            <a:r>
              <a:rPr lang="en-US" altLang="en-US" dirty="0">
                <a:solidFill>
                  <a:srgbClr val="088A08"/>
                </a:solidFill>
                <a:latin typeface="Courier 10 Pitch"/>
              </a:rPr>
              <a:t>temporary</a:t>
            </a:r>
            <a:r>
              <a:rPr lang="en-US" altLang="en-US" dirty="0">
                <a:solidFill>
                  <a:srgbClr val="000000"/>
                </a:solidFill>
                <a:latin typeface="Courier 10 Pitch"/>
              </a:rPr>
              <a:t> </a:t>
            </a:r>
            <a:r>
              <a:rPr lang="en-US" altLang="en-US" dirty="0">
                <a:solidFill>
                  <a:srgbClr val="088A08"/>
                </a:solidFill>
                <a:latin typeface="Courier 10 Pitch"/>
              </a:rPr>
              <a:t>table</a:t>
            </a:r>
            <a:r>
              <a:rPr lang="en-US" altLang="en-US" dirty="0">
                <a:solidFill>
                  <a:srgbClr val="000000"/>
                </a:solidFill>
                <a:latin typeface="Courier 10 Pitch"/>
              </a:rPr>
              <a:t> </a:t>
            </a:r>
            <a:r>
              <a:rPr lang="en-US" altLang="en-US" dirty="0" err="1">
                <a:solidFill>
                  <a:srgbClr val="000000"/>
                </a:solidFill>
                <a:latin typeface="Courier 10 Pitch"/>
              </a:rPr>
              <a:t>mytemptable</a:t>
            </a:r>
            <a:r>
              <a:rPr lang="en-US" altLang="en-US" dirty="0">
                <a:solidFill>
                  <a:srgbClr val="000000"/>
                </a:solidFill>
                <a:latin typeface="Courier 10 Pitch"/>
              </a:rPr>
              <a:t> </a:t>
            </a:r>
            <a:r>
              <a:rPr lang="en-US" altLang="en-US" dirty="0">
                <a:solidFill>
                  <a:srgbClr val="404040"/>
                </a:solidFill>
                <a:latin typeface="Courier 10 Pitch"/>
              </a:rPr>
              <a:t>(</a:t>
            </a:r>
            <a:r>
              <a:rPr lang="en-US" altLang="en-US" dirty="0">
                <a:solidFill>
                  <a:srgbClr val="000000"/>
                </a:solidFill>
                <a:latin typeface="Courier 10 Pitch"/>
              </a:rPr>
              <a:t>id </a:t>
            </a:r>
            <a:r>
              <a:rPr lang="en-US" altLang="en-US" dirty="0">
                <a:solidFill>
                  <a:srgbClr val="088A08"/>
                </a:solidFill>
                <a:latin typeface="Courier 10 Pitch"/>
              </a:rPr>
              <a:t>number</a:t>
            </a:r>
            <a:r>
              <a:rPr lang="en-US" altLang="en-US" dirty="0">
                <a:solidFill>
                  <a:srgbClr val="404040"/>
                </a:solidFill>
                <a:latin typeface="Courier 10 Pitch"/>
              </a:rPr>
              <a:t>,</a:t>
            </a:r>
            <a:r>
              <a:rPr lang="en-US" altLang="en-US" dirty="0">
                <a:solidFill>
                  <a:srgbClr val="000000"/>
                </a:solidFill>
                <a:latin typeface="Courier 10 Pitch"/>
              </a:rPr>
              <a:t> </a:t>
            </a:r>
            <a:r>
              <a:rPr lang="en-US" altLang="en-US" dirty="0" err="1">
                <a:solidFill>
                  <a:srgbClr val="000000"/>
                </a:solidFill>
                <a:latin typeface="Courier 10 Pitch"/>
              </a:rPr>
              <a:t>creation_date</a:t>
            </a:r>
            <a:r>
              <a:rPr lang="en-US" altLang="en-US" dirty="0">
                <a:solidFill>
                  <a:srgbClr val="000000"/>
                </a:solidFill>
                <a:latin typeface="Courier 10 Pitch"/>
              </a:rPr>
              <a:t> </a:t>
            </a:r>
            <a:r>
              <a:rPr lang="en-US" altLang="en-US" dirty="0">
                <a:solidFill>
                  <a:srgbClr val="088A08"/>
                </a:solidFill>
                <a:latin typeface="Courier 10 Pitch"/>
              </a:rPr>
              <a:t>date</a:t>
            </a:r>
            <a:r>
              <a:rPr lang="en-US" altLang="en-US" dirty="0">
                <a:solidFill>
                  <a:srgbClr val="404040"/>
                </a:solidFill>
                <a:latin typeface="Courier 10 Pitch"/>
              </a:rPr>
              <a:t>);</a:t>
            </a:r>
            <a:r>
              <a:rPr kumimoji="0" lang="en-US" altLang="en-US" sz="1800" b="0" i="0" u="none" strike="noStrike" cap="none" normalizeH="0" baseline="0" dirty="0">
                <a:ln>
                  <a:noFill/>
                </a:ln>
                <a:solidFill>
                  <a:schemeClr val="tx1"/>
                </a:solidFill>
                <a:effectLst/>
              </a:rPr>
              <a:t> </a:t>
            </a:r>
          </a:p>
          <a:p>
            <a:pPr lvl="1"/>
            <a:r>
              <a:rPr lang="en-US" dirty="0"/>
              <a:t>Drop table for dropping the Temporary Table</a:t>
            </a:r>
          </a:p>
          <a:p>
            <a:r>
              <a:rPr lang="en-US" dirty="0"/>
              <a:t>Transient Tables</a:t>
            </a:r>
          </a:p>
          <a:p>
            <a:pPr lvl="1"/>
            <a:r>
              <a:rPr lang="en-US" dirty="0"/>
              <a:t>Transient Tables persist until dropped explicitly</a:t>
            </a:r>
          </a:p>
          <a:p>
            <a:pPr lvl="1"/>
            <a:r>
              <a:rPr lang="en-US" dirty="0"/>
              <a:t>TT  - similar to Permanent Tables but do not have Fail Safe Period</a:t>
            </a:r>
          </a:p>
          <a:p>
            <a:pPr lvl="1"/>
            <a:r>
              <a:rPr lang="en-US" dirty="0"/>
              <a:t>Transient Databases and Schemas can be created as well</a:t>
            </a:r>
          </a:p>
          <a:p>
            <a:pPr lvl="1"/>
            <a:r>
              <a:rPr lang="en-US" dirty="0"/>
              <a:t>visible to any user with the appropriate privileges</a:t>
            </a:r>
          </a:p>
          <a:p>
            <a:pPr lvl="1"/>
            <a:r>
              <a:rPr lang="en-US" dirty="0"/>
              <a:t>System Failure – TT may be lost</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2470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Result Cache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15416" cy="6145823"/>
          </a:xfrm>
        </p:spPr>
        <p:txBody>
          <a:bodyPr>
            <a:normAutofit fontScale="85000" lnSpcReduction="10000"/>
          </a:bodyPr>
          <a:lstStyle/>
          <a:p>
            <a:r>
              <a:rPr lang="en-US" dirty="0"/>
              <a:t>Result Cache / Persisted Query Results</a:t>
            </a:r>
          </a:p>
          <a:p>
            <a:r>
              <a:rPr lang="en-US" dirty="0"/>
              <a:t>Caching the Query Results for result set re-use</a:t>
            </a:r>
          </a:p>
          <a:p>
            <a:r>
              <a:rPr lang="en-US" dirty="0"/>
              <a:t>Retention Period – 24 Hours</a:t>
            </a:r>
          </a:p>
          <a:p>
            <a:r>
              <a:rPr lang="en-US" dirty="0"/>
              <a:t>Max 31 Days from the First time Query is Executed </a:t>
            </a:r>
            <a:endParaRPr lang="en-US" dirty="0">
              <a:solidFill>
                <a:srgbClr val="FF0000"/>
              </a:solidFill>
            </a:endParaRPr>
          </a:p>
          <a:p>
            <a:pPr lvl="1"/>
            <a:r>
              <a:rPr lang="en-US" dirty="0"/>
              <a:t>Each time the persisted result for a query is reused, Snowflake resets the 24-hour retention period for the result, up to a maximum of 31 days from the date and time that the query was first executed. After 31 days, the result is purged and the next time the query is submitted, a new result is generated and persisted</a:t>
            </a:r>
            <a:endParaRPr lang="en-US" dirty="0">
              <a:solidFill>
                <a:srgbClr val="FF0000"/>
              </a:solidFill>
            </a:endParaRPr>
          </a:p>
          <a:p>
            <a:r>
              <a:rPr lang="en-US" dirty="0"/>
              <a:t>The Result Cache helps in building a cost-efficient cache layer in terms of compute and storage.</a:t>
            </a:r>
          </a:p>
          <a:p>
            <a:r>
              <a:rPr lang="en-US" dirty="0"/>
              <a:t>Session Parameter USE_CACHED_RESULT = true;</a:t>
            </a:r>
          </a:p>
          <a:p>
            <a:r>
              <a:rPr lang="en-US" u="sng" dirty="0"/>
              <a:t>Query Results are Re-Used Based on the below Criteria</a:t>
            </a:r>
          </a:p>
          <a:p>
            <a:pPr lvl="1"/>
            <a:r>
              <a:rPr lang="en-US" dirty="0"/>
              <a:t>The user executing the query has the necessary access privileges for all the tables used in the query.</a:t>
            </a:r>
          </a:p>
          <a:p>
            <a:pPr lvl="1"/>
            <a:r>
              <a:rPr lang="en-US" dirty="0"/>
              <a:t>The new query syntactically matches the previously-executed query.</a:t>
            </a:r>
          </a:p>
          <a:p>
            <a:pPr lvl="1"/>
            <a:r>
              <a:rPr lang="en-US" dirty="0"/>
              <a:t>The table data contributing to the query result has not changed.</a:t>
            </a:r>
          </a:p>
          <a:p>
            <a:pPr lvl="1"/>
            <a:r>
              <a:rPr lang="en-US" dirty="0"/>
              <a:t>The persisted result for the previous query is still available.</a:t>
            </a:r>
          </a:p>
          <a:p>
            <a:pPr lvl="1"/>
            <a:r>
              <a:rPr lang="en-US" dirty="0"/>
              <a:t>The query does not include functions that must be evaluated at execution </a:t>
            </a:r>
            <a:r>
              <a:rPr lang="en-US" sz="2000" dirty="0"/>
              <a:t>(e.g. </a:t>
            </a:r>
            <a:r>
              <a:rPr lang="en-US" sz="2000" dirty="0">
                <a:hlinkClick r:id="rId2"/>
              </a:rPr>
              <a:t>CURRENT_TIMESTAMP</a:t>
            </a:r>
            <a:r>
              <a:rPr lang="en-US" sz="2000" dirty="0"/>
              <a:t>).</a:t>
            </a:r>
          </a:p>
          <a:p>
            <a:pPr lvl="1"/>
            <a:r>
              <a:rPr lang="en-US" dirty="0"/>
              <a:t>The table’s micro-partitions have not changed (e.g. been re clustered or consolidated) due to changes to other data in the table.</a:t>
            </a:r>
          </a:p>
          <a:p>
            <a:pPr lvl="1"/>
            <a:endParaRPr lang="en-US" dirty="0"/>
          </a:p>
          <a:p>
            <a:endParaRPr lang="en-US" dirty="0"/>
          </a:p>
        </p:txBody>
      </p:sp>
    </p:spTree>
    <p:extLst>
      <p:ext uri="{BB962C8B-B14F-4D97-AF65-F5344CB8AC3E}">
        <p14:creationId xmlns:p14="http://schemas.microsoft.com/office/powerpoint/2010/main" val="2899006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Result Cache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15416" cy="6145823"/>
          </a:xfrm>
        </p:spPr>
        <p:txBody>
          <a:bodyPr>
            <a:normAutofit/>
          </a:bodyPr>
          <a:lstStyle/>
          <a:p>
            <a:r>
              <a:rPr lang="en-US" dirty="0" err="1"/>
              <a:t>Result_Scan</a:t>
            </a:r>
            <a:r>
              <a:rPr lang="en-US" dirty="0"/>
              <a:t> Function for getting the Query Results from Cache </a:t>
            </a:r>
            <a:r>
              <a:rPr lang="en-US" dirty="0">
                <a:sym typeface="Wingdings" panose="05000000000000000000" pitchFamily="2" charset="2"/>
              </a:rPr>
              <a:t> </a:t>
            </a:r>
            <a:r>
              <a:rPr lang="en-US" altLang="en-US" dirty="0">
                <a:solidFill>
                  <a:srgbClr val="000000"/>
                </a:solidFill>
                <a:latin typeface="Courier 10 Pitch"/>
              </a:rPr>
              <a:t>RESULT_SCAN ( { '</a:t>
            </a:r>
            <a:r>
              <a:rPr lang="en-US" altLang="en-US" i="1" dirty="0">
                <a:solidFill>
                  <a:srgbClr val="009999"/>
                </a:solidFill>
                <a:latin typeface="Courier 10 Pitch"/>
              </a:rPr>
              <a:t>&lt;</a:t>
            </a:r>
            <a:r>
              <a:rPr lang="en-US" altLang="en-US" i="1" dirty="0" err="1">
                <a:solidFill>
                  <a:srgbClr val="009999"/>
                </a:solidFill>
                <a:latin typeface="Courier 10 Pitch"/>
              </a:rPr>
              <a:t>query_id</a:t>
            </a:r>
            <a:r>
              <a:rPr lang="en-US" altLang="en-US" i="1" dirty="0">
                <a:solidFill>
                  <a:srgbClr val="009999"/>
                </a:solidFill>
                <a:latin typeface="Courier 10 Pitch"/>
              </a:rPr>
              <a:t>&gt;</a:t>
            </a:r>
            <a:r>
              <a:rPr lang="en-US" altLang="en-US" dirty="0">
                <a:solidFill>
                  <a:srgbClr val="000000"/>
                </a:solidFill>
                <a:latin typeface="Courier 10 Pitch"/>
              </a:rPr>
              <a:t>' | LAST_QUERY_ID() } )</a:t>
            </a:r>
            <a:r>
              <a:rPr lang="en-US" altLang="en-US" sz="2000" dirty="0"/>
              <a:t> </a:t>
            </a:r>
            <a:endParaRPr lang="en-US" dirty="0"/>
          </a:p>
          <a:p>
            <a:r>
              <a:rPr lang="en-US" dirty="0"/>
              <a:t>Show Tables;</a:t>
            </a:r>
          </a:p>
          <a:p>
            <a:r>
              <a:rPr lang="en-US" altLang="en-US" sz="2000" dirty="0">
                <a:solidFill>
                  <a:srgbClr val="088A08"/>
                </a:solidFill>
                <a:latin typeface="Courier 10 Pitch"/>
              </a:rPr>
              <a:t>select</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88A08"/>
                </a:solidFill>
                <a:latin typeface="Courier 10 Pitch"/>
              </a:rPr>
              <a:t>1</a:t>
            </a:r>
            <a:r>
              <a:rPr lang="en-US" altLang="en-US" sz="2000" dirty="0">
                <a:solidFill>
                  <a:srgbClr val="000000"/>
                </a:solidFill>
                <a:latin typeface="Courier 10 Pitch"/>
              </a:rPr>
              <a:t> </a:t>
            </a:r>
            <a:r>
              <a:rPr lang="en-US" altLang="en-US" sz="2000" dirty="0">
                <a:solidFill>
                  <a:srgbClr val="088A08"/>
                </a:solidFill>
                <a:latin typeface="Courier 10 Pitch"/>
              </a:rPr>
              <a:t>as</a:t>
            </a:r>
            <a:r>
              <a:rPr lang="en-US" altLang="en-US" sz="2000" dirty="0">
                <a:solidFill>
                  <a:srgbClr val="000000"/>
                </a:solidFill>
                <a:latin typeface="Courier 10 Pitch"/>
              </a:rPr>
              <a:t> value </a:t>
            </a:r>
            <a:r>
              <a:rPr lang="en-US" altLang="en-US" sz="2000" dirty="0">
                <a:solidFill>
                  <a:srgbClr val="088A08"/>
                </a:solidFill>
                <a:latin typeface="Courier 10 Pitch"/>
              </a:rPr>
              <a:t>from</a:t>
            </a:r>
            <a:r>
              <a:rPr lang="en-US" altLang="en-US" sz="2000" dirty="0">
                <a:solidFill>
                  <a:srgbClr val="000000"/>
                </a:solidFill>
                <a:latin typeface="Courier 10 Pitch"/>
              </a:rPr>
              <a:t> </a:t>
            </a:r>
            <a:r>
              <a:rPr lang="en-US" altLang="en-US" sz="2000" dirty="0">
                <a:solidFill>
                  <a:srgbClr val="088A08"/>
                </a:solidFill>
                <a:latin typeface="Courier 10 Pitch"/>
              </a:rPr>
              <a:t>values</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88A08"/>
                </a:solidFill>
                <a:latin typeface="Courier 10 Pitch"/>
              </a:rPr>
              <a:t>1</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88A08"/>
                </a:solidFill>
                <a:latin typeface="Courier 10 Pitch"/>
              </a:rPr>
              <a:t>2</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88A08"/>
                </a:solidFill>
                <a:latin typeface="Courier 10 Pitch"/>
              </a:rPr>
              <a:t>3</a:t>
            </a:r>
            <a:r>
              <a:rPr lang="en-US" altLang="en-US" sz="2000" dirty="0">
                <a:solidFill>
                  <a:srgbClr val="404040"/>
                </a:solidFill>
                <a:latin typeface="Courier 10 Pitch"/>
              </a:rPr>
              <a:t>);</a:t>
            </a:r>
            <a:r>
              <a:rPr lang="en-US" altLang="en-US" sz="1600" dirty="0"/>
              <a:t> </a:t>
            </a:r>
          </a:p>
          <a:p>
            <a:r>
              <a:rPr lang="en-US" altLang="en-US" sz="2000" dirty="0">
                <a:solidFill>
                  <a:srgbClr val="088A08"/>
                </a:solidFill>
                <a:latin typeface="Courier 10 Pitch"/>
              </a:rPr>
              <a:t>select</a:t>
            </a:r>
            <a:r>
              <a:rPr lang="en-US" altLang="en-US" sz="2000" dirty="0">
                <a:solidFill>
                  <a:srgbClr val="000000"/>
                </a:solidFill>
                <a:latin typeface="Courier 10 Pitch"/>
              </a:rPr>
              <a:t> </a:t>
            </a:r>
            <a:r>
              <a:rPr lang="en-US" altLang="en-US" sz="2000" dirty="0">
                <a:solidFill>
                  <a:srgbClr val="808080"/>
                </a:solidFill>
                <a:latin typeface="Courier 10 Pitch"/>
              </a:rPr>
              <a:t>"</a:t>
            </a:r>
            <a:r>
              <a:rPr lang="en-US" altLang="en-US" sz="2000" dirty="0" err="1">
                <a:solidFill>
                  <a:srgbClr val="808080"/>
                </a:solidFill>
                <a:latin typeface="Courier 10 Pitch"/>
              </a:rPr>
              <a:t>schema_name</a:t>
            </a:r>
            <a:r>
              <a:rPr lang="en-US" altLang="en-US" sz="2000" dirty="0">
                <a:solidFill>
                  <a:srgbClr val="808080"/>
                </a:solidFill>
                <a:latin typeface="Courier 10 Pitch"/>
              </a:rPr>
              <a:t>"</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808080"/>
                </a:solidFill>
                <a:latin typeface="Courier 10 Pitch"/>
              </a:rPr>
              <a:t>"name"</a:t>
            </a:r>
            <a:r>
              <a:rPr lang="en-US" altLang="en-US" sz="2000" dirty="0">
                <a:solidFill>
                  <a:srgbClr val="000000"/>
                </a:solidFill>
                <a:latin typeface="Courier 10 Pitch"/>
              </a:rPr>
              <a:t> </a:t>
            </a:r>
            <a:r>
              <a:rPr lang="en-US" altLang="en-US" sz="2000" dirty="0">
                <a:solidFill>
                  <a:srgbClr val="088A08"/>
                </a:solidFill>
                <a:latin typeface="Courier 10 Pitch"/>
              </a:rPr>
              <a:t>as</a:t>
            </a:r>
            <a:r>
              <a:rPr lang="en-US" altLang="en-US" sz="2000" dirty="0">
                <a:solidFill>
                  <a:srgbClr val="000000"/>
                </a:solidFill>
                <a:latin typeface="Courier 10 Pitch"/>
              </a:rPr>
              <a:t> </a:t>
            </a:r>
            <a:r>
              <a:rPr lang="en-US" altLang="en-US" sz="2000" dirty="0">
                <a:solidFill>
                  <a:srgbClr val="808080"/>
                </a:solidFill>
                <a:latin typeface="Courier 10 Pitch"/>
              </a:rPr>
              <a:t>"</a:t>
            </a:r>
            <a:r>
              <a:rPr lang="en-US" altLang="en-US" sz="2000" dirty="0" err="1">
                <a:solidFill>
                  <a:srgbClr val="808080"/>
                </a:solidFill>
                <a:latin typeface="Courier 10 Pitch"/>
              </a:rPr>
              <a:t>table_name</a:t>
            </a:r>
            <a:r>
              <a:rPr lang="en-US" altLang="en-US" sz="2000" dirty="0">
                <a:solidFill>
                  <a:srgbClr val="808080"/>
                </a:solidFill>
                <a:latin typeface="Courier 10 Pitch"/>
              </a:rPr>
              <a:t>"</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808080"/>
                </a:solidFill>
                <a:latin typeface="Courier 10 Pitch"/>
              </a:rPr>
              <a:t>"rows"</a:t>
            </a:r>
            <a:r>
              <a:rPr lang="en-US" altLang="en-US" sz="2000" dirty="0">
                <a:solidFill>
                  <a:srgbClr val="000000"/>
                </a:solidFill>
                <a:latin typeface="Courier 10 Pitch"/>
              </a:rPr>
              <a:t> </a:t>
            </a:r>
            <a:r>
              <a:rPr lang="en-US" altLang="en-US" sz="2000" dirty="0">
                <a:solidFill>
                  <a:srgbClr val="088A08"/>
                </a:solidFill>
                <a:latin typeface="Courier 10 Pitch"/>
              </a:rPr>
              <a:t>from</a:t>
            </a:r>
            <a:r>
              <a:rPr lang="en-US" altLang="en-US" sz="2000" dirty="0">
                <a:solidFill>
                  <a:srgbClr val="000000"/>
                </a:solidFill>
                <a:latin typeface="Courier 10 Pitch"/>
              </a:rPr>
              <a:t> </a:t>
            </a:r>
            <a:r>
              <a:rPr lang="en-US" altLang="en-US" sz="2000" dirty="0">
                <a:solidFill>
                  <a:srgbClr val="088A08"/>
                </a:solidFill>
                <a:latin typeface="Courier 10 Pitch"/>
              </a:rPr>
              <a:t>table</a:t>
            </a:r>
            <a:r>
              <a:rPr lang="en-US" altLang="en-US" sz="2000" dirty="0">
                <a:solidFill>
                  <a:srgbClr val="404040"/>
                </a:solidFill>
                <a:latin typeface="Courier 10 Pitch"/>
              </a:rPr>
              <a:t>(</a:t>
            </a:r>
            <a:r>
              <a:rPr lang="en-US" altLang="en-US" sz="2000" dirty="0" err="1">
                <a:solidFill>
                  <a:srgbClr val="3A01DF"/>
                </a:solidFill>
                <a:latin typeface="Courier 10 Pitch"/>
              </a:rPr>
              <a:t>result_scan</a:t>
            </a:r>
            <a:r>
              <a:rPr lang="en-US" altLang="en-US" sz="2000" dirty="0">
                <a:solidFill>
                  <a:srgbClr val="404040"/>
                </a:solidFill>
                <a:latin typeface="Courier 10 Pitch"/>
              </a:rPr>
              <a:t>(</a:t>
            </a:r>
            <a:r>
              <a:rPr lang="en-US" altLang="en-US" sz="2000" dirty="0" err="1">
                <a:solidFill>
                  <a:srgbClr val="3A01DF"/>
                </a:solidFill>
                <a:latin typeface="Courier 10 Pitch"/>
              </a:rPr>
              <a:t>last_query_id</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088A08"/>
                </a:solidFill>
                <a:latin typeface="Courier 10 Pitch"/>
              </a:rPr>
              <a:t>where</a:t>
            </a:r>
            <a:r>
              <a:rPr lang="en-US" altLang="en-US" sz="2000" dirty="0">
                <a:solidFill>
                  <a:srgbClr val="000000"/>
                </a:solidFill>
                <a:latin typeface="Courier 10 Pitch"/>
              </a:rPr>
              <a:t> </a:t>
            </a:r>
            <a:r>
              <a:rPr lang="en-US" altLang="en-US" sz="2000" dirty="0">
                <a:solidFill>
                  <a:srgbClr val="808080"/>
                </a:solidFill>
                <a:latin typeface="Courier 10 Pitch"/>
              </a:rPr>
              <a:t>"rows"</a:t>
            </a:r>
            <a:r>
              <a:rPr lang="en-US" altLang="en-US" sz="2000" dirty="0">
                <a:solidFill>
                  <a:srgbClr val="000000"/>
                </a:solidFill>
                <a:latin typeface="Courier 10 Pitch"/>
              </a:rPr>
              <a:t> </a:t>
            </a:r>
            <a:r>
              <a:rPr lang="en-US" altLang="en-US" sz="2000" dirty="0">
                <a:solidFill>
                  <a:srgbClr val="404040"/>
                </a:solidFill>
                <a:latin typeface="Courier 10 Pitch"/>
              </a:rPr>
              <a:t>=</a:t>
            </a:r>
            <a:r>
              <a:rPr lang="en-US" altLang="en-US" sz="2000" dirty="0">
                <a:solidFill>
                  <a:srgbClr val="000000"/>
                </a:solidFill>
                <a:latin typeface="Courier 10 Pitch"/>
              </a:rPr>
              <a:t> </a:t>
            </a:r>
            <a:r>
              <a:rPr lang="en-US" altLang="en-US" sz="2000" dirty="0">
                <a:solidFill>
                  <a:srgbClr val="088A08"/>
                </a:solidFill>
                <a:latin typeface="Courier 10 Pitch"/>
              </a:rPr>
              <a:t>0</a:t>
            </a:r>
            <a:r>
              <a:rPr lang="en-US" altLang="en-US" sz="2000" dirty="0">
                <a:solidFill>
                  <a:srgbClr val="404040"/>
                </a:solidFill>
                <a:latin typeface="Courier 10 Pitch"/>
              </a:rPr>
              <a:t>;</a:t>
            </a:r>
            <a:r>
              <a:rPr lang="en-US" altLang="en-US" sz="1600" dirty="0"/>
              <a:t> </a:t>
            </a:r>
          </a:p>
          <a:p>
            <a:r>
              <a:rPr lang="en-US" altLang="en-US" sz="2000" dirty="0">
                <a:solidFill>
                  <a:srgbClr val="000000"/>
                </a:solidFill>
                <a:latin typeface="Courier 10 Pitch"/>
              </a:rPr>
              <a:t>Select * from table(</a:t>
            </a:r>
            <a:r>
              <a:rPr lang="en-US" altLang="en-US" sz="2000" dirty="0" err="1">
                <a:solidFill>
                  <a:srgbClr val="000000"/>
                </a:solidFill>
                <a:latin typeface="Courier 10 Pitch"/>
              </a:rPr>
              <a:t>result_scan</a:t>
            </a:r>
            <a:r>
              <a:rPr lang="en-US" altLang="en-US" sz="2000" dirty="0">
                <a:solidFill>
                  <a:srgbClr val="000000"/>
                </a:solidFill>
                <a:latin typeface="Courier 10 Pitch"/>
              </a:rPr>
              <a:t>(</a:t>
            </a:r>
            <a:r>
              <a:rPr lang="en-US" altLang="en-US" sz="2000" dirty="0" err="1">
                <a:solidFill>
                  <a:srgbClr val="000000"/>
                </a:solidFill>
                <a:latin typeface="Courier 10 Pitch"/>
              </a:rPr>
              <a:t>last_query_id</a:t>
            </a:r>
            <a:r>
              <a:rPr lang="en-US" altLang="en-US" sz="2000" dirty="0">
                <a:solidFill>
                  <a:srgbClr val="000000"/>
                </a:solidFill>
                <a:latin typeface="Courier 10 Pitch"/>
              </a:rPr>
              <a:t>())) where value &gt; 1; </a:t>
            </a:r>
          </a:p>
          <a:p>
            <a:r>
              <a:rPr lang="en-US" altLang="en-US" sz="2000" dirty="0">
                <a:solidFill>
                  <a:srgbClr val="000000"/>
                </a:solidFill>
                <a:latin typeface="Courier 10 Pitch"/>
              </a:rPr>
              <a:t>Retrieve All the Values from first Query in the session</a:t>
            </a:r>
          </a:p>
          <a:p>
            <a:pPr lvl="1"/>
            <a:r>
              <a:rPr lang="en-US" altLang="en-US" sz="1600" dirty="0">
                <a:solidFill>
                  <a:srgbClr val="088A08"/>
                </a:solidFill>
                <a:latin typeface="Courier 10 Pitch"/>
              </a:rPr>
              <a:t>select</a:t>
            </a:r>
            <a:r>
              <a:rPr lang="en-US" altLang="en-US" sz="1600" dirty="0">
                <a:solidFill>
                  <a:srgbClr val="000000"/>
                </a:solidFill>
                <a:latin typeface="Courier 10 Pitch"/>
              </a:rPr>
              <a:t> </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a:solidFill>
                  <a:srgbClr val="088A08"/>
                </a:solidFill>
                <a:latin typeface="Courier 10 Pitch"/>
              </a:rPr>
              <a:t>from</a:t>
            </a:r>
            <a:r>
              <a:rPr lang="en-US" altLang="en-US" sz="1600" dirty="0">
                <a:solidFill>
                  <a:srgbClr val="000000"/>
                </a:solidFill>
                <a:latin typeface="Courier 10 Pitch"/>
              </a:rPr>
              <a:t> </a:t>
            </a:r>
            <a:r>
              <a:rPr lang="en-US" altLang="en-US" sz="1600" dirty="0">
                <a:solidFill>
                  <a:srgbClr val="088A08"/>
                </a:solidFill>
                <a:latin typeface="Courier 10 Pitch"/>
              </a:rPr>
              <a:t>table</a:t>
            </a:r>
            <a:r>
              <a:rPr lang="en-US" altLang="en-US" sz="1600" dirty="0">
                <a:solidFill>
                  <a:srgbClr val="404040"/>
                </a:solidFill>
                <a:latin typeface="Courier 10 Pitch"/>
              </a:rPr>
              <a:t>(</a:t>
            </a:r>
            <a:r>
              <a:rPr lang="en-US" altLang="en-US" sz="1600" dirty="0" err="1">
                <a:solidFill>
                  <a:srgbClr val="3A01DF"/>
                </a:solidFill>
                <a:latin typeface="Courier 10 Pitch"/>
              </a:rPr>
              <a:t>result_scan</a:t>
            </a:r>
            <a:r>
              <a:rPr lang="en-US" altLang="en-US" sz="1600" dirty="0">
                <a:solidFill>
                  <a:srgbClr val="404040"/>
                </a:solidFill>
                <a:latin typeface="Courier 10 Pitch"/>
              </a:rPr>
              <a:t>(</a:t>
            </a:r>
            <a:r>
              <a:rPr lang="en-US" altLang="en-US" sz="1600" dirty="0" err="1">
                <a:solidFill>
                  <a:srgbClr val="3A01DF"/>
                </a:solidFill>
                <a:latin typeface="Courier 10 Pitch"/>
              </a:rPr>
              <a:t>last_query_id</a:t>
            </a:r>
            <a:r>
              <a:rPr lang="en-US" altLang="en-US" sz="1600" dirty="0">
                <a:solidFill>
                  <a:srgbClr val="404040"/>
                </a:solidFill>
                <a:latin typeface="Courier 10 Pitch"/>
              </a:rPr>
              <a:t>(</a:t>
            </a:r>
            <a:r>
              <a:rPr lang="en-US" altLang="en-US" sz="1600" dirty="0">
                <a:solidFill>
                  <a:srgbClr val="088A08"/>
                </a:solidFill>
                <a:latin typeface="Courier 10 Pitch"/>
              </a:rPr>
              <a:t>1</a:t>
            </a:r>
            <a:r>
              <a:rPr lang="en-US" altLang="en-US" sz="1600" dirty="0">
                <a:solidFill>
                  <a:srgbClr val="404040"/>
                </a:solidFill>
                <a:latin typeface="Courier 10 Pitch"/>
              </a:rPr>
              <a:t>)));</a:t>
            </a:r>
            <a:r>
              <a:rPr lang="en-US" altLang="en-US" sz="1200" dirty="0"/>
              <a:t> </a:t>
            </a:r>
          </a:p>
          <a:p>
            <a:r>
              <a:rPr lang="en-US" altLang="en-US" sz="2000" dirty="0">
                <a:solidFill>
                  <a:srgbClr val="000000"/>
                </a:solidFill>
                <a:latin typeface="Courier 10 Pitch"/>
              </a:rPr>
              <a:t>Retrieve All the Values from </a:t>
            </a:r>
            <a:r>
              <a:rPr lang="en-US" dirty="0"/>
              <a:t> </a:t>
            </a:r>
            <a:r>
              <a:rPr lang="en-US" sz="2000" dirty="0">
                <a:solidFill>
                  <a:srgbClr val="000000"/>
                </a:solidFill>
                <a:latin typeface="Courier 10 Pitch"/>
              </a:rPr>
              <a:t>second most recent query </a:t>
            </a:r>
            <a:r>
              <a:rPr lang="en-US" altLang="en-US" sz="2000" dirty="0">
                <a:solidFill>
                  <a:srgbClr val="000000"/>
                </a:solidFill>
                <a:latin typeface="Courier 10 Pitch"/>
              </a:rPr>
              <a:t>in the session</a:t>
            </a:r>
          </a:p>
          <a:p>
            <a:pPr lvl="1"/>
            <a:r>
              <a:rPr lang="en-US" altLang="en-US" sz="1600" dirty="0">
                <a:solidFill>
                  <a:srgbClr val="088A08"/>
                </a:solidFill>
                <a:latin typeface="Courier 10 Pitch"/>
              </a:rPr>
              <a:t>select</a:t>
            </a:r>
            <a:r>
              <a:rPr lang="en-US" altLang="en-US" sz="1600" dirty="0">
                <a:solidFill>
                  <a:srgbClr val="000000"/>
                </a:solidFill>
                <a:latin typeface="Courier 10 Pitch"/>
              </a:rPr>
              <a:t> </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a:solidFill>
                  <a:srgbClr val="088A08"/>
                </a:solidFill>
                <a:latin typeface="Courier 10 Pitch"/>
              </a:rPr>
              <a:t>from</a:t>
            </a:r>
            <a:r>
              <a:rPr lang="en-US" altLang="en-US" sz="1600" dirty="0">
                <a:solidFill>
                  <a:srgbClr val="000000"/>
                </a:solidFill>
                <a:latin typeface="Courier 10 Pitch"/>
              </a:rPr>
              <a:t> </a:t>
            </a:r>
            <a:r>
              <a:rPr lang="en-US" altLang="en-US" sz="1600" dirty="0">
                <a:solidFill>
                  <a:srgbClr val="088A08"/>
                </a:solidFill>
                <a:latin typeface="Courier 10 Pitch"/>
              </a:rPr>
              <a:t>table</a:t>
            </a:r>
            <a:r>
              <a:rPr lang="en-US" altLang="en-US" sz="1600" dirty="0">
                <a:solidFill>
                  <a:srgbClr val="404040"/>
                </a:solidFill>
                <a:latin typeface="Courier 10 Pitch"/>
              </a:rPr>
              <a:t>(</a:t>
            </a:r>
            <a:r>
              <a:rPr lang="en-US" altLang="en-US" sz="1600" dirty="0" err="1">
                <a:solidFill>
                  <a:srgbClr val="3A01DF"/>
                </a:solidFill>
                <a:latin typeface="Courier 10 Pitch"/>
              </a:rPr>
              <a:t>result_scan</a:t>
            </a:r>
            <a:r>
              <a:rPr lang="en-US" altLang="en-US" sz="1600" dirty="0">
                <a:solidFill>
                  <a:srgbClr val="404040"/>
                </a:solidFill>
                <a:latin typeface="Courier 10 Pitch"/>
              </a:rPr>
              <a:t>(</a:t>
            </a:r>
            <a:r>
              <a:rPr lang="en-US" altLang="en-US" sz="1600" dirty="0" err="1">
                <a:solidFill>
                  <a:srgbClr val="3A01DF"/>
                </a:solidFill>
                <a:latin typeface="Courier 10 Pitch"/>
              </a:rPr>
              <a:t>last_query_id</a:t>
            </a:r>
            <a:r>
              <a:rPr lang="en-US" altLang="en-US" sz="1600" dirty="0">
                <a:solidFill>
                  <a:srgbClr val="404040"/>
                </a:solidFill>
                <a:latin typeface="Courier 10 Pitch"/>
              </a:rPr>
              <a:t>(</a:t>
            </a:r>
            <a:r>
              <a:rPr lang="en-US" altLang="en-US" sz="1600" dirty="0">
                <a:solidFill>
                  <a:srgbClr val="088A08"/>
                </a:solidFill>
                <a:latin typeface="Courier 10 Pitch"/>
              </a:rPr>
              <a:t>-2</a:t>
            </a:r>
            <a:r>
              <a:rPr lang="en-US" altLang="en-US" sz="1600" dirty="0">
                <a:solidFill>
                  <a:srgbClr val="404040"/>
                </a:solidFill>
                <a:latin typeface="Courier 10 Pitch"/>
              </a:rPr>
              <a:t>)));</a:t>
            </a:r>
            <a:r>
              <a:rPr lang="en-US" altLang="en-US" sz="1200" dirty="0"/>
              <a:t> </a:t>
            </a:r>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565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Result Cache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15416" cy="6145823"/>
          </a:xfrm>
        </p:spPr>
        <p:txBody>
          <a:bodyPr>
            <a:normAutofit fontScale="92500" lnSpcReduction="20000"/>
          </a:bodyPr>
          <a:lstStyle/>
          <a:p>
            <a:r>
              <a:rPr lang="en-US" u="sng" dirty="0"/>
              <a:t>Advantages</a:t>
            </a:r>
          </a:p>
          <a:p>
            <a:pPr lvl="1" fontAlgn="base"/>
            <a:r>
              <a:rPr lang="en-US" dirty="0"/>
              <a:t>Results are stored irrespective of data changes in the base table. The query evaluation does not work there. If the base table has new rows which do not impact the earlier query result, the query won’t use the cached results. Instead, it will be re-executed.</a:t>
            </a:r>
          </a:p>
          <a:p>
            <a:pPr lvl="1" fontAlgn="base"/>
            <a:r>
              <a:rPr lang="en-US" dirty="0"/>
              <a:t>It can help in the case of a complex query (i.e. queries with multiple joins) not performing as expected. These queries can be further broken down into multiple smaller components using the Result Cache’s features. </a:t>
            </a:r>
          </a:p>
          <a:p>
            <a:pPr lvl="1" fontAlgn="base"/>
            <a:r>
              <a:rPr lang="en-US" dirty="0" err="1"/>
              <a:t>Eg</a:t>
            </a:r>
            <a:r>
              <a:rPr lang="en-US" dirty="0"/>
              <a:t>: In a Proc Execute a complex query and re use the data for another processing logic</a:t>
            </a:r>
          </a:p>
          <a:p>
            <a:pPr marL="457200" lvl="1" indent="0" fontAlgn="base">
              <a:buNone/>
            </a:pPr>
            <a:endParaRPr lang="en-US" u="sng" dirty="0"/>
          </a:p>
          <a:p>
            <a:r>
              <a:rPr lang="en-US" u="sng" dirty="0"/>
              <a:t>Limitations</a:t>
            </a:r>
          </a:p>
          <a:p>
            <a:pPr lvl="1" fontAlgn="base"/>
            <a:r>
              <a:rPr lang="en-US" dirty="0"/>
              <a:t>There is a trade-off in terms of query performance and query result rows and size. Ideally, query result output should be small with regard to rows and size.</a:t>
            </a:r>
          </a:p>
          <a:p>
            <a:pPr lvl="1" fontAlgn="base"/>
            <a:r>
              <a:rPr lang="en-US" dirty="0"/>
              <a:t>Snowflake does not keep any metadata for the Result Cache, and hence the result output in terms of rows and size does matter.</a:t>
            </a:r>
          </a:p>
          <a:p>
            <a:pPr lvl="1" fontAlgn="base"/>
            <a:r>
              <a:rPr lang="en-US" dirty="0"/>
              <a:t>The query results (result scan function) cannot be accessed by other users. It is only accessible to the user who executed the query.</a:t>
            </a:r>
          </a:p>
          <a:p>
            <a:pPr lvl="1" fontAlgn="base"/>
            <a:r>
              <a:rPr lang="en-US" dirty="0"/>
              <a:t>There is no metadata associated with the results, which is why a small data size and rows are preferred.</a:t>
            </a:r>
          </a:p>
          <a:p>
            <a:pPr lvl="1" fontAlgn="base"/>
            <a:r>
              <a:rPr lang="en-US" dirty="0"/>
              <a:t>The default purge time of 24 hours for persisted results can be reset to 31 days only if we reuse the persisted results. The end date is calculated from the date and time that the query was first executed.</a:t>
            </a:r>
          </a:p>
          <a:p>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379079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Materialized Views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15416" cy="6145823"/>
          </a:xfrm>
        </p:spPr>
        <p:txBody>
          <a:bodyPr>
            <a:normAutofit lnSpcReduction="10000"/>
          </a:bodyPr>
          <a:lstStyle/>
          <a:p>
            <a:r>
              <a:rPr lang="en-US" dirty="0"/>
              <a:t>A materialized view is a pre-computed data set derived from a query specification (the SELECT in the view definition) and stored for later use</a:t>
            </a:r>
            <a:endParaRPr lang="en-US" u="sng" dirty="0"/>
          </a:p>
          <a:p>
            <a:r>
              <a:rPr lang="en-US" u="sng" dirty="0"/>
              <a:t>When is a Materialized View is Used</a:t>
            </a:r>
          </a:p>
          <a:p>
            <a:pPr lvl="1"/>
            <a:r>
              <a:rPr lang="en-US" sz="1900" dirty="0"/>
              <a:t>Query results contain a small number of rows and/or columns relative to the base table (the table on which the view is defined).</a:t>
            </a:r>
          </a:p>
          <a:p>
            <a:pPr lvl="1"/>
            <a:r>
              <a:rPr lang="en-US" sz="1900" dirty="0"/>
              <a:t>Query results contain results that require significant processing, including:</a:t>
            </a:r>
          </a:p>
          <a:p>
            <a:pPr lvl="2"/>
            <a:r>
              <a:rPr lang="en-US" sz="1900" dirty="0"/>
              <a:t>Analysis of semi-structured data.</a:t>
            </a:r>
          </a:p>
          <a:p>
            <a:pPr lvl="2"/>
            <a:r>
              <a:rPr lang="en-US" sz="1900" dirty="0"/>
              <a:t>Aggregates that take a long time to calculate</a:t>
            </a:r>
          </a:p>
          <a:p>
            <a:pPr fontAlgn="base"/>
            <a:r>
              <a:rPr lang="en-US" u="sng" dirty="0"/>
              <a:t>Advantages</a:t>
            </a:r>
          </a:p>
          <a:p>
            <a:pPr lvl="1" fontAlgn="base"/>
            <a:r>
              <a:rPr lang="en-US" dirty="0"/>
              <a:t>Materialized views are automatically and transparently maintained by Snowflake</a:t>
            </a:r>
            <a:endParaRPr lang="en-US" u="sng" dirty="0"/>
          </a:p>
          <a:p>
            <a:r>
              <a:rPr lang="en-US" u="sng" dirty="0"/>
              <a:t>Limitations</a:t>
            </a:r>
          </a:p>
          <a:p>
            <a:pPr lvl="1" fontAlgn="base"/>
            <a:r>
              <a:rPr lang="en-US" sz="1900" dirty="0"/>
              <a:t>MV Can be Created on One Table Only.</a:t>
            </a:r>
          </a:p>
          <a:p>
            <a:pPr lvl="1" fontAlgn="base"/>
            <a:r>
              <a:rPr lang="en-US" sz="1900" dirty="0"/>
              <a:t>SQL “INNER JOIN” are not supported.</a:t>
            </a:r>
          </a:p>
          <a:p>
            <a:pPr lvl="1" fontAlgn="base"/>
            <a:r>
              <a:rPr lang="en-US" sz="1900" dirty="0"/>
              <a:t>The materialized view is typically slower than cached results. This is because the materialized view always provides current data, so if the materialized view is not up to date, it reads the up to date portion from the materialized view and rest of the data from the base tables.</a:t>
            </a:r>
          </a:p>
          <a:p>
            <a:pPr lvl="1" fontAlgn="base"/>
            <a:r>
              <a:rPr lang="en-US" sz="1900" dirty="0"/>
              <a:t>The materialized view has storage and compute resource costs associated with it. The compute cost is due to the automatic internal maintenance of the materialized view by Snowflake.</a:t>
            </a:r>
          </a:p>
          <a:p>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3136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Materialized Views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15416" cy="6145823"/>
          </a:xfrm>
        </p:spPr>
        <p:txBody>
          <a:bodyPr>
            <a:normAutofit/>
          </a:bodyPr>
          <a:lstStyle/>
          <a:p>
            <a:r>
              <a:rPr lang="en-US" u="sng" dirty="0"/>
              <a:t>Limitations</a:t>
            </a:r>
          </a:p>
          <a:p>
            <a:pPr lvl="1"/>
            <a:r>
              <a:rPr lang="en-US" dirty="0"/>
              <a:t>A materialized view cannot query:</a:t>
            </a:r>
          </a:p>
          <a:p>
            <a:pPr lvl="2"/>
            <a:r>
              <a:rPr lang="en-US" dirty="0"/>
              <a:t>A materialized view.</a:t>
            </a:r>
          </a:p>
          <a:p>
            <a:pPr lvl="2"/>
            <a:r>
              <a:rPr lang="en-US" dirty="0"/>
              <a:t>A non-materialized view.</a:t>
            </a:r>
          </a:p>
          <a:p>
            <a:pPr lvl="2"/>
            <a:r>
              <a:rPr lang="en-US" dirty="0"/>
              <a:t>A UDTF (user-defined table function).</a:t>
            </a:r>
          </a:p>
          <a:p>
            <a:pPr lvl="2"/>
            <a:r>
              <a:rPr lang="en-US" dirty="0"/>
              <a:t>A materialized view cannot include:</a:t>
            </a:r>
          </a:p>
          <a:p>
            <a:pPr lvl="2"/>
            <a:r>
              <a:rPr lang="en-US" dirty="0"/>
              <a:t>UDFs.</a:t>
            </a:r>
          </a:p>
          <a:p>
            <a:pPr lvl="2"/>
            <a:r>
              <a:rPr lang="en-US" dirty="0"/>
              <a:t>Window functions.</a:t>
            </a:r>
          </a:p>
          <a:p>
            <a:pPr lvl="2"/>
            <a:r>
              <a:rPr lang="en-US" dirty="0"/>
              <a:t>HAVING clauses.</a:t>
            </a:r>
          </a:p>
          <a:p>
            <a:pPr lvl="2"/>
            <a:r>
              <a:rPr lang="en-US" dirty="0"/>
              <a:t>ORDER BY clause.</a:t>
            </a:r>
          </a:p>
          <a:p>
            <a:pPr lvl="2"/>
            <a:r>
              <a:rPr lang="en-US" dirty="0"/>
              <a:t>LIMIT clause.</a:t>
            </a:r>
          </a:p>
          <a:p>
            <a:pPr lvl="2"/>
            <a:r>
              <a:rPr lang="en-US" dirty="0"/>
              <a:t>GROUP BY keys that are not within the SELECT list. All GROUP BY keys in a materialized view must be part of the SELECT list.</a:t>
            </a:r>
          </a:p>
          <a:p>
            <a:pPr lvl="2"/>
            <a:r>
              <a:rPr lang="en-US" dirty="0"/>
              <a:t>Nesting of subqueries within a materialized view</a:t>
            </a:r>
          </a:p>
          <a:p>
            <a:pPr lvl="2"/>
            <a:r>
              <a:rPr lang="en-US" dirty="0"/>
              <a:t>These DML Ops are not allowed – </a:t>
            </a:r>
            <a:r>
              <a:rPr lang="en-US" b="1" dirty="0"/>
              <a:t>COPY,DELETE,INSERT,MERGE,UPDATE</a:t>
            </a:r>
          </a:p>
          <a:p>
            <a:pPr lvl="2"/>
            <a:r>
              <a:rPr lang="en-US" dirty="0"/>
              <a:t>Snowflake’s “Time Travel” feature is not supported on materialized views</a:t>
            </a:r>
          </a:p>
          <a:p>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012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Materialized Views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15416" cy="6145823"/>
          </a:xfrm>
        </p:spPr>
        <p:txBody>
          <a:bodyPr>
            <a:normAutofit lnSpcReduction="10000"/>
          </a:bodyPr>
          <a:lstStyle/>
          <a:p>
            <a:r>
              <a:rPr lang="en-US" dirty="0"/>
              <a:t>MV- Creation</a:t>
            </a:r>
          </a:p>
          <a:p>
            <a:pPr marL="457200" lvl="1" indent="0">
              <a:buNone/>
            </a:pPr>
            <a:r>
              <a:rPr lang="en-US" sz="900" dirty="0"/>
              <a:t>CREATE OR REPLACE MATERIALIZED VIEW MV_AGG_2001_Ql_DATA AS </a:t>
            </a:r>
          </a:p>
          <a:p>
            <a:pPr marL="457200" lvl="1" indent="0">
              <a:buNone/>
            </a:pPr>
            <a:r>
              <a:rPr lang="en-US" sz="900" dirty="0"/>
              <a:t>SELECT </a:t>
            </a:r>
          </a:p>
          <a:p>
            <a:pPr marL="457200" lvl="1" indent="0">
              <a:buNone/>
            </a:pPr>
            <a:r>
              <a:rPr lang="en-US" sz="900" dirty="0"/>
              <a:t>STSLS.SS_ITEM_SK, STSLS.SS_STORE_SK, STSLS.SS_CUSTOMER_SK, STSLS.SS_SOLD_DATE_SK, SUM(STSLS.SS NET PROFIT) NET PROFIT </a:t>
            </a:r>
          </a:p>
          <a:p>
            <a:pPr marL="457200" lvl="1" indent="0">
              <a:buNone/>
            </a:pPr>
            <a:r>
              <a:rPr lang="en-US" sz="900" dirty="0"/>
              <a:t>FROM snowflake_sample_data.TPCDS_SFl00TCL.STORE_SALES STSLS </a:t>
            </a:r>
          </a:p>
          <a:p>
            <a:pPr marL="457200" lvl="1" indent="0">
              <a:buNone/>
            </a:pPr>
            <a:r>
              <a:rPr lang="en-US" sz="900" dirty="0"/>
              <a:t>WHERE 1=1 AND STSLS.SS_SOLD_DATE_SK between 2451911 and 2452000  GROUP BY  STSLS.SS_ITEM_SK,  STSLS.SS_STORE_SK, STSLS.SS_CUSTOMER_SK, STSLS.SS_SOLD_DATE_SK; </a:t>
            </a:r>
          </a:p>
          <a:p>
            <a:pPr marL="457200" lvl="1" indent="0">
              <a:buNone/>
            </a:pPr>
            <a:r>
              <a:rPr lang="en-US" dirty="0"/>
              <a:t>Secure Materialized Views</a:t>
            </a:r>
          </a:p>
          <a:p>
            <a:pPr marL="457200" lvl="1" indent="0">
              <a:buNone/>
            </a:pPr>
            <a:r>
              <a:rPr lang="en-US" sz="1200" dirty="0"/>
              <a:t>CREATE OR REPLACE SECURE MATERIALIZED VIEW MV_AGG_2001_Ql_DATA AS </a:t>
            </a:r>
          </a:p>
          <a:p>
            <a:pPr marL="457200" lvl="1" indent="0">
              <a:buNone/>
            </a:pPr>
            <a:r>
              <a:rPr lang="en-US" sz="1200" dirty="0"/>
              <a:t>SELECT </a:t>
            </a:r>
          </a:p>
          <a:p>
            <a:pPr marL="457200" lvl="1" indent="0">
              <a:buNone/>
            </a:pPr>
            <a:r>
              <a:rPr lang="en-US" sz="1200" dirty="0"/>
              <a:t>STSLS.SS_ITEM_SK, STSLS.SS_STORE_SK, STSLS.SS_CUSTOMER_SK, STSLS.SS_SOLD_DATE_SK, SUM(STSLS.SS NET PROFIT) NET PROFIT </a:t>
            </a:r>
          </a:p>
          <a:p>
            <a:pPr marL="457200" lvl="1" indent="0">
              <a:buNone/>
            </a:pPr>
            <a:r>
              <a:rPr lang="en-US" sz="1200" dirty="0"/>
              <a:t>FROM snowflake_sample_data.TPCDS_SFl00TCL.STORE_SALES STSLS </a:t>
            </a:r>
          </a:p>
          <a:p>
            <a:pPr marL="457200" lvl="1" indent="0">
              <a:buNone/>
            </a:pPr>
            <a:r>
              <a:rPr lang="en-US" sz="1200" dirty="0"/>
              <a:t>WHERE 1=1 AND STSLS.SS_SOLD_DATE_SK between 2451911 and 2452000  GROUP BY  STSLS.SS_ITEM_SK,  STSLS.SS_STORE_SK, STSLS.SS_CUSTOMER_SK, STSLS.SS_SOLD_DATE_SK; </a:t>
            </a:r>
          </a:p>
          <a:p>
            <a:r>
              <a:rPr lang="en-US" dirty="0"/>
              <a:t>Alter MV</a:t>
            </a:r>
          </a:p>
          <a:p>
            <a:pPr lvl="1"/>
            <a:r>
              <a:rPr lang="en-US" altLang="en-US" sz="2200" dirty="0"/>
              <a:t>Rename - alter materialized view table1_mv rename to </a:t>
            </a:r>
            <a:r>
              <a:rPr lang="en-US" altLang="en-US" sz="2200" dirty="0" err="1"/>
              <a:t>my_mv</a:t>
            </a:r>
            <a:r>
              <a:rPr lang="en-US" altLang="en-US" sz="2200" dirty="0"/>
              <a:t>; </a:t>
            </a:r>
          </a:p>
          <a:p>
            <a:pPr lvl="1"/>
            <a:r>
              <a:rPr lang="en-US" sz="2200" dirty="0"/>
              <a:t>Cluster - </a:t>
            </a:r>
            <a:r>
              <a:rPr lang="en-US" altLang="en-US" sz="2200" dirty="0"/>
              <a:t>alter materialized view </a:t>
            </a:r>
            <a:r>
              <a:rPr lang="en-US" altLang="en-US" sz="2200" dirty="0" err="1"/>
              <a:t>my_mv</a:t>
            </a:r>
            <a:r>
              <a:rPr lang="en-US" altLang="en-US" sz="2200" dirty="0"/>
              <a:t> cluster by&lt;</a:t>
            </a:r>
            <a:r>
              <a:rPr lang="en-US" altLang="en-US" sz="2200" dirty="0" err="1"/>
              <a:t>column_name</a:t>
            </a:r>
            <a:r>
              <a:rPr lang="en-US" altLang="en-US" sz="2200" dirty="0"/>
              <a:t>&gt;); </a:t>
            </a:r>
          </a:p>
          <a:p>
            <a:pPr lvl="1"/>
            <a:r>
              <a:rPr lang="en-US" sz="2200" dirty="0"/>
              <a:t>Suspend Clustering - alter materialized view </a:t>
            </a:r>
            <a:r>
              <a:rPr lang="en-US" sz="2200" dirty="0" err="1"/>
              <a:t>my_mv</a:t>
            </a:r>
            <a:r>
              <a:rPr lang="en-US" sz="2200" dirty="0"/>
              <a:t> suspend </a:t>
            </a:r>
            <a:r>
              <a:rPr lang="en-US" sz="2200" dirty="0" err="1"/>
              <a:t>recluster</a:t>
            </a:r>
            <a:r>
              <a:rPr lang="en-US" sz="2200" dirty="0"/>
              <a:t>;</a:t>
            </a:r>
          </a:p>
          <a:p>
            <a:pPr lvl="1"/>
            <a:r>
              <a:rPr lang="en-US" sz="2200" dirty="0"/>
              <a:t>Resume Clustering - alter materialized view </a:t>
            </a:r>
            <a:r>
              <a:rPr lang="en-US" sz="2200" dirty="0" err="1"/>
              <a:t>my_mv</a:t>
            </a:r>
            <a:r>
              <a:rPr lang="en-US" sz="2200" dirty="0"/>
              <a:t> resume </a:t>
            </a:r>
            <a:r>
              <a:rPr lang="en-US" sz="2200" dirty="0" err="1"/>
              <a:t>recluster</a:t>
            </a:r>
            <a:r>
              <a:rPr lang="en-US" sz="2200" dirty="0"/>
              <a:t>;</a:t>
            </a:r>
          </a:p>
          <a:p>
            <a:pPr lvl="1"/>
            <a:r>
              <a:rPr lang="en-US" sz="2200" dirty="0"/>
              <a:t>Suspend MV - alter materialized view </a:t>
            </a:r>
            <a:r>
              <a:rPr lang="en-US" sz="2200" dirty="0" err="1"/>
              <a:t>my_mv</a:t>
            </a:r>
            <a:r>
              <a:rPr lang="en-US" sz="2200" dirty="0"/>
              <a:t> suspend;</a:t>
            </a:r>
          </a:p>
          <a:p>
            <a:pPr lvl="1"/>
            <a:r>
              <a:rPr lang="en-US" sz="2200" dirty="0"/>
              <a:t>Resume MV - alter materialized view </a:t>
            </a:r>
            <a:r>
              <a:rPr lang="en-US" sz="2200" dirty="0" err="1"/>
              <a:t>my_mv</a:t>
            </a:r>
            <a:r>
              <a:rPr lang="en-US" sz="2200" dirty="0"/>
              <a:t> resume;</a:t>
            </a:r>
          </a:p>
          <a:p>
            <a:r>
              <a:rPr lang="en-US" sz="2600" dirty="0"/>
              <a:t>Drop MV</a:t>
            </a:r>
          </a:p>
          <a:p>
            <a:pPr lvl="1"/>
            <a:r>
              <a:rPr lang="en-US" altLang="en-US" sz="2200" dirty="0"/>
              <a:t>drop materialized view mv1; </a:t>
            </a:r>
          </a:p>
          <a:p>
            <a:pPr lvl="1"/>
            <a:endParaRPr lang="en-US" sz="2200" dirty="0"/>
          </a:p>
          <a:p>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207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Materialized Views	</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15416" cy="6145823"/>
          </a:xfrm>
        </p:spPr>
        <p:txBody>
          <a:bodyPr>
            <a:normAutofit/>
          </a:bodyPr>
          <a:lstStyle/>
          <a:p>
            <a:r>
              <a:rPr lang="en-US" dirty="0"/>
              <a:t>Compare – View / MV / Result Cache / CTAS</a:t>
            </a:r>
          </a:p>
          <a:p>
            <a:endParaRPr lang="en-US" dirty="0"/>
          </a:p>
          <a:p>
            <a:r>
              <a:rPr lang="en-US" dirty="0"/>
              <a:t>View - Response time – 3.50 mins</a:t>
            </a:r>
          </a:p>
          <a:p>
            <a:r>
              <a:rPr lang="en-US" dirty="0"/>
              <a:t>Result Cache – 317 </a:t>
            </a:r>
            <a:r>
              <a:rPr lang="en-US" dirty="0" err="1"/>
              <a:t>ms</a:t>
            </a:r>
            <a:endParaRPr lang="en-US" dirty="0"/>
          </a:p>
          <a:p>
            <a:r>
              <a:rPr lang="en-US" dirty="0"/>
              <a:t>MV – 12.7 seconds First Time and 300 </a:t>
            </a:r>
            <a:r>
              <a:rPr lang="en-US" dirty="0" err="1"/>
              <a:t>ms</a:t>
            </a:r>
            <a:r>
              <a:rPr lang="en-US" dirty="0"/>
              <a:t> from next query on wards –  MV result cache </a:t>
            </a:r>
            <a:r>
              <a:rPr lang="en-US" dirty="0" err="1"/>
              <a:t>explaination</a:t>
            </a:r>
            <a:endParaRPr lang="en-US" dirty="0"/>
          </a:p>
          <a:p>
            <a:r>
              <a:rPr lang="en-US" dirty="0"/>
              <a:t>CTAS – Create Table As Select</a:t>
            </a:r>
          </a:p>
          <a:p>
            <a:endParaRPr lang="en-US" altLang="en-US" sz="2200" dirty="0"/>
          </a:p>
          <a:p>
            <a:pPr lvl="1"/>
            <a:endParaRPr lang="en-US" sz="2200" dirty="0"/>
          </a:p>
          <a:p>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6453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Time Travel</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76584" y="826476"/>
            <a:ext cx="12115416" cy="6145823"/>
          </a:xfrm>
        </p:spPr>
        <p:txBody>
          <a:bodyPr>
            <a:normAutofit/>
          </a:bodyPr>
          <a:lstStyle/>
          <a:p>
            <a:r>
              <a:rPr lang="en-US" dirty="0"/>
              <a:t>SF Time Travel Enables access to Historical Data ( Modified or Dropped / Deleted)</a:t>
            </a:r>
          </a:p>
          <a:p>
            <a:r>
              <a:rPr lang="en-US" dirty="0"/>
              <a:t>Advantages</a:t>
            </a:r>
          </a:p>
          <a:p>
            <a:pPr lvl="1"/>
            <a:r>
              <a:rPr lang="en-US" dirty="0"/>
              <a:t>Objects can be restored which were deleted or dropped</a:t>
            </a:r>
          </a:p>
          <a:p>
            <a:pPr lvl="1"/>
            <a:r>
              <a:rPr lang="en-US" dirty="0"/>
              <a:t>Data Analyzation during periods of time</a:t>
            </a:r>
          </a:p>
          <a:p>
            <a:pPr lvl="1"/>
            <a:r>
              <a:rPr lang="en-US" dirty="0"/>
              <a:t>Data duplication if need at particular periods of time</a:t>
            </a:r>
          </a:p>
          <a:p>
            <a:pPr marL="457200" lvl="1" indent="0">
              <a:buNone/>
            </a:pPr>
            <a:endParaRPr lang="en-US" dirty="0"/>
          </a:p>
          <a:p>
            <a:endParaRPr lang="en-US" altLang="en-US" sz="2200" dirty="0"/>
          </a:p>
          <a:p>
            <a:pPr lvl="2"/>
            <a:endParaRPr lang="en-US" sz="1800" dirty="0"/>
          </a:p>
          <a:p>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Time Travel in Continuous Data Protection lifecycle">
            <a:extLst>
              <a:ext uri="{FF2B5EF4-FFF2-40B4-BE49-F238E27FC236}">
                <a16:creationId xmlns:a16="http://schemas.microsoft.com/office/drawing/2014/main" id="{4E91B820-5128-426F-B388-4B3414601B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84" y="2948720"/>
            <a:ext cx="11905866" cy="3824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6362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Time Travel</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a:bodyPr>
          <a:lstStyle/>
          <a:p>
            <a:r>
              <a:rPr lang="en-US" sz="2400" dirty="0"/>
              <a:t>Time Travel SQL Constructs</a:t>
            </a:r>
          </a:p>
          <a:p>
            <a:pPr lvl="1"/>
            <a:r>
              <a:rPr lang="en-US" sz="1800" dirty="0"/>
              <a:t>AT / Before in SQL for object retrieval / access</a:t>
            </a:r>
          </a:p>
          <a:p>
            <a:pPr lvl="1"/>
            <a:r>
              <a:rPr lang="en-US" sz="1800" dirty="0"/>
              <a:t>Clone Command for data / object restoration</a:t>
            </a:r>
          </a:p>
          <a:p>
            <a:pPr lvl="1"/>
            <a:r>
              <a:rPr lang="en-US" sz="1800" dirty="0"/>
              <a:t>SQL Parameters – TIMESTAMP, OFFSET, STATEMENT</a:t>
            </a:r>
          </a:p>
          <a:p>
            <a:pPr lvl="1"/>
            <a:r>
              <a:rPr lang="en-US" sz="1800" dirty="0"/>
              <a:t>UNDROP command for tables, schemas, and databases.</a:t>
            </a:r>
          </a:p>
          <a:p>
            <a:pPr marL="0" indent="0">
              <a:buNone/>
            </a:pPr>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2" name="Picture 4" descr="Time Travel SQL extensions">
            <a:extLst>
              <a:ext uri="{FF2B5EF4-FFF2-40B4-BE49-F238E27FC236}">
                <a16:creationId xmlns:a16="http://schemas.microsoft.com/office/drawing/2014/main" id="{8C3AF385-2FAC-4FC2-836E-7B2310004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19814"/>
            <a:ext cx="12124592" cy="443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847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Time Travel</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fontScale="92500" lnSpcReduction="10000"/>
          </a:bodyPr>
          <a:lstStyle/>
          <a:p>
            <a:r>
              <a:rPr lang="en-US" sz="2400" dirty="0"/>
              <a:t>Data Retention Period</a:t>
            </a:r>
          </a:p>
          <a:p>
            <a:pPr lvl="1"/>
            <a:r>
              <a:rPr lang="en-US" sz="1800" dirty="0"/>
              <a:t>The Standard Retention Period is 1 day / 24 Hours</a:t>
            </a:r>
          </a:p>
          <a:p>
            <a:pPr lvl="1"/>
            <a:r>
              <a:rPr lang="en-US" sz="1800" dirty="0"/>
              <a:t>Retention Period can be set to 0 on Account and Object Level (Database, Schema, Table) – TT Disabled</a:t>
            </a:r>
          </a:p>
          <a:p>
            <a:pPr lvl="1"/>
            <a:r>
              <a:rPr lang="en-US" sz="1800" dirty="0"/>
              <a:t>Enterprise Edition and Higher – Data Retention Period can be set to 0-90</a:t>
            </a:r>
          </a:p>
          <a:p>
            <a:pPr lvl="1"/>
            <a:r>
              <a:rPr lang="en-US" sz="1800" dirty="0"/>
              <a:t>The standard retention period is 1 day (24 hours) and is automatically enabled for all Snowflake accounts:</a:t>
            </a:r>
          </a:p>
          <a:p>
            <a:pPr lvl="1"/>
            <a:r>
              <a:rPr lang="en-US" sz="1800" dirty="0"/>
              <a:t>For Snowflake Standard Edition, the retention period can be set to 0 (or unset back to the default of 1 day) at the account and object level (i.e. databases, schemas, and tables).</a:t>
            </a:r>
          </a:p>
          <a:p>
            <a:pPr lvl="1"/>
            <a:r>
              <a:rPr lang="en-US" sz="1800" dirty="0"/>
              <a:t>A retention period of 0 days for an object effectively disables Time Travel for the object.</a:t>
            </a:r>
          </a:p>
          <a:p>
            <a:pPr lvl="1"/>
            <a:r>
              <a:rPr lang="en-US" sz="1800" dirty="0"/>
              <a:t>For Snowflake Enterprise Edition (and higher):</a:t>
            </a:r>
          </a:p>
          <a:p>
            <a:pPr lvl="2"/>
            <a:r>
              <a:rPr lang="en-US" sz="1800" dirty="0"/>
              <a:t>For transient databases, schemas, and tables, the retention period can be set to 0 (or unset back to the default of 1 day). The same is also true for temporary tables.</a:t>
            </a:r>
          </a:p>
          <a:p>
            <a:pPr lvl="2"/>
            <a:r>
              <a:rPr lang="en-US" sz="1800" dirty="0"/>
              <a:t>For permanent databases, schemas, and tables, the retention period can be set to any value from 0 up to 90 days.</a:t>
            </a:r>
          </a:p>
          <a:p>
            <a:pPr lvl="1"/>
            <a:r>
              <a:rPr lang="en-US" sz="1800" dirty="0"/>
              <a:t>When the retention period ends for an object, the historical data is moved into Snowflake Fail-safe:</a:t>
            </a:r>
          </a:p>
          <a:p>
            <a:pPr lvl="2"/>
            <a:r>
              <a:rPr lang="en-US" sz="1800" dirty="0"/>
              <a:t>Historical data is no longer available for querying.</a:t>
            </a:r>
          </a:p>
          <a:p>
            <a:pPr lvl="2"/>
            <a:r>
              <a:rPr lang="en-US" sz="1800" dirty="0"/>
              <a:t>Past objects can no longer be cloned.</a:t>
            </a:r>
          </a:p>
          <a:p>
            <a:pPr lvl="2"/>
            <a:r>
              <a:rPr lang="en-US" sz="1800" dirty="0"/>
              <a:t>Past objects that were dropped can no longer be restored.</a:t>
            </a:r>
          </a:p>
          <a:p>
            <a:pPr lvl="1"/>
            <a:r>
              <a:rPr lang="en-US" dirty="0"/>
              <a:t>To specify the data retention period for Time Travel:</a:t>
            </a:r>
          </a:p>
          <a:p>
            <a:pPr lvl="2"/>
            <a:r>
              <a:rPr lang="en-US" sz="1900" dirty="0"/>
              <a:t>The DATA_RETENTION_TIME_IN_DAYS object parameter can be used by users with the ACCOUNTADMIN role to set the default retention period for your account.</a:t>
            </a:r>
          </a:p>
          <a:p>
            <a:pPr lvl="2"/>
            <a:r>
              <a:rPr lang="en-US" sz="1900" dirty="0"/>
              <a:t>The same parameter can be used to explicitly override the default when creating a database, schema, and individual table.</a:t>
            </a:r>
          </a:p>
          <a:p>
            <a:pPr lvl="2"/>
            <a:r>
              <a:rPr lang="en-US" sz="1900" dirty="0"/>
              <a:t>The data retention period for a database, schema, or table can be changed at any time.</a:t>
            </a:r>
          </a:p>
          <a:p>
            <a:pPr lvl="1"/>
            <a:endParaRPr lang="en-US" altLang="en-US" sz="1800" dirty="0">
              <a:solidFill>
                <a:srgbClr val="088A08"/>
              </a:solidFill>
              <a:latin typeface="Courier 10 Pitch"/>
            </a:endParaRPr>
          </a:p>
          <a:p>
            <a:endParaRPr lang="en-US" altLang="en-US" sz="2400" dirty="0"/>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8623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Objects</a:t>
            </a:r>
          </a:p>
        </p:txBody>
      </p:sp>
      <p:sp>
        <p:nvSpPr>
          <p:cNvPr id="3" name="Content Placeholder 2">
            <a:extLst>
              <a:ext uri="{FF2B5EF4-FFF2-40B4-BE49-F238E27FC236}">
                <a16:creationId xmlns:a16="http://schemas.microsoft.com/office/drawing/2014/main" id="{4AC33DEF-12D0-432F-8283-9F38482B8CC0}"/>
              </a:ext>
            </a:extLst>
          </p:cNvPr>
          <p:cNvSpPr>
            <a:spLocks noGrp="1"/>
          </p:cNvSpPr>
          <p:nvPr>
            <p:ph idx="1"/>
          </p:nvPr>
        </p:nvSpPr>
        <p:spPr>
          <a:xfrm>
            <a:off x="0" y="712177"/>
            <a:ext cx="12192000" cy="5873261"/>
          </a:xfrm>
        </p:spPr>
        <p:txBody>
          <a:bodyPr>
            <a:normAutofit/>
          </a:bodyPr>
          <a:lstStyle/>
          <a:p>
            <a:r>
              <a:rPr lang="en-US" dirty="0"/>
              <a:t>Tables Comparison</a:t>
            </a:r>
          </a:p>
          <a:p>
            <a:pPr lvl="1"/>
            <a:r>
              <a:rPr lang="en-US" dirty="0"/>
              <a:t>Transient tables do not have a Fail-safe period, they provide a good option for managing the cost of very large tables used to store transitory data</a:t>
            </a:r>
          </a:p>
          <a:p>
            <a:endParaRPr lang="en-US" dirty="0"/>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A178531A-7AC0-4122-8D86-5AD96BD721EE}"/>
              </a:ext>
            </a:extLst>
          </p:cNvPr>
          <p:cNvPicPr>
            <a:picLocks noChangeAspect="1"/>
          </p:cNvPicPr>
          <p:nvPr/>
        </p:nvPicPr>
        <p:blipFill>
          <a:blip r:embed="rId2"/>
          <a:stretch>
            <a:fillRect/>
          </a:stretch>
        </p:blipFill>
        <p:spPr>
          <a:xfrm>
            <a:off x="152400" y="2470273"/>
            <a:ext cx="11887200" cy="3552825"/>
          </a:xfrm>
          <a:prstGeom prst="rect">
            <a:avLst/>
          </a:prstGeom>
        </p:spPr>
      </p:pic>
    </p:spTree>
    <p:extLst>
      <p:ext uri="{BB962C8B-B14F-4D97-AF65-F5344CB8AC3E}">
        <p14:creationId xmlns:p14="http://schemas.microsoft.com/office/powerpoint/2010/main" val="430008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Time Travel</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fontScale="92500" lnSpcReduction="10000"/>
          </a:bodyPr>
          <a:lstStyle/>
          <a:p>
            <a:r>
              <a:rPr lang="en-US" sz="2400" dirty="0"/>
              <a:t>Data Retention Period</a:t>
            </a:r>
          </a:p>
          <a:p>
            <a:pPr lvl="1"/>
            <a:r>
              <a:rPr lang="en-US" dirty="0"/>
              <a:t>The ability to restore dropped objects with no retention period only persists for the length of the session in which the object was dropped. That is, once an object with no retention period is dropped, you will not be able to restore the object once the session ends.</a:t>
            </a:r>
          </a:p>
          <a:p>
            <a:pPr lvl="1"/>
            <a:r>
              <a:rPr lang="en-US"/>
              <a:t>General </a:t>
            </a:r>
            <a:r>
              <a:rPr lang="en-US" dirty="0"/>
              <a:t>rule, we recommend maintaining a value of (at least) 1 day for any given object.</a:t>
            </a:r>
          </a:p>
          <a:p>
            <a:pPr lvl="1"/>
            <a:r>
              <a:rPr lang="en-US" altLang="en-US" sz="2000" dirty="0"/>
              <a:t>Examples</a:t>
            </a:r>
          </a:p>
          <a:p>
            <a:pPr lvl="2"/>
            <a:r>
              <a:rPr lang="en-US" altLang="en-US" sz="1800" dirty="0">
                <a:latin typeface="Courier 10 Pitch"/>
              </a:rPr>
              <a:t>create table </a:t>
            </a:r>
            <a:r>
              <a:rPr lang="en-US" altLang="en-US" sz="1800" dirty="0" err="1">
                <a:latin typeface="Courier 10 Pitch"/>
              </a:rPr>
              <a:t>mytable</a:t>
            </a:r>
            <a:r>
              <a:rPr lang="en-US" altLang="en-US" sz="1800" dirty="0">
                <a:latin typeface="Courier 10 Pitch"/>
              </a:rPr>
              <a:t>(col1 number, col2 date) </a:t>
            </a:r>
            <a:r>
              <a:rPr lang="en-US" altLang="en-US" sz="1800" dirty="0" err="1">
                <a:latin typeface="Courier 10 Pitch"/>
              </a:rPr>
              <a:t>data_retention_time_in_days</a:t>
            </a:r>
            <a:r>
              <a:rPr lang="en-US" altLang="en-US" sz="1800" dirty="0">
                <a:latin typeface="Courier 10 Pitch"/>
              </a:rPr>
              <a:t>=90; </a:t>
            </a:r>
          </a:p>
          <a:p>
            <a:pPr lvl="2"/>
            <a:r>
              <a:rPr lang="en-US" altLang="en-US" sz="1800" dirty="0">
                <a:latin typeface="Courier 10 Pitch"/>
              </a:rPr>
              <a:t>alter table </a:t>
            </a:r>
            <a:r>
              <a:rPr lang="en-US" altLang="en-US" sz="1800" dirty="0" err="1">
                <a:latin typeface="Courier 10 Pitch"/>
              </a:rPr>
              <a:t>mytable</a:t>
            </a:r>
            <a:r>
              <a:rPr lang="en-US" altLang="en-US" sz="1800" dirty="0">
                <a:latin typeface="Courier 10 Pitch"/>
              </a:rPr>
              <a:t> set </a:t>
            </a:r>
            <a:r>
              <a:rPr lang="en-US" altLang="en-US" sz="1800" dirty="0" err="1">
                <a:latin typeface="Courier 10 Pitch"/>
              </a:rPr>
              <a:t>data_retention_time_in_days</a:t>
            </a:r>
            <a:r>
              <a:rPr lang="en-US" altLang="en-US" sz="1800" dirty="0">
                <a:latin typeface="Courier 10 Pitch"/>
              </a:rPr>
              <a:t>=30 </a:t>
            </a:r>
          </a:p>
          <a:p>
            <a:pPr lvl="2"/>
            <a:r>
              <a:rPr lang="en-US" sz="1800" dirty="0">
                <a:latin typeface="Courier 10 Pitch"/>
              </a:rPr>
              <a:t>1) SHOW PARAMETERS like '%RETENTION%' in ACCOUNT;  --DATA_RETENTION_TIME_IN_DAYS</a:t>
            </a:r>
            <a:br>
              <a:rPr lang="en-US" sz="1800" dirty="0">
                <a:latin typeface="Courier 10 Pitch"/>
              </a:rPr>
            </a:br>
            <a:r>
              <a:rPr lang="en-US" sz="1800" dirty="0">
                <a:latin typeface="Courier 10 Pitch"/>
              </a:rPr>
              <a:t>2) use role ACCOUNTADMIN;</a:t>
            </a:r>
            <a:br>
              <a:rPr lang="en-US" sz="1800" dirty="0">
                <a:latin typeface="Courier 10 Pitch"/>
              </a:rPr>
            </a:br>
            <a:r>
              <a:rPr lang="en-US" sz="1800" dirty="0">
                <a:latin typeface="Courier 10 Pitch"/>
              </a:rPr>
              <a:t>3) ALTER ACCOUNT SET DATA_RETENTION_TIME_IN_DAYS=0;</a:t>
            </a:r>
            <a:br>
              <a:rPr lang="en-US" sz="1800" dirty="0">
                <a:latin typeface="Courier 10 Pitch"/>
              </a:rPr>
            </a:br>
            <a:r>
              <a:rPr lang="en-US" sz="1800" dirty="0">
                <a:latin typeface="Courier 10 Pitch"/>
              </a:rPr>
              <a:t>4) ALTER ACCOUNT UNSET DATA_RETENTION_TIME_IN_DAYS</a:t>
            </a:r>
            <a:endParaRPr lang="en-US" altLang="en-US" sz="1800" dirty="0">
              <a:latin typeface="Courier 10 Pitch"/>
            </a:endParaRPr>
          </a:p>
          <a:p>
            <a:pPr marL="914400" lvl="2" indent="0">
              <a:buNone/>
            </a:pPr>
            <a:endParaRPr lang="en-US" sz="2400" dirty="0"/>
          </a:p>
          <a:p>
            <a:r>
              <a:rPr lang="en-US" sz="2400" dirty="0"/>
              <a:t>Examples :</a:t>
            </a:r>
          </a:p>
          <a:p>
            <a:pPr lvl="1"/>
            <a:r>
              <a:rPr lang="en-US" altLang="en-US" sz="1800" dirty="0">
                <a:latin typeface="Courier 10 Pitch"/>
              </a:rPr>
              <a:t>select * from </a:t>
            </a:r>
            <a:r>
              <a:rPr lang="en-US" altLang="en-US" sz="1800" dirty="0" err="1">
                <a:latin typeface="Courier 10 Pitch"/>
              </a:rPr>
              <a:t>my_table</a:t>
            </a:r>
            <a:r>
              <a:rPr lang="en-US" altLang="en-US" sz="1800" dirty="0">
                <a:latin typeface="Courier 10 Pitch"/>
              </a:rPr>
              <a:t> at(timestamp =&gt; 'Mon, 01 May 2015 16:20:00 -0700'::timestamp);</a:t>
            </a:r>
            <a:r>
              <a:rPr lang="en-US" altLang="en-US" sz="1800" dirty="0"/>
              <a:t> </a:t>
            </a:r>
          </a:p>
          <a:p>
            <a:pPr lvl="1"/>
            <a:r>
              <a:rPr lang="en-US" altLang="en-US" sz="1800" dirty="0">
                <a:latin typeface="Courier 10 Pitch"/>
              </a:rPr>
              <a:t>select * from </a:t>
            </a:r>
            <a:r>
              <a:rPr lang="en-US" altLang="en-US" sz="1800" dirty="0" err="1">
                <a:latin typeface="Courier 10 Pitch"/>
              </a:rPr>
              <a:t>my_table</a:t>
            </a:r>
            <a:r>
              <a:rPr lang="en-US" altLang="en-US" sz="1800" dirty="0">
                <a:latin typeface="Courier 10 Pitch"/>
              </a:rPr>
              <a:t> at(offset =&gt; -60*5); </a:t>
            </a:r>
          </a:p>
          <a:p>
            <a:pPr lvl="1"/>
            <a:r>
              <a:rPr lang="en-US" altLang="en-US" sz="1800" dirty="0">
                <a:latin typeface="Courier 10 Pitch"/>
              </a:rPr>
              <a:t>select * from </a:t>
            </a:r>
            <a:r>
              <a:rPr lang="en-US" altLang="en-US" sz="1800" dirty="0" err="1">
                <a:latin typeface="Courier 10 Pitch"/>
              </a:rPr>
              <a:t>my_table</a:t>
            </a:r>
            <a:r>
              <a:rPr lang="en-US" altLang="en-US" sz="1800" dirty="0">
                <a:latin typeface="Courier 10 Pitch"/>
              </a:rPr>
              <a:t> before(statement =&gt; '8e5d0ca9-005e-44e6-b858-a8f5b37c5726’); </a:t>
            </a:r>
          </a:p>
          <a:p>
            <a:pPr lvl="1"/>
            <a:r>
              <a:rPr lang="en-US" altLang="en-US" sz="1800" dirty="0">
                <a:latin typeface="Courier 10 Pitch"/>
              </a:rPr>
              <a:t>create table </a:t>
            </a:r>
            <a:r>
              <a:rPr lang="en-US" altLang="en-US" sz="1800" dirty="0" err="1">
                <a:latin typeface="Courier 10 Pitch"/>
              </a:rPr>
              <a:t>restored_table</a:t>
            </a:r>
            <a:r>
              <a:rPr lang="en-US" altLang="en-US" sz="1800" dirty="0">
                <a:latin typeface="Courier 10 Pitch"/>
              </a:rPr>
              <a:t> clone </a:t>
            </a:r>
            <a:r>
              <a:rPr lang="en-US" altLang="en-US" sz="1800" dirty="0" err="1">
                <a:latin typeface="Courier 10 Pitch"/>
              </a:rPr>
              <a:t>my_table</a:t>
            </a:r>
            <a:r>
              <a:rPr lang="en-US" altLang="en-US" sz="1800" dirty="0">
                <a:latin typeface="Courier 10 Pitch"/>
              </a:rPr>
              <a:t> at(timestamp =&gt; 'Mon, 09 May 2015 01:01:00 +0300'::timestamp); </a:t>
            </a:r>
            <a:endParaRPr lang="en-US" sz="1800" dirty="0">
              <a:latin typeface="Courier 10 Pitch"/>
            </a:endParaRPr>
          </a:p>
          <a:p>
            <a:pPr lvl="1"/>
            <a:r>
              <a:rPr lang="en-US" altLang="en-US" sz="1800" dirty="0">
                <a:latin typeface="Courier 10 Pitch"/>
              </a:rPr>
              <a:t>create schema </a:t>
            </a:r>
            <a:r>
              <a:rPr lang="en-US" altLang="en-US" sz="1800" dirty="0" err="1">
                <a:latin typeface="Courier 10 Pitch"/>
              </a:rPr>
              <a:t>restored_schema</a:t>
            </a:r>
            <a:r>
              <a:rPr lang="en-US" altLang="en-US" sz="1800" dirty="0">
                <a:latin typeface="Courier 10 Pitch"/>
              </a:rPr>
              <a:t> clone </a:t>
            </a:r>
            <a:r>
              <a:rPr lang="en-US" altLang="en-US" sz="1800" dirty="0" err="1">
                <a:latin typeface="Courier 10 Pitch"/>
              </a:rPr>
              <a:t>my_schema</a:t>
            </a:r>
            <a:r>
              <a:rPr lang="en-US" altLang="en-US" sz="1800" dirty="0">
                <a:latin typeface="Courier 10 Pitch"/>
              </a:rPr>
              <a:t> at(offset =&gt; -3600); </a:t>
            </a:r>
          </a:p>
          <a:p>
            <a:pPr lvl="1"/>
            <a:r>
              <a:rPr lang="en-US" altLang="en-US" sz="1800" dirty="0">
                <a:latin typeface="Courier 10 Pitch"/>
              </a:rPr>
              <a:t>create database </a:t>
            </a:r>
            <a:r>
              <a:rPr lang="en-US" altLang="en-US" sz="1800" dirty="0" err="1">
                <a:latin typeface="Courier 10 Pitch"/>
              </a:rPr>
              <a:t>restored_db</a:t>
            </a:r>
            <a:r>
              <a:rPr lang="en-US" altLang="en-US" sz="1800" dirty="0">
                <a:latin typeface="Courier 10 Pitch"/>
              </a:rPr>
              <a:t> clone </a:t>
            </a:r>
            <a:r>
              <a:rPr lang="en-US" altLang="en-US" sz="1800" dirty="0" err="1">
                <a:latin typeface="Courier 10 Pitch"/>
              </a:rPr>
              <a:t>my_db</a:t>
            </a:r>
            <a:r>
              <a:rPr lang="en-US" altLang="en-US" sz="1800" dirty="0">
                <a:latin typeface="Courier 10 Pitch"/>
              </a:rPr>
              <a:t> before(statement =&gt; '8e5d0ca9-005e-44e6-b858-a8f5b37c5726') </a:t>
            </a:r>
          </a:p>
          <a:p>
            <a:pPr lvl="1"/>
            <a:endParaRPr lang="en-US" sz="2400" dirty="0"/>
          </a:p>
          <a:p>
            <a:pPr lvl="1"/>
            <a:endParaRPr lang="en-US" altLang="en-US" sz="1800" dirty="0">
              <a:solidFill>
                <a:srgbClr val="088A08"/>
              </a:solidFill>
              <a:latin typeface="Courier 10 Pitch"/>
            </a:endParaRPr>
          </a:p>
          <a:p>
            <a:endParaRPr lang="en-US" altLang="en-US" sz="2400" dirty="0"/>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60633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Time Travel</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a:bodyPr>
          <a:lstStyle/>
          <a:p>
            <a:r>
              <a:rPr lang="en-US" dirty="0" err="1"/>
              <a:t>Undrop</a:t>
            </a:r>
            <a:endParaRPr lang="en-US" dirty="0"/>
          </a:p>
          <a:p>
            <a:pPr lvl="1"/>
            <a:r>
              <a:rPr lang="en-US" altLang="en-US" sz="1800" dirty="0" err="1">
                <a:solidFill>
                  <a:srgbClr val="088A08"/>
                </a:solidFill>
                <a:latin typeface="Courier 10 Pitch"/>
              </a:rPr>
              <a:t>undrop</a:t>
            </a:r>
            <a:r>
              <a:rPr lang="en-US" altLang="en-US" sz="1800" dirty="0">
                <a:solidFill>
                  <a:srgbClr val="088A08"/>
                </a:solidFill>
                <a:latin typeface="Courier 10 Pitch"/>
              </a:rPr>
              <a:t> table </a:t>
            </a:r>
            <a:r>
              <a:rPr lang="en-US" altLang="en-US" sz="1800" dirty="0" err="1">
                <a:solidFill>
                  <a:srgbClr val="088A08"/>
                </a:solidFill>
                <a:latin typeface="Courier 10 Pitch"/>
              </a:rPr>
              <a:t>mytable</a:t>
            </a:r>
            <a:r>
              <a:rPr lang="en-US" altLang="en-US" sz="1800" dirty="0">
                <a:solidFill>
                  <a:srgbClr val="088A08"/>
                </a:solidFill>
                <a:latin typeface="Courier 10 Pitch"/>
              </a:rPr>
              <a:t>; </a:t>
            </a:r>
          </a:p>
          <a:p>
            <a:pPr lvl="1"/>
            <a:r>
              <a:rPr lang="en-US" altLang="en-US" sz="1800" dirty="0" err="1">
                <a:solidFill>
                  <a:srgbClr val="088A08"/>
                </a:solidFill>
                <a:latin typeface="Courier 10 Pitch"/>
              </a:rPr>
              <a:t>undrop</a:t>
            </a:r>
            <a:r>
              <a:rPr lang="en-US" altLang="en-US" sz="1800" dirty="0">
                <a:solidFill>
                  <a:srgbClr val="088A08"/>
                </a:solidFill>
                <a:latin typeface="Courier 10 Pitch"/>
              </a:rPr>
              <a:t> schema </a:t>
            </a:r>
            <a:r>
              <a:rPr lang="en-US" altLang="en-US" sz="1800" dirty="0" err="1">
                <a:solidFill>
                  <a:srgbClr val="088A08"/>
                </a:solidFill>
                <a:latin typeface="Courier 10 Pitch"/>
              </a:rPr>
              <a:t>myschema</a:t>
            </a:r>
            <a:r>
              <a:rPr lang="en-US" altLang="en-US" sz="1800" dirty="0">
                <a:solidFill>
                  <a:srgbClr val="088A08"/>
                </a:solidFill>
                <a:latin typeface="Courier 10 Pitch"/>
              </a:rPr>
              <a:t>; </a:t>
            </a:r>
          </a:p>
          <a:p>
            <a:pPr lvl="1"/>
            <a:r>
              <a:rPr lang="en-US" altLang="en-US" sz="1800" dirty="0" err="1">
                <a:solidFill>
                  <a:srgbClr val="088A08"/>
                </a:solidFill>
                <a:latin typeface="Courier 10 Pitch"/>
              </a:rPr>
              <a:t>undrop</a:t>
            </a:r>
            <a:r>
              <a:rPr lang="en-US" altLang="en-US" sz="1800" dirty="0">
                <a:solidFill>
                  <a:srgbClr val="088A08"/>
                </a:solidFill>
                <a:latin typeface="Courier 10 Pitch"/>
              </a:rPr>
              <a:t> database </a:t>
            </a:r>
            <a:r>
              <a:rPr lang="en-US" altLang="en-US" sz="1800" dirty="0" err="1">
                <a:solidFill>
                  <a:srgbClr val="088A08"/>
                </a:solidFill>
                <a:latin typeface="Courier 10 Pitch"/>
              </a:rPr>
              <a:t>mydatabase</a:t>
            </a:r>
            <a:r>
              <a:rPr lang="en-US" altLang="en-US" sz="1800" dirty="0">
                <a:solidFill>
                  <a:srgbClr val="088A08"/>
                </a:solidFill>
                <a:latin typeface="Courier 10 Pitch"/>
              </a:rPr>
              <a:t>; </a:t>
            </a:r>
          </a:p>
          <a:p>
            <a:r>
              <a:rPr lang="en-US" sz="2400" dirty="0"/>
              <a:t>History – Dropped Objects</a:t>
            </a:r>
          </a:p>
          <a:p>
            <a:pPr lvl="1"/>
            <a:r>
              <a:rPr lang="en-US" altLang="en-US" sz="1800" dirty="0">
                <a:solidFill>
                  <a:srgbClr val="088A08"/>
                </a:solidFill>
                <a:latin typeface="Courier 10 Pitch"/>
              </a:rPr>
              <a:t>show</a:t>
            </a:r>
            <a:r>
              <a:rPr lang="en-US" altLang="en-US" sz="1800" dirty="0">
                <a:solidFill>
                  <a:srgbClr val="000000"/>
                </a:solidFill>
                <a:latin typeface="Courier 10 Pitch"/>
              </a:rPr>
              <a:t> </a:t>
            </a:r>
            <a:r>
              <a:rPr lang="en-US" altLang="en-US" sz="1800" dirty="0">
                <a:solidFill>
                  <a:srgbClr val="088A08"/>
                </a:solidFill>
                <a:latin typeface="Courier 10 Pitch"/>
              </a:rPr>
              <a:t>tables</a:t>
            </a:r>
            <a:r>
              <a:rPr lang="en-US" altLang="en-US" sz="1800" dirty="0">
                <a:solidFill>
                  <a:srgbClr val="000000"/>
                </a:solidFill>
                <a:latin typeface="Courier 10 Pitch"/>
              </a:rPr>
              <a:t> </a:t>
            </a:r>
            <a:r>
              <a:rPr lang="en-US" altLang="en-US" sz="1800" dirty="0">
                <a:solidFill>
                  <a:srgbClr val="088A08"/>
                </a:solidFill>
                <a:latin typeface="Courier 10 Pitch"/>
              </a:rPr>
              <a:t>history</a:t>
            </a:r>
            <a:r>
              <a:rPr lang="en-US" altLang="en-US" sz="1800" dirty="0">
                <a:solidFill>
                  <a:srgbClr val="000000"/>
                </a:solidFill>
                <a:latin typeface="Courier 10 Pitch"/>
              </a:rPr>
              <a:t> </a:t>
            </a:r>
            <a:r>
              <a:rPr lang="en-US" altLang="en-US" sz="1800" dirty="0">
                <a:solidFill>
                  <a:srgbClr val="088A08"/>
                </a:solidFill>
                <a:latin typeface="Courier 10 Pitch"/>
              </a:rPr>
              <a:t>like</a:t>
            </a:r>
            <a:r>
              <a:rPr lang="en-US" altLang="en-US" sz="1800" dirty="0">
                <a:solidFill>
                  <a:srgbClr val="000000"/>
                </a:solidFill>
                <a:latin typeface="Courier 10 Pitch"/>
              </a:rPr>
              <a:t> 'load%' </a:t>
            </a:r>
            <a:r>
              <a:rPr lang="en-US" altLang="en-US" sz="1800" dirty="0">
                <a:solidFill>
                  <a:srgbClr val="088A08"/>
                </a:solidFill>
                <a:latin typeface="Courier 10 Pitch"/>
              </a:rPr>
              <a:t>in</a:t>
            </a:r>
            <a:r>
              <a:rPr lang="en-US" altLang="en-US" sz="1800" dirty="0">
                <a:solidFill>
                  <a:srgbClr val="000000"/>
                </a:solidFill>
                <a:latin typeface="Courier 10 Pitch"/>
              </a:rPr>
              <a:t> </a:t>
            </a:r>
            <a:r>
              <a:rPr lang="en-US" altLang="en-US" sz="1800" dirty="0" err="1">
                <a:solidFill>
                  <a:srgbClr val="000000"/>
                </a:solidFill>
                <a:latin typeface="Courier 10 Pitch"/>
              </a:rPr>
              <a:t>mytestdb</a:t>
            </a:r>
            <a:r>
              <a:rPr lang="en-US" altLang="en-US" sz="1800" dirty="0" err="1">
                <a:solidFill>
                  <a:srgbClr val="404040"/>
                </a:solidFill>
                <a:latin typeface="Courier 10 Pitch"/>
              </a:rPr>
              <a:t>.</a:t>
            </a:r>
            <a:r>
              <a:rPr lang="en-US" altLang="en-US" sz="1800" dirty="0" err="1">
                <a:solidFill>
                  <a:srgbClr val="000000"/>
                </a:solidFill>
                <a:latin typeface="Courier 10 Pitch"/>
              </a:rPr>
              <a:t>myschema</a:t>
            </a:r>
            <a:r>
              <a:rPr lang="en-US" altLang="en-US" sz="1800" dirty="0">
                <a:solidFill>
                  <a:srgbClr val="404040"/>
                </a:solidFill>
                <a:latin typeface="Courier 10 Pitch"/>
              </a:rPr>
              <a:t>;</a:t>
            </a:r>
            <a:r>
              <a:rPr lang="en-US" altLang="en-US" sz="1800" dirty="0">
                <a:solidFill>
                  <a:srgbClr val="000000"/>
                </a:solidFill>
                <a:latin typeface="Courier 10 Pitch"/>
              </a:rPr>
              <a:t> </a:t>
            </a:r>
          </a:p>
          <a:p>
            <a:pPr lvl="1"/>
            <a:r>
              <a:rPr lang="en-US" altLang="en-US" sz="1800" dirty="0">
                <a:solidFill>
                  <a:srgbClr val="088A08"/>
                </a:solidFill>
                <a:latin typeface="Courier 10 Pitch"/>
              </a:rPr>
              <a:t>show</a:t>
            </a:r>
            <a:r>
              <a:rPr lang="en-US" altLang="en-US" sz="1800" dirty="0">
                <a:solidFill>
                  <a:srgbClr val="000000"/>
                </a:solidFill>
                <a:latin typeface="Courier 10 Pitch"/>
              </a:rPr>
              <a:t> </a:t>
            </a:r>
            <a:r>
              <a:rPr lang="en-US" altLang="en-US" sz="1800" dirty="0">
                <a:solidFill>
                  <a:srgbClr val="088A08"/>
                </a:solidFill>
                <a:latin typeface="Courier 10 Pitch"/>
              </a:rPr>
              <a:t>schemas</a:t>
            </a:r>
            <a:r>
              <a:rPr lang="en-US" altLang="en-US" sz="1800" dirty="0">
                <a:solidFill>
                  <a:srgbClr val="000000"/>
                </a:solidFill>
                <a:latin typeface="Courier 10 Pitch"/>
              </a:rPr>
              <a:t> </a:t>
            </a:r>
            <a:r>
              <a:rPr lang="en-US" altLang="en-US" sz="1800" dirty="0">
                <a:solidFill>
                  <a:srgbClr val="088A08"/>
                </a:solidFill>
                <a:latin typeface="Courier 10 Pitch"/>
              </a:rPr>
              <a:t>history</a:t>
            </a:r>
            <a:r>
              <a:rPr lang="en-US" altLang="en-US" sz="1800" dirty="0">
                <a:solidFill>
                  <a:srgbClr val="000000"/>
                </a:solidFill>
                <a:latin typeface="Courier 10 Pitch"/>
              </a:rPr>
              <a:t> </a:t>
            </a:r>
            <a:r>
              <a:rPr lang="en-US" altLang="en-US" sz="1800" dirty="0">
                <a:solidFill>
                  <a:srgbClr val="088A08"/>
                </a:solidFill>
                <a:latin typeface="Courier 10 Pitch"/>
              </a:rPr>
              <a:t>in</a:t>
            </a:r>
            <a:r>
              <a:rPr lang="en-US" altLang="en-US" sz="1800" dirty="0">
                <a:solidFill>
                  <a:srgbClr val="000000"/>
                </a:solidFill>
                <a:latin typeface="Courier 10 Pitch"/>
              </a:rPr>
              <a:t> </a:t>
            </a:r>
            <a:r>
              <a:rPr lang="en-US" altLang="en-US" sz="1800" dirty="0" err="1">
                <a:solidFill>
                  <a:srgbClr val="000000"/>
                </a:solidFill>
                <a:latin typeface="Courier 10 Pitch"/>
              </a:rPr>
              <a:t>mytestdb</a:t>
            </a:r>
            <a:r>
              <a:rPr lang="en-US" altLang="en-US" sz="1800" dirty="0">
                <a:solidFill>
                  <a:srgbClr val="404040"/>
                </a:solidFill>
                <a:latin typeface="Courier 10 Pitch"/>
              </a:rPr>
              <a:t>;</a:t>
            </a:r>
            <a:r>
              <a:rPr lang="en-US" altLang="en-US" sz="1800" dirty="0">
                <a:solidFill>
                  <a:srgbClr val="000000"/>
                </a:solidFill>
                <a:latin typeface="Courier 10 Pitch"/>
              </a:rPr>
              <a:t> </a:t>
            </a:r>
          </a:p>
          <a:p>
            <a:pPr lvl="1"/>
            <a:r>
              <a:rPr lang="en-US" altLang="en-US" sz="1800" dirty="0">
                <a:solidFill>
                  <a:srgbClr val="088A08"/>
                </a:solidFill>
                <a:latin typeface="Courier 10 Pitch"/>
              </a:rPr>
              <a:t>show</a:t>
            </a:r>
            <a:r>
              <a:rPr lang="en-US" altLang="en-US" sz="1800" dirty="0">
                <a:solidFill>
                  <a:srgbClr val="000000"/>
                </a:solidFill>
                <a:latin typeface="Courier 10 Pitch"/>
              </a:rPr>
              <a:t> </a:t>
            </a:r>
            <a:r>
              <a:rPr lang="en-US" altLang="en-US" sz="1800" dirty="0">
                <a:solidFill>
                  <a:srgbClr val="088A08"/>
                </a:solidFill>
                <a:latin typeface="Courier 10 Pitch"/>
              </a:rPr>
              <a:t>databases</a:t>
            </a:r>
            <a:r>
              <a:rPr lang="en-US" altLang="en-US" sz="1800" dirty="0">
                <a:solidFill>
                  <a:srgbClr val="000000"/>
                </a:solidFill>
                <a:latin typeface="Courier 10 Pitch"/>
              </a:rPr>
              <a:t> </a:t>
            </a:r>
            <a:r>
              <a:rPr lang="en-US" altLang="en-US" sz="1800" dirty="0">
                <a:solidFill>
                  <a:srgbClr val="088A08"/>
                </a:solidFill>
                <a:latin typeface="Courier 10 Pitch"/>
              </a:rPr>
              <a:t>history</a:t>
            </a:r>
            <a:r>
              <a:rPr lang="en-US" altLang="en-US" sz="1800" dirty="0">
                <a:solidFill>
                  <a:srgbClr val="404040"/>
                </a:solidFill>
                <a:latin typeface="Courier 10 Pitch"/>
              </a:rPr>
              <a:t>;</a:t>
            </a:r>
            <a:r>
              <a:rPr lang="en-US" altLang="en-US" sz="1800" dirty="0"/>
              <a:t> </a:t>
            </a:r>
            <a:endParaRPr lang="en-US" sz="2400" dirty="0"/>
          </a:p>
          <a:p>
            <a:r>
              <a:rPr lang="en-US" sz="2400" dirty="0"/>
              <a:t>Storage Costs</a:t>
            </a:r>
          </a:p>
          <a:p>
            <a:pPr lvl="1"/>
            <a:r>
              <a:rPr lang="en-US" sz="1600" dirty="0"/>
              <a:t>Storage Fee charges for every 24 Hours</a:t>
            </a:r>
          </a:p>
          <a:p>
            <a:pPr lvl="1"/>
            <a:endParaRPr lang="en-US" altLang="en-US" sz="1800" dirty="0">
              <a:solidFill>
                <a:srgbClr val="088A08"/>
              </a:solidFill>
              <a:latin typeface="Courier 10 Pitch"/>
            </a:endParaRPr>
          </a:p>
          <a:p>
            <a:endParaRPr lang="en-US" altLang="en-US" sz="2400" dirty="0"/>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9" name="Picture 28">
            <a:extLst>
              <a:ext uri="{FF2B5EF4-FFF2-40B4-BE49-F238E27FC236}">
                <a16:creationId xmlns:a16="http://schemas.microsoft.com/office/drawing/2014/main" id="{F9D4146F-CD62-492F-A0E0-4E9DD23E52FE}"/>
              </a:ext>
            </a:extLst>
          </p:cNvPr>
          <p:cNvPicPr>
            <a:picLocks noChangeAspect="1"/>
          </p:cNvPicPr>
          <p:nvPr/>
        </p:nvPicPr>
        <p:blipFill>
          <a:blip r:embed="rId2"/>
          <a:stretch>
            <a:fillRect/>
          </a:stretch>
        </p:blipFill>
        <p:spPr>
          <a:xfrm>
            <a:off x="142875" y="4299805"/>
            <a:ext cx="10791825" cy="2211455"/>
          </a:xfrm>
          <a:prstGeom prst="rect">
            <a:avLst/>
          </a:prstGeom>
        </p:spPr>
      </p:pic>
    </p:spTree>
    <p:extLst>
      <p:ext uri="{BB962C8B-B14F-4D97-AF65-F5344CB8AC3E}">
        <p14:creationId xmlns:p14="http://schemas.microsoft.com/office/powerpoint/2010/main" val="3656979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Time Travel</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6"/>
            <a:ext cx="12192000" cy="6145823"/>
          </a:xfrm>
        </p:spPr>
        <p:txBody>
          <a:bodyPr>
            <a:normAutofit/>
          </a:bodyPr>
          <a:lstStyle/>
          <a:p>
            <a:r>
              <a:rPr lang="en-US" sz="2400" dirty="0"/>
              <a:t>Dropping And Restoring :</a:t>
            </a:r>
          </a:p>
          <a:p>
            <a:pPr lvl="1"/>
            <a:r>
              <a:rPr lang="en-US" altLang="en-US" sz="1800" dirty="0">
                <a:latin typeface="Courier 10 Pitch"/>
              </a:rPr>
              <a:t>Create table my_sales_tab_ver1(id </a:t>
            </a:r>
            <a:r>
              <a:rPr lang="en-US" altLang="en-US" sz="1800" dirty="0" err="1">
                <a:latin typeface="Courier 10 Pitch"/>
              </a:rPr>
              <a:t>number,descr</a:t>
            </a:r>
            <a:r>
              <a:rPr lang="en-US" altLang="en-US" sz="1800" dirty="0">
                <a:latin typeface="Courier 10 Pitch"/>
              </a:rPr>
              <a:t> varchar(100));</a:t>
            </a:r>
          </a:p>
          <a:p>
            <a:pPr lvl="1"/>
            <a:r>
              <a:rPr lang="en-US" altLang="en-US" sz="1800" dirty="0">
                <a:latin typeface="Courier 10 Pitch"/>
              </a:rPr>
              <a:t>Create table my_fin_tab_ver1(id number, currency varchar(100));</a:t>
            </a:r>
          </a:p>
          <a:p>
            <a:pPr lvl="1"/>
            <a:r>
              <a:rPr lang="en-US" altLang="en-US" sz="1800" dirty="0">
                <a:latin typeface="Courier 10 Pitch"/>
              </a:rPr>
              <a:t>insert into MY_SALES_TAB_VER1 values (100,'Electronics'), (200, 'Furniture'), (300,'Foot Wear');</a:t>
            </a:r>
          </a:p>
          <a:p>
            <a:pPr lvl="1"/>
            <a:r>
              <a:rPr lang="en-US" altLang="en-US" sz="1800" dirty="0">
                <a:latin typeface="Courier 10 Pitch"/>
              </a:rPr>
              <a:t>Drop Table my_sales_tab_ver1;</a:t>
            </a:r>
          </a:p>
          <a:p>
            <a:pPr lvl="1"/>
            <a:r>
              <a:rPr lang="en-US" altLang="en-US" sz="1800" dirty="0">
                <a:solidFill>
                  <a:srgbClr val="088A08"/>
                </a:solidFill>
                <a:latin typeface="Courier 10 Pitch"/>
              </a:rPr>
              <a:t>show</a:t>
            </a:r>
            <a:r>
              <a:rPr lang="en-US" altLang="en-US" sz="1800" dirty="0">
                <a:solidFill>
                  <a:srgbClr val="000000"/>
                </a:solidFill>
                <a:latin typeface="Courier 10 Pitch"/>
              </a:rPr>
              <a:t> </a:t>
            </a:r>
            <a:r>
              <a:rPr lang="en-US" altLang="en-US" sz="1800" dirty="0">
                <a:solidFill>
                  <a:srgbClr val="088A08"/>
                </a:solidFill>
                <a:latin typeface="Courier 10 Pitch"/>
              </a:rPr>
              <a:t>tables</a:t>
            </a:r>
            <a:r>
              <a:rPr lang="en-US" altLang="en-US" sz="1800" dirty="0">
                <a:solidFill>
                  <a:srgbClr val="000000"/>
                </a:solidFill>
                <a:latin typeface="Courier 10 Pitch"/>
              </a:rPr>
              <a:t> </a:t>
            </a:r>
            <a:r>
              <a:rPr lang="en-US" altLang="en-US" sz="1800" dirty="0">
                <a:solidFill>
                  <a:srgbClr val="088A08"/>
                </a:solidFill>
                <a:latin typeface="Courier 10 Pitch"/>
              </a:rPr>
              <a:t>history</a:t>
            </a:r>
            <a:r>
              <a:rPr lang="en-US" altLang="en-US" sz="1800" dirty="0">
                <a:solidFill>
                  <a:srgbClr val="404040"/>
                </a:solidFill>
                <a:latin typeface="Courier 10 Pitch"/>
              </a:rPr>
              <a:t>;</a:t>
            </a:r>
            <a:r>
              <a:rPr lang="en-US" altLang="en-US" sz="1800" dirty="0"/>
              <a:t> </a:t>
            </a:r>
          </a:p>
          <a:p>
            <a:pPr lvl="1"/>
            <a:r>
              <a:rPr lang="en-US" altLang="en-US" sz="1800" dirty="0">
                <a:solidFill>
                  <a:srgbClr val="088A08"/>
                </a:solidFill>
                <a:latin typeface="Courier 10 Pitch"/>
              </a:rPr>
              <a:t>Create table my_sales_tab_ver1(id number);</a:t>
            </a:r>
          </a:p>
          <a:p>
            <a:pPr lvl="1"/>
            <a:r>
              <a:rPr lang="en-US" altLang="en-US" sz="1800" dirty="0">
                <a:solidFill>
                  <a:srgbClr val="088A08"/>
                </a:solidFill>
                <a:latin typeface="Courier 10 Pitch"/>
              </a:rPr>
              <a:t>insert</a:t>
            </a:r>
            <a:r>
              <a:rPr lang="en-US" altLang="en-US" sz="1800" dirty="0">
                <a:solidFill>
                  <a:srgbClr val="000000"/>
                </a:solidFill>
                <a:latin typeface="Courier 10 Pitch"/>
              </a:rPr>
              <a:t> </a:t>
            </a:r>
            <a:r>
              <a:rPr lang="en-US" altLang="en-US" sz="1800" dirty="0">
                <a:solidFill>
                  <a:srgbClr val="088A08"/>
                </a:solidFill>
                <a:latin typeface="Courier 10 Pitch"/>
              </a:rPr>
              <a:t>into</a:t>
            </a:r>
            <a:r>
              <a:rPr lang="en-US" altLang="en-US" sz="1800" dirty="0">
                <a:solidFill>
                  <a:srgbClr val="000000"/>
                </a:solidFill>
                <a:latin typeface="Courier 10 Pitch"/>
              </a:rPr>
              <a:t> </a:t>
            </a:r>
            <a:r>
              <a:rPr lang="en-US" altLang="en-US" sz="1800" dirty="0">
                <a:latin typeface="Courier 10 Pitch"/>
              </a:rPr>
              <a:t>my_sales_tab_ver1</a:t>
            </a:r>
            <a:r>
              <a:rPr lang="en-US" altLang="en-US" sz="1800" dirty="0">
                <a:solidFill>
                  <a:srgbClr val="000000"/>
                </a:solidFill>
                <a:latin typeface="Courier 10 Pitch"/>
              </a:rPr>
              <a:t> </a:t>
            </a:r>
            <a:r>
              <a:rPr lang="en-US" altLang="en-US" sz="1800" dirty="0">
                <a:solidFill>
                  <a:srgbClr val="088A08"/>
                </a:solidFill>
                <a:latin typeface="Courier 10 Pitch"/>
              </a:rPr>
              <a:t>values</a:t>
            </a:r>
            <a:r>
              <a:rPr lang="en-US" altLang="en-US" sz="1800" dirty="0">
                <a:solidFill>
                  <a:srgbClr val="000000"/>
                </a:solidFill>
                <a:latin typeface="Courier 10 Pitch"/>
              </a:rPr>
              <a:t> </a:t>
            </a:r>
            <a:r>
              <a:rPr lang="en-US" altLang="en-US" sz="1800" dirty="0">
                <a:solidFill>
                  <a:srgbClr val="404040"/>
                </a:solidFill>
                <a:latin typeface="Courier 10 Pitch"/>
              </a:rPr>
              <a:t>(</a:t>
            </a:r>
            <a:r>
              <a:rPr lang="en-US" altLang="en-US" sz="1800" dirty="0">
                <a:solidFill>
                  <a:srgbClr val="000000"/>
                </a:solidFill>
                <a:latin typeface="Courier 10 Pitch"/>
              </a:rPr>
              <a:t>1111</a:t>
            </a:r>
            <a:r>
              <a:rPr lang="en-US" altLang="en-US" sz="1800" dirty="0">
                <a:solidFill>
                  <a:srgbClr val="404040"/>
                </a:solidFill>
                <a:latin typeface="Courier 10 Pitch"/>
              </a:rPr>
              <a:t>),</a:t>
            </a:r>
            <a:r>
              <a:rPr lang="en-US" altLang="en-US" sz="1800" dirty="0">
                <a:solidFill>
                  <a:srgbClr val="000000"/>
                </a:solidFill>
                <a:latin typeface="Courier 10 Pitch"/>
              </a:rPr>
              <a:t> </a:t>
            </a:r>
            <a:r>
              <a:rPr lang="en-US" altLang="en-US" sz="1800" dirty="0">
                <a:solidFill>
                  <a:srgbClr val="404040"/>
                </a:solidFill>
                <a:latin typeface="Courier 10 Pitch"/>
              </a:rPr>
              <a:t>(</a:t>
            </a:r>
            <a:r>
              <a:rPr lang="en-US" altLang="en-US" sz="1800" dirty="0">
                <a:solidFill>
                  <a:srgbClr val="000000"/>
                </a:solidFill>
                <a:latin typeface="Courier 10 Pitch"/>
              </a:rPr>
              <a:t>2222</a:t>
            </a:r>
            <a:r>
              <a:rPr lang="en-US" altLang="en-US" sz="1800" dirty="0">
                <a:solidFill>
                  <a:srgbClr val="404040"/>
                </a:solidFill>
                <a:latin typeface="Courier 10 Pitch"/>
              </a:rPr>
              <a:t>),</a:t>
            </a:r>
            <a:r>
              <a:rPr lang="en-US" altLang="en-US" sz="1800" dirty="0">
                <a:solidFill>
                  <a:srgbClr val="000000"/>
                </a:solidFill>
                <a:latin typeface="Courier 10 Pitch"/>
              </a:rPr>
              <a:t> </a:t>
            </a:r>
            <a:r>
              <a:rPr lang="en-US" altLang="en-US" sz="1800" dirty="0">
                <a:solidFill>
                  <a:srgbClr val="404040"/>
                </a:solidFill>
                <a:latin typeface="Courier 10 Pitch"/>
              </a:rPr>
              <a:t>(</a:t>
            </a:r>
            <a:r>
              <a:rPr lang="en-US" altLang="en-US" sz="1800" dirty="0">
                <a:solidFill>
                  <a:srgbClr val="000000"/>
                </a:solidFill>
                <a:latin typeface="Courier 10 Pitch"/>
              </a:rPr>
              <a:t>3333</a:t>
            </a:r>
            <a:r>
              <a:rPr lang="en-US" altLang="en-US" sz="1800" dirty="0">
                <a:solidFill>
                  <a:srgbClr val="404040"/>
                </a:solidFill>
                <a:latin typeface="Courier 10 Pitch"/>
              </a:rPr>
              <a:t>),</a:t>
            </a:r>
            <a:r>
              <a:rPr lang="en-US" altLang="en-US" sz="1800" dirty="0">
                <a:solidFill>
                  <a:srgbClr val="000000"/>
                </a:solidFill>
                <a:latin typeface="Courier 10 Pitch"/>
              </a:rPr>
              <a:t> </a:t>
            </a:r>
            <a:r>
              <a:rPr lang="en-US" altLang="en-US" sz="1800" dirty="0">
                <a:solidFill>
                  <a:srgbClr val="404040"/>
                </a:solidFill>
                <a:latin typeface="Courier 10 Pitch"/>
              </a:rPr>
              <a:t>(</a:t>
            </a:r>
            <a:r>
              <a:rPr lang="en-US" altLang="en-US" sz="1800" dirty="0">
                <a:solidFill>
                  <a:srgbClr val="000000"/>
                </a:solidFill>
                <a:latin typeface="Courier 10 Pitch"/>
              </a:rPr>
              <a:t>4444</a:t>
            </a:r>
            <a:r>
              <a:rPr lang="en-US" altLang="en-US" sz="1800" dirty="0">
                <a:solidFill>
                  <a:srgbClr val="404040"/>
                </a:solidFill>
                <a:latin typeface="Courier 10 Pitch"/>
              </a:rPr>
              <a:t>);</a:t>
            </a:r>
            <a:r>
              <a:rPr lang="en-US" altLang="en-US" sz="1800" dirty="0">
                <a:solidFill>
                  <a:srgbClr val="000000"/>
                </a:solidFill>
                <a:latin typeface="Courier 10 Pitch"/>
              </a:rPr>
              <a:t> </a:t>
            </a:r>
          </a:p>
          <a:p>
            <a:pPr lvl="1"/>
            <a:r>
              <a:rPr lang="en-US" altLang="en-US" sz="1800" dirty="0">
                <a:solidFill>
                  <a:srgbClr val="088A08"/>
                </a:solidFill>
                <a:latin typeface="Courier 10 Pitch"/>
              </a:rPr>
              <a:t>drop</a:t>
            </a:r>
            <a:r>
              <a:rPr lang="en-US" altLang="en-US" sz="1800" dirty="0">
                <a:solidFill>
                  <a:srgbClr val="000000"/>
                </a:solidFill>
                <a:latin typeface="Courier 10 Pitch"/>
              </a:rPr>
              <a:t> </a:t>
            </a:r>
            <a:r>
              <a:rPr lang="en-US" altLang="en-US" sz="1800" dirty="0">
                <a:solidFill>
                  <a:srgbClr val="088A08"/>
                </a:solidFill>
                <a:latin typeface="Courier 10 Pitch"/>
              </a:rPr>
              <a:t>table</a:t>
            </a:r>
            <a:r>
              <a:rPr lang="en-US" altLang="en-US" sz="1800" dirty="0">
                <a:solidFill>
                  <a:srgbClr val="000000"/>
                </a:solidFill>
                <a:latin typeface="Courier 10 Pitch"/>
              </a:rPr>
              <a:t> </a:t>
            </a:r>
            <a:r>
              <a:rPr lang="en-US" altLang="en-US" sz="1800" dirty="0">
                <a:latin typeface="Courier 10 Pitch"/>
              </a:rPr>
              <a:t>my_sales_tab_ver1</a:t>
            </a:r>
            <a:r>
              <a:rPr lang="en-US" altLang="en-US" sz="1800" dirty="0">
                <a:solidFill>
                  <a:srgbClr val="000000"/>
                </a:solidFill>
                <a:latin typeface="Courier 10 Pitch"/>
              </a:rPr>
              <a:t> </a:t>
            </a:r>
            <a:r>
              <a:rPr lang="en-US" altLang="en-US" sz="1800" dirty="0">
                <a:solidFill>
                  <a:srgbClr val="404040"/>
                </a:solidFill>
                <a:latin typeface="Courier 10 Pitch"/>
              </a:rPr>
              <a:t>;</a:t>
            </a:r>
            <a:r>
              <a:rPr lang="en-US" altLang="en-US" sz="1800" dirty="0">
                <a:solidFill>
                  <a:srgbClr val="000000"/>
                </a:solidFill>
                <a:latin typeface="Courier 10 Pitch"/>
              </a:rPr>
              <a:t> </a:t>
            </a:r>
          </a:p>
          <a:p>
            <a:pPr lvl="1"/>
            <a:r>
              <a:rPr lang="en-US" altLang="en-US" sz="1800" dirty="0">
                <a:solidFill>
                  <a:srgbClr val="088A08"/>
                </a:solidFill>
                <a:latin typeface="Courier 10 Pitch"/>
              </a:rPr>
              <a:t>create</a:t>
            </a:r>
            <a:r>
              <a:rPr lang="en-US" altLang="en-US" sz="1800" dirty="0">
                <a:solidFill>
                  <a:srgbClr val="000000"/>
                </a:solidFill>
                <a:latin typeface="Courier 10 Pitch"/>
              </a:rPr>
              <a:t> </a:t>
            </a:r>
            <a:r>
              <a:rPr lang="en-US" altLang="en-US" sz="1800" dirty="0">
                <a:solidFill>
                  <a:srgbClr val="088A08"/>
                </a:solidFill>
                <a:latin typeface="Courier 10 Pitch"/>
              </a:rPr>
              <a:t>table</a:t>
            </a:r>
            <a:r>
              <a:rPr lang="en-US" altLang="en-US" sz="1800" dirty="0">
                <a:solidFill>
                  <a:srgbClr val="000000"/>
                </a:solidFill>
                <a:latin typeface="Courier 10 Pitch"/>
              </a:rPr>
              <a:t> </a:t>
            </a:r>
            <a:r>
              <a:rPr lang="en-US" altLang="en-US" sz="1800" dirty="0">
                <a:latin typeface="Courier 10 Pitch"/>
              </a:rPr>
              <a:t>my_sales_tab_ver1</a:t>
            </a:r>
            <a:r>
              <a:rPr lang="en-US" altLang="en-US" sz="1800" dirty="0">
                <a:solidFill>
                  <a:srgbClr val="000000"/>
                </a:solidFill>
                <a:latin typeface="Courier 10 Pitch"/>
              </a:rPr>
              <a:t> </a:t>
            </a:r>
            <a:r>
              <a:rPr lang="en-US" altLang="en-US" sz="1800" dirty="0">
                <a:solidFill>
                  <a:srgbClr val="404040"/>
                </a:solidFill>
                <a:latin typeface="Courier 10 Pitch"/>
              </a:rPr>
              <a:t>(</a:t>
            </a:r>
            <a:r>
              <a:rPr lang="en-US" altLang="en-US" sz="1800" dirty="0">
                <a:solidFill>
                  <a:srgbClr val="000000"/>
                </a:solidFill>
                <a:latin typeface="Courier 10 Pitch"/>
              </a:rPr>
              <a:t>c1 </a:t>
            </a:r>
            <a:r>
              <a:rPr lang="en-US" altLang="en-US" sz="1800" dirty="0">
                <a:solidFill>
                  <a:srgbClr val="088A08"/>
                </a:solidFill>
                <a:latin typeface="Courier 10 Pitch"/>
              </a:rPr>
              <a:t>varchar</a:t>
            </a:r>
            <a:r>
              <a:rPr lang="en-US" altLang="en-US" sz="1800" dirty="0">
                <a:solidFill>
                  <a:srgbClr val="404040"/>
                </a:solidFill>
                <a:latin typeface="Courier 10 Pitch"/>
              </a:rPr>
              <a:t>);</a:t>
            </a:r>
            <a:r>
              <a:rPr lang="en-US" altLang="en-US" sz="1800" dirty="0">
                <a:solidFill>
                  <a:srgbClr val="000000"/>
                </a:solidFill>
                <a:latin typeface="Courier 10 Pitch"/>
              </a:rPr>
              <a:t> </a:t>
            </a:r>
          </a:p>
          <a:p>
            <a:pPr lvl="1"/>
            <a:r>
              <a:rPr lang="en-US" altLang="en-US" sz="1800" dirty="0">
                <a:solidFill>
                  <a:srgbClr val="088A08"/>
                </a:solidFill>
                <a:latin typeface="Courier 10 Pitch"/>
              </a:rPr>
              <a:t>show</a:t>
            </a:r>
            <a:r>
              <a:rPr lang="en-US" altLang="en-US" sz="1800" dirty="0">
                <a:solidFill>
                  <a:srgbClr val="000000"/>
                </a:solidFill>
                <a:latin typeface="Courier 10 Pitch"/>
              </a:rPr>
              <a:t> </a:t>
            </a:r>
            <a:r>
              <a:rPr lang="en-US" altLang="en-US" sz="1800" dirty="0">
                <a:solidFill>
                  <a:srgbClr val="088A08"/>
                </a:solidFill>
                <a:latin typeface="Courier 10 Pitch"/>
              </a:rPr>
              <a:t>tables</a:t>
            </a:r>
            <a:r>
              <a:rPr lang="en-US" altLang="en-US" sz="1800" dirty="0">
                <a:solidFill>
                  <a:srgbClr val="000000"/>
                </a:solidFill>
                <a:latin typeface="Courier 10 Pitch"/>
              </a:rPr>
              <a:t> </a:t>
            </a:r>
            <a:r>
              <a:rPr lang="en-US" altLang="en-US" sz="1800" dirty="0">
                <a:solidFill>
                  <a:srgbClr val="088A08"/>
                </a:solidFill>
                <a:latin typeface="Courier 10 Pitch"/>
              </a:rPr>
              <a:t>history</a:t>
            </a:r>
            <a:r>
              <a:rPr lang="en-US" altLang="en-US" sz="1800" dirty="0">
                <a:solidFill>
                  <a:srgbClr val="404040"/>
                </a:solidFill>
                <a:latin typeface="Courier 10 Pitch"/>
              </a:rPr>
              <a:t>;</a:t>
            </a:r>
            <a:r>
              <a:rPr lang="en-US" altLang="en-US" sz="1800" dirty="0"/>
              <a:t> </a:t>
            </a:r>
          </a:p>
          <a:p>
            <a:pPr lvl="1"/>
            <a:r>
              <a:rPr lang="en-US" altLang="en-US" sz="1800" dirty="0">
                <a:solidFill>
                  <a:srgbClr val="088A08"/>
                </a:solidFill>
                <a:latin typeface="Courier 10 Pitch"/>
              </a:rPr>
              <a:t>alter</a:t>
            </a:r>
            <a:r>
              <a:rPr lang="en-US" altLang="en-US" sz="1800" dirty="0">
                <a:solidFill>
                  <a:srgbClr val="000000"/>
                </a:solidFill>
                <a:latin typeface="Courier 10 Pitch"/>
              </a:rPr>
              <a:t> </a:t>
            </a:r>
            <a:r>
              <a:rPr lang="en-US" altLang="en-US" sz="1800" dirty="0">
                <a:solidFill>
                  <a:srgbClr val="088A08"/>
                </a:solidFill>
                <a:latin typeface="Courier 10 Pitch"/>
              </a:rPr>
              <a:t>table</a:t>
            </a:r>
            <a:r>
              <a:rPr lang="en-US" altLang="en-US" sz="1800" dirty="0">
                <a:solidFill>
                  <a:srgbClr val="000000"/>
                </a:solidFill>
                <a:latin typeface="Courier 10 Pitch"/>
              </a:rPr>
              <a:t> </a:t>
            </a:r>
            <a:r>
              <a:rPr lang="en-US" altLang="en-US" sz="1800" dirty="0">
                <a:latin typeface="Courier 10 Pitch"/>
              </a:rPr>
              <a:t>my_sales_tab_ver1</a:t>
            </a:r>
            <a:r>
              <a:rPr lang="en-US" altLang="en-US" sz="1800" dirty="0">
                <a:solidFill>
                  <a:srgbClr val="000000"/>
                </a:solidFill>
                <a:latin typeface="Courier 10 Pitch"/>
              </a:rPr>
              <a:t> </a:t>
            </a:r>
            <a:r>
              <a:rPr lang="en-US" altLang="en-US" sz="1800" dirty="0">
                <a:solidFill>
                  <a:srgbClr val="088A08"/>
                </a:solidFill>
                <a:latin typeface="Courier 10 Pitch"/>
              </a:rPr>
              <a:t>rename</a:t>
            </a:r>
            <a:r>
              <a:rPr lang="en-US" altLang="en-US" sz="1800" dirty="0">
                <a:solidFill>
                  <a:srgbClr val="000000"/>
                </a:solidFill>
                <a:latin typeface="Courier 10 Pitch"/>
              </a:rPr>
              <a:t> </a:t>
            </a:r>
            <a:r>
              <a:rPr lang="en-US" altLang="en-US" sz="1800" dirty="0">
                <a:solidFill>
                  <a:srgbClr val="088A08"/>
                </a:solidFill>
                <a:latin typeface="Courier 10 Pitch"/>
              </a:rPr>
              <a:t>to</a:t>
            </a:r>
            <a:r>
              <a:rPr lang="en-US" altLang="en-US" sz="1800" dirty="0">
                <a:solidFill>
                  <a:srgbClr val="000000"/>
                </a:solidFill>
                <a:latin typeface="Courier 10 Pitch"/>
              </a:rPr>
              <a:t> </a:t>
            </a:r>
            <a:r>
              <a:rPr lang="en-US" altLang="en-US" sz="1800" dirty="0">
                <a:latin typeface="Courier 10 Pitch"/>
              </a:rPr>
              <a:t>my_sales_tab_ver3</a:t>
            </a:r>
            <a:r>
              <a:rPr lang="en-US" altLang="en-US" sz="1800" dirty="0">
                <a:solidFill>
                  <a:srgbClr val="404040"/>
                </a:solidFill>
                <a:latin typeface="Courier 10 Pitch"/>
              </a:rPr>
              <a:t>;</a:t>
            </a:r>
            <a:r>
              <a:rPr lang="en-US" altLang="en-US" sz="1800" dirty="0">
                <a:solidFill>
                  <a:srgbClr val="000000"/>
                </a:solidFill>
                <a:latin typeface="Courier 10 Pitch"/>
              </a:rPr>
              <a:t> </a:t>
            </a:r>
          </a:p>
          <a:p>
            <a:pPr lvl="1"/>
            <a:r>
              <a:rPr lang="en-US" altLang="en-US" sz="1800" dirty="0" err="1">
                <a:solidFill>
                  <a:srgbClr val="088A08"/>
                </a:solidFill>
                <a:latin typeface="Courier 10 Pitch"/>
              </a:rPr>
              <a:t>undrop</a:t>
            </a:r>
            <a:r>
              <a:rPr lang="en-US" altLang="en-US" sz="1800" dirty="0">
                <a:solidFill>
                  <a:srgbClr val="000000"/>
                </a:solidFill>
                <a:latin typeface="Courier 10 Pitch"/>
              </a:rPr>
              <a:t> </a:t>
            </a:r>
            <a:r>
              <a:rPr lang="en-US" altLang="en-US" sz="1800" dirty="0">
                <a:solidFill>
                  <a:srgbClr val="088A08"/>
                </a:solidFill>
                <a:latin typeface="Courier 10 Pitch"/>
              </a:rPr>
              <a:t>table</a:t>
            </a:r>
            <a:r>
              <a:rPr lang="en-US" altLang="en-US" sz="1800" dirty="0">
                <a:solidFill>
                  <a:srgbClr val="000000"/>
                </a:solidFill>
                <a:latin typeface="Courier 10 Pitch"/>
              </a:rPr>
              <a:t> </a:t>
            </a:r>
            <a:r>
              <a:rPr lang="en-US" altLang="en-US" sz="1800" dirty="0">
                <a:latin typeface="Courier 10 Pitch"/>
              </a:rPr>
              <a:t>my_sales_tab_ver1</a:t>
            </a:r>
            <a:r>
              <a:rPr lang="en-US" altLang="en-US" sz="1800" dirty="0">
                <a:solidFill>
                  <a:srgbClr val="000000"/>
                </a:solidFill>
                <a:latin typeface="Courier 10 Pitch"/>
              </a:rPr>
              <a:t> </a:t>
            </a:r>
            <a:r>
              <a:rPr lang="en-US" altLang="en-US" sz="1800" dirty="0">
                <a:solidFill>
                  <a:srgbClr val="404040"/>
                </a:solidFill>
                <a:latin typeface="Courier 10 Pitch"/>
              </a:rPr>
              <a:t>;</a:t>
            </a:r>
            <a:r>
              <a:rPr lang="en-US" altLang="en-US" sz="1800" dirty="0">
                <a:solidFill>
                  <a:srgbClr val="000000"/>
                </a:solidFill>
                <a:latin typeface="Courier 10 Pitch"/>
              </a:rPr>
              <a:t> </a:t>
            </a:r>
          </a:p>
          <a:p>
            <a:pPr lvl="1"/>
            <a:r>
              <a:rPr lang="en-US" altLang="en-US" sz="1800" dirty="0">
                <a:solidFill>
                  <a:srgbClr val="088A08"/>
                </a:solidFill>
                <a:latin typeface="Courier 10 Pitch"/>
              </a:rPr>
              <a:t>show</a:t>
            </a:r>
            <a:r>
              <a:rPr lang="en-US" altLang="en-US" sz="1800" dirty="0">
                <a:solidFill>
                  <a:srgbClr val="000000"/>
                </a:solidFill>
                <a:latin typeface="Courier 10 Pitch"/>
              </a:rPr>
              <a:t> </a:t>
            </a:r>
            <a:r>
              <a:rPr lang="en-US" altLang="en-US" sz="1800" dirty="0">
                <a:solidFill>
                  <a:srgbClr val="088A08"/>
                </a:solidFill>
                <a:latin typeface="Courier 10 Pitch"/>
              </a:rPr>
              <a:t>tables</a:t>
            </a:r>
            <a:r>
              <a:rPr lang="en-US" altLang="en-US" sz="1800" dirty="0">
                <a:solidFill>
                  <a:srgbClr val="000000"/>
                </a:solidFill>
                <a:latin typeface="Courier 10 Pitch"/>
              </a:rPr>
              <a:t> </a:t>
            </a:r>
            <a:r>
              <a:rPr lang="en-US" altLang="en-US" sz="1800" dirty="0">
                <a:solidFill>
                  <a:srgbClr val="088A08"/>
                </a:solidFill>
                <a:latin typeface="Courier 10 Pitch"/>
              </a:rPr>
              <a:t>history</a:t>
            </a:r>
            <a:r>
              <a:rPr lang="en-US" altLang="en-US" sz="1800" dirty="0">
                <a:solidFill>
                  <a:srgbClr val="404040"/>
                </a:solidFill>
                <a:latin typeface="Courier 10 Pitch"/>
              </a:rPr>
              <a:t>;</a:t>
            </a:r>
            <a:r>
              <a:rPr lang="en-US" altLang="en-US" sz="1400" dirty="0"/>
              <a:t> </a:t>
            </a:r>
          </a:p>
          <a:p>
            <a:pPr lvl="1"/>
            <a:r>
              <a:rPr lang="en-US" altLang="en-US" sz="1400" dirty="0">
                <a:solidFill>
                  <a:srgbClr val="088A08"/>
                </a:solidFill>
                <a:latin typeface="Courier 10 Pitch"/>
              </a:rPr>
              <a:t>alter</a:t>
            </a:r>
            <a:r>
              <a:rPr lang="en-US" altLang="en-US" sz="1400" dirty="0">
                <a:solidFill>
                  <a:srgbClr val="000000"/>
                </a:solidFill>
                <a:latin typeface="Courier 10 Pitch"/>
              </a:rPr>
              <a:t> </a:t>
            </a:r>
            <a:r>
              <a:rPr lang="en-US" altLang="en-US" sz="1400" dirty="0">
                <a:solidFill>
                  <a:srgbClr val="088A08"/>
                </a:solidFill>
                <a:latin typeface="Courier 10 Pitch"/>
              </a:rPr>
              <a:t>table</a:t>
            </a:r>
            <a:r>
              <a:rPr lang="en-US" altLang="en-US" sz="1400" dirty="0">
                <a:solidFill>
                  <a:srgbClr val="000000"/>
                </a:solidFill>
                <a:latin typeface="Courier 10 Pitch"/>
              </a:rPr>
              <a:t> </a:t>
            </a:r>
            <a:r>
              <a:rPr lang="en-US" altLang="en-US" sz="1400" dirty="0">
                <a:latin typeface="Courier 10 Pitch"/>
              </a:rPr>
              <a:t>my_sales_tab_ver1</a:t>
            </a:r>
            <a:r>
              <a:rPr lang="en-US" altLang="en-US" sz="1400" dirty="0">
                <a:solidFill>
                  <a:srgbClr val="000000"/>
                </a:solidFill>
                <a:latin typeface="Courier 10 Pitch"/>
              </a:rPr>
              <a:t> </a:t>
            </a:r>
            <a:r>
              <a:rPr lang="en-US" altLang="en-US" sz="1400" dirty="0">
                <a:solidFill>
                  <a:srgbClr val="088A08"/>
                </a:solidFill>
                <a:latin typeface="Courier 10 Pitch"/>
              </a:rPr>
              <a:t>rename</a:t>
            </a:r>
            <a:r>
              <a:rPr lang="en-US" altLang="en-US" sz="1400" dirty="0">
                <a:solidFill>
                  <a:srgbClr val="000000"/>
                </a:solidFill>
                <a:latin typeface="Courier 10 Pitch"/>
              </a:rPr>
              <a:t> </a:t>
            </a:r>
            <a:r>
              <a:rPr lang="en-US" altLang="en-US" sz="1400" dirty="0">
                <a:solidFill>
                  <a:srgbClr val="088A08"/>
                </a:solidFill>
                <a:latin typeface="Courier 10 Pitch"/>
              </a:rPr>
              <a:t>to</a:t>
            </a:r>
            <a:r>
              <a:rPr lang="en-US" altLang="en-US" sz="1400" dirty="0">
                <a:solidFill>
                  <a:srgbClr val="000000"/>
                </a:solidFill>
                <a:latin typeface="Courier 10 Pitch"/>
              </a:rPr>
              <a:t> </a:t>
            </a:r>
            <a:r>
              <a:rPr lang="en-US" altLang="en-US" sz="1400" dirty="0">
                <a:latin typeface="Courier 10 Pitch"/>
              </a:rPr>
              <a:t>my_sales_tab_ver2</a:t>
            </a:r>
            <a:r>
              <a:rPr lang="en-US" altLang="en-US" sz="1400" dirty="0">
                <a:solidFill>
                  <a:srgbClr val="404040"/>
                </a:solidFill>
                <a:latin typeface="Courier 10 Pitch"/>
              </a:rPr>
              <a:t>;</a:t>
            </a:r>
            <a:r>
              <a:rPr lang="en-US" altLang="en-US" sz="1400" dirty="0">
                <a:solidFill>
                  <a:srgbClr val="000000"/>
                </a:solidFill>
                <a:latin typeface="Courier 10 Pitch"/>
              </a:rPr>
              <a:t> </a:t>
            </a:r>
          </a:p>
          <a:p>
            <a:pPr lvl="1"/>
            <a:r>
              <a:rPr lang="en-US" altLang="en-US" sz="1400" dirty="0" err="1">
                <a:solidFill>
                  <a:srgbClr val="088A08"/>
                </a:solidFill>
                <a:latin typeface="Courier 10 Pitch"/>
              </a:rPr>
              <a:t>undrop</a:t>
            </a:r>
            <a:r>
              <a:rPr lang="en-US" altLang="en-US" sz="1400" dirty="0">
                <a:solidFill>
                  <a:srgbClr val="000000"/>
                </a:solidFill>
                <a:latin typeface="Courier 10 Pitch"/>
              </a:rPr>
              <a:t> </a:t>
            </a:r>
            <a:r>
              <a:rPr lang="en-US" altLang="en-US" sz="1400" dirty="0">
                <a:solidFill>
                  <a:srgbClr val="088A08"/>
                </a:solidFill>
                <a:latin typeface="Courier 10 Pitch"/>
              </a:rPr>
              <a:t>table</a:t>
            </a:r>
            <a:r>
              <a:rPr lang="en-US" altLang="en-US" sz="1400" dirty="0">
                <a:solidFill>
                  <a:srgbClr val="000000"/>
                </a:solidFill>
                <a:latin typeface="Courier 10 Pitch"/>
              </a:rPr>
              <a:t> </a:t>
            </a:r>
            <a:r>
              <a:rPr lang="en-US" altLang="en-US" sz="1400" dirty="0">
                <a:latin typeface="Courier 10 Pitch"/>
              </a:rPr>
              <a:t>my_sales_tab_ver1</a:t>
            </a:r>
            <a:r>
              <a:rPr lang="en-US" altLang="en-US" sz="1400" dirty="0">
                <a:solidFill>
                  <a:srgbClr val="000000"/>
                </a:solidFill>
                <a:latin typeface="Courier 10 Pitch"/>
              </a:rPr>
              <a:t> </a:t>
            </a:r>
            <a:r>
              <a:rPr lang="en-US" altLang="en-US" sz="1400" dirty="0">
                <a:solidFill>
                  <a:srgbClr val="404040"/>
                </a:solidFill>
                <a:latin typeface="Courier 10 Pitch"/>
              </a:rPr>
              <a:t>;</a:t>
            </a:r>
            <a:r>
              <a:rPr lang="en-US" altLang="en-US" sz="1100" dirty="0"/>
              <a:t> </a:t>
            </a:r>
            <a:endParaRPr lang="en-US" altLang="en-US" sz="3200" dirty="0">
              <a:latin typeface="Arial" panose="020B0604020202020204" pitchFamily="34" charset="0"/>
            </a:endParaRPr>
          </a:p>
          <a:p>
            <a:pPr lvl="1"/>
            <a:endParaRPr lang="en-US" altLang="en-US" sz="1400" dirty="0"/>
          </a:p>
          <a:p>
            <a:pPr lvl="1"/>
            <a:endParaRPr lang="en-US" altLang="en-US" sz="4000" dirty="0">
              <a:latin typeface="Arial" panose="020B0604020202020204" pitchFamily="34" charset="0"/>
            </a:endParaRPr>
          </a:p>
          <a:p>
            <a:pPr lvl="1"/>
            <a:endParaRPr lang="en-US" altLang="en-US" sz="1800" dirty="0"/>
          </a:p>
          <a:p>
            <a:pPr lvl="1"/>
            <a:endParaRPr lang="en-US" altLang="en-US" sz="1800" dirty="0">
              <a:latin typeface="Arial" panose="020B0604020202020204" pitchFamily="34" charset="0"/>
            </a:endParaRPr>
          </a:p>
          <a:p>
            <a:endParaRPr lang="en-US" altLang="en-US" sz="4800" dirty="0">
              <a:latin typeface="Arial" panose="020B0604020202020204" pitchFamily="34" charset="0"/>
            </a:endParaRPr>
          </a:p>
          <a:p>
            <a:endParaRPr lang="en-US" altLang="en-US" sz="2400" dirty="0">
              <a:latin typeface="Courier 10 Pitch"/>
            </a:endParaRPr>
          </a:p>
          <a:p>
            <a:endParaRPr lang="en-US" altLang="en-US" sz="2400" dirty="0"/>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A4974AD1-300A-4809-AC7C-3EB2AD8D34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C30197BD-1D59-4D1D-86F9-D3188B22592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3">
            <a:extLst>
              <a:ext uri="{FF2B5EF4-FFF2-40B4-BE49-F238E27FC236}">
                <a16:creationId xmlns:a16="http://schemas.microsoft.com/office/drawing/2014/main" id="{73D8AED2-0C70-43EC-944C-19B87A6FAC5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4">
            <a:extLst>
              <a:ext uri="{FF2B5EF4-FFF2-40B4-BE49-F238E27FC236}">
                <a16:creationId xmlns:a16="http://schemas.microsoft.com/office/drawing/2014/main" id="{6D7C15DF-54BB-4866-B0FB-1CF0C0BACBA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370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Time Travel</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76584" y="826476"/>
            <a:ext cx="12115416" cy="6145823"/>
          </a:xfrm>
        </p:spPr>
        <p:txBody>
          <a:bodyPr>
            <a:normAutofit/>
          </a:bodyPr>
          <a:lstStyle/>
          <a:p>
            <a:r>
              <a:rPr lang="en-US" dirty="0"/>
              <a:t>Fail Safe</a:t>
            </a:r>
          </a:p>
          <a:p>
            <a:pPr lvl="1"/>
            <a:r>
              <a:rPr lang="en-US" dirty="0"/>
              <a:t>Advantages</a:t>
            </a:r>
          </a:p>
          <a:p>
            <a:pPr lvl="2"/>
            <a:r>
              <a:rPr lang="en-US" dirty="0"/>
              <a:t>Fail-safe provides a (non-configurable) 7-day period during which historical data is recoverable by Snowflake</a:t>
            </a:r>
          </a:p>
          <a:p>
            <a:pPr lvl="2"/>
            <a:r>
              <a:rPr lang="en-US" dirty="0"/>
              <a:t>Fail-safe is </a:t>
            </a:r>
            <a:r>
              <a:rPr lang="en-US" b="1" i="1" dirty="0"/>
              <a:t>not</a:t>
            </a:r>
            <a:r>
              <a:rPr lang="en-US" dirty="0"/>
              <a:t> provided as a means for accessing historical data after the Time Travel retention period has ended. </a:t>
            </a:r>
          </a:p>
          <a:p>
            <a:pPr lvl="2"/>
            <a:r>
              <a:rPr lang="en-US" dirty="0"/>
              <a:t>It is for use </a:t>
            </a:r>
            <a:r>
              <a:rPr lang="en-US" b="1" i="1" dirty="0"/>
              <a:t>only</a:t>
            </a:r>
            <a:r>
              <a:rPr lang="en-US" dirty="0"/>
              <a:t> by Snowflake to recover data that may have been lost or damaged due to extreme operational failures</a:t>
            </a:r>
          </a:p>
          <a:p>
            <a:pPr marL="457200" lvl="1" indent="0">
              <a:buNone/>
            </a:pPr>
            <a:endParaRPr lang="en-US" dirty="0"/>
          </a:p>
          <a:p>
            <a:endParaRPr lang="en-US" altLang="en-US" sz="2200" dirty="0"/>
          </a:p>
          <a:p>
            <a:pPr lvl="2"/>
            <a:endParaRPr lang="en-US" sz="1800" dirty="0"/>
          </a:p>
          <a:p>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 name="Picture 19">
            <a:extLst>
              <a:ext uri="{FF2B5EF4-FFF2-40B4-BE49-F238E27FC236}">
                <a16:creationId xmlns:a16="http://schemas.microsoft.com/office/drawing/2014/main" id="{3C0C9F33-AD3F-4652-94ED-02DF3DAEE696}"/>
              </a:ext>
            </a:extLst>
          </p:cNvPr>
          <p:cNvPicPr>
            <a:picLocks noChangeAspect="1"/>
          </p:cNvPicPr>
          <p:nvPr/>
        </p:nvPicPr>
        <p:blipFill>
          <a:blip r:embed="rId2"/>
          <a:stretch>
            <a:fillRect/>
          </a:stretch>
        </p:blipFill>
        <p:spPr>
          <a:xfrm>
            <a:off x="370391" y="3429000"/>
            <a:ext cx="11076972" cy="3270096"/>
          </a:xfrm>
          <a:prstGeom prst="rect">
            <a:avLst/>
          </a:prstGeom>
        </p:spPr>
      </p:pic>
    </p:spTree>
    <p:extLst>
      <p:ext uri="{BB962C8B-B14F-4D97-AF65-F5344CB8AC3E}">
        <p14:creationId xmlns:p14="http://schemas.microsoft.com/office/powerpoint/2010/main" val="175641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Time Travel</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76584" y="826476"/>
            <a:ext cx="12115416" cy="6145823"/>
          </a:xfrm>
        </p:spPr>
        <p:txBody>
          <a:bodyPr>
            <a:normAutofit/>
          </a:bodyPr>
          <a:lstStyle/>
          <a:p>
            <a:r>
              <a:rPr lang="en-US" dirty="0"/>
              <a:t>Why Fail Safe Instead of Backup</a:t>
            </a:r>
          </a:p>
          <a:p>
            <a:pPr lvl="1"/>
            <a:r>
              <a:rPr lang="en-US" dirty="0"/>
              <a:t>Data corruption or loss can happen with any database management </a:t>
            </a:r>
          </a:p>
          <a:p>
            <a:pPr lvl="2"/>
            <a:r>
              <a:rPr lang="en-IN" dirty="0"/>
              <a:t>Full and incremental backups</a:t>
            </a:r>
          </a:p>
          <a:p>
            <a:pPr lvl="2"/>
            <a:r>
              <a:rPr lang="en-US" dirty="0"/>
              <a:t>Time required to reload lost data.</a:t>
            </a:r>
          </a:p>
          <a:p>
            <a:pPr lvl="2"/>
            <a:r>
              <a:rPr lang="en-US" dirty="0"/>
              <a:t>Business downtime during recovery.</a:t>
            </a:r>
          </a:p>
          <a:p>
            <a:pPr lvl="2"/>
            <a:r>
              <a:rPr lang="en-US" dirty="0"/>
              <a:t>Loss of data since the last backup.</a:t>
            </a:r>
          </a:p>
          <a:p>
            <a:pPr lvl="1"/>
            <a:r>
              <a:rPr lang="en-US" dirty="0"/>
              <a:t>Snowflake’s multi-data center, redundant architecture greatly reduces the need for traditional backup; </a:t>
            </a:r>
          </a:p>
          <a:p>
            <a:pPr lvl="1"/>
            <a:r>
              <a:rPr lang="en-US" dirty="0"/>
              <a:t>Fail-safe provides an efficient and cost-effective alternative to backup that eliminates the remaining risk </a:t>
            </a:r>
          </a:p>
          <a:p>
            <a:pPr marL="457200" lvl="1" indent="0">
              <a:buNone/>
            </a:pPr>
            <a:endParaRPr lang="en-US" dirty="0"/>
          </a:p>
          <a:p>
            <a:endParaRPr lang="en-US" altLang="en-US" sz="2200" dirty="0"/>
          </a:p>
          <a:p>
            <a:pPr lvl="2"/>
            <a:endParaRPr lang="en-US" sz="1800" dirty="0"/>
          </a:p>
          <a:p>
            <a:endParaRPr lang="en-US" altLang="en-US" sz="4000" dirty="0">
              <a:latin typeface="Arial" panose="020B0604020202020204" pitchFamily="34" charset="0"/>
            </a:endParaRPr>
          </a:p>
          <a:p>
            <a:pPr lvl="1"/>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0280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sz="2400" dirty="0"/>
              <a:t>Secure Data Sharing</a:t>
            </a:r>
          </a:p>
          <a:p>
            <a:pPr lvl="1"/>
            <a:r>
              <a:rPr lang="en-US" dirty="0"/>
              <a:t>Shares are named Snowflake objects that encapsulate all of the information required to share a database</a:t>
            </a:r>
            <a:endParaRPr lang="en-US" altLang="en-US" dirty="0"/>
          </a:p>
          <a:p>
            <a:pPr lvl="1"/>
            <a:r>
              <a:rPr lang="en-US" altLang="en-US" dirty="0"/>
              <a:t>No Data transfer happens or no new data is created</a:t>
            </a:r>
          </a:p>
          <a:p>
            <a:pPr lvl="1"/>
            <a:r>
              <a:rPr lang="en-US" altLang="en-US" dirty="0"/>
              <a:t>Snowflake data sharing happens through SF Metadata Layers and Global Services Layer</a:t>
            </a:r>
          </a:p>
          <a:p>
            <a:pPr lvl="1"/>
            <a:endParaRPr lang="en-US" altLang="en-US" dirty="0"/>
          </a:p>
          <a:p>
            <a:pPr lvl="1"/>
            <a:r>
              <a:rPr lang="en-US" altLang="en-US" dirty="0"/>
              <a:t>Providers : </a:t>
            </a:r>
            <a:r>
              <a:rPr lang="en-US" dirty="0"/>
              <a:t>A data provider is any Snowflake account that creates shares and makes them available to other Snowflake accounts to consume</a:t>
            </a:r>
            <a:r>
              <a:rPr lang="en-US" altLang="en-US" dirty="0"/>
              <a:t> </a:t>
            </a:r>
          </a:p>
          <a:p>
            <a:pPr lvl="1"/>
            <a:endParaRPr lang="en-US" altLang="en-US" dirty="0"/>
          </a:p>
          <a:p>
            <a:pPr lvl="1"/>
            <a:r>
              <a:rPr lang="en-US" altLang="en-US" dirty="0"/>
              <a:t>Consumers : </a:t>
            </a:r>
            <a:r>
              <a:rPr lang="en-US" dirty="0"/>
              <a:t>A data consumer is any account that chooses to create a database from a share made available by a data provider</a:t>
            </a:r>
          </a:p>
          <a:p>
            <a:pPr lvl="1"/>
            <a:endParaRPr lang="en-US" altLang="en-US" dirty="0"/>
          </a:p>
          <a:p>
            <a:pPr lvl="1"/>
            <a:r>
              <a:rPr lang="en-US" dirty="0"/>
              <a:t>Reader Account: Share data with a consumer who does not already have a Snowflake account and/or is not ready to become a licensed Snowflake customer.</a:t>
            </a:r>
            <a:endParaRPr lang="en-US" altLang="en-US" sz="4000" dirty="0">
              <a:latin typeface="Arial" panose="020B0604020202020204" pitchFamily="34" charset="0"/>
            </a:endParaRPr>
          </a:p>
          <a:p>
            <a:pPr marL="0" indent="0">
              <a:buNone/>
            </a:pPr>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2299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sz="2400" dirty="0"/>
              <a:t>Secure Data Sharing</a:t>
            </a:r>
          </a:p>
          <a:p>
            <a:pPr marL="0" indent="0">
              <a:buNone/>
            </a:pPr>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9" name="Picture 4" descr="Relationship between databases, database objects, shares, and accounts">
            <a:extLst>
              <a:ext uri="{FF2B5EF4-FFF2-40B4-BE49-F238E27FC236}">
                <a16:creationId xmlns:a16="http://schemas.microsoft.com/office/drawing/2014/main" id="{2D1A40FC-A14F-43FC-BB81-FD566F735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31" y="1851961"/>
            <a:ext cx="12192001" cy="5554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0872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sz="2400" dirty="0"/>
              <a:t>Share</a:t>
            </a:r>
            <a:endParaRPr lang="en-US" altLang="en-US" sz="1800" dirty="0">
              <a:solidFill>
                <a:srgbClr val="000000"/>
              </a:solidFill>
              <a:latin typeface="Courier 10 Pitch"/>
            </a:endParaRPr>
          </a:p>
          <a:p>
            <a:pPr lvl="1"/>
            <a:r>
              <a:rPr lang="en-US" altLang="en-US" sz="1800" dirty="0">
                <a:solidFill>
                  <a:srgbClr val="088A08"/>
                </a:solidFill>
                <a:latin typeface="Courier 10 Pitch"/>
              </a:rPr>
              <a:t>Create a Share</a:t>
            </a:r>
          </a:p>
          <a:p>
            <a:pPr lvl="1"/>
            <a:r>
              <a:rPr lang="en-US" altLang="en-US" sz="1800" dirty="0">
                <a:solidFill>
                  <a:srgbClr val="088A08"/>
                </a:solidFill>
                <a:latin typeface="Courier 10 Pitch"/>
              </a:rPr>
              <a:t>Add Objects to Share</a:t>
            </a:r>
          </a:p>
          <a:p>
            <a:pPr lvl="1"/>
            <a:r>
              <a:rPr lang="en-US" altLang="en-US" sz="1800" dirty="0">
                <a:solidFill>
                  <a:srgbClr val="088A08"/>
                </a:solidFill>
                <a:latin typeface="Courier 10 Pitch"/>
              </a:rPr>
              <a:t>Add Accounts to Share</a:t>
            </a:r>
          </a:p>
          <a:p>
            <a:pPr lvl="1"/>
            <a:r>
              <a:rPr lang="en-US" altLang="en-US" sz="1800" dirty="0">
                <a:solidFill>
                  <a:srgbClr val="088A08"/>
                </a:solidFill>
                <a:latin typeface="Courier 10 Pitch"/>
              </a:rPr>
              <a:t>Providers</a:t>
            </a:r>
          </a:p>
          <a:p>
            <a:pPr lvl="1"/>
            <a:r>
              <a:rPr lang="en-US" altLang="en-US" sz="1800" dirty="0">
                <a:solidFill>
                  <a:srgbClr val="088A08"/>
                </a:solidFill>
                <a:latin typeface="Courier 10 Pitch"/>
              </a:rPr>
              <a:t>Consumers</a:t>
            </a:r>
          </a:p>
          <a:p>
            <a:r>
              <a:rPr lang="en-US" altLang="en-US" sz="2400" dirty="0"/>
              <a:t>Sharing Data From Multiple Databases</a:t>
            </a:r>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Relationship between databases, database objects, shares, and accounts">
            <a:extLst>
              <a:ext uri="{FF2B5EF4-FFF2-40B4-BE49-F238E27FC236}">
                <a16:creationId xmlns:a16="http://schemas.microsoft.com/office/drawing/2014/main" id="{91CC4E6E-3B04-4076-8675-0ECF7752A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27" y="3057907"/>
            <a:ext cx="7370407" cy="3676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58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a:bodyPr>
          <a:lstStyle/>
          <a:p>
            <a:r>
              <a:rPr lang="en-US" altLang="en-US" sz="2400" dirty="0"/>
              <a:t>Sharing Data From Multiple Databases</a:t>
            </a:r>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0" name="Picture 2" descr="Relationship between databases, database objects, shares, and accounts">
            <a:extLst>
              <a:ext uri="{FF2B5EF4-FFF2-40B4-BE49-F238E27FC236}">
                <a16:creationId xmlns:a16="http://schemas.microsoft.com/office/drawing/2014/main" id="{8F5EDD3D-8150-4E01-A601-EA62810368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978" y="1233488"/>
            <a:ext cx="5919422" cy="554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685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fontScale="92500" lnSpcReduction="10000"/>
          </a:bodyPr>
          <a:lstStyle/>
          <a:p>
            <a:r>
              <a:rPr lang="en-US" altLang="en-US" dirty="0"/>
              <a:t>Sharing Data Enterprise Editions</a:t>
            </a:r>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r>
              <a:rPr lang="en-US" dirty="0"/>
              <a:t>Do not share sensitive data with non-ESD accounts.</a:t>
            </a:r>
          </a:p>
          <a:p>
            <a:r>
              <a:rPr lang="en-US" dirty="0"/>
              <a:t>Consider creating a second, non-ESD account where you store less sensitive data and share this data with non-ESD accounts.</a:t>
            </a:r>
          </a:p>
          <a:p>
            <a:r>
              <a:rPr lang="en-US" dirty="0"/>
              <a:t>If you are using Tri-Secret Secure with your ESD account and you share data with other accounts, Snowflake treats the data access from these accounts as if the access occurred from within your own account. Specifically, granting access to the consumer account may require Snowflake to access your AWS KMS.</a:t>
            </a:r>
          </a:p>
          <a:p>
            <a:endParaRPr lang="en-US" altLang="en-US" dirty="0"/>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9" name="Picture 28">
            <a:extLst>
              <a:ext uri="{FF2B5EF4-FFF2-40B4-BE49-F238E27FC236}">
                <a16:creationId xmlns:a16="http://schemas.microsoft.com/office/drawing/2014/main" id="{23AA5B45-9889-4718-8DC2-5954D5CBC60A}"/>
              </a:ext>
            </a:extLst>
          </p:cNvPr>
          <p:cNvPicPr>
            <a:picLocks noChangeAspect="1"/>
          </p:cNvPicPr>
          <p:nvPr/>
        </p:nvPicPr>
        <p:blipFill>
          <a:blip r:embed="rId2"/>
          <a:stretch>
            <a:fillRect/>
          </a:stretch>
        </p:blipFill>
        <p:spPr>
          <a:xfrm>
            <a:off x="281354" y="1302989"/>
            <a:ext cx="11025554" cy="2867041"/>
          </a:xfrm>
          <a:prstGeom prst="rect">
            <a:avLst/>
          </a:prstGeom>
        </p:spPr>
      </p:pic>
    </p:spTree>
    <p:extLst>
      <p:ext uri="{BB962C8B-B14F-4D97-AF65-F5344CB8AC3E}">
        <p14:creationId xmlns:p14="http://schemas.microsoft.com/office/powerpoint/2010/main" val="554051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Objects</a:t>
            </a:r>
          </a:p>
        </p:txBody>
      </p:sp>
      <p:sp>
        <p:nvSpPr>
          <p:cNvPr id="3" name="Content Placeholder 2">
            <a:extLst>
              <a:ext uri="{FF2B5EF4-FFF2-40B4-BE49-F238E27FC236}">
                <a16:creationId xmlns:a16="http://schemas.microsoft.com/office/drawing/2014/main" id="{4AC33DEF-12D0-432F-8283-9F38482B8CC0}"/>
              </a:ext>
            </a:extLst>
          </p:cNvPr>
          <p:cNvSpPr>
            <a:spLocks noGrp="1"/>
          </p:cNvSpPr>
          <p:nvPr>
            <p:ph idx="1"/>
          </p:nvPr>
        </p:nvSpPr>
        <p:spPr>
          <a:xfrm>
            <a:off x="0" y="712177"/>
            <a:ext cx="12192000" cy="5873261"/>
          </a:xfrm>
        </p:spPr>
        <p:txBody>
          <a:bodyPr>
            <a:normAutofit/>
          </a:bodyPr>
          <a:lstStyle/>
          <a:p>
            <a:r>
              <a:rPr lang="en-US" dirty="0"/>
              <a:t>External Tables</a:t>
            </a:r>
          </a:p>
          <a:p>
            <a:pPr lvl="1"/>
            <a:r>
              <a:rPr lang="en-US" dirty="0"/>
              <a:t>External tables reference data files located in a cloud storage</a:t>
            </a:r>
          </a:p>
          <a:p>
            <a:pPr lvl="1"/>
            <a:r>
              <a:rPr lang="en-US" dirty="0"/>
              <a:t> External tables store file-level metadata about the data files such as the file path, a version identifier, and partitioning information</a:t>
            </a:r>
          </a:p>
          <a:p>
            <a:pPr lvl="1"/>
            <a:r>
              <a:rPr lang="en-US" dirty="0"/>
              <a:t>Query data files as if they were in snowflake</a:t>
            </a:r>
          </a:p>
          <a:p>
            <a:pPr lvl="1"/>
            <a:r>
              <a:rPr lang="en-US" dirty="0"/>
              <a:t>knowledge of the file format and record format of the source data files</a:t>
            </a:r>
          </a:p>
          <a:p>
            <a:pPr lvl="1"/>
            <a:r>
              <a:rPr lang="en-US" dirty="0"/>
              <a:t>All external tables include the following columns</a:t>
            </a:r>
          </a:p>
          <a:p>
            <a:pPr lvl="2"/>
            <a:r>
              <a:rPr lang="en-US" dirty="0">
                <a:effectLst/>
              </a:rPr>
              <a:t>VALUE: A VARIANT type column that represents a single row in the external file.</a:t>
            </a:r>
          </a:p>
          <a:p>
            <a:pPr lvl="2"/>
            <a:r>
              <a:rPr lang="en-US" dirty="0"/>
              <a:t>METADATA$FILENAME</a:t>
            </a:r>
            <a:r>
              <a:rPr lang="en-US" b="1" dirty="0"/>
              <a:t>: </a:t>
            </a:r>
            <a:r>
              <a:rPr lang="en-US" dirty="0">
                <a:effectLst/>
              </a:rPr>
              <a:t>A </a:t>
            </a:r>
            <a:r>
              <a:rPr lang="en-US" dirty="0" err="1">
                <a:effectLst/>
              </a:rPr>
              <a:t>pseudocolumn</a:t>
            </a:r>
            <a:r>
              <a:rPr lang="en-US" dirty="0">
                <a:effectLst/>
              </a:rPr>
              <a:t> that identifies the name of each staged data file included in the external table, including its path in the stage.</a:t>
            </a:r>
          </a:p>
          <a:p>
            <a:pPr lvl="2"/>
            <a:r>
              <a:rPr lang="en-US" dirty="0"/>
              <a:t>After External Table Creation manually execute Alter External Table .. Refresh Command</a:t>
            </a:r>
          </a:p>
          <a:p>
            <a:pPr lvl="2"/>
            <a:r>
              <a:rPr lang="en-US" dirty="0">
                <a:effectLst/>
              </a:rPr>
              <a:t>AUTO_REFRESH=TRUE</a:t>
            </a:r>
          </a:p>
          <a:p>
            <a:pPr lvl="2"/>
            <a:r>
              <a:rPr lang="en-US" dirty="0"/>
              <a:t>External table supports AWS S3, Azure and GCP External stages only</a:t>
            </a:r>
          </a:p>
          <a:p>
            <a:pPr lvl="2"/>
            <a:r>
              <a:rPr lang="en-US" altLang="en-US" dirty="0">
                <a:solidFill>
                  <a:srgbClr val="000000"/>
                </a:solidFill>
                <a:latin typeface="Arial" panose="020B0604020202020204" pitchFamily="34" charset="0"/>
                <a:cs typeface="Arial" panose="020B0604020202020204" pitchFamily="34" charset="0"/>
              </a:rPr>
              <a:t>The VALUE column structures rows in a CSV data file as JSON objects with elements identified by column position, e.g. </a:t>
            </a:r>
            <a:r>
              <a:rPr kumimoji="0" lang="en-US" altLang="en-US" sz="1200" b="0" i="0" u="none" strike="noStrike" cap="none" normalizeH="0" baseline="0" dirty="0">
                <a:ln>
                  <a:noFill/>
                </a:ln>
                <a:solidFill>
                  <a:srgbClr val="000000"/>
                </a:solidFill>
                <a:effectLst/>
                <a:latin typeface="Consolas" panose="020B0609020204030204" pitchFamily="49" charset="0"/>
              </a:rPr>
              <a:t>{c1: col_1_value, c2: col_2_value, c3: col_3_value ...}</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lvl="2"/>
            <a:r>
              <a:rPr lang="en-US" dirty="0"/>
              <a:t>External Tables – No Clustering, No Cloning, No Data Sharing, No XML Data, No Time Travel </a:t>
            </a:r>
          </a:p>
          <a:p>
            <a:pPr lvl="2"/>
            <a:endParaRPr lang="en-US" dirty="0">
              <a:effectLst/>
            </a:endParaRPr>
          </a:p>
          <a:p>
            <a:pPr lvl="2"/>
            <a:endParaRPr lang="en-US" dirty="0">
              <a:effectLst/>
            </a:endParaRPr>
          </a:p>
          <a:p>
            <a:pPr lvl="2"/>
            <a:endParaRPr lang="en-US" dirty="0">
              <a:effectLst/>
            </a:endParaRPr>
          </a:p>
          <a:p>
            <a:pPr lvl="1"/>
            <a:endParaRPr lang="en-US" dirty="0">
              <a:effectLst/>
            </a:endParaRPr>
          </a:p>
          <a:p>
            <a:pPr lvl="1"/>
            <a:endParaRPr lang="en-US" dirty="0"/>
          </a:p>
          <a:p>
            <a:pPr lvl="1"/>
            <a:endParaRPr lang="en-US" dirty="0"/>
          </a:p>
          <a:p>
            <a:pPr lvl="1"/>
            <a:endParaRPr lang="en-US" dirty="0"/>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D3AC0B10-8EAD-409F-9848-4E72E9DEF56D}"/>
              </a:ext>
            </a:extLst>
          </p:cNvPr>
          <p:cNvSpPr>
            <a:spLocks noChangeArrowheads="1"/>
          </p:cNvSpPr>
          <p:nvPr/>
        </p:nvSpPr>
        <p:spPr bwMode="auto">
          <a:xfrm>
            <a:off x="0" y="-266699"/>
            <a:ext cx="65" cy="5333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7455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fontScale="92500" lnSpcReduction="10000"/>
          </a:bodyPr>
          <a:lstStyle/>
          <a:p>
            <a:r>
              <a:rPr lang="en-US" altLang="en-US" sz="2400" dirty="0"/>
              <a:t>Sharing Data</a:t>
            </a:r>
          </a:p>
          <a:p>
            <a:pPr lvl="1"/>
            <a:r>
              <a:rPr lang="en-US" altLang="en-US" sz="2000" dirty="0"/>
              <a:t> Web UI – Inbound , Outbound</a:t>
            </a:r>
          </a:p>
          <a:p>
            <a:r>
              <a:rPr lang="en-US" sz="2400" dirty="0"/>
              <a:t>Outbound Shares (Providers)</a:t>
            </a:r>
          </a:p>
          <a:p>
            <a:pPr lvl="1"/>
            <a:r>
              <a:rPr lang="en-US" altLang="en-US" sz="2000" dirty="0"/>
              <a:t>Shares that you have created and you have access to</a:t>
            </a:r>
          </a:p>
          <a:p>
            <a:pPr lvl="1"/>
            <a:r>
              <a:rPr lang="en-US" altLang="en-US" sz="2000" dirty="0"/>
              <a:t>Create a Share</a:t>
            </a:r>
          </a:p>
          <a:p>
            <a:pPr lvl="1"/>
            <a:r>
              <a:rPr lang="en-US" altLang="en-US" sz="2000" dirty="0"/>
              <a:t>Edit Shares</a:t>
            </a:r>
          </a:p>
          <a:p>
            <a:r>
              <a:rPr lang="en-US" sz="2400" dirty="0"/>
              <a:t>Inbound Shares (Consumers)</a:t>
            </a:r>
          </a:p>
          <a:p>
            <a:pPr lvl="1"/>
            <a:r>
              <a:rPr lang="en-US" sz="2000" dirty="0"/>
              <a:t>View Shares from providers that you are granted to</a:t>
            </a:r>
          </a:p>
          <a:p>
            <a:pPr lvl="1"/>
            <a:r>
              <a:rPr lang="en-US" sz="2000" dirty="0"/>
              <a:t>Create a Database for the share</a:t>
            </a:r>
          </a:p>
          <a:p>
            <a:r>
              <a:rPr lang="en-US" altLang="en-US" sz="2400" dirty="0"/>
              <a:t>Sharing Considerations</a:t>
            </a:r>
          </a:p>
          <a:p>
            <a:pPr lvl="1"/>
            <a:r>
              <a:rPr lang="en-US" sz="2200" dirty="0"/>
              <a:t>Currently, consumer accounts must be in the same Snowflake Region as your account; i.e. you can only share with other accounts in your Snowflake Region.</a:t>
            </a:r>
          </a:p>
          <a:p>
            <a:pPr lvl="1"/>
            <a:r>
              <a:rPr lang="en-US" sz="2200" dirty="0"/>
              <a:t>A share can include data from multiple databases.</a:t>
            </a:r>
          </a:p>
          <a:p>
            <a:pPr lvl="1"/>
            <a:r>
              <a:rPr lang="en-US" sz="2200" dirty="0"/>
              <a:t>For data security and privacy reasons, only secure views are supported in shares at this time. If a standard view is added to a share, Snowflake returns an error.</a:t>
            </a:r>
          </a:p>
          <a:p>
            <a:pPr lvl="1"/>
            <a:r>
              <a:rPr lang="en-US" sz="2200" dirty="0"/>
              <a:t>Adding accounts to a share immediately makes the share available to consume by the accounts.</a:t>
            </a:r>
          </a:p>
          <a:p>
            <a:pPr lvl="1"/>
            <a:r>
              <a:rPr lang="en-US" sz="2200" dirty="0"/>
              <a:t>New and modified rows in tables in a share (or in tables referenced by a view in a share) are available immediately to all consumers who have created a database from the share. Keep this in mind when updating these tables.</a:t>
            </a:r>
          </a:p>
          <a:p>
            <a:pPr lvl="1"/>
            <a:r>
              <a:rPr lang="en-US" sz="2200" dirty="0"/>
              <a:t>A new object created in a database in a share is </a:t>
            </a:r>
            <a:r>
              <a:rPr lang="en-US" sz="2200" b="1" i="1" dirty="0"/>
              <a:t>not</a:t>
            </a:r>
            <a:r>
              <a:rPr lang="en-US" sz="2200" dirty="0"/>
              <a:t> automatically available to consumers.</a:t>
            </a:r>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69396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lnSpcReduction="10000"/>
          </a:bodyPr>
          <a:lstStyle/>
          <a:p>
            <a:r>
              <a:rPr lang="en-US" altLang="en-US" sz="2400" dirty="0"/>
              <a:t>Share DDLs</a:t>
            </a:r>
          </a:p>
          <a:p>
            <a:pPr lvl="1"/>
            <a:r>
              <a:rPr lang="en-US" altLang="en-US" sz="2000" dirty="0"/>
              <a:t>Create Share</a:t>
            </a:r>
          </a:p>
          <a:p>
            <a:pPr lvl="1"/>
            <a:r>
              <a:rPr lang="en-US" altLang="en-US" sz="2000" dirty="0"/>
              <a:t>Alter Share</a:t>
            </a:r>
          </a:p>
          <a:p>
            <a:pPr lvl="1"/>
            <a:r>
              <a:rPr lang="en-US" altLang="en-US" sz="2000" dirty="0"/>
              <a:t>Drop Share</a:t>
            </a:r>
          </a:p>
          <a:p>
            <a:pPr lvl="1"/>
            <a:r>
              <a:rPr lang="en-US" altLang="en-US" sz="2000" dirty="0"/>
              <a:t>Describe Share</a:t>
            </a:r>
          </a:p>
          <a:p>
            <a:pPr lvl="1"/>
            <a:r>
              <a:rPr lang="en-US" altLang="en-US" sz="2000" dirty="0"/>
              <a:t>Show Shares</a:t>
            </a:r>
          </a:p>
          <a:p>
            <a:pPr lvl="1"/>
            <a:r>
              <a:rPr lang="en-US" altLang="en-US" sz="2000" dirty="0"/>
              <a:t>Grant &lt;Privileges&gt; to Share</a:t>
            </a:r>
          </a:p>
          <a:p>
            <a:pPr lvl="1"/>
            <a:r>
              <a:rPr lang="en-US" altLang="en-US" sz="2000" dirty="0"/>
              <a:t>Revoke &lt;Privileges&gt; to Share</a:t>
            </a:r>
          </a:p>
          <a:p>
            <a:pPr lvl="1"/>
            <a:r>
              <a:rPr lang="en-US" altLang="en-US" sz="2000" dirty="0"/>
              <a:t>Show Grants to Share</a:t>
            </a:r>
          </a:p>
          <a:p>
            <a:pPr lvl="1"/>
            <a:r>
              <a:rPr lang="en-US" altLang="en-US" sz="2000" dirty="0"/>
              <a:t>Show Grants of Share</a:t>
            </a:r>
          </a:p>
          <a:p>
            <a:pPr lvl="1"/>
            <a:endParaRPr lang="en-US" altLang="en-US" sz="2000" dirty="0"/>
          </a:p>
          <a:p>
            <a:pPr lvl="1"/>
            <a:r>
              <a:rPr lang="en-US" altLang="en-US" sz="2000" dirty="0"/>
              <a:t>alter session set </a:t>
            </a:r>
            <a:r>
              <a:rPr lang="en-US" altLang="en-US" sz="2000" dirty="0" err="1"/>
              <a:t>simulated_data_sharing_consumer</a:t>
            </a:r>
            <a:r>
              <a:rPr lang="en-US" altLang="en-US" sz="2000" dirty="0"/>
              <a:t>='gt54793’;</a:t>
            </a:r>
          </a:p>
          <a:p>
            <a:pPr lvl="1"/>
            <a:endParaRPr lang="en-US" altLang="en-US" sz="2000" dirty="0"/>
          </a:p>
          <a:p>
            <a:pPr lvl="1"/>
            <a:r>
              <a:rPr lang="en-US" altLang="en-US" sz="2000" dirty="0"/>
              <a:t>Adding Accounts to a Share</a:t>
            </a:r>
          </a:p>
          <a:p>
            <a:pPr lvl="1"/>
            <a:r>
              <a:rPr lang="en-US" altLang="en-US" sz="2000" dirty="0"/>
              <a:t>alter share </a:t>
            </a:r>
            <a:r>
              <a:rPr lang="en-US" altLang="en-US" sz="2000" dirty="0" err="1"/>
              <a:t>sales_s</a:t>
            </a:r>
            <a:r>
              <a:rPr lang="en-US" altLang="en-US" sz="2000" dirty="0"/>
              <a:t> add accounts=xy12345, yz23456;</a:t>
            </a:r>
          </a:p>
          <a:p>
            <a:pPr lvl="1"/>
            <a:r>
              <a:rPr lang="en-US" altLang="en-US" sz="2000" dirty="0"/>
              <a:t>Removing Accounts From a Share</a:t>
            </a:r>
          </a:p>
          <a:p>
            <a:pPr lvl="1"/>
            <a:r>
              <a:rPr lang="en-US" altLang="en-US" sz="2000" dirty="0"/>
              <a:t>Alter share </a:t>
            </a:r>
            <a:r>
              <a:rPr lang="en-US" altLang="en-US" sz="2000" dirty="0" err="1"/>
              <a:t>sales_s</a:t>
            </a:r>
            <a:r>
              <a:rPr lang="en-US" altLang="en-US" sz="2000" dirty="0"/>
              <a:t> remove accounts=xy12345;</a:t>
            </a:r>
          </a:p>
          <a:p>
            <a:pPr lvl="1"/>
            <a:r>
              <a:rPr lang="en-US" altLang="en-US" sz="2000" dirty="0"/>
              <a:t>Dropping Share</a:t>
            </a:r>
          </a:p>
          <a:p>
            <a:pPr lvl="1"/>
            <a:r>
              <a:rPr lang="en-US" altLang="en-US" sz="2000" dirty="0"/>
              <a:t>Drop share </a:t>
            </a:r>
            <a:r>
              <a:rPr lang="en-US" altLang="en-US" sz="2000" dirty="0" err="1"/>
              <a:t>sales_s</a:t>
            </a:r>
            <a:r>
              <a:rPr lang="en-US" altLang="en-US" sz="2000" dirty="0"/>
              <a:t>;</a:t>
            </a:r>
          </a:p>
          <a:p>
            <a:pPr lvl="1"/>
            <a:endParaRPr lang="en-US" altLang="en-US" sz="2000" dirty="0"/>
          </a:p>
          <a:p>
            <a:pPr lvl="1"/>
            <a:endParaRPr lang="en-US" altLang="en-US" sz="2000" dirty="0"/>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6230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Data Sharing</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lnSpcReduction="10000"/>
          </a:bodyPr>
          <a:lstStyle/>
          <a:p>
            <a:r>
              <a:rPr lang="en-US" altLang="en-US" sz="2400" dirty="0"/>
              <a:t>Consumers</a:t>
            </a:r>
          </a:p>
          <a:p>
            <a:pPr lvl="1"/>
            <a:r>
              <a:rPr lang="en-US" altLang="en-US" sz="2000" dirty="0" err="1"/>
              <a:t>AccountAdmin</a:t>
            </a:r>
            <a:r>
              <a:rPr lang="en-US" altLang="en-US" sz="2000" dirty="0"/>
              <a:t> role to Import Shares</a:t>
            </a:r>
          </a:p>
          <a:p>
            <a:pPr lvl="1"/>
            <a:r>
              <a:rPr lang="en-US" altLang="en-US" sz="2000" dirty="0"/>
              <a:t>Any Account with IMPORT SHARES global Privilege can import Shares</a:t>
            </a:r>
          </a:p>
          <a:p>
            <a:r>
              <a:rPr lang="en-US" dirty="0"/>
              <a:t>General Limitations for Shared Databases</a:t>
            </a:r>
          </a:p>
          <a:p>
            <a:pPr lvl="1"/>
            <a:r>
              <a:rPr lang="en-US" sz="2000" dirty="0"/>
              <a:t>Shared databases are read-only. Users in a consumer account can view/query data, but cannot insert or update data, or create any objects in the database.</a:t>
            </a:r>
            <a:endParaRPr lang="en-US" altLang="en-US" sz="2000" dirty="0"/>
          </a:p>
          <a:p>
            <a:pPr lvl="1"/>
            <a:r>
              <a:rPr lang="en-US" altLang="en-US" sz="2000" dirty="0"/>
              <a:t>The following actions are not supported:</a:t>
            </a:r>
          </a:p>
          <a:p>
            <a:pPr lvl="2"/>
            <a:r>
              <a:rPr lang="en-US" altLang="en-US" sz="1800" dirty="0"/>
              <a:t>Creating a clone of a shared database or any schemas/tables in the database.</a:t>
            </a:r>
          </a:p>
          <a:p>
            <a:pPr lvl="2"/>
            <a:r>
              <a:rPr lang="en-US" altLang="en-US" sz="1800" dirty="0"/>
              <a:t>Time Travel for a shared database or any schemas/tables in the database.</a:t>
            </a:r>
          </a:p>
          <a:p>
            <a:pPr lvl="2"/>
            <a:r>
              <a:rPr lang="en-US" altLang="en-US" sz="1800" dirty="0"/>
              <a:t>Editing the comments for a shared database.</a:t>
            </a:r>
          </a:p>
          <a:p>
            <a:r>
              <a:rPr lang="en-IN" dirty="0"/>
              <a:t>Viewing Available Shares</a:t>
            </a:r>
          </a:p>
          <a:p>
            <a:pPr lvl="1"/>
            <a:r>
              <a:rPr lang="en-IN" altLang="en-US" sz="1600" dirty="0">
                <a:solidFill>
                  <a:srgbClr val="000000"/>
                </a:solidFill>
                <a:latin typeface="Courier 10 Pitch"/>
              </a:rPr>
              <a:t>Web Interface : Click On shares – Inbound</a:t>
            </a:r>
          </a:p>
          <a:p>
            <a:pPr lvl="1"/>
            <a:r>
              <a:rPr lang="en-IN" altLang="en-US" sz="1600" dirty="0">
                <a:solidFill>
                  <a:srgbClr val="000000"/>
                </a:solidFill>
                <a:latin typeface="Courier 10 Pitch"/>
              </a:rPr>
              <a:t>SQL : Show Shares or </a:t>
            </a:r>
            <a:r>
              <a:rPr lang="en-IN" altLang="en-US" sz="1600" dirty="0" err="1">
                <a:solidFill>
                  <a:srgbClr val="000000"/>
                </a:solidFill>
                <a:latin typeface="Courier 10 Pitch"/>
              </a:rPr>
              <a:t>desc</a:t>
            </a:r>
            <a:r>
              <a:rPr lang="en-IN" altLang="en-US" sz="1600" dirty="0">
                <a:solidFill>
                  <a:srgbClr val="000000"/>
                </a:solidFill>
                <a:latin typeface="Courier 10 Pitch"/>
              </a:rPr>
              <a:t> Shares</a:t>
            </a:r>
            <a:endParaRPr lang="en-US" altLang="en-US" sz="1600" dirty="0">
              <a:solidFill>
                <a:srgbClr val="000000"/>
              </a:solidFill>
              <a:latin typeface="Courier 10 Pitch"/>
            </a:endParaRPr>
          </a:p>
          <a:p>
            <a:r>
              <a:rPr lang="en-US" dirty="0"/>
              <a:t>Creating a Database from a Share</a:t>
            </a:r>
          </a:p>
          <a:p>
            <a:pPr lvl="1"/>
            <a:r>
              <a:rPr lang="en-US" dirty="0"/>
              <a:t>Web Interface : Click On Shares – In bound</a:t>
            </a:r>
          </a:p>
          <a:p>
            <a:pPr lvl="1"/>
            <a:r>
              <a:rPr lang="en-US" dirty="0"/>
              <a:t>Select the Share </a:t>
            </a:r>
          </a:p>
          <a:p>
            <a:pPr lvl="1"/>
            <a:r>
              <a:rPr lang="en-US" dirty="0"/>
              <a:t>Create Database From Share</a:t>
            </a:r>
          </a:p>
          <a:p>
            <a:pPr lvl="1"/>
            <a:r>
              <a:rPr lang="en-US" altLang="en-US" dirty="0">
                <a:solidFill>
                  <a:srgbClr val="088A08"/>
                </a:solidFill>
                <a:latin typeface="Courier 10 Pitch"/>
              </a:rPr>
              <a:t>create</a:t>
            </a:r>
            <a:r>
              <a:rPr lang="en-US" altLang="en-US" dirty="0">
                <a:solidFill>
                  <a:srgbClr val="000000"/>
                </a:solidFill>
                <a:latin typeface="Courier 10 Pitch"/>
              </a:rPr>
              <a:t> </a:t>
            </a:r>
            <a:r>
              <a:rPr lang="en-US" altLang="en-US" dirty="0">
                <a:solidFill>
                  <a:srgbClr val="088A08"/>
                </a:solidFill>
                <a:latin typeface="Courier 10 Pitch"/>
              </a:rPr>
              <a:t>database</a:t>
            </a:r>
            <a:r>
              <a:rPr lang="en-US" altLang="en-US" dirty="0">
                <a:solidFill>
                  <a:srgbClr val="000000"/>
                </a:solidFill>
                <a:latin typeface="Courier 10 Pitch"/>
              </a:rPr>
              <a:t> </a:t>
            </a:r>
            <a:r>
              <a:rPr lang="en-US" altLang="en-US" dirty="0" err="1">
                <a:solidFill>
                  <a:srgbClr val="000000"/>
                </a:solidFill>
                <a:latin typeface="Courier 10 Pitch"/>
              </a:rPr>
              <a:t>snow_sales</a:t>
            </a:r>
            <a:r>
              <a:rPr lang="en-US" altLang="en-US" dirty="0">
                <a:solidFill>
                  <a:srgbClr val="000000"/>
                </a:solidFill>
                <a:latin typeface="Courier 10 Pitch"/>
              </a:rPr>
              <a:t> </a:t>
            </a:r>
            <a:r>
              <a:rPr lang="en-US" altLang="en-US" dirty="0">
                <a:solidFill>
                  <a:srgbClr val="088A08"/>
                </a:solidFill>
                <a:latin typeface="Courier 10 Pitch"/>
              </a:rPr>
              <a:t>from</a:t>
            </a:r>
            <a:r>
              <a:rPr lang="en-US" altLang="en-US" dirty="0">
                <a:solidFill>
                  <a:srgbClr val="000000"/>
                </a:solidFill>
                <a:latin typeface="Courier 10 Pitch"/>
              </a:rPr>
              <a:t> </a:t>
            </a:r>
            <a:r>
              <a:rPr lang="en-US" altLang="en-US" dirty="0">
                <a:solidFill>
                  <a:srgbClr val="088A08"/>
                </a:solidFill>
                <a:latin typeface="Courier 10 Pitch"/>
              </a:rPr>
              <a:t>share</a:t>
            </a:r>
            <a:r>
              <a:rPr lang="en-US" altLang="en-US" dirty="0">
                <a:solidFill>
                  <a:srgbClr val="000000"/>
                </a:solidFill>
                <a:latin typeface="Courier 10 Pitch"/>
              </a:rPr>
              <a:t> xy12345</a:t>
            </a:r>
            <a:r>
              <a:rPr lang="en-US" altLang="en-US" dirty="0">
                <a:solidFill>
                  <a:srgbClr val="404040"/>
                </a:solidFill>
                <a:latin typeface="Courier 10 Pitch"/>
              </a:rPr>
              <a:t>.</a:t>
            </a:r>
            <a:r>
              <a:rPr lang="en-US" altLang="en-US" dirty="0">
                <a:solidFill>
                  <a:srgbClr val="000000"/>
                </a:solidFill>
                <a:latin typeface="Courier 10 Pitch"/>
              </a:rPr>
              <a:t>sales_s</a:t>
            </a:r>
            <a:r>
              <a:rPr lang="en-US" altLang="en-US" dirty="0">
                <a:solidFill>
                  <a:srgbClr val="404040"/>
                </a:solidFill>
                <a:latin typeface="Courier 10 Pitch"/>
              </a:rPr>
              <a:t>;</a:t>
            </a:r>
            <a:r>
              <a:rPr lang="en-US" altLang="en-US" sz="2000" dirty="0"/>
              <a:t> </a:t>
            </a:r>
            <a:endParaRPr lang="en-US" dirty="0"/>
          </a:p>
          <a:p>
            <a:pPr lvl="1"/>
            <a:endParaRPr lang="en-US" dirty="0"/>
          </a:p>
          <a:p>
            <a:pPr lvl="1"/>
            <a:endParaRPr lang="en-US" dirty="0"/>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0200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Common Table Expressions</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fontScale="62500" lnSpcReduction="20000"/>
          </a:bodyPr>
          <a:lstStyle/>
          <a:p>
            <a:r>
              <a:rPr lang="en-US" altLang="en-US" sz="2400" dirty="0"/>
              <a:t>CTE – Common Table Expressions</a:t>
            </a:r>
          </a:p>
          <a:p>
            <a:pPr lvl="1"/>
            <a:r>
              <a:rPr lang="en-US" altLang="en-US" sz="2000" dirty="0"/>
              <a:t>Named Sub Query Defined with “WITH” clause</a:t>
            </a:r>
          </a:p>
          <a:p>
            <a:pPr lvl="1"/>
            <a:r>
              <a:rPr lang="en-US" altLang="en-US" sz="2000" dirty="0"/>
              <a:t>Temporary View</a:t>
            </a:r>
          </a:p>
          <a:p>
            <a:pPr lvl="1"/>
            <a:r>
              <a:rPr lang="en-US" altLang="en-US" sz="2000" dirty="0" err="1"/>
              <a:t>Eg</a:t>
            </a:r>
            <a:r>
              <a:rPr lang="en-US" altLang="en-US" sz="2000" dirty="0"/>
              <a:t>: </a:t>
            </a:r>
            <a:r>
              <a:rPr lang="en-US" altLang="en-US" sz="2000" dirty="0">
                <a:solidFill>
                  <a:srgbClr val="000000"/>
                </a:solidFill>
                <a:latin typeface="Courier 10 Pitch"/>
              </a:rPr>
              <a:t>with MY_CTE (CTE_COL_1, CTE_COL_2) AS ( SELECT COL_1, COL_2 FROM ... ) select ... from </a:t>
            </a:r>
            <a:r>
              <a:rPr lang="en-US" altLang="en-US" sz="2000" dirty="0" err="1">
                <a:solidFill>
                  <a:srgbClr val="000000"/>
                </a:solidFill>
                <a:latin typeface="Courier 10 Pitch"/>
              </a:rPr>
              <a:t>my_cte</a:t>
            </a:r>
            <a:r>
              <a:rPr lang="en-US" altLang="en-US" sz="2000" dirty="0">
                <a:solidFill>
                  <a:srgbClr val="000000"/>
                </a:solidFill>
                <a:latin typeface="Courier 10 Pitch"/>
              </a:rPr>
              <a:t>;</a:t>
            </a:r>
            <a:r>
              <a:rPr lang="en-US" altLang="en-US" sz="1600" dirty="0"/>
              <a:t> </a:t>
            </a:r>
            <a:endParaRPr lang="en-US" altLang="en-US" sz="4400" dirty="0">
              <a:latin typeface="Arial" panose="020B0604020202020204" pitchFamily="34" charset="0"/>
            </a:endParaRPr>
          </a:p>
          <a:p>
            <a:r>
              <a:rPr lang="en-US" altLang="en-US" sz="2400" dirty="0"/>
              <a:t>Recursive CTE &amp; Non Recursive CTE</a:t>
            </a:r>
          </a:p>
          <a:p>
            <a:pPr lvl="1"/>
            <a:r>
              <a:rPr lang="en-US" altLang="en-US" sz="2600" b="1" dirty="0"/>
              <a:t>Non Recursive CTE</a:t>
            </a:r>
          </a:p>
          <a:p>
            <a:pPr lvl="2"/>
            <a:r>
              <a:rPr lang="en-US" altLang="en-US" sz="1600" dirty="0">
                <a:solidFill>
                  <a:srgbClr val="088A08"/>
                </a:solidFill>
                <a:latin typeface="Courier 10 Pitch"/>
              </a:rPr>
              <a:t>select</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err="1">
                <a:solidFill>
                  <a:srgbClr val="404040"/>
                </a:solidFill>
                <a:latin typeface="Courier 10 Pitch"/>
              </a:rPr>
              <a:t>.</a:t>
            </a:r>
            <a:r>
              <a:rPr lang="en-US" altLang="en-US" sz="1600" dirty="0" err="1">
                <a:solidFill>
                  <a:srgbClr val="000000"/>
                </a:solidFill>
                <a:latin typeface="Courier 10 Pitch"/>
              </a:rPr>
              <a:t>title</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000000"/>
                </a:solidFill>
                <a:latin typeface="Courier 10 Pitch"/>
              </a:rPr>
              <a:t> </a:t>
            </a:r>
            <a:r>
              <a:rPr lang="en-US" altLang="en-US" sz="1600" dirty="0">
                <a:solidFill>
                  <a:srgbClr val="088A08"/>
                </a:solidFill>
                <a:latin typeface="Courier 10 Pitch"/>
              </a:rPr>
              <a:t>as</a:t>
            </a:r>
            <a:r>
              <a:rPr lang="en-US" altLang="en-US" sz="1600" dirty="0">
                <a:solidFill>
                  <a:srgbClr val="000000"/>
                </a:solidFill>
                <a:latin typeface="Courier 10 Pitch"/>
              </a:rPr>
              <a:t> </a:t>
            </a:r>
            <a:r>
              <a:rPr lang="en-US" altLang="en-US" sz="1600" dirty="0" err="1">
                <a:solidFill>
                  <a:srgbClr val="000000"/>
                </a:solidFill>
                <a:latin typeface="Courier 10 Pitch"/>
              </a:rPr>
              <a:t>manager_id</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err="1">
                <a:solidFill>
                  <a:srgbClr val="404040"/>
                </a:solidFill>
                <a:latin typeface="Courier 10 Pitch"/>
              </a:rPr>
              <a:t>.</a:t>
            </a:r>
            <a:r>
              <a:rPr lang="en-US" altLang="en-US" sz="1600" dirty="0" err="1">
                <a:solidFill>
                  <a:srgbClr val="000000"/>
                </a:solidFill>
                <a:latin typeface="Courier 10 Pitch"/>
              </a:rPr>
              <a:t>title</a:t>
            </a:r>
            <a:r>
              <a:rPr lang="en-US" altLang="en-US" sz="1600" dirty="0">
                <a:solidFill>
                  <a:srgbClr val="000000"/>
                </a:solidFill>
                <a:latin typeface="Courier 10 Pitch"/>
              </a:rPr>
              <a:t> </a:t>
            </a:r>
            <a:r>
              <a:rPr lang="en-US" altLang="en-US" sz="1600" dirty="0">
                <a:solidFill>
                  <a:srgbClr val="088A08"/>
                </a:solidFill>
                <a:latin typeface="Courier 10 Pitch"/>
              </a:rPr>
              <a:t>as</a:t>
            </a:r>
            <a:r>
              <a:rPr lang="en-US" altLang="en-US" sz="1600" dirty="0">
                <a:solidFill>
                  <a:srgbClr val="000000"/>
                </a:solidFill>
                <a:latin typeface="Courier 10 Pitch"/>
              </a:rPr>
              <a:t> </a:t>
            </a:r>
            <a:r>
              <a:rPr lang="en-US" altLang="en-US" sz="1600" dirty="0">
                <a:solidFill>
                  <a:srgbClr val="808080"/>
                </a:solidFill>
                <a:latin typeface="Courier 10 Pitch"/>
              </a:rPr>
              <a:t>"MANAGER TITLE"</a:t>
            </a:r>
            <a:r>
              <a:rPr lang="en-US" altLang="en-US" sz="1600" dirty="0">
                <a:solidFill>
                  <a:srgbClr val="000000"/>
                </a:solidFill>
                <a:latin typeface="Courier 10 Pitch"/>
              </a:rPr>
              <a:t> </a:t>
            </a:r>
            <a:r>
              <a:rPr lang="en-US" altLang="en-US" sz="1600" dirty="0">
                <a:solidFill>
                  <a:srgbClr val="088A08"/>
                </a:solidFill>
                <a:latin typeface="Courier 10 Pitch"/>
              </a:rPr>
              <a:t>from</a:t>
            </a:r>
            <a:r>
              <a:rPr lang="en-US" altLang="en-US" sz="1600" dirty="0">
                <a:solidFill>
                  <a:srgbClr val="000000"/>
                </a:solidFill>
                <a:latin typeface="Courier 10 Pitch"/>
              </a:rPr>
              <a:t> employees </a:t>
            </a:r>
            <a:r>
              <a:rPr lang="en-US" altLang="en-US" sz="1600" dirty="0">
                <a:solidFill>
                  <a:srgbClr val="088A08"/>
                </a:solidFill>
                <a:latin typeface="Courier 10 Pitch"/>
              </a:rPr>
              <a:t>as</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a:solidFill>
                  <a:srgbClr val="000000"/>
                </a:solidFill>
                <a:latin typeface="Courier 10 Pitch"/>
              </a:rPr>
              <a:t> </a:t>
            </a:r>
            <a:r>
              <a:rPr lang="en-US" altLang="en-US" sz="1600" dirty="0">
                <a:solidFill>
                  <a:srgbClr val="088A08"/>
                </a:solidFill>
                <a:latin typeface="Courier 10 Pitch"/>
              </a:rPr>
              <a:t>left</a:t>
            </a:r>
            <a:r>
              <a:rPr lang="en-US" altLang="en-US" sz="1600" dirty="0">
                <a:solidFill>
                  <a:srgbClr val="000000"/>
                </a:solidFill>
                <a:latin typeface="Courier 10 Pitch"/>
              </a:rPr>
              <a:t> </a:t>
            </a:r>
            <a:r>
              <a:rPr lang="en-US" altLang="en-US" sz="1600" dirty="0">
                <a:solidFill>
                  <a:srgbClr val="088A08"/>
                </a:solidFill>
                <a:latin typeface="Courier 10 Pitch"/>
              </a:rPr>
              <a:t>outer</a:t>
            </a:r>
            <a:r>
              <a:rPr lang="en-US" altLang="en-US" sz="1600" dirty="0">
                <a:solidFill>
                  <a:srgbClr val="000000"/>
                </a:solidFill>
                <a:latin typeface="Courier 10 Pitch"/>
              </a:rPr>
              <a:t> </a:t>
            </a:r>
            <a:r>
              <a:rPr lang="en-US" altLang="en-US" sz="1600" dirty="0">
                <a:solidFill>
                  <a:srgbClr val="088A08"/>
                </a:solidFill>
                <a:latin typeface="Courier 10 Pitch"/>
              </a:rPr>
              <a:t>join</a:t>
            </a:r>
            <a:r>
              <a:rPr lang="en-US" altLang="en-US" sz="1600" dirty="0">
                <a:solidFill>
                  <a:srgbClr val="000000"/>
                </a:solidFill>
                <a:latin typeface="Courier 10 Pitch"/>
              </a:rPr>
              <a:t> employees </a:t>
            </a:r>
            <a:r>
              <a:rPr lang="en-US" altLang="en-US" sz="1600" dirty="0">
                <a:solidFill>
                  <a:srgbClr val="088A08"/>
                </a:solidFill>
                <a:latin typeface="Courier 10 Pitch"/>
              </a:rPr>
              <a:t>as</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a:solidFill>
                  <a:srgbClr val="000000"/>
                </a:solidFill>
                <a:latin typeface="Courier 10 Pitch"/>
              </a:rPr>
              <a:t> </a:t>
            </a:r>
            <a:r>
              <a:rPr lang="en-US" altLang="en-US" sz="1600" dirty="0">
                <a:solidFill>
                  <a:srgbClr val="088A08"/>
                </a:solidFill>
                <a:latin typeface="Courier 10 Pitch"/>
              </a:rPr>
              <a:t>on</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err="1">
                <a:solidFill>
                  <a:srgbClr val="404040"/>
                </a:solidFill>
                <a:latin typeface="Courier 10 Pitch"/>
              </a:rPr>
              <a:t>.</a:t>
            </a:r>
            <a:r>
              <a:rPr lang="en-US" altLang="en-US" sz="1600" dirty="0" err="1">
                <a:solidFill>
                  <a:srgbClr val="000000"/>
                </a:solidFill>
                <a:latin typeface="Courier 10 Pitch"/>
              </a:rPr>
              <a:t>manager_id</a:t>
            </a:r>
            <a:r>
              <a:rPr lang="en-US" altLang="en-US" sz="1600" dirty="0">
                <a:solidFill>
                  <a:srgbClr val="000000"/>
                </a:solidFill>
                <a:latin typeface="Courier 10 Pitch"/>
              </a:rPr>
              <a:t> </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000000"/>
                </a:solidFill>
                <a:latin typeface="Courier 10 Pitch"/>
              </a:rPr>
              <a:t> </a:t>
            </a:r>
            <a:r>
              <a:rPr lang="en-US" altLang="en-US" sz="1600" dirty="0">
                <a:solidFill>
                  <a:srgbClr val="088A08"/>
                </a:solidFill>
                <a:latin typeface="Courier 10 Pitch"/>
              </a:rPr>
              <a:t>order</a:t>
            </a:r>
            <a:r>
              <a:rPr lang="en-US" altLang="en-US" sz="1600" dirty="0">
                <a:solidFill>
                  <a:srgbClr val="000000"/>
                </a:solidFill>
                <a:latin typeface="Courier 10 Pitch"/>
              </a:rPr>
              <a:t> </a:t>
            </a:r>
            <a:r>
              <a:rPr lang="en-US" altLang="en-US" sz="1600" dirty="0">
                <a:solidFill>
                  <a:srgbClr val="088A08"/>
                </a:solidFill>
                <a:latin typeface="Courier 10 Pitch"/>
              </a:rPr>
              <a:t>by</a:t>
            </a:r>
            <a:r>
              <a:rPr lang="en-US" altLang="en-US" sz="1600" dirty="0">
                <a:solidFill>
                  <a:srgbClr val="000000"/>
                </a:solidFill>
                <a:latin typeface="Courier 10 Pitch"/>
              </a:rPr>
              <a:t> </a:t>
            </a:r>
            <a:r>
              <a:rPr lang="en-US" altLang="en-US" sz="1600" dirty="0" err="1">
                <a:solidFill>
                  <a:srgbClr val="000000"/>
                </a:solidFill>
                <a:latin typeface="Courier 10 Pitch"/>
              </a:rPr>
              <a:t>mgrs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000000"/>
                </a:solidFill>
                <a:latin typeface="Courier 10 Pitch"/>
              </a:rPr>
              <a:t> </a:t>
            </a:r>
            <a:r>
              <a:rPr lang="en-US" altLang="en-US" sz="1600" dirty="0">
                <a:solidFill>
                  <a:srgbClr val="088A08"/>
                </a:solidFill>
                <a:latin typeface="Courier 10 Pitch"/>
              </a:rPr>
              <a:t>nulls</a:t>
            </a:r>
            <a:r>
              <a:rPr lang="en-US" altLang="en-US" sz="1600" dirty="0">
                <a:solidFill>
                  <a:srgbClr val="000000"/>
                </a:solidFill>
                <a:latin typeface="Courier 10 Pitch"/>
              </a:rPr>
              <a:t> </a:t>
            </a:r>
            <a:r>
              <a:rPr lang="en-US" altLang="en-US" sz="1600" dirty="0">
                <a:solidFill>
                  <a:srgbClr val="088A08"/>
                </a:solidFill>
                <a:latin typeface="Courier 10 Pitch"/>
              </a:rPr>
              <a:t>first</a:t>
            </a:r>
            <a:r>
              <a:rPr lang="en-US" altLang="en-US" sz="1600" dirty="0">
                <a:solidFill>
                  <a:srgbClr val="404040"/>
                </a:solidFill>
                <a:latin typeface="Courier 10 Pitch"/>
              </a:rPr>
              <a:t>,</a:t>
            </a:r>
            <a:r>
              <a:rPr lang="en-US" altLang="en-US" sz="1600" dirty="0">
                <a:solidFill>
                  <a:srgbClr val="000000"/>
                </a:solidFill>
                <a:latin typeface="Courier 10 Pitch"/>
              </a:rPr>
              <a:t> </a:t>
            </a:r>
            <a:r>
              <a:rPr lang="en-US" altLang="en-US" sz="1600" dirty="0" err="1">
                <a:solidFill>
                  <a:srgbClr val="000000"/>
                </a:solidFill>
                <a:latin typeface="Courier 10 Pitch"/>
              </a:rPr>
              <a:t>emps</a:t>
            </a:r>
            <a:r>
              <a:rPr lang="en-US" altLang="en-US" sz="1600" dirty="0" err="1">
                <a:solidFill>
                  <a:srgbClr val="404040"/>
                </a:solidFill>
                <a:latin typeface="Courier 10 Pitch"/>
              </a:rPr>
              <a:t>.</a:t>
            </a:r>
            <a:r>
              <a:rPr lang="en-US" altLang="en-US" sz="1600" dirty="0" err="1">
                <a:solidFill>
                  <a:srgbClr val="000000"/>
                </a:solidFill>
                <a:latin typeface="Courier 10 Pitch"/>
              </a:rPr>
              <a:t>employee_id</a:t>
            </a:r>
            <a:r>
              <a:rPr lang="en-US" altLang="en-US" sz="1600" dirty="0">
                <a:solidFill>
                  <a:srgbClr val="404040"/>
                </a:solidFill>
                <a:latin typeface="Courier 10 Pitch"/>
              </a:rPr>
              <a:t>;</a:t>
            </a:r>
            <a:r>
              <a:rPr lang="en-US" altLang="en-US" sz="1200" dirty="0"/>
              <a:t> </a:t>
            </a:r>
            <a:endParaRPr lang="en-US" altLang="en-US" sz="4000" dirty="0">
              <a:latin typeface="Arial" panose="020B0604020202020204" pitchFamily="34" charset="0"/>
            </a:endParaRPr>
          </a:p>
          <a:p>
            <a:pPr lvl="1"/>
            <a:endParaRPr lang="en-US" altLang="en-US" sz="2600" b="1" dirty="0"/>
          </a:p>
          <a:p>
            <a:pPr lvl="1"/>
            <a:r>
              <a:rPr lang="en-US" altLang="en-US" sz="2600" b="1" dirty="0"/>
              <a:t>Recursive CTE</a:t>
            </a:r>
          </a:p>
          <a:p>
            <a:pPr lvl="1"/>
            <a:r>
              <a:rPr lang="en-US" altLang="en-US" sz="2600" b="1" dirty="0"/>
              <a:t>Anchor Clause and Recursive Clause</a:t>
            </a:r>
          </a:p>
          <a:p>
            <a:pPr lvl="1"/>
            <a:r>
              <a:rPr lang="en-US" altLang="en-US" sz="2000" dirty="0"/>
              <a:t>with recursive managers </a:t>
            </a:r>
          </a:p>
          <a:p>
            <a:pPr lvl="1"/>
            <a:r>
              <a:rPr lang="en-US" altLang="en-US" sz="2000" dirty="0"/>
              <a:t>      (indent, </a:t>
            </a:r>
            <a:r>
              <a:rPr lang="en-US" altLang="en-US" sz="2000" dirty="0" err="1"/>
              <a:t>employee_id</a:t>
            </a:r>
            <a:r>
              <a:rPr lang="en-US" altLang="en-US" sz="2000" dirty="0"/>
              <a:t>, </a:t>
            </a:r>
            <a:r>
              <a:rPr lang="en-US" altLang="en-US" sz="2000" dirty="0" err="1"/>
              <a:t>manager_id</a:t>
            </a:r>
            <a:r>
              <a:rPr lang="en-US" altLang="en-US" sz="2000" dirty="0"/>
              <a:t>, </a:t>
            </a:r>
            <a:r>
              <a:rPr lang="en-US" altLang="en-US" sz="2000" dirty="0" err="1"/>
              <a:t>employee_title</a:t>
            </a:r>
            <a:r>
              <a:rPr lang="en-US" altLang="en-US" sz="2000" dirty="0"/>
              <a:t>) </a:t>
            </a:r>
          </a:p>
          <a:p>
            <a:pPr lvl="1"/>
            <a:r>
              <a:rPr lang="en-US" altLang="en-US" sz="2000" dirty="0"/>
              <a:t>    as</a:t>
            </a:r>
          </a:p>
          <a:p>
            <a:pPr lvl="1"/>
            <a:r>
              <a:rPr lang="en-US" altLang="en-US" sz="2000" dirty="0"/>
              <a:t>      (</a:t>
            </a:r>
          </a:p>
          <a:p>
            <a:pPr lvl="1"/>
            <a:r>
              <a:rPr lang="en-US" altLang="en-US" sz="2000" dirty="0"/>
              <a:t>-- </a:t>
            </a:r>
            <a:r>
              <a:rPr lang="en-US" altLang="en-US" sz="2000" b="1" dirty="0"/>
              <a:t>Anchor Clause</a:t>
            </a:r>
          </a:p>
          <a:p>
            <a:pPr lvl="1"/>
            <a:r>
              <a:rPr lang="en-US" altLang="en-US" sz="2000" dirty="0"/>
              <a:t>        select '' as indent, </a:t>
            </a:r>
            <a:r>
              <a:rPr lang="en-US" altLang="en-US" sz="2000" dirty="0" err="1"/>
              <a:t>employee_id</a:t>
            </a:r>
            <a:r>
              <a:rPr lang="en-US" altLang="en-US" sz="2000" dirty="0"/>
              <a:t>, </a:t>
            </a:r>
            <a:r>
              <a:rPr lang="en-US" altLang="en-US" sz="2000" dirty="0" err="1"/>
              <a:t>manager_id</a:t>
            </a:r>
            <a:r>
              <a:rPr lang="en-US" altLang="en-US" sz="2000" dirty="0"/>
              <a:t>, title as </a:t>
            </a:r>
            <a:r>
              <a:rPr lang="en-US" altLang="en-US" sz="2000" dirty="0" err="1"/>
              <a:t>employee_title</a:t>
            </a:r>
            <a:endParaRPr lang="en-US" altLang="en-US" sz="2000" dirty="0"/>
          </a:p>
          <a:p>
            <a:pPr lvl="1"/>
            <a:r>
              <a:rPr lang="en-US" altLang="en-US" sz="2000" dirty="0"/>
              <a:t>          from employees</a:t>
            </a:r>
          </a:p>
          <a:p>
            <a:pPr lvl="1"/>
            <a:r>
              <a:rPr lang="en-US" altLang="en-US" sz="2000" dirty="0"/>
              <a:t>          where title = 'President'</a:t>
            </a:r>
          </a:p>
          <a:p>
            <a:pPr lvl="1"/>
            <a:r>
              <a:rPr lang="en-US" altLang="en-US" sz="2000" dirty="0"/>
              <a:t>        union all</a:t>
            </a:r>
          </a:p>
          <a:p>
            <a:pPr lvl="1"/>
            <a:r>
              <a:rPr lang="en-US" altLang="en-US" sz="2000" b="1" dirty="0"/>
              <a:t>-- Recursive Clause</a:t>
            </a:r>
          </a:p>
          <a:p>
            <a:pPr lvl="1"/>
            <a:r>
              <a:rPr lang="en-US" altLang="en-US" sz="2000" dirty="0"/>
              <a:t>        select indent || '--- ',</a:t>
            </a:r>
          </a:p>
          <a:p>
            <a:pPr lvl="1"/>
            <a:r>
              <a:rPr lang="en-US" altLang="en-US" sz="2000" dirty="0"/>
              <a:t>            </a:t>
            </a:r>
            <a:r>
              <a:rPr lang="en-US" altLang="en-US" sz="2000" dirty="0" err="1"/>
              <a:t>employees.employee_id</a:t>
            </a:r>
            <a:r>
              <a:rPr lang="en-US" altLang="en-US" sz="2000" dirty="0"/>
              <a:t>, </a:t>
            </a:r>
            <a:r>
              <a:rPr lang="en-US" altLang="en-US" sz="2000" dirty="0" err="1"/>
              <a:t>employees.manager_id</a:t>
            </a:r>
            <a:r>
              <a:rPr lang="en-US" altLang="en-US" sz="2000" dirty="0"/>
              <a:t>, </a:t>
            </a:r>
            <a:r>
              <a:rPr lang="en-US" altLang="en-US" sz="2000" dirty="0" err="1"/>
              <a:t>employees.title</a:t>
            </a:r>
            <a:endParaRPr lang="en-US" altLang="en-US" sz="2000" dirty="0"/>
          </a:p>
          <a:p>
            <a:pPr lvl="1"/>
            <a:r>
              <a:rPr lang="en-US" altLang="en-US" sz="2000" dirty="0"/>
              <a:t>          from employees join managers </a:t>
            </a:r>
          </a:p>
          <a:p>
            <a:pPr lvl="1"/>
            <a:r>
              <a:rPr lang="en-US" altLang="en-US" sz="2000" dirty="0"/>
              <a:t>            on </a:t>
            </a:r>
            <a:r>
              <a:rPr lang="en-US" altLang="en-US" sz="2000" dirty="0" err="1"/>
              <a:t>employees.manager_id</a:t>
            </a:r>
            <a:r>
              <a:rPr lang="en-US" altLang="en-US" sz="2000" dirty="0"/>
              <a:t> = </a:t>
            </a:r>
            <a:r>
              <a:rPr lang="en-US" altLang="en-US" sz="2000" dirty="0" err="1"/>
              <a:t>managers.employee_id</a:t>
            </a:r>
            <a:endParaRPr lang="en-US" altLang="en-US" sz="2000" dirty="0"/>
          </a:p>
          <a:p>
            <a:pPr lvl="1"/>
            <a:r>
              <a:rPr lang="en-US" altLang="en-US" sz="2000" dirty="0"/>
              <a:t>      )</a:t>
            </a:r>
          </a:p>
          <a:p>
            <a:pPr lvl="1"/>
            <a:r>
              <a:rPr lang="en-US" altLang="en-US" sz="2000" dirty="0"/>
              <a:t>  select indent || </a:t>
            </a:r>
            <a:r>
              <a:rPr lang="en-US" altLang="en-US" sz="2000" dirty="0" err="1"/>
              <a:t>employee_title</a:t>
            </a:r>
            <a:r>
              <a:rPr lang="en-US" altLang="en-US" sz="2000" dirty="0"/>
              <a:t> as title, </a:t>
            </a:r>
            <a:r>
              <a:rPr lang="en-US" altLang="en-US" sz="2000" dirty="0" err="1"/>
              <a:t>employee_id</a:t>
            </a:r>
            <a:r>
              <a:rPr lang="en-US" altLang="en-US" sz="2000" dirty="0"/>
              <a:t>, </a:t>
            </a:r>
            <a:r>
              <a:rPr lang="en-US" altLang="en-US" sz="2000" dirty="0" err="1"/>
              <a:t>manager_id</a:t>
            </a:r>
            <a:endParaRPr lang="en-US" altLang="en-US" sz="2000" dirty="0"/>
          </a:p>
          <a:p>
            <a:pPr lvl="1"/>
            <a:r>
              <a:rPr lang="en-US" altLang="en-US" sz="2000" dirty="0"/>
              <a:t>    from managers </a:t>
            </a:r>
          </a:p>
          <a:p>
            <a:pPr lvl="1"/>
            <a:endParaRPr lang="en-US" altLang="en-US" sz="2000" dirty="0"/>
          </a:p>
          <a:p>
            <a:pPr lvl="1"/>
            <a:endParaRPr lang="en-US" altLang="en-US" sz="2000" dirty="0"/>
          </a:p>
          <a:p>
            <a:pPr marL="457200" lvl="1" indent="0">
              <a:buNone/>
            </a:pPr>
            <a:endParaRPr lang="en-US" altLang="en-US" sz="4000" dirty="0">
              <a:latin typeface="Arial" panose="020B0604020202020204" pitchFamily="34" charset="0"/>
            </a:endParaRPr>
          </a:p>
          <a:p>
            <a:endParaRPr lang="en-US" altLang="en-US" sz="2000" dirty="0">
              <a:solidFill>
                <a:srgbClr val="000000"/>
              </a:solidFill>
              <a:latin typeface="Courier 10 Pitch"/>
            </a:endParaRPr>
          </a:p>
          <a:p>
            <a:endParaRPr lang="en-US" altLang="en-US" sz="2000" dirty="0"/>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9643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5"/>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Common Table Expressions</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3" name="Content Placeholder 12">
            <a:extLst>
              <a:ext uri="{FF2B5EF4-FFF2-40B4-BE49-F238E27FC236}">
                <a16:creationId xmlns:a16="http://schemas.microsoft.com/office/drawing/2014/main" id="{68011F3A-5F93-40BC-8472-3110FB356FD7}"/>
              </a:ext>
            </a:extLst>
          </p:cNvPr>
          <p:cNvSpPr>
            <a:spLocks noGrp="1"/>
          </p:cNvSpPr>
          <p:nvPr>
            <p:ph idx="1"/>
          </p:nvPr>
        </p:nvSpPr>
        <p:spPr>
          <a:xfrm>
            <a:off x="0" y="712175"/>
            <a:ext cx="12192000" cy="6145823"/>
          </a:xfrm>
        </p:spPr>
        <p:txBody>
          <a:bodyPr>
            <a:normAutofit lnSpcReduction="10000"/>
          </a:bodyPr>
          <a:lstStyle/>
          <a:p>
            <a:r>
              <a:rPr lang="en-US" altLang="en-US" sz="2000" dirty="0"/>
              <a:t>Limit the Results in Recursive CTE</a:t>
            </a:r>
          </a:p>
          <a:p>
            <a:pPr marL="457200" lvl="1" indent="0">
              <a:buNone/>
            </a:pPr>
            <a:r>
              <a:rPr lang="en-US" altLang="en-US" sz="1400" dirty="0"/>
              <a:t> with recursive t(n) as</a:t>
            </a:r>
          </a:p>
          <a:p>
            <a:pPr marL="457200" lvl="1" indent="0">
              <a:buNone/>
            </a:pPr>
            <a:r>
              <a:rPr lang="en-US" altLang="en-US" sz="1400" dirty="0"/>
              <a:t>    ( select 1  union all    select n + 1 from t   )</a:t>
            </a:r>
          </a:p>
          <a:p>
            <a:pPr marL="457200" lvl="1" indent="0">
              <a:buNone/>
            </a:pPr>
            <a:r>
              <a:rPr lang="en-US" altLang="en-US" sz="1400" dirty="0"/>
              <a:t> select n from t limit 10;</a:t>
            </a:r>
          </a:p>
          <a:p>
            <a:r>
              <a:rPr lang="en-US" sz="2000" b="1" dirty="0"/>
              <a:t>Connect By , Prior  - Works like Self Join</a:t>
            </a:r>
          </a:p>
          <a:p>
            <a:pPr marL="457200" lvl="1" indent="0">
              <a:buNone/>
            </a:pPr>
            <a:r>
              <a:rPr lang="en-US" altLang="en-US" sz="1400" dirty="0"/>
              <a:t> select </a:t>
            </a:r>
            <a:r>
              <a:rPr lang="en-US" altLang="en-US" sz="1400" dirty="0" err="1"/>
              <a:t>employee_id</a:t>
            </a:r>
            <a:r>
              <a:rPr lang="en-US" altLang="en-US" sz="1400" dirty="0"/>
              <a:t>, </a:t>
            </a:r>
            <a:r>
              <a:rPr lang="en-US" altLang="en-US" sz="1400" dirty="0" err="1"/>
              <a:t>manager_id</a:t>
            </a:r>
            <a:r>
              <a:rPr lang="en-US" altLang="en-US" sz="1400" dirty="0"/>
              <a:t>, title</a:t>
            </a:r>
          </a:p>
          <a:p>
            <a:pPr marL="457200" lvl="1" indent="0">
              <a:buNone/>
            </a:pPr>
            <a:r>
              <a:rPr lang="en-US" altLang="en-US" sz="1400" dirty="0"/>
              <a:t>  from employees</a:t>
            </a:r>
          </a:p>
          <a:p>
            <a:pPr marL="457200" lvl="1" indent="0">
              <a:buNone/>
            </a:pPr>
            <a:r>
              <a:rPr lang="en-US" altLang="en-US" sz="1400" dirty="0"/>
              <a:t>    start with title = 'President'</a:t>
            </a:r>
          </a:p>
          <a:p>
            <a:pPr marL="457200" lvl="1" indent="0">
              <a:buNone/>
            </a:pPr>
            <a:r>
              <a:rPr lang="en-US" altLang="en-US" sz="1400" dirty="0"/>
              <a:t>    connect by</a:t>
            </a:r>
          </a:p>
          <a:p>
            <a:pPr marL="457200" lvl="1" indent="0">
              <a:buNone/>
            </a:pPr>
            <a:r>
              <a:rPr lang="en-US" altLang="en-US" sz="1400" dirty="0"/>
              <a:t>      </a:t>
            </a:r>
            <a:r>
              <a:rPr lang="en-US" altLang="en-US" sz="1400" dirty="0" err="1"/>
              <a:t>manager_id</a:t>
            </a:r>
            <a:r>
              <a:rPr lang="en-US" altLang="en-US" sz="1400" dirty="0"/>
              <a:t> = prior </a:t>
            </a:r>
            <a:r>
              <a:rPr lang="en-US" altLang="en-US" sz="1400" dirty="0" err="1"/>
              <a:t>employee_id</a:t>
            </a:r>
            <a:endParaRPr lang="en-US" altLang="en-US" sz="1400" dirty="0"/>
          </a:p>
          <a:p>
            <a:pPr marL="457200" lvl="1" indent="0">
              <a:buNone/>
            </a:pPr>
            <a:r>
              <a:rPr lang="en-US" altLang="en-US" sz="1400" dirty="0"/>
              <a:t>  order by </a:t>
            </a:r>
            <a:r>
              <a:rPr lang="en-US" altLang="en-US" sz="1400" dirty="0" err="1"/>
              <a:t>employee_id</a:t>
            </a:r>
            <a:r>
              <a:rPr lang="en-US" altLang="en-US" sz="1400" dirty="0"/>
              <a:t>;</a:t>
            </a:r>
          </a:p>
          <a:p>
            <a:r>
              <a:rPr lang="en-US" sz="2000" b="1" dirty="0"/>
              <a:t>SYS_CONNECT_BY_PATH</a:t>
            </a:r>
            <a:endParaRPr lang="en-US" altLang="en-US" sz="2000" b="1" dirty="0"/>
          </a:p>
          <a:p>
            <a:pPr marL="457200" lvl="1" indent="0">
              <a:buNone/>
            </a:pPr>
            <a:r>
              <a:rPr lang="en-US" altLang="en-US" sz="1400" dirty="0"/>
              <a:t>select </a:t>
            </a:r>
            <a:r>
              <a:rPr lang="en-US" altLang="en-US" sz="1400" dirty="0" err="1"/>
              <a:t>sys_connect_by_path</a:t>
            </a:r>
            <a:r>
              <a:rPr lang="en-US" altLang="en-US" sz="1400" dirty="0"/>
              <a:t>(title, ' -&gt; '), </a:t>
            </a:r>
            <a:r>
              <a:rPr lang="en-US" altLang="en-US" sz="1400" dirty="0" err="1"/>
              <a:t>employee_id</a:t>
            </a:r>
            <a:r>
              <a:rPr lang="en-US" altLang="en-US" sz="1400" dirty="0"/>
              <a:t>, </a:t>
            </a:r>
            <a:r>
              <a:rPr lang="en-US" altLang="en-US" sz="1400" dirty="0" err="1"/>
              <a:t>manager_id</a:t>
            </a:r>
            <a:r>
              <a:rPr lang="en-US" altLang="en-US" sz="1400" dirty="0"/>
              <a:t>, title</a:t>
            </a:r>
          </a:p>
          <a:p>
            <a:pPr marL="457200" lvl="1" indent="0">
              <a:buNone/>
            </a:pPr>
            <a:r>
              <a:rPr lang="en-US" altLang="en-US" sz="1400" dirty="0"/>
              <a:t>  from employees</a:t>
            </a:r>
          </a:p>
          <a:p>
            <a:pPr marL="457200" lvl="1" indent="0">
              <a:buNone/>
            </a:pPr>
            <a:r>
              <a:rPr lang="en-US" altLang="en-US" sz="1400" dirty="0"/>
              <a:t>    start with title = 'President'</a:t>
            </a:r>
          </a:p>
          <a:p>
            <a:pPr marL="457200" lvl="1" indent="0">
              <a:buNone/>
            </a:pPr>
            <a:r>
              <a:rPr lang="en-US" altLang="en-US" sz="1400" dirty="0"/>
              <a:t>    connect by</a:t>
            </a:r>
          </a:p>
          <a:p>
            <a:pPr marL="457200" lvl="1" indent="0">
              <a:buNone/>
            </a:pPr>
            <a:r>
              <a:rPr lang="en-US" altLang="en-US" sz="1400" dirty="0"/>
              <a:t>      </a:t>
            </a:r>
            <a:r>
              <a:rPr lang="en-US" altLang="en-US" sz="1400" dirty="0" err="1"/>
              <a:t>manager_id</a:t>
            </a:r>
            <a:r>
              <a:rPr lang="en-US" altLang="en-US" sz="1400" dirty="0"/>
              <a:t> = prior </a:t>
            </a:r>
            <a:r>
              <a:rPr lang="en-US" altLang="en-US" sz="1400" dirty="0" err="1"/>
              <a:t>employee_id</a:t>
            </a:r>
            <a:endParaRPr lang="en-US" altLang="en-US" sz="1400" dirty="0"/>
          </a:p>
          <a:p>
            <a:pPr marL="457200" lvl="1" indent="0">
              <a:buNone/>
            </a:pPr>
            <a:r>
              <a:rPr lang="en-US" altLang="en-US" sz="1400" dirty="0"/>
              <a:t>  order by </a:t>
            </a:r>
            <a:r>
              <a:rPr lang="en-US" altLang="en-US" sz="1400" dirty="0" err="1"/>
              <a:t>employee_id</a:t>
            </a:r>
            <a:r>
              <a:rPr lang="en-US" altLang="en-US" sz="1400" dirty="0"/>
              <a:t>; </a:t>
            </a:r>
          </a:p>
          <a:p>
            <a:r>
              <a:rPr lang="en-US" altLang="en-US" sz="2000" dirty="0"/>
              <a:t>Diff Between Self Join , CTE and Connect By  Clauses</a:t>
            </a:r>
          </a:p>
          <a:p>
            <a:r>
              <a:rPr lang="en-US" altLang="en-US" sz="2000" dirty="0"/>
              <a:t>Connect By – like a Self join – no need to write</a:t>
            </a:r>
          </a:p>
          <a:p>
            <a:r>
              <a:rPr lang="en-US" altLang="en-US" sz="2000" dirty="0"/>
              <a:t>Recursive CTEs are more powerful.. Helps in Ordering , joining different tables ..</a:t>
            </a:r>
          </a:p>
          <a:p>
            <a:r>
              <a:rPr lang="en-US" altLang="en-US" sz="2000" dirty="0"/>
              <a:t>Connect by Cannot support ordering</a:t>
            </a:r>
          </a:p>
          <a:p>
            <a:endParaRPr lang="en-US" altLang="en-US" sz="5400" dirty="0">
              <a:latin typeface="Arial" panose="020B0604020202020204" pitchFamily="34" charset="0"/>
            </a:endParaRPr>
          </a:p>
          <a:p>
            <a:endParaRPr lang="en-US" dirty="0"/>
          </a:p>
          <a:p>
            <a:endParaRPr lang="en-US" dirty="0"/>
          </a:p>
          <a:p>
            <a:pPr marL="457200" lvl="1" indent="0">
              <a:buNone/>
            </a:pPr>
            <a:endParaRPr lang="en-US" dirty="0"/>
          </a:p>
          <a:p>
            <a:endParaRPr lang="en-US" dirty="0"/>
          </a:p>
        </p:txBody>
      </p:sp>
      <p:sp>
        <p:nvSpPr>
          <p:cNvPr id="3" name="Rectangle 1">
            <a:extLst>
              <a:ext uri="{FF2B5EF4-FFF2-40B4-BE49-F238E27FC236}">
                <a16:creationId xmlns:a16="http://schemas.microsoft.com/office/drawing/2014/main" id="{784D7A5E-8856-49D7-866E-2D2B6CA5C6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2">
            <a:extLst>
              <a:ext uri="{FF2B5EF4-FFF2-40B4-BE49-F238E27FC236}">
                <a16:creationId xmlns:a16="http://schemas.microsoft.com/office/drawing/2014/main" id="{38F5137C-1D16-47D7-A366-A63FAC196573}"/>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3">
            <a:extLst>
              <a:ext uri="{FF2B5EF4-FFF2-40B4-BE49-F238E27FC236}">
                <a16:creationId xmlns:a16="http://schemas.microsoft.com/office/drawing/2014/main" id="{5E451BAC-604C-409B-A267-F892293B6470}"/>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4">
            <a:extLst>
              <a:ext uri="{FF2B5EF4-FFF2-40B4-BE49-F238E27FC236}">
                <a16:creationId xmlns:a16="http://schemas.microsoft.com/office/drawing/2014/main" id="{0A75E8D5-9A26-43DD-AF3D-0121D008D09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6" name="Rectangle 5">
            <a:extLst>
              <a:ext uri="{FF2B5EF4-FFF2-40B4-BE49-F238E27FC236}">
                <a16:creationId xmlns:a16="http://schemas.microsoft.com/office/drawing/2014/main" id="{42A6408F-BC58-4864-BD3E-2A516952A97E}"/>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7" name="Rectangle 1">
            <a:extLst>
              <a:ext uri="{FF2B5EF4-FFF2-40B4-BE49-F238E27FC236}">
                <a16:creationId xmlns:a16="http://schemas.microsoft.com/office/drawing/2014/main" id="{15A7AF74-6AF7-471D-AD3D-41B1CF9B37C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F9ED5C6A-DFCF-495C-A7AB-C334C188CEE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3">
            <a:extLst>
              <a:ext uri="{FF2B5EF4-FFF2-40B4-BE49-F238E27FC236}">
                <a16:creationId xmlns:a16="http://schemas.microsoft.com/office/drawing/2014/main" id="{2296494F-AD18-429E-B5D0-1E4943CE04B7}"/>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0" name="Rectangle 1">
            <a:extLst>
              <a:ext uri="{FF2B5EF4-FFF2-40B4-BE49-F238E27FC236}">
                <a16:creationId xmlns:a16="http://schemas.microsoft.com/office/drawing/2014/main" id="{480B3028-BD5E-4539-9EB2-4E1A9158D3F1}"/>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
            <a:extLst>
              <a:ext uri="{FF2B5EF4-FFF2-40B4-BE49-F238E27FC236}">
                <a16:creationId xmlns:a16="http://schemas.microsoft.com/office/drawing/2014/main" id="{ABDD7740-9EA6-45D3-AD67-3F4E4E6BEB1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Rectangle 3">
            <a:extLst>
              <a:ext uri="{FF2B5EF4-FFF2-40B4-BE49-F238E27FC236}">
                <a16:creationId xmlns:a16="http://schemas.microsoft.com/office/drawing/2014/main" id="{F0A1EE83-4335-4308-A3C8-55D51D47DA2B}"/>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3" name="Rectangle 4">
            <a:extLst>
              <a:ext uri="{FF2B5EF4-FFF2-40B4-BE49-F238E27FC236}">
                <a16:creationId xmlns:a16="http://schemas.microsoft.com/office/drawing/2014/main" id="{8F52B738-A785-4D97-BC6F-3E1B39ECA8F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Rectangle 5">
            <a:extLst>
              <a:ext uri="{FF2B5EF4-FFF2-40B4-BE49-F238E27FC236}">
                <a16:creationId xmlns:a16="http://schemas.microsoft.com/office/drawing/2014/main" id="{E3CB87CC-0B79-4ACF-B477-41A1367725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6">
            <a:extLst>
              <a:ext uri="{FF2B5EF4-FFF2-40B4-BE49-F238E27FC236}">
                <a16:creationId xmlns:a16="http://schemas.microsoft.com/office/drawing/2014/main" id="{33203B43-F482-4749-9A2E-E8F1301E0C3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6" name="Rectangle 7">
            <a:extLst>
              <a:ext uri="{FF2B5EF4-FFF2-40B4-BE49-F238E27FC236}">
                <a16:creationId xmlns:a16="http://schemas.microsoft.com/office/drawing/2014/main" id="{7BA1B7F6-B75F-444F-BBC9-AF75B9096FD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1">
            <a:extLst>
              <a:ext uri="{FF2B5EF4-FFF2-40B4-BE49-F238E27FC236}">
                <a16:creationId xmlns:a16="http://schemas.microsoft.com/office/drawing/2014/main" id="{E3DC51B2-83F3-4878-B943-FB679D1AFC1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8" name="Rectangle 2">
            <a:extLst>
              <a:ext uri="{FF2B5EF4-FFF2-40B4-BE49-F238E27FC236}">
                <a16:creationId xmlns:a16="http://schemas.microsoft.com/office/drawing/2014/main" id="{0CF33F75-3B19-4345-83B0-2D9B7C127C6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9" name="Rectangle 1">
            <a:extLst>
              <a:ext uri="{FF2B5EF4-FFF2-40B4-BE49-F238E27FC236}">
                <a16:creationId xmlns:a16="http://schemas.microsoft.com/office/drawing/2014/main" id="{4D65A1B9-0E1E-49D8-9E0D-052DA1824DAB}"/>
              </a:ext>
            </a:extLst>
          </p:cNvPr>
          <p:cNvSpPr>
            <a:spLocks noChangeArrowheads="1"/>
          </p:cNvSpPr>
          <p:nvPr/>
        </p:nvSpPr>
        <p:spPr bwMode="auto">
          <a:xfrm>
            <a:off x="0" y="-38099"/>
            <a:ext cx="65" cy="5333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
            <a:extLst>
              <a:ext uri="{FF2B5EF4-FFF2-40B4-BE49-F238E27FC236}">
                <a16:creationId xmlns:a16="http://schemas.microsoft.com/office/drawing/2014/main" id="{8E230305-4499-411B-91CF-8C3E63E5DD6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Rectangle 3">
            <a:extLst>
              <a:ext uri="{FF2B5EF4-FFF2-40B4-BE49-F238E27FC236}">
                <a16:creationId xmlns:a16="http://schemas.microsoft.com/office/drawing/2014/main" id="{489088C6-43B4-486E-992C-EA8F124DBB3A}"/>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782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Objects</a:t>
            </a:r>
          </a:p>
        </p:txBody>
      </p:sp>
      <p:sp>
        <p:nvSpPr>
          <p:cNvPr id="3" name="Content Placeholder 2">
            <a:extLst>
              <a:ext uri="{FF2B5EF4-FFF2-40B4-BE49-F238E27FC236}">
                <a16:creationId xmlns:a16="http://schemas.microsoft.com/office/drawing/2014/main" id="{4AC33DEF-12D0-432F-8283-9F38482B8CC0}"/>
              </a:ext>
            </a:extLst>
          </p:cNvPr>
          <p:cNvSpPr>
            <a:spLocks noGrp="1"/>
          </p:cNvSpPr>
          <p:nvPr>
            <p:ph idx="1"/>
          </p:nvPr>
        </p:nvSpPr>
        <p:spPr>
          <a:xfrm>
            <a:off x="0" y="712177"/>
            <a:ext cx="12192000" cy="5873261"/>
          </a:xfrm>
        </p:spPr>
        <p:txBody>
          <a:bodyPr>
            <a:normAutofit/>
          </a:bodyPr>
          <a:lstStyle/>
          <a:p>
            <a:r>
              <a:rPr lang="en-US" dirty="0"/>
              <a:t>External Table Creation</a:t>
            </a:r>
          </a:p>
          <a:p>
            <a:pPr marL="457200" lvl="1" indent="0">
              <a:buNone/>
            </a:pPr>
            <a:r>
              <a:rPr lang="en-US" dirty="0"/>
              <a:t>create stage my_s3_stage</a:t>
            </a:r>
          </a:p>
          <a:p>
            <a:pPr marL="457200" lvl="1" indent="0">
              <a:buNone/>
            </a:pPr>
            <a:r>
              <a:rPr lang="en-US" dirty="0"/>
              <a:t>  </a:t>
            </a:r>
            <a:r>
              <a:rPr lang="en-US" dirty="0" err="1"/>
              <a:t>storage_integration</a:t>
            </a:r>
            <a:r>
              <a:rPr lang="en-US" dirty="0"/>
              <a:t> = s3_snowflake_int</a:t>
            </a:r>
          </a:p>
          <a:p>
            <a:pPr marL="457200" lvl="1" indent="0">
              <a:buNone/>
            </a:pPr>
            <a:r>
              <a:rPr lang="en-US" dirty="0"/>
              <a:t>  </a:t>
            </a:r>
            <a:r>
              <a:rPr lang="en-US" dirty="0" err="1"/>
              <a:t>url</a:t>
            </a:r>
            <a:r>
              <a:rPr lang="en-US" dirty="0"/>
              <a:t> = 's3://sfdbbucket1/'</a:t>
            </a:r>
          </a:p>
          <a:p>
            <a:pPr marL="457200" lvl="1" indent="0">
              <a:buNone/>
            </a:pPr>
            <a:r>
              <a:rPr lang="en-US" dirty="0"/>
              <a:t>  </a:t>
            </a:r>
            <a:r>
              <a:rPr lang="en-US" dirty="0" err="1"/>
              <a:t>file_format</a:t>
            </a:r>
            <a:r>
              <a:rPr lang="en-US" dirty="0"/>
              <a:t> = </a:t>
            </a:r>
            <a:r>
              <a:rPr lang="en-US" dirty="0" err="1"/>
              <a:t>my_csv_format</a:t>
            </a:r>
            <a:r>
              <a:rPr lang="en-US" dirty="0"/>
              <a:t>;</a:t>
            </a:r>
          </a:p>
          <a:p>
            <a:r>
              <a:rPr lang="en-US" dirty="0"/>
              <a:t>create or replace external table  </a:t>
            </a:r>
            <a:r>
              <a:rPr lang="en-US" dirty="0" err="1"/>
              <a:t>my_ext_customer</a:t>
            </a:r>
            <a:r>
              <a:rPr lang="en-US" dirty="0"/>
              <a:t>  with location = @my_s3_stage  </a:t>
            </a:r>
            <a:r>
              <a:rPr lang="en-US" dirty="0" err="1"/>
              <a:t>auto_refresh</a:t>
            </a:r>
            <a:r>
              <a:rPr lang="en-US" dirty="0"/>
              <a:t> = true;</a:t>
            </a:r>
          </a:p>
          <a:p>
            <a:r>
              <a:rPr lang="en-US" dirty="0"/>
              <a:t>alter external table </a:t>
            </a:r>
            <a:r>
              <a:rPr lang="en-US" dirty="0" err="1"/>
              <a:t>my_ext_customer</a:t>
            </a:r>
            <a:r>
              <a:rPr lang="en-US" dirty="0"/>
              <a:t> refresh;</a:t>
            </a:r>
          </a:p>
          <a:p>
            <a:r>
              <a:rPr lang="en-US" dirty="0"/>
              <a:t>Drop external Table </a:t>
            </a:r>
            <a:r>
              <a:rPr lang="en-US" dirty="0" err="1"/>
              <a:t>my_ext_customer</a:t>
            </a:r>
            <a:r>
              <a:rPr lang="en-US" dirty="0"/>
              <a:t>;</a:t>
            </a:r>
          </a:p>
          <a:p>
            <a:r>
              <a:rPr lang="en-US" dirty="0"/>
              <a:t>The data is loaded into a Variant Column</a:t>
            </a:r>
          </a:p>
          <a:p>
            <a:r>
              <a:rPr lang="en-US" dirty="0"/>
              <a:t>For Querying the data use Value function --</a:t>
            </a:r>
            <a:r>
              <a:rPr lang="en-US" altLang="en-US" dirty="0"/>
              <a:t> select value:c1::String as </a:t>
            </a:r>
            <a:r>
              <a:rPr lang="en-US" altLang="en-US" dirty="0" err="1"/>
              <a:t>c_cust_key</a:t>
            </a:r>
            <a:r>
              <a:rPr lang="en-US" altLang="en-US" dirty="0"/>
              <a:t> , </a:t>
            </a:r>
            <a:r>
              <a:rPr lang="en-US" altLang="en-US" dirty="0" err="1"/>
              <a:t>c_name</a:t>
            </a:r>
            <a:r>
              <a:rPr lang="en-US" altLang="en-US" dirty="0"/>
              <a:t> from </a:t>
            </a:r>
            <a:r>
              <a:rPr lang="en-US" altLang="en-US" dirty="0" err="1"/>
              <a:t>my_ext_customer</a:t>
            </a:r>
            <a:r>
              <a:rPr lang="en-US" altLang="en-US" dirty="0"/>
              <a:t> a</a:t>
            </a:r>
            <a:endParaRPr lang="en-US" dirty="0"/>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32857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Objects</a:t>
            </a:r>
          </a:p>
        </p:txBody>
      </p:sp>
      <p:sp>
        <p:nvSpPr>
          <p:cNvPr id="3" name="Content Placeholder 2">
            <a:extLst>
              <a:ext uri="{FF2B5EF4-FFF2-40B4-BE49-F238E27FC236}">
                <a16:creationId xmlns:a16="http://schemas.microsoft.com/office/drawing/2014/main" id="{4AC33DEF-12D0-432F-8283-9F38482B8CC0}"/>
              </a:ext>
            </a:extLst>
          </p:cNvPr>
          <p:cNvSpPr>
            <a:spLocks noGrp="1"/>
          </p:cNvSpPr>
          <p:nvPr>
            <p:ph idx="1"/>
          </p:nvPr>
        </p:nvSpPr>
        <p:spPr>
          <a:xfrm>
            <a:off x="0" y="712177"/>
            <a:ext cx="12192000" cy="5873261"/>
          </a:xfrm>
        </p:spPr>
        <p:txBody>
          <a:bodyPr>
            <a:normAutofit/>
          </a:bodyPr>
          <a:lstStyle/>
          <a:p>
            <a:r>
              <a:rPr lang="en-US" dirty="0"/>
              <a:t>Configuring External Table Auto-Refresh Using Amazon SQS</a:t>
            </a:r>
          </a:p>
          <a:p>
            <a:pPr lvl="1"/>
            <a:r>
              <a:rPr lang="en-US" dirty="0"/>
              <a:t>Step 1: Create a Stage (If Needed)</a:t>
            </a:r>
          </a:p>
          <a:p>
            <a:pPr lvl="1"/>
            <a:r>
              <a:rPr lang="en-US" dirty="0"/>
              <a:t>Step 2: Create an External Table</a:t>
            </a:r>
          </a:p>
          <a:p>
            <a:pPr lvl="1"/>
            <a:r>
              <a:rPr lang="en-US" dirty="0"/>
              <a:t>Step 3: Manually Refresh the External Table Metadata</a:t>
            </a:r>
          </a:p>
          <a:p>
            <a:pPr lvl="1"/>
            <a:r>
              <a:rPr lang="en-US" dirty="0"/>
              <a:t>Step 4: Configure Event Notifications</a:t>
            </a:r>
          </a:p>
          <a:p>
            <a:pPr lvl="1"/>
            <a:r>
              <a:rPr lang="en-US" dirty="0"/>
              <a:t>Step 5: Manually Refresh the External Table Metadata (Again)</a:t>
            </a:r>
          </a:p>
          <a:p>
            <a:pPr lvl="1"/>
            <a:r>
              <a:rPr lang="en-US" dirty="0"/>
              <a:t>Step 6: Configure Security</a:t>
            </a:r>
          </a:p>
          <a:p>
            <a:r>
              <a:rPr lang="en-US" sz="3200" dirty="0"/>
              <a:t>Limitations of External Table Auto-Refresh Using Amazon SQS</a:t>
            </a:r>
          </a:p>
          <a:p>
            <a:r>
              <a:rPr lang="en-US" dirty="0"/>
              <a:t>AWS limits the number of these notification </a:t>
            </a:r>
            <a:r>
              <a:rPr lang="en-US" i="1" dirty="0"/>
              <a:t>queue configurations</a:t>
            </a:r>
            <a:r>
              <a:rPr lang="en-US" dirty="0"/>
              <a:t> to a maximum of 100 per S3 bucket</a:t>
            </a:r>
            <a:endParaRPr lang="en-US" sz="3200" dirty="0"/>
          </a:p>
          <a:p>
            <a:pPr lvl="1"/>
            <a:endParaRPr lang="en-US" dirty="0"/>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5352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Objects</a:t>
            </a:r>
          </a:p>
        </p:txBody>
      </p:sp>
      <p:sp>
        <p:nvSpPr>
          <p:cNvPr id="3" name="Content Placeholder 2">
            <a:extLst>
              <a:ext uri="{FF2B5EF4-FFF2-40B4-BE49-F238E27FC236}">
                <a16:creationId xmlns:a16="http://schemas.microsoft.com/office/drawing/2014/main" id="{4AC33DEF-12D0-432F-8283-9F38482B8CC0}"/>
              </a:ext>
            </a:extLst>
          </p:cNvPr>
          <p:cNvSpPr>
            <a:spLocks noGrp="1"/>
          </p:cNvSpPr>
          <p:nvPr>
            <p:ph idx="1"/>
          </p:nvPr>
        </p:nvSpPr>
        <p:spPr>
          <a:xfrm>
            <a:off x="0" y="712177"/>
            <a:ext cx="12192000" cy="5873261"/>
          </a:xfrm>
        </p:spPr>
        <p:txBody>
          <a:bodyPr>
            <a:normAutofit fontScale="92500" lnSpcReduction="20000"/>
          </a:bodyPr>
          <a:lstStyle/>
          <a:p>
            <a:r>
              <a:rPr lang="en-US" dirty="0"/>
              <a:t>Configuring External Table Auto-Refresh Using Amazon SQS</a:t>
            </a:r>
          </a:p>
          <a:p>
            <a:pPr lvl="1"/>
            <a:r>
              <a:rPr lang="en-US" dirty="0"/>
              <a:t>Step 1: Create a Stage (If Needed)</a:t>
            </a:r>
          </a:p>
          <a:p>
            <a:pPr lvl="1"/>
            <a:r>
              <a:rPr lang="en-US" dirty="0"/>
              <a:t>Step 2: Create an External Table</a:t>
            </a:r>
          </a:p>
          <a:p>
            <a:pPr lvl="1"/>
            <a:r>
              <a:rPr lang="en-US" dirty="0"/>
              <a:t>Step 3: Manually Refresh the External Table Metadata</a:t>
            </a:r>
          </a:p>
          <a:p>
            <a:pPr lvl="1"/>
            <a:r>
              <a:rPr lang="en-US" dirty="0"/>
              <a:t>Step 4: Configure Event Notifications</a:t>
            </a:r>
          </a:p>
          <a:p>
            <a:pPr lvl="2"/>
            <a:r>
              <a:rPr lang="en-US" dirty="0"/>
              <a:t>Desc External Tables  - Show External Tables;</a:t>
            </a:r>
          </a:p>
          <a:p>
            <a:pPr lvl="2"/>
            <a:r>
              <a:rPr lang="en-US" dirty="0"/>
              <a:t>Copy Notification Channel Value from the described tables result set.</a:t>
            </a:r>
          </a:p>
          <a:p>
            <a:pPr lvl="1"/>
            <a:r>
              <a:rPr lang="en-US" dirty="0"/>
              <a:t>Log into AWS Console</a:t>
            </a:r>
          </a:p>
          <a:p>
            <a:pPr lvl="1"/>
            <a:r>
              <a:rPr lang="en-US" dirty="0"/>
              <a:t>Configure S3 Notification </a:t>
            </a:r>
          </a:p>
          <a:p>
            <a:pPr lvl="2"/>
            <a:r>
              <a:rPr lang="en-US" dirty="0"/>
              <a:t>Name: Name of the event notification (e.g. Auto-ingest Snowflake).</a:t>
            </a:r>
          </a:p>
          <a:p>
            <a:pPr lvl="2"/>
            <a:r>
              <a:rPr lang="en-US" dirty="0"/>
              <a:t>Events: Select the </a:t>
            </a:r>
            <a:r>
              <a:rPr lang="en-US" dirty="0" err="1"/>
              <a:t>ObjectCreate</a:t>
            </a:r>
            <a:r>
              <a:rPr lang="en-US" dirty="0"/>
              <a:t> (All) and </a:t>
            </a:r>
            <a:r>
              <a:rPr lang="en-US" dirty="0" err="1"/>
              <a:t>ObjectRemoved</a:t>
            </a:r>
            <a:r>
              <a:rPr lang="en-US" dirty="0"/>
              <a:t> options.</a:t>
            </a:r>
          </a:p>
          <a:p>
            <a:pPr lvl="2"/>
            <a:r>
              <a:rPr lang="en-US" dirty="0"/>
              <a:t>Send to: Select SQS Queue from the dropdown list.</a:t>
            </a:r>
          </a:p>
          <a:p>
            <a:pPr lvl="2"/>
            <a:r>
              <a:rPr lang="en-US" dirty="0"/>
              <a:t>SQS: Select Add SQS queue ARN from the dropdown list.</a:t>
            </a:r>
          </a:p>
          <a:p>
            <a:pPr lvl="2"/>
            <a:r>
              <a:rPr lang="en-US" dirty="0"/>
              <a:t>SQS queue ARN: Paste the SQS queue name from the SHOW EXTERNAL TABLES output.</a:t>
            </a:r>
          </a:p>
          <a:p>
            <a:pPr lvl="1"/>
            <a:r>
              <a:rPr lang="en-US" dirty="0"/>
              <a:t>Step 5: Manually Refresh the External Table Metadata (Again)</a:t>
            </a:r>
          </a:p>
          <a:p>
            <a:pPr lvl="1"/>
            <a:r>
              <a:rPr lang="en-US" dirty="0"/>
              <a:t>Step 6: Configure Security</a:t>
            </a:r>
          </a:p>
          <a:p>
            <a:pPr lvl="2"/>
            <a:r>
              <a:rPr lang="en-US" dirty="0"/>
              <a:t>Grant Select on External Table </a:t>
            </a:r>
          </a:p>
          <a:p>
            <a:r>
              <a:rPr lang="en-US" dirty="0"/>
              <a:t>Limitations of External Table Auto-Refresh Using Amazon SQS</a:t>
            </a:r>
          </a:p>
          <a:p>
            <a:pPr lvl="1"/>
            <a:r>
              <a:rPr lang="en-US" dirty="0"/>
              <a:t>AWS limits the number of these notification </a:t>
            </a:r>
            <a:r>
              <a:rPr lang="en-US" i="1" dirty="0"/>
              <a:t>queue configurations</a:t>
            </a:r>
            <a:r>
              <a:rPr lang="en-US" dirty="0"/>
              <a:t> to a maximum of 100 per S3 bucket</a:t>
            </a:r>
            <a:endParaRPr lang="en-US" sz="2800" dirty="0"/>
          </a:p>
          <a:p>
            <a:pPr lvl="1"/>
            <a:endParaRPr lang="en-US" dirty="0"/>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358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Objects</a:t>
            </a:r>
          </a:p>
        </p:txBody>
      </p:sp>
      <p:sp>
        <p:nvSpPr>
          <p:cNvPr id="3" name="Content Placeholder 2">
            <a:extLst>
              <a:ext uri="{FF2B5EF4-FFF2-40B4-BE49-F238E27FC236}">
                <a16:creationId xmlns:a16="http://schemas.microsoft.com/office/drawing/2014/main" id="{4AC33DEF-12D0-432F-8283-9F38482B8CC0}"/>
              </a:ext>
            </a:extLst>
          </p:cNvPr>
          <p:cNvSpPr>
            <a:spLocks noGrp="1"/>
          </p:cNvSpPr>
          <p:nvPr>
            <p:ph idx="1"/>
          </p:nvPr>
        </p:nvSpPr>
        <p:spPr>
          <a:xfrm>
            <a:off x="0" y="712177"/>
            <a:ext cx="12192000" cy="5873261"/>
          </a:xfrm>
        </p:spPr>
        <p:txBody>
          <a:bodyPr>
            <a:normAutofit/>
          </a:bodyPr>
          <a:lstStyle/>
          <a:p>
            <a:pPr lvl="1"/>
            <a:r>
              <a:rPr lang="en-US" dirty="0"/>
              <a:t>Hive And Snowflake External Table Creation</a:t>
            </a:r>
          </a:p>
          <a:p>
            <a:pPr lvl="1"/>
            <a:r>
              <a:rPr lang="en-US" dirty="0"/>
              <a:t>Connection Installation</a:t>
            </a:r>
          </a:p>
          <a:p>
            <a:pPr lvl="1"/>
            <a:r>
              <a:rPr lang="en-US" dirty="0" err="1"/>
              <a:t>Jdbc</a:t>
            </a:r>
            <a:r>
              <a:rPr lang="en-US" dirty="0"/>
              <a:t> Setup</a:t>
            </a:r>
          </a:p>
          <a:p>
            <a:pPr lvl="1"/>
            <a:r>
              <a:rPr lang="en-US" dirty="0"/>
              <a:t>Validate</a:t>
            </a:r>
          </a:p>
          <a:p>
            <a:pPr lvl="1"/>
            <a:r>
              <a:rPr lang="en-US" dirty="0"/>
              <a:t>Table Creation in Hive</a:t>
            </a:r>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186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 Views	</a:t>
            </a:r>
          </a:p>
        </p:txBody>
      </p:sp>
      <p:sp>
        <p:nvSpPr>
          <p:cNvPr id="3" name="Content Placeholder 2">
            <a:extLst>
              <a:ext uri="{FF2B5EF4-FFF2-40B4-BE49-F238E27FC236}">
                <a16:creationId xmlns:a16="http://schemas.microsoft.com/office/drawing/2014/main" id="{4AC33DEF-12D0-432F-8283-9F38482B8CC0}"/>
              </a:ext>
            </a:extLst>
          </p:cNvPr>
          <p:cNvSpPr>
            <a:spLocks noGrp="1"/>
          </p:cNvSpPr>
          <p:nvPr>
            <p:ph idx="1"/>
          </p:nvPr>
        </p:nvSpPr>
        <p:spPr>
          <a:xfrm>
            <a:off x="0" y="694593"/>
            <a:ext cx="12192000" cy="6163407"/>
          </a:xfrm>
        </p:spPr>
        <p:txBody>
          <a:bodyPr>
            <a:normAutofit/>
          </a:bodyPr>
          <a:lstStyle/>
          <a:p>
            <a:r>
              <a:rPr lang="en-US" altLang="en-US" dirty="0"/>
              <a:t>Views</a:t>
            </a:r>
          </a:p>
          <a:p>
            <a:pPr lvl="1"/>
            <a:r>
              <a:rPr lang="en-US" altLang="en-US" dirty="0"/>
              <a:t>Regular View - Non-Materialized Views </a:t>
            </a:r>
          </a:p>
          <a:p>
            <a:pPr lvl="1"/>
            <a:r>
              <a:rPr lang="en-US" altLang="en-US" dirty="0"/>
              <a:t>Secured Views</a:t>
            </a:r>
          </a:p>
          <a:p>
            <a:pPr lvl="1"/>
            <a:r>
              <a:rPr lang="en-US" altLang="en-US" dirty="0"/>
              <a:t>Materialized Views</a:t>
            </a:r>
          </a:p>
          <a:p>
            <a:r>
              <a:rPr lang="en-US" altLang="en-US" dirty="0"/>
              <a:t>Advantages of Views</a:t>
            </a:r>
          </a:p>
          <a:p>
            <a:pPr lvl="1"/>
            <a:r>
              <a:rPr lang="en-US" altLang="en-US" dirty="0"/>
              <a:t>Encapsulation</a:t>
            </a:r>
          </a:p>
          <a:p>
            <a:pPr lvl="1"/>
            <a:r>
              <a:rPr lang="en-US" altLang="en-US" dirty="0"/>
              <a:t>Modularized Code</a:t>
            </a:r>
          </a:p>
          <a:p>
            <a:pPr lvl="1"/>
            <a:r>
              <a:rPr lang="en-US" altLang="en-US" dirty="0"/>
              <a:t>Expose Subset of Data</a:t>
            </a:r>
          </a:p>
          <a:p>
            <a:r>
              <a:rPr lang="en-US" altLang="en-US" dirty="0"/>
              <a:t>Materialized Views</a:t>
            </a:r>
          </a:p>
          <a:p>
            <a:pPr lvl="1"/>
            <a:r>
              <a:rPr lang="en-US" altLang="en-US" dirty="0"/>
              <a:t>Its more of table</a:t>
            </a:r>
          </a:p>
          <a:p>
            <a:pPr lvl="1"/>
            <a:r>
              <a:rPr lang="en-US" altLang="en-US" dirty="0"/>
              <a:t>Stores Data – Storage Charges Applied</a:t>
            </a:r>
          </a:p>
          <a:p>
            <a:pPr lvl="1"/>
            <a:r>
              <a:rPr lang="en-US" altLang="en-US" dirty="0"/>
              <a:t>Created if Complex Processing Logic is used </a:t>
            </a:r>
          </a:p>
          <a:p>
            <a:pPr lvl="1"/>
            <a:r>
              <a:rPr lang="en-US" altLang="en-US" dirty="0"/>
              <a:t>Created if Query Result wont change much or subset of results wont change much</a:t>
            </a:r>
          </a:p>
          <a:p>
            <a:pPr lvl="1"/>
            <a:endParaRPr lang="en-US" dirty="0"/>
          </a:p>
          <a:p>
            <a:pPr lvl="1"/>
            <a:endParaRPr lang="en-US" dirty="0"/>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639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ED59A-EA9A-4A32-AECD-D00C443F39C3}"/>
              </a:ext>
            </a:extLst>
          </p:cNvPr>
          <p:cNvSpPr>
            <a:spLocks noGrp="1"/>
          </p:cNvSpPr>
          <p:nvPr>
            <p:ph type="title"/>
          </p:nvPr>
        </p:nvSpPr>
        <p:spPr>
          <a:xfrm>
            <a:off x="0" y="0"/>
            <a:ext cx="12192000" cy="712177"/>
          </a:xfrm>
          <a:solidFill>
            <a:schemeClr val="accent2">
              <a:lumMod val="60000"/>
              <a:lumOff val="40000"/>
            </a:schemeClr>
          </a:solidFill>
        </p:spPr>
        <p:txBody>
          <a:bodyPr vert="horz" lIns="91440" tIns="45720" rIns="91440" bIns="45720" rtlCol="0" anchor="b">
            <a:normAutofit fontScale="90000"/>
          </a:bodyPr>
          <a:lstStyle/>
          <a:p>
            <a:pPr algn="ctr"/>
            <a:r>
              <a:rPr lang="en-US" sz="6000" b="1" dirty="0"/>
              <a:t>Snowflake </a:t>
            </a:r>
            <a:r>
              <a:rPr lang="en-US" sz="6000" b="1"/>
              <a:t>– MVs</a:t>
            </a:r>
            <a:r>
              <a:rPr lang="en-US" sz="6000" b="1" dirty="0"/>
              <a:t>	</a:t>
            </a:r>
          </a:p>
        </p:txBody>
      </p:sp>
      <p:sp>
        <p:nvSpPr>
          <p:cNvPr id="3" name="Content Placeholder 2">
            <a:extLst>
              <a:ext uri="{FF2B5EF4-FFF2-40B4-BE49-F238E27FC236}">
                <a16:creationId xmlns:a16="http://schemas.microsoft.com/office/drawing/2014/main" id="{4AC33DEF-12D0-432F-8283-9F38482B8CC0}"/>
              </a:ext>
            </a:extLst>
          </p:cNvPr>
          <p:cNvSpPr>
            <a:spLocks noGrp="1"/>
          </p:cNvSpPr>
          <p:nvPr>
            <p:ph idx="1"/>
          </p:nvPr>
        </p:nvSpPr>
        <p:spPr>
          <a:xfrm>
            <a:off x="0" y="694593"/>
            <a:ext cx="12192000" cy="6163407"/>
          </a:xfrm>
        </p:spPr>
        <p:txBody>
          <a:bodyPr>
            <a:normAutofit/>
          </a:bodyPr>
          <a:lstStyle/>
          <a:p>
            <a:pPr marL="0" indent="0">
              <a:buNone/>
            </a:pPr>
            <a:endParaRPr lang="en-US" altLang="en-US" dirty="0"/>
          </a:p>
          <a:p>
            <a:r>
              <a:rPr lang="en-US" altLang="en-US" dirty="0"/>
              <a:t>Materialized Views</a:t>
            </a:r>
          </a:p>
          <a:p>
            <a:pPr lvl="1"/>
            <a:r>
              <a:rPr lang="en-US" altLang="en-US" dirty="0"/>
              <a:t>Faster than Tables because of caching</a:t>
            </a:r>
          </a:p>
          <a:p>
            <a:pPr lvl="1"/>
            <a:r>
              <a:rPr lang="en-US" altLang="en-US" dirty="0"/>
              <a:t>Cache used for unchanged data set </a:t>
            </a:r>
          </a:p>
          <a:p>
            <a:pPr lvl="1"/>
            <a:r>
              <a:rPr lang="en-US" altLang="en-US" dirty="0"/>
              <a:t>Fetch results from table for the changed data set</a:t>
            </a:r>
          </a:p>
          <a:p>
            <a:pPr lvl="1"/>
            <a:endParaRPr lang="en-US" dirty="0"/>
          </a:p>
          <a:p>
            <a:pPr lvl="1"/>
            <a:endParaRPr lang="en-US" dirty="0"/>
          </a:p>
        </p:txBody>
      </p:sp>
      <p:sp>
        <p:nvSpPr>
          <p:cNvPr id="4" name="Rectangle 1">
            <a:extLst>
              <a:ext uri="{FF2B5EF4-FFF2-40B4-BE49-F238E27FC236}">
                <a16:creationId xmlns:a16="http://schemas.microsoft.com/office/drawing/2014/main" id="{A4E94DFE-7C64-4790-A646-190F2974BC0D}"/>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F1BA2A0-7FC1-4D55-8E8D-E0F65DDF2AC6}"/>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BC7E4851-FC53-4F10-B1B9-A8BCB0F849A3}"/>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8A1D33A8-F8FE-4F1D-B7FC-C42167BCB384}"/>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A7B0192-D8E5-4DE1-8BD7-CB76CBF423FC}"/>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69A4F2E5-55F0-4E73-90B4-02D15320A565}"/>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64C8220F-FF46-4E00-A621-75078B4520A9}"/>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
            <a:extLst>
              <a:ext uri="{FF2B5EF4-FFF2-40B4-BE49-F238E27FC236}">
                <a16:creationId xmlns:a16="http://schemas.microsoft.com/office/drawing/2014/main" id="{4CCA1F9C-AC6A-4555-AA4C-D366B294F198}"/>
              </a:ext>
            </a:extLst>
          </p:cNvPr>
          <p:cNvSpPr>
            <a:spLocks noChangeArrowheads="1"/>
          </p:cNvSpPr>
          <p:nvPr/>
        </p:nvSpPr>
        <p:spPr bwMode="auto">
          <a:xfrm>
            <a:off x="0" y="-38099"/>
            <a:ext cx="65" cy="533399"/>
          </a:xfrm>
          <a:prstGeom prst="rect">
            <a:avLst/>
          </a:prstGeom>
          <a:solidFill>
            <a:srgbClr val="FAFA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539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069A1898-4262-44C3-B935-C4C3622C53EA}"/>
              </a:ext>
            </a:extLst>
          </p:cNvPr>
          <p:cNvPicPr>
            <a:picLocks noChangeAspect="1"/>
          </p:cNvPicPr>
          <p:nvPr/>
        </p:nvPicPr>
        <p:blipFill>
          <a:blip r:embed="rId2"/>
          <a:stretch>
            <a:fillRect/>
          </a:stretch>
        </p:blipFill>
        <p:spPr>
          <a:xfrm>
            <a:off x="87923" y="2873143"/>
            <a:ext cx="12192000" cy="3749405"/>
          </a:xfrm>
          <a:prstGeom prst="rect">
            <a:avLst/>
          </a:prstGeom>
        </p:spPr>
      </p:pic>
    </p:spTree>
    <p:extLst>
      <p:ext uri="{BB962C8B-B14F-4D97-AF65-F5344CB8AC3E}">
        <p14:creationId xmlns:p14="http://schemas.microsoft.com/office/powerpoint/2010/main" val="12221764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16652</TotalTime>
  <Words>4452</Words>
  <Application>Microsoft Office PowerPoint</Application>
  <PresentationFormat>Widescreen</PresentationFormat>
  <Paragraphs>609</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Light</vt:lpstr>
      <vt:lpstr>Consolas</vt:lpstr>
      <vt:lpstr>Courier 10 Pitch</vt:lpstr>
      <vt:lpstr>Office Theme</vt:lpstr>
      <vt:lpstr>Snowflake - Objects</vt:lpstr>
      <vt:lpstr>Snowflake - Objects</vt:lpstr>
      <vt:lpstr>Snowflake - Objects</vt:lpstr>
      <vt:lpstr>Snowflake - Objects</vt:lpstr>
      <vt:lpstr>Snowflake - Objects</vt:lpstr>
      <vt:lpstr>Snowflake - Objects</vt:lpstr>
      <vt:lpstr>Snowflake - Objects</vt:lpstr>
      <vt:lpstr>Snowflake – Views </vt:lpstr>
      <vt:lpstr>Snowflake – MVs </vt:lpstr>
      <vt:lpstr>Result Cache </vt:lpstr>
      <vt:lpstr>Result Cache </vt:lpstr>
      <vt:lpstr>Result Cache </vt:lpstr>
      <vt:lpstr>Materialized Views </vt:lpstr>
      <vt:lpstr>Materialized Views </vt:lpstr>
      <vt:lpstr>Materialized Views </vt:lpstr>
      <vt:lpstr>Materialized Views </vt:lpstr>
      <vt:lpstr>Snowflake – Time Travel</vt:lpstr>
      <vt:lpstr>Snowflake – Time Travel</vt:lpstr>
      <vt:lpstr>Snowflake – Time Travel</vt:lpstr>
      <vt:lpstr>Snowflake – Time Travel</vt:lpstr>
      <vt:lpstr>Snowflake – Time Travel</vt:lpstr>
      <vt:lpstr>Snowflake – Time Travel</vt:lpstr>
      <vt:lpstr>Snowflake – Time Travel</vt:lpstr>
      <vt:lpstr>Snowflake – Time Travel</vt:lpstr>
      <vt:lpstr>Snowflake – Data Sharing</vt:lpstr>
      <vt:lpstr>Snowflake – Data Sharing</vt:lpstr>
      <vt:lpstr>Snowflake – Data Sharing</vt:lpstr>
      <vt:lpstr>Snowflake – Data Sharing</vt:lpstr>
      <vt:lpstr>Snowflake – Data Sharing</vt:lpstr>
      <vt:lpstr>Snowflake – Data Sharing</vt:lpstr>
      <vt:lpstr>Snowflake – Data Sharing</vt:lpstr>
      <vt:lpstr>Snowflake – Data Sharing</vt:lpstr>
      <vt:lpstr>Snowflake – Common Table Expressions</vt:lpstr>
      <vt:lpstr>Snowflake – Common Table Expressions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 Objects</dc:title>
  <dc:creator>Sekhar Modem -X (smodem - WIPRO LIMITED at Cisco)</dc:creator>
  <cp:lastModifiedBy>Sekhar Modem -X (smodem - TECH MAHINDRA LIM at Cisco)</cp:lastModifiedBy>
  <cp:revision>178</cp:revision>
  <dcterms:created xsi:type="dcterms:W3CDTF">2019-08-06T11:22:30Z</dcterms:created>
  <dcterms:modified xsi:type="dcterms:W3CDTF">2020-07-13T14:55:44Z</dcterms:modified>
</cp:coreProperties>
</file>