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5" r:id="rId2"/>
    <p:sldId id="347" r:id="rId3"/>
    <p:sldId id="346" r:id="rId4"/>
    <p:sldId id="348" r:id="rId5"/>
    <p:sldId id="34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5BB6-F5FF-462B-8D32-E35CC89DD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59BF-808C-4837-92D9-DF4934E8B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2A6DD3-3C00-4E07-BC8C-FEFFB705CBA1}"/>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5" name="Footer Placeholder 4">
            <a:extLst>
              <a:ext uri="{FF2B5EF4-FFF2-40B4-BE49-F238E27FC236}">
                <a16:creationId xmlns:a16="http://schemas.microsoft.com/office/drawing/2014/main" id="{6698DCF2-EAC3-4009-A5C7-C03519CE1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F9F8E-906E-456C-9409-DCFAFA00DC4C}"/>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420474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D0D3-EF96-4E58-9D75-93EE73F27F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D33328-374A-4F4B-89E9-C0DD6E5479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9D620-B32F-4610-A984-A07735216EBA}"/>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5" name="Footer Placeholder 4">
            <a:extLst>
              <a:ext uri="{FF2B5EF4-FFF2-40B4-BE49-F238E27FC236}">
                <a16:creationId xmlns:a16="http://schemas.microsoft.com/office/drawing/2014/main" id="{0A4BFACA-8F0A-41E2-A0B4-72D0DC0C28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34366-1D97-4AA8-BDA5-70BD55FEC0BF}"/>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241697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6B4816-C109-4E2E-9FEC-1323A70A44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4B99C-017F-4E01-A51F-70828005A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62DDC-30E7-4E3D-9227-9B2240E09833}"/>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5" name="Footer Placeholder 4">
            <a:extLst>
              <a:ext uri="{FF2B5EF4-FFF2-40B4-BE49-F238E27FC236}">
                <a16:creationId xmlns:a16="http://schemas.microsoft.com/office/drawing/2014/main" id="{9755AFE1-75A2-4F66-ADFB-3BB7FBDEF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53EC2-6B7C-4822-8FEC-041653641ACC}"/>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352885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1B18-E410-4A25-B28E-7B4218FF9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72BBC-9CB0-4F32-83AA-7927AAA8D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A0CEE-5D78-4B42-9F05-9BCB53DD1AB6}"/>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5" name="Footer Placeholder 4">
            <a:extLst>
              <a:ext uri="{FF2B5EF4-FFF2-40B4-BE49-F238E27FC236}">
                <a16:creationId xmlns:a16="http://schemas.microsoft.com/office/drawing/2014/main" id="{34EBFBCA-5F4E-4676-AAE6-CEB79BBF5A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46133-ACA1-4280-A1FB-919C81E0DB55}"/>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301833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D2E4-7142-4C85-8399-4C78F5A944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6415D3-FDF8-4409-93D1-F41384FF8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E8871-10F1-45B9-9F0C-5D4AB48F96C9}"/>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5" name="Footer Placeholder 4">
            <a:extLst>
              <a:ext uri="{FF2B5EF4-FFF2-40B4-BE49-F238E27FC236}">
                <a16:creationId xmlns:a16="http://schemas.microsoft.com/office/drawing/2014/main" id="{729DFBD8-1E5C-476A-9046-FFD33C11A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0AA3B7-951F-4290-8DC4-3705B9BDBEA2}"/>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58592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4137-E14B-44D4-AF1A-CA403D894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21A47C-195C-44E9-BF42-8C03A59D16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E6B416-4FC9-40CF-A88E-C4ABFE287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1AB61-60AC-44A3-9BF4-50F5A1110DCE}"/>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6" name="Footer Placeholder 5">
            <a:extLst>
              <a:ext uri="{FF2B5EF4-FFF2-40B4-BE49-F238E27FC236}">
                <a16:creationId xmlns:a16="http://schemas.microsoft.com/office/drawing/2014/main" id="{88B7A3AF-5B69-40E4-AC5A-99B9E73EC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8818-FBF8-4A6A-BAD5-9B60CED1D139}"/>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375838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E2DD-EF69-4FD1-AE35-12D8ABDAAD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27B03E-FE76-4245-A835-7372C0425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E002BA-E6E7-455D-A7BE-69DF4F0B1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4F8D52-423E-4A1A-9F41-C3D7E3A5B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6D1166-3D37-4D0A-BAA5-70C673D6A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52B4EB-6A5E-446B-942D-3DA0DACA9B5C}"/>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8" name="Footer Placeholder 7">
            <a:extLst>
              <a:ext uri="{FF2B5EF4-FFF2-40B4-BE49-F238E27FC236}">
                <a16:creationId xmlns:a16="http://schemas.microsoft.com/office/drawing/2014/main" id="{4673F682-E9DA-477D-ADD9-80B91B471B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925F23-3103-4B88-9127-256D367CDB8C}"/>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113992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1D21-AE94-4CFE-84ED-39E65064CE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7A30BE-FA85-43CE-A91D-F5D44821366E}"/>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4" name="Footer Placeholder 3">
            <a:extLst>
              <a:ext uri="{FF2B5EF4-FFF2-40B4-BE49-F238E27FC236}">
                <a16:creationId xmlns:a16="http://schemas.microsoft.com/office/drawing/2014/main" id="{DFC3F714-9B02-461D-A6D7-8606DBA0E0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C26B43-038C-42A7-9B23-03E77139EE0A}"/>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419149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37DA4-5BD5-4FB4-99F7-BC4AC6004F07}"/>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3" name="Footer Placeholder 2">
            <a:extLst>
              <a:ext uri="{FF2B5EF4-FFF2-40B4-BE49-F238E27FC236}">
                <a16:creationId xmlns:a16="http://schemas.microsoft.com/office/drawing/2014/main" id="{C8658100-2630-4308-9F9F-B86995E29E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97FEC5-2BBB-4C42-8F3B-9A3D25A68BE8}"/>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177358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4499-8063-4563-B73C-40E2D0AE3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2F0792-0824-4A18-9FB7-1BE106BC9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9D4612-85DD-4D46-A69E-C25F8073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9E055-7911-4906-BFF5-4BAD1ED26B14}"/>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6" name="Footer Placeholder 5">
            <a:extLst>
              <a:ext uri="{FF2B5EF4-FFF2-40B4-BE49-F238E27FC236}">
                <a16:creationId xmlns:a16="http://schemas.microsoft.com/office/drawing/2014/main" id="{280F469F-D757-4EF2-96E0-B7F3F0CE93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EE343-C6E8-4C05-9DD9-A9B0BEB8116E}"/>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108459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5AC0-C2B4-450C-B2E9-17D8D96AF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C3824E-E227-494C-8BE9-384356D3B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0FB2E1-21BD-4F29-919A-2B90E9C56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E56B1-335D-421A-98E1-81743B8C8F68}"/>
              </a:ext>
            </a:extLst>
          </p:cNvPr>
          <p:cNvSpPr>
            <a:spLocks noGrp="1"/>
          </p:cNvSpPr>
          <p:nvPr>
            <p:ph type="dt" sz="half" idx="10"/>
          </p:nvPr>
        </p:nvSpPr>
        <p:spPr/>
        <p:txBody>
          <a:bodyPr/>
          <a:lstStyle/>
          <a:p>
            <a:fld id="{99658E0E-FFBF-44C4-836C-E22C025DF657}" type="datetimeFigureOut">
              <a:rPr lang="en-IN" smtClean="0"/>
              <a:t>28-07-2020</a:t>
            </a:fld>
            <a:endParaRPr lang="en-IN"/>
          </a:p>
        </p:txBody>
      </p:sp>
      <p:sp>
        <p:nvSpPr>
          <p:cNvPr id="6" name="Footer Placeholder 5">
            <a:extLst>
              <a:ext uri="{FF2B5EF4-FFF2-40B4-BE49-F238E27FC236}">
                <a16:creationId xmlns:a16="http://schemas.microsoft.com/office/drawing/2014/main" id="{FE278496-440A-45FE-B0E7-6E3ABEAF2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D21F9-64E8-48A5-B72A-AC233B82CA66}"/>
              </a:ext>
            </a:extLst>
          </p:cNvPr>
          <p:cNvSpPr>
            <a:spLocks noGrp="1"/>
          </p:cNvSpPr>
          <p:nvPr>
            <p:ph type="sldNum" sz="quarter" idx="12"/>
          </p:nvPr>
        </p:nvSpPr>
        <p:spPr/>
        <p:txBody>
          <a:bodyPr/>
          <a:lstStyle/>
          <a:p>
            <a:fld id="{852A6141-FCB3-4EFD-8696-AD932A8B05C9}" type="slidenum">
              <a:rPr lang="en-IN" smtClean="0"/>
              <a:t>‹#›</a:t>
            </a:fld>
            <a:endParaRPr lang="en-IN"/>
          </a:p>
        </p:txBody>
      </p:sp>
    </p:spTree>
    <p:extLst>
      <p:ext uri="{BB962C8B-B14F-4D97-AF65-F5344CB8AC3E}">
        <p14:creationId xmlns:p14="http://schemas.microsoft.com/office/powerpoint/2010/main" val="50125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53F6C-496C-494F-BA1F-59CA1DC29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E6ECF4-2267-4281-879B-F1D4E072F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52740-099F-41F5-802A-E496A207D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58E0E-FFBF-44C4-836C-E22C025DF657}" type="datetimeFigureOut">
              <a:rPr lang="en-IN" smtClean="0"/>
              <a:t>28-07-2020</a:t>
            </a:fld>
            <a:endParaRPr lang="en-IN"/>
          </a:p>
        </p:txBody>
      </p:sp>
      <p:sp>
        <p:nvSpPr>
          <p:cNvPr id="5" name="Footer Placeholder 4">
            <a:extLst>
              <a:ext uri="{FF2B5EF4-FFF2-40B4-BE49-F238E27FC236}">
                <a16:creationId xmlns:a16="http://schemas.microsoft.com/office/drawing/2014/main" id="{A6C4283C-5F7A-448C-9747-6513FF779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799AF3-C7AF-4819-B99A-D5346D76C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A6141-FCB3-4EFD-8696-AD932A8B05C9}" type="slidenum">
              <a:rPr lang="en-IN" smtClean="0"/>
              <a:t>‹#›</a:t>
            </a:fld>
            <a:endParaRPr lang="en-IN"/>
          </a:p>
        </p:txBody>
      </p:sp>
    </p:spTree>
    <p:extLst>
      <p:ext uri="{BB962C8B-B14F-4D97-AF65-F5344CB8AC3E}">
        <p14:creationId xmlns:p14="http://schemas.microsoft.com/office/powerpoint/2010/main" val="1107954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Zero Copy Clone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a:bodyPr>
          <a:lstStyle/>
          <a:p>
            <a:r>
              <a:rPr lang="en-US" dirty="0"/>
              <a:t>Cloning – Zero Copy Clone</a:t>
            </a:r>
          </a:p>
          <a:p>
            <a:pPr lvl="1"/>
            <a:r>
              <a:rPr lang="en-US" dirty="0"/>
              <a:t>Cloning, also referred to as “zero-copy cloning,” creates a copy of a database, schema or table</a:t>
            </a:r>
          </a:p>
          <a:p>
            <a:pPr lvl="1"/>
            <a:r>
              <a:rPr lang="en-US" dirty="0"/>
              <a:t>A snapshot of data present in the source object is taken when the clone is created, and is made available to the cloned object.</a:t>
            </a:r>
          </a:p>
          <a:p>
            <a:pPr lvl="1"/>
            <a:r>
              <a:rPr lang="en-US" dirty="0"/>
              <a:t>The cloned object is writable and is independent of the clone source. That is, changes made to either the source object or the clone object are not part of the other</a:t>
            </a:r>
          </a:p>
          <a:p>
            <a:pPr lvl="1"/>
            <a:r>
              <a:rPr lang="en-US" dirty="0"/>
              <a:t>Cloning a database will clone all the schemas and tables within that database.</a:t>
            </a:r>
          </a:p>
          <a:p>
            <a:pPr lvl="1"/>
            <a:r>
              <a:rPr lang="en-US" dirty="0"/>
              <a:t>Cloning a schema will clone all the tables in that schema.</a:t>
            </a:r>
            <a:endParaRPr lang="en-US" altLang="en-US" sz="1800" dirty="0">
              <a:solidFill>
                <a:srgbClr val="088A08"/>
              </a:solidFill>
              <a:latin typeface="Courier 10 Pitch"/>
            </a:endParaRPr>
          </a:p>
          <a:p>
            <a:r>
              <a:rPr lang="en-US" dirty="0"/>
              <a:t>Access Control Privileges for Cloned Objects</a:t>
            </a:r>
          </a:p>
          <a:p>
            <a:pPr lvl="1"/>
            <a:r>
              <a:rPr lang="en-US" dirty="0"/>
              <a:t>Clones do not automatically have the same privileges as their sources – Individual Objects</a:t>
            </a:r>
          </a:p>
          <a:p>
            <a:pPr lvl="1"/>
            <a:r>
              <a:rPr lang="en-US" dirty="0"/>
              <a:t>Must explicitly grant any required privileges to the newly-created clone.</a:t>
            </a:r>
          </a:p>
          <a:p>
            <a:pPr lvl="1"/>
            <a:r>
              <a:rPr lang="en-US" dirty="0"/>
              <a:t>Clone replicates all granted privileges on the corresponding child objects</a:t>
            </a:r>
          </a:p>
          <a:p>
            <a:pPr lvl="2"/>
            <a:r>
              <a:rPr lang="en-US" dirty="0"/>
              <a:t>If cloned databases, contained objects include schemas, tables, views, etc.</a:t>
            </a:r>
          </a:p>
          <a:p>
            <a:pPr lvl="2"/>
            <a:r>
              <a:rPr lang="en-US" dirty="0"/>
              <a:t>For schemas, contained objects include tables, views, </a:t>
            </a:r>
            <a:r>
              <a:rPr lang="en-US" dirty="0" err="1"/>
              <a:t>etc</a:t>
            </a:r>
            <a:endParaRPr lang="en-US" altLang="en-US" sz="1600" dirty="0"/>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84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Cloning - Objects</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a:bodyPr>
          <a:lstStyle/>
          <a:p>
            <a:r>
              <a:rPr lang="en-US" dirty="0"/>
              <a:t>Cloning – Stages</a:t>
            </a:r>
          </a:p>
          <a:p>
            <a:pPr lvl="1"/>
            <a:r>
              <a:rPr lang="en-US" dirty="0"/>
              <a:t>Individual external named stages can be cloned</a:t>
            </a:r>
          </a:p>
          <a:p>
            <a:pPr lvl="1"/>
            <a:r>
              <a:rPr lang="en-US" dirty="0"/>
              <a:t>Internal named stages cannot be cloned</a:t>
            </a:r>
          </a:p>
          <a:p>
            <a:pPr lvl="1"/>
            <a:r>
              <a:rPr lang="en-US" dirty="0"/>
              <a:t>When cloning a database or schema</a:t>
            </a:r>
          </a:p>
          <a:p>
            <a:pPr lvl="2"/>
            <a:r>
              <a:rPr lang="en-US" dirty="0"/>
              <a:t>External named stages that were present in the source when the cloning operation started are cloned</a:t>
            </a:r>
          </a:p>
          <a:p>
            <a:pPr lvl="2"/>
            <a:r>
              <a:rPr lang="en-US" dirty="0"/>
              <a:t>Tables are cloned, which means their internal stages are also cloned.</a:t>
            </a:r>
          </a:p>
          <a:p>
            <a:pPr lvl="2"/>
            <a:r>
              <a:rPr lang="en-US" dirty="0"/>
              <a:t>Internal named stages are not cloned</a:t>
            </a:r>
          </a:p>
          <a:p>
            <a:pPr lvl="2"/>
            <a:r>
              <a:rPr lang="en-US" dirty="0"/>
              <a:t>User Stages Cannot be Cloned</a:t>
            </a:r>
          </a:p>
          <a:p>
            <a:r>
              <a:rPr lang="en-US" dirty="0"/>
              <a:t>Cloning – Pipes</a:t>
            </a:r>
          </a:p>
          <a:p>
            <a:pPr lvl="1"/>
            <a:r>
              <a:rPr lang="en-US" dirty="0"/>
              <a:t>When a database or schema is cloned, any pipes in the source container that reference an internal (i.e. Snowflake) stage are not cloned</a:t>
            </a:r>
          </a:p>
          <a:p>
            <a:pPr lvl="1"/>
            <a:r>
              <a:rPr lang="en-US" dirty="0"/>
              <a:t> Pipes that reference an external stage are cloned</a:t>
            </a:r>
          </a:p>
          <a:p>
            <a:pPr lvl="2"/>
            <a:r>
              <a:rPr lang="en-US" dirty="0"/>
              <a:t>If the target table is fully qualified in the COPY statement in the pipe definition (in the form of </a:t>
            </a:r>
            <a:r>
              <a:rPr lang="en-US" dirty="0" err="1"/>
              <a:t>db_name.schema_name.table_name</a:t>
            </a:r>
            <a:r>
              <a:rPr lang="en-US" dirty="0"/>
              <a:t> or </a:t>
            </a:r>
            <a:r>
              <a:rPr lang="en-US" dirty="0" err="1"/>
              <a:t>schema_name.table_name</a:t>
            </a:r>
            <a:r>
              <a:rPr lang="en-US" dirty="0"/>
              <a:t>), this can result in duplicate data getting loaded into the target table in the source database or schema by each pipe.</a:t>
            </a:r>
          </a:p>
          <a:p>
            <a:pPr lvl="2"/>
            <a:r>
              <a:rPr lang="en-US" dirty="0"/>
              <a:t>If the target table is not fully qualified in the pipe definition, then the data is loaded into the target table (e.g. </a:t>
            </a:r>
            <a:r>
              <a:rPr lang="en-US" dirty="0" err="1"/>
              <a:t>mytable</a:t>
            </a:r>
            <a:r>
              <a:rPr lang="en-US" dirty="0"/>
              <a:t>) in the source and cloned databases/schemas</a:t>
            </a:r>
            <a:endParaRPr lang="en-US" altLang="en-US" sz="36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09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Cloning - Objects</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lnSpcReduction="10000"/>
          </a:bodyPr>
          <a:lstStyle/>
          <a:p>
            <a:r>
              <a:rPr lang="en-US" dirty="0"/>
              <a:t>Cloning – Streams</a:t>
            </a:r>
          </a:p>
          <a:p>
            <a:pPr lvl="1"/>
            <a:r>
              <a:rPr lang="en-US" dirty="0"/>
              <a:t>Currently, when a database or schema that contains source tables and streams is cloned, any unconsumed records in the streams (in the clone) are inaccessible</a:t>
            </a:r>
          </a:p>
          <a:p>
            <a:pPr lvl="1"/>
            <a:r>
              <a:rPr lang="en-US" dirty="0"/>
              <a:t>This behavior is consistent with Time Travel for tables. If a table is cloned, historical data for the table clone begins at the time/point when the clone was created.</a:t>
            </a:r>
          </a:p>
          <a:p>
            <a:r>
              <a:rPr lang="en-US" dirty="0"/>
              <a:t>Cloning – </a:t>
            </a:r>
            <a:r>
              <a:rPr lang="en-IN" dirty="0"/>
              <a:t>Tasks</a:t>
            </a:r>
            <a:endParaRPr lang="en-US" dirty="0"/>
          </a:p>
          <a:p>
            <a:pPr lvl="1"/>
            <a:r>
              <a:rPr lang="en-US" dirty="0"/>
              <a:t>When a database or schema that contains tasks is cloned, the tasks in the clone are suspended by default. Must explicitly grant any required privileges to the newly-created clone.</a:t>
            </a:r>
          </a:p>
          <a:p>
            <a:r>
              <a:rPr lang="en-US" altLang="en-US" sz="2400" dirty="0"/>
              <a:t>DDL Impact</a:t>
            </a:r>
          </a:p>
          <a:p>
            <a:pPr lvl="1"/>
            <a:r>
              <a:rPr lang="en-US" dirty="0"/>
              <a:t>Renaming of objects is not suggested while cloning operation is happening for a  large object</a:t>
            </a:r>
          </a:p>
          <a:p>
            <a:r>
              <a:rPr lang="en-US" dirty="0"/>
              <a:t>DML Impact</a:t>
            </a:r>
          </a:p>
          <a:p>
            <a:pPr lvl="1"/>
            <a:r>
              <a:rPr lang="en-US" dirty="0"/>
              <a:t>While Cloning large objects and if any DML activity is being done and the objects which has </a:t>
            </a:r>
            <a:r>
              <a:rPr lang="en-US" dirty="0" err="1"/>
              <a:t>Data_Retention_Period</a:t>
            </a:r>
            <a:r>
              <a:rPr lang="en-US" dirty="0"/>
              <a:t> = 0 will fail if the data is purged during cloning. Refrain from DML activity while cloning</a:t>
            </a:r>
          </a:p>
          <a:p>
            <a:pPr lvl="1"/>
            <a:endParaRPr lang="en-US" altLang="en-US" sz="16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8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Cloning - Objects</a:t>
            </a: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a:bodyPr>
          <a:lstStyle/>
          <a:p>
            <a:r>
              <a:rPr lang="en-US" dirty="0"/>
              <a:t>DML Impact – Work Arounds</a:t>
            </a:r>
          </a:p>
          <a:p>
            <a:pPr lvl="1"/>
            <a:r>
              <a:rPr lang="en-US" altLang="en-US" dirty="0"/>
              <a:t>Refrain, if possible, from executing DML transactions on the source object (or any of its children) until after the cloning operation completes.</a:t>
            </a:r>
          </a:p>
          <a:p>
            <a:pPr lvl="1"/>
            <a:r>
              <a:rPr lang="en-US" altLang="en-US" dirty="0"/>
              <a:t>If this isn’t possible, prior to starting cloning, set DATA_RETENTION_TIME_IN_DAYS=1 for all tables in the schema (or database if you are cloning an entire database). Once the operation completes, remember to reset the parameter value back to 0 for those tables in the source, if desired.</a:t>
            </a:r>
          </a:p>
          <a:p>
            <a:pPr lvl="1"/>
            <a:r>
              <a:rPr lang="en-US" altLang="en-US" dirty="0"/>
              <a:t>Set the value to 0 for the cloned tables (if you plan to make DML changes to the cloned tables and do not wish to incur additional storage costs for Time Travel on the tables).</a:t>
            </a:r>
          </a:p>
          <a:p>
            <a:r>
              <a:rPr lang="en-US" dirty="0"/>
              <a:t>Cloning Using Time Travel (Databases, Schemas, and Tables Only)</a:t>
            </a:r>
          </a:p>
          <a:p>
            <a:r>
              <a:rPr lang="en-IN" dirty="0"/>
              <a:t>Cloning of Historical Object</a:t>
            </a:r>
          </a:p>
          <a:p>
            <a:pPr lvl="1"/>
            <a:r>
              <a:rPr lang="en-US" dirty="0"/>
              <a:t>If the object does not exist at the time of cloning an error will be thrown</a:t>
            </a:r>
          </a:p>
          <a:p>
            <a:pPr lvl="1"/>
            <a:r>
              <a:rPr lang="en-US" dirty="0"/>
              <a:t>create table </a:t>
            </a:r>
            <a:r>
              <a:rPr lang="en-US" dirty="0" err="1"/>
              <a:t>t_sales</a:t>
            </a:r>
            <a:r>
              <a:rPr lang="en-US" dirty="0"/>
              <a:t> (numeric integer) </a:t>
            </a:r>
            <a:r>
              <a:rPr lang="en-US" dirty="0" err="1"/>
              <a:t>data_retention_time_in_days</a:t>
            </a:r>
            <a:r>
              <a:rPr lang="en-US" dirty="0"/>
              <a:t>=1;</a:t>
            </a:r>
          </a:p>
          <a:p>
            <a:pPr lvl="1"/>
            <a:r>
              <a:rPr lang="en-US" dirty="0"/>
              <a:t>create or replace table sales.public.t_sales_20170522 clone </a:t>
            </a:r>
            <a:r>
              <a:rPr lang="en-US" dirty="0" err="1"/>
              <a:t>sales.public.t_sales</a:t>
            </a:r>
            <a:r>
              <a:rPr lang="en-US" dirty="0"/>
              <a:t> at(offset =&gt; -60*30);</a:t>
            </a:r>
          </a:p>
          <a:p>
            <a:pPr lvl="1"/>
            <a:endParaRPr lang="en-US" altLang="en-US" dirty="0"/>
          </a:p>
          <a:p>
            <a:endParaRPr lang="en-US" dirty="0"/>
          </a:p>
          <a:p>
            <a:endParaRPr lang="en-US" dirty="0"/>
          </a:p>
          <a:p>
            <a:pPr marL="457200" lvl="1" indent="0">
              <a:buNone/>
            </a:pPr>
            <a:endParaRPr lang="en-US" dirty="0"/>
          </a:p>
          <a:p>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96167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Cloning - Objects</a:t>
            </a: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a:bodyPr>
          <a:lstStyle/>
          <a:p>
            <a:r>
              <a:rPr lang="en-IN" dirty="0"/>
              <a:t>Cloning of Historical Object</a:t>
            </a:r>
          </a:p>
          <a:p>
            <a:pPr lvl="1"/>
            <a:r>
              <a:rPr lang="en-US" dirty="0"/>
              <a:t>If the object does not exist at the time of cloning an error will be thrown</a:t>
            </a:r>
          </a:p>
          <a:p>
            <a:pPr lvl="1"/>
            <a:r>
              <a:rPr lang="en-US" dirty="0"/>
              <a:t>create table </a:t>
            </a:r>
            <a:r>
              <a:rPr lang="en-US" dirty="0" err="1"/>
              <a:t>t_sales</a:t>
            </a:r>
            <a:r>
              <a:rPr lang="en-US" dirty="0"/>
              <a:t> (numeric integer) </a:t>
            </a:r>
            <a:r>
              <a:rPr lang="en-US" dirty="0" err="1"/>
              <a:t>data_retention_time_in_days</a:t>
            </a:r>
            <a:r>
              <a:rPr lang="en-US" dirty="0"/>
              <a:t>=1;</a:t>
            </a:r>
          </a:p>
          <a:p>
            <a:pPr lvl="1"/>
            <a:r>
              <a:rPr lang="en-US" dirty="0"/>
              <a:t>create or replace table sales.public.t_sales_20170522 clone </a:t>
            </a:r>
            <a:r>
              <a:rPr lang="en-US" dirty="0" err="1"/>
              <a:t>sales.public.t_sales</a:t>
            </a:r>
            <a:r>
              <a:rPr lang="en-US" dirty="0"/>
              <a:t> at(offset =&gt; -60*30);</a:t>
            </a:r>
          </a:p>
          <a:p>
            <a:pPr lvl="1"/>
            <a:endParaRPr lang="en-US" altLang="en-US" dirty="0"/>
          </a:p>
          <a:p>
            <a:endParaRPr lang="en-US" dirty="0"/>
          </a:p>
          <a:p>
            <a:endParaRPr lang="en-US" dirty="0"/>
          </a:p>
          <a:p>
            <a:pPr marL="457200" lvl="1" indent="0">
              <a:buNone/>
            </a:pPr>
            <a:endParaRPr lang="en-US" dirty="0"/>
          </a:p>
          <a:p>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33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109</TotalTime>
  <Words>847</Words>
  <Application>Microsoft Office PowerPoint</Application>
  <PresentationFormat>Widescreen</PresentationFormat>
  <Paragraphs>73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10 Pitch</vt:lpstr>
      <vt:lpstr>Office Theme</vt:lpstr>
      <vt:lpstr>Snowflake – Zero Copy Clone</vt:lpstr>
      <vt:lpstr>Snowflake – Cloning - Objects</vt:lpstr>
      <vt:lpstr>Snowflake – Cloning - Objects</vt:lpstr>
      <vt:lpstr>Snowflake – Cloning - Objects</vt:lpstr>
      <vt:lpstr>Snowflake – Cloning -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 Zero Copy Clone</dc:title>
  <dc:creator>Sekhar Modem -X (smodem - TECH MAHINDRA LIM at Cisco)</dc:creator>
  <cp:lastModifiedBy>Praval Modem</cp:lastModifiedBy>
  <cp:revision>8</cp:revision>
  <dcterms:created xsi:type="dcterms:W3CDTF">2020-06-17T01:26:32Z</dcterms:created>
  <dcterms:modified xsi:type="dcterms:W3CDTF">2020-07-28T15:05:41Z</dcterms:modified>
</cp:coreProperties>
</file>