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1" r:id="rId2"/>
    <p:sldId id="332" r:id="rId3"/>
    <p:sldId id="338" r:id="rId4"/>
    <p:sldId id="333" r:id="rId5"/>
    <p:sldId id="335" r:id="rId6"/>
    <p:sldId id="334" r:id="rId7"/>
    <p:sldId id="337" r:id="rId8"/>
    <p:sldId id="348" r:id="rId9"/>
    <p:sldId id="349" r:id="rId10"/>
    <p:sldId id="351" r:id="rId11"/>
    <p:sldId id="350" r:id="rId12"/>
    <p:sldId id="352" r:id="rId13"/>
    <p:sldId id="353" r:id="rId14"/>
    <p:sldId id="35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BD90-A68F-4F0B-BAA5-5EF209791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9DC05B-F888-4AF8-871C-EC4D291665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953A6F-D243-40AA-91C6-2D9F9426E019}"/>
              </a:ext>
            </a:extLst>
          </p:cNvPr>
          <p:cNvSpPr>
            <a:spLocks noGrp="1"/>
          </p:cNvSpPr>
          <p:nvPr>
            <p:ph type="dt" sz="half" idx="10"/>
          </p:nvPr>
        </p:nvSpPr>
        <p:spPr/>
        <p:txBody>
          <a:bodyPr/>
          <a:lstStyle/>
          <a:p>
            <a:fld id="{2CC22027-EFC3-42FF-B659-6A075F55382F}" type="datetimeFigureOut">
              <a:rPr lang="en-IN" smtClean="0"/>
              <a:t>15-07-2020</a:t>
            </a:fld>
            <a:endParaRPr lang="en-IN"/>
          </a:p>
        </p:txBody>
      </p:sp>
      <p:sp>
        <p:nvSpPr>
          <p:cNvPr id="5" name="Footer Placeholder 4">
            <a:extLst>
              <a:ext uri="{FF2B5EF4-FFF2-40B4-BE49-F238E27FC236}">
                <a16:creationId xmlns:a16="http://schemas.microsoft.com/office/drawing/2014/main" id="{6F18C1AA-2930-4F67-AC4C-278C8AD4F7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F2EACC-248F-453B-9066-3E8E9B86534E}"/>
              </a:ext>
            </a:extLst>
          </p:cNvPr>
          <p:cNvSpPr>
            <a:spLocks noGrp="1"/>
          </p:cNvSpPr>
          <p:nvPr>
            <p:ph type="sldNum" sz="quarter" idx="12"/>
          </p:nvPr>
        </p:nvSpPr>
        <p:spPr/>
        <p:txBody>
          <a:bodyPr/>
          <a:lstStyle/>
          <a:p>
            <a:fld id="{7FDD328F-AB7C-46C2-AAEA-D9929119738C}" type="slidenum">
              <a:rPr lang="en-IN" smtClean="0"/>
              <a:t>‹#›</a:t>
            </a:fld>
            <a:endParaRPr lang="en-IN"/>
          </a:p>
        </p:txBody>
      </p:sp>
    </p:spTree>
    <p:extLst>
      <p:ext uri="{BB962C8B-B14F-4D97-AF65-F5344CB8AC3E}">
        <p14:creationId xmlns:p14="http://schemas.microsoft.com/office/powerpoint/2010/main" val="568430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51EAF-C574-49EB-98B4-C3F4C530D3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370B45-A97A-4C0F-A9CF-0C0572D2C2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B3306B-1419-4C1B-8A8D-96B78AA5ED9D}"/>
              </a:ext>
            </a:extLst>
          </p:cNvPr>
          <p:cNvSpPr>
            <a:spLocks noGrp="1"/>
          </p:cNvSpPr>
          <p:nvPr>
            <p:ph type="dt" sz="half" idx="10"/>
          </p:nvPr>
        </p:nvSpPr>
        <p:spPr/>
        <p:txBody>
          <a:bodyPr/>
          <a:lstStyle/>
          <a:p>
            <a:fld id="{2CC22027-EFC3-42FF-B659-6A075F55382F}" type="datetimeFigureOut">
              <a:rPr lang="en-IN" smtClean="0"/>
              <a:t>15-07-2020</a:t>
            </a:fld>
            <a:endParaRPr lang="en-IN"/>
          </a:p>
        </p:txBody>
      </p:sp>
      <p:sp>
        <p:nvSpPr>
          <p:cNvPr id="5" name="Footer Placeholder 4">
            <a:extLst>
              <a:ext uri="{FF2B5EF4-FFF2-40B4-BE49-F238E27FC236}">
                <a16:creationId xmlns:a16="http://schemas.microsoft.com/office/drawing/2014/main" id="{B60694F3-0C6D-4FAC-9B62-4DA94ED062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ED5A3F-70B1-4520-AA6E-FAF4FC044B8C}"/>
              </a:ext>
            </a:extLst>
          </p:cNvPr>
          <p:cNvSpPr>
            <a:spLocks noGrp="1"/>
          </p:cNvSpPr>
          <p:nvPr>
            <p:ph type="sldNum" sz="quarter" idx="12"/>
          </p:nvPr>
        </p:nvSpPr>
        <p:spPr/>
        <p:txBody>
          <a:bodyPr/>
          <a:lstStyle/>
          <a:p>
            <a:fld id="{7FDD328F-AB7C-46C2-AAEA-D9929119738C}" type="slidenum">
              <a:rPr lang="en-IN" smtClean="0"/>
              <a:t>‹#›</a:t>
            </a:fld>
            <a:endParaRPr lang="en-IN"/>
          </a:p>
        </p:txBody>
      </p:sp>
    </p:spTree>
    <p:extLst>
      <p:ext uri="{BB962C8B-B14F-4D97-AF65-F5344CB8AC3E}">
        <p14:creationId xmlns:p14="http://schemas.microsoft.com/office/powerpoint/2010/main" val="939544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5130F9-1AF4-4AA6-BA43-53B114EB15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EE5250-9E34-4EA4-A8EB-BE45E8CBA0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2F32DC-5D42-48A3-9572-501874CB1ABC}"/>
              </a:ext>
            </a:extLst>
          </p:cNvPr>
          <p:cNvSpPr>
            <a:spLocks noGrp="1"/>
          </p:cNvSpPr>
          <p:nvPr>
            <p:ph type="dt" sz="half" idx="10"/>
          </p:nvPr>
        </p:nvSpPr>
        <p:spPr/>
        <p:txBody>
          <a:bodyPr/>
          <a:lstStyle/>
          <a:p>
            <a:fld id="{2CC22027-EFC3-42FF-B659-6A075F55382F}" type="datetimeFigureOut">
              <a:rPr lang="en-IN" smtClean="0"/>
              <a:t>15-07-2020</a:t>
            </a:fld>
            <a:endParaRPr lang="en-IN"/>
          </a:p>
        </p:txBody>
      </p:sp>
      <p:sp>
        <p:nvSpPr>
          <p:cNvPr id="5" name="Footer Placeholder 4">
            <a:extLst>
              <a:ext uri="{FF2B5EF4-FFF2-40B4-BE49-F238E27FC236}">
                <a16:creationId xmlns:a16="http://schemas.microsoft.com/office/drawing/2014/main" id="{886F2FAB-1703-45DD-8836-C2D81E8CEB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42DFDC-BD33-4429-B297-FC3CD4154D95}"/>
              </a:ext>
            </a:extLst>
          </p:cNvPr>
          <p:cNvSpPr>
            <a:spLocks noGrp="1"/>
          </p:cNvSpPr>
          <p:nvPr>
            <p:ph type="sldNum" sz="quarter" idx="12"/>
          </p:nvPr>
        </p:nvSpPr>
        <p:spPr/>
        <p:txBody>
          <a:bodyPr/>
          <a:lstStyle/>
          <a:p>
            <a:fld id="{7FDD328F-AB7C-46C2-AAEA-D9929119738C}" type="slidenum">
              <a:rPr lang="en-IN" smtClean="0"/>
              <a:t>‹#›</a:t>
            </a:fld>
            <a:endParaRPr lang="en-IN"/>
          </a:p>
        </p:txBody>
      </p:sp>
    </p:spTree>
    <p:extLst>
      <p:ext uri="{BB962C8B-B14F-4D97-AF65-F5344CB8AC3E}">
        <p14:creationId xmlns:p14="http://schemas.microsoft.com/office/powerpoint/2010/main" val="3373875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11D69-C5B2-4594-86E9-5911E91876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380206-008E-4F1B-AD6C-88904C8070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828179-C42B-4275-B986-414F1A18CCA2}"/>
              </a:ext>
            </a:extLst>
          </p:cNvPr>
          <p:cNvSpPr>
            <a:spLocks noGrp="1"/>
          </p:cNvSpPr>
          <p:nvPr>
            <p:ph type="dt" sz="half" idx="10"/>
          </p:nvPr>
        </p:nvSpPr>
        <p:spPr/>
        <p:txBody>
          <a:bodyPr/>
          <a:lstStyle/>
          <a:p>
            <a:fld id="{2CC22027-EFC3-42FF-B659-6A075F55382F}" type="datetimeFigureOut">
              <a:rPr lang="en-IN" smtClean="0"/>
              <a:t>15-07-2020</a:t>
            </a:fld>
            <a:endParaRPr lang="en-IN"/>
          </a:p>
        </p:txBody>
      </p:sp>
      <p:sp>
        <p:nvSpPr>
          <p:cNvPr id="5" name="Footer Placeholder 4">
            <a:extLst>
              <a:ext uri="{FF2B5EF4-FFF2-40B4-BE49-F238E27FC236}">
                <a16:creationId xmlns:a16="http://schemas.microsoft.com/office/drawing/2014/main" id="{D98E1150-E03E-436C-8449-F53A627DDC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FF851F-6708-48CD-97E1-3C3691575F5E}"/>
              </a:ext>
            </a:extLst>
          </p:cNvPr>
          <p:cNvSpPr>
            <a:spLocks noGrp="1"/>
          </p:cNvSpPr>
          <p:nvPr>
            <p:ph type="sldNum" sz="quarter" idx="12"/>
          </p:nvPr>
        </p:nvSpPr>
        <p:spPr/>
        <p:txBody>
          <a:bodyPr/>
          <a:lstStyle/>
          <a:p>
            <a:fld id="{7FDD328F-AB7C-46C2-AAEA-D9929119738C}" type="slidenum">
              <a:rPr lang="en-IN" smtClean="0"/>
              <a:t>‹#›</a:t>
            </a:fld>
            <a:endParaRPr lang="en-IN"/>
          </a:p>
        </p:txBody>
      </p:sp>
    </p:spTree>
    <p:extLst>
      <p:ext uri="{BB962C8B-B14F-4D97-AF65-F5344CB8AC3E}">
        <p14:creationId xmlns:p14="http://schemas.microsoft.com/office/powerpoint/2010/main" val="1774561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855C-DB1D-4077-A711-DFC18B5B7F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023B84-5AE8-4B0F-8FB3-BBBF5EA176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DAA75C-BD48-4C38-906F-31F427114491}"/>
              </a:ext>
            </a:extLst>
          </p:cNvPr>
          <p:cNvSpPr>
            <a:spLocks noGrp="1"/>
          </p:cNvSpPr>
          <p:nvPr>
            <p:ph type="dt" sz="half" idx="10"/>
          </p:nvPr>
        </p:nvSpPr>
        <p:spPr/>
        <p:txBody>
          <a:bodyPr/>
          <a:lstStyle/>
          <a:p>
            <a:fld id="{2CC22027-EFC3-42FF-B659-6A075F55382F}" type="datetimeFigureOut">
              <a:rPr lang="en-IN" smtClean="0"/>
              <a:t>15-07-2020</a:t>
            </a:fld>
            <a:endParaRPr lang="en-IN"/>
          </a:p>
        </p:txBody>
      </p:sp>
      <p:sp>
        <p:nvSpPr>
          <p:cNvPr id="5" name="Footer Placeholder 4">
            <a:extLst>
              <a:ext uri="{FF2B5EF4-FFF2-40B4-BE49-F238E27FC236}">
                <a16:creationId xmlns:a16="http://schemas.microsoft.com/office/drawing/2014/main" id="{79BC94C3-40BB-4290-9903-D2AFE12C79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D22000-A49F-4794-8909-FCD5A0D1613C}"/>
              </a:ext>
            </a:extLst>
          </p:cNvPr>
          <p:cNvSpPr>
            <a:spLocks noGrp="1"/>
          </p:cNvSpPr>
          <p:nvPr>
            <p:ph type="sldNum" sz="quarter" idx="12"/>
          </p:nvPr>
        </p:nvSpPr>
        <p:spPr/>
        <p:txBody>
          <a:bodyPr/>
          <a:lstStyle/>
          <a:p>
            <a:fld id="{7FDD328F-AB7C-46C2-AAEA-D9929119738C}" type="slidenum">
              <a:rPr lang="en-IN" smtClean="0"/>
              <a:t>‹#›</a:t>
            </a:fld>
            <a:endParaRPr lang="en-IN"/>
          </a:p>
        </p:txBody>
      </p:sp>
    </p:spTree>
    <p:extLst>
      <p:ext uri="{BB962C8B-B14F-4D97-AF65-F5344CB8AC3E}">
        <p14:creationId xmlns:p14="http://schemas.microsoft.com/office/powerpoint/2010/main" val="3312581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9797A-BEB9-4076-9A75-29CDC41BA7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6368C3-4C5A-4520-B241-12B23DB9CC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F36236-AE6C-47FC-BA44-EAE9B102D7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39AC8F-CDF4-413F-B8B0-F14AE6E382DA}"/>
              </a:ext>
            </a:extLst>
          </p:cNvPr>
          <p:cNvSpPr>
            <a:spLocks noGrp="1"/>
          </p:cNvSpPr>
          <p:nvPr>
            <p:ph type="dt" sz="half" idx="10"/>
          </p:nvPr>
        </p:nvSpPr>
        <p:spPr/>
        <p:txBody>
          <a:bodyPr/>
          <a:lstStyle/>
          <a:p>
            <a:fld id="{2CC22027-EFC3-42FF-B659-6A075F55382F}" type="datetimeFigureOut">
              <a:rPr lang="en-IN" smtClean="0"/>
              <a:t>15-07-2020</a:t>
            </a:fld>
            <a:endParaRPr lang="en-IN"/>
          </a:p>
        </p:txBody>
      </p:sp>
      <p:sp>
        <p:nvSpPr>
          <p:cNvPr id="6" name="Footer Placeholder 5">
            <a:extLst>
              <a:ext uri="{FF2B5EF4-FFF2-40B4-BE49-F238E27FC236}">
                <a16:creationId xmlns:a16="http://schemas.microsoft.com/office/drawing/2014/main" id="{C6281452-C4CB-4085-9629-AE9E5AC125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8041A9-B739-4D45-A2CD-2B42DD096636}"/>
              </a:ext>
            </a:extLst>
          </p:cNvPr>
          <p:cNvSpPr>
            <a:spLocks noGrp="1"/>
          </p:cNvSpPr>
          <p:nvPr>
            <p:ph type="sldNum" sz="quarter" idx="12"/>
          </p:nvPr>
        </p:nvSpPr>
        <p:spPr/>
        <p:txBody>
          <a:bodyPr/>
          <a:lstStyle/>
          <a:p>
            <a:fld id="{7FDD328F-AB7C-46C2-AAEA-D9929119738C}" type="slidenum">
              <a:rPr lang="en-IN" smtClean="0"/>
              <a:t>‹#›</a:t>
            </a:fld>
            <a:endParaRPr lang="en-IN"/>
          </a:p>
        </p:txBody>
      </p:sp>
    </p:spTree>
    <p:extLst>
      <p:ext uri="{BB962C8B-B14F-4D97-AF65-F5344CB8AC3E}">
        <p14:creationId xmlns:p14="http://schemas.microsoft.com/office/powerpoint/2010/main" val="2796222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F24A-8AC7-4256-B75E-EEBA8A0C6B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3BD76A-E66C-434B-B4FE-3227661193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1E3D12-0C68-42BC-B453-2CFB22E88E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55841D-1865-4C20-B756-CECAFEFFA5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C1DA9C-7186-49F9-940D-DC290652ED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82D5E7-2386-49D7-BC39-CF63136B1641}"/>
              </a:ext>
            </a:extLst>
          </p:cNvPr>
          <p:cNvSpPr>
            <a:spLocks noGrp="1"/>
          </p:cNvSpPr>
          <p:nvPr>
            <p:ph type="dt" sz="half" idx="10"/>
          </p:nvPr>
        </p:nvSpPr>
        <p:spPr/>
        <p:txBody>
          <a:bodyPr/>
          <a:lstStyle/>
          <a:p>
            <a:fld id="{2CC22027-EFC3-42FF-B659-6A075F55382F}" type="datetimeFigureOut">
              <a:rPr lang="en-IN" smtClean="0"/>
              <a:t>15-07-2020</a:t>
            </a:fld>
            <a:endParaRPr lang="en-IN"/>
          </a:p>
        </p:txBody>
      </p:sp>
      <p:sp>
        <p:nvSpPr>
          <p:cNvPr id="8" name="Footer Placeholder 7">
            <a:extLst>
              <a:ext uri="{FF2B5EF4-FFF2-40B4-BE49-F238E27FC236}">
                <a16:creationId xmlns:a16="http://schemas.microsoft.com/office/drawing/2014/main" id="{F9FC72F8-33FF-453D-894A-3DFEE33A68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D14F1D-AA31-429F-8CD5-EC7D27C9A7FE}"/>
              </a:ext>
            </a:extLst>
          </p:cNvPr>
          <p:cNvSpPr>
            <a:spLocks noGrp="1"/>
          </p:cNvSpPr>
          <p:nvPr>
            <p:ph type="sldNum" sz="quarter" idx="12"/>
          </p:nvPr>
        </p:nvSpPr>
        <p:spPr/>
        <p:txBody>
          <a:bodyPr/>
          <a:lstStyle/>
          <a:p>
            <a:fld id="{7FDD328F-AB7C-46C2-AAEA-D9929119738C}" type="slidenum">
              <a:rPr lang="en-IN" smtClean="0"/>
              <a:t>‹#›</a:t>
            </a:fld>
            <a:endParaRPr lang="en-IN"/>
          </a:p>
        </p:txBody>
      </p:sp>
    </p:spTree>
    <p:extLst>
      <p:ext uri="{BB962C8B-B14F-4D97-AF65-F5344CB8AC3E}">
        <p14:creationId xmlns:p14="http://schemas.microsoft.com/office/powerpoint/2010/main" val="3624249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0C9C-AFF0-40FC-871C-494A25836A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20EF70-38A1-4AD8-A102-2F4BA79B0442}"/>
              </a:ext>
            </a:extLst>
          </p:cNvPr>
          <p:cNvSpPr>
            <a:spLocks noGrp="1"/>
          </p:cNvSpPr>
          <p:nvPr>
            <p:ph type="dt" sz="half" idx="10"/>
          </p:nvPr>
        </p:nvSpPr>
        <p:spPr/>
        <p:txBody>
          <a:bodyPr/>
          <a:lstStyle/>
          <a:p>
            <a:fld id="{2CC22027-EFC3-42FF-B659-6A075F55382F}" type="datetimeFigureOut">
              <a:rPr lang="en-IN" smtClean="0"/>
              <a:t>15-07-2020</a:t>
            </a:fld>
            <a:endParaRPr lang="en-IN"/>
          </a:p>
        </p:txBody>
      </p:sp>
      <p:sp>
        <p:nvSpPr>
          <p:cNvPr id="4" name="Footer Placeholder 3">
            <a:extLst>
              <a:ext uri="{FF2B5EF4-FFF2-40B4-BE49-F238E27FC236}">
                <a16:creationId xmlns:a16="http://schemas.microsoft.com/office/drawing/2014/main" id="{D0D4076D-F130-432A-BEA2-1688DBBF70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74BBE27-DFD4-4F9F-92E3-79FB71476247}"/>
              </a:ext>
            </a:extLst>
          </p:cNvPr>
          <p:cNvSpPr>
            <a:spLocks noGrp="1"/>
          </p:cNvSpPr>
          <p:nvPr>
            <p:ph type="sldNum" sz="quarter" idx="12"/>
          </p:nvPr>
        </p:nvSpPr>
        <p:spPr/>
        <p:txBody>
          <a:bodyPr/>
          <a:lstStyle/>
          <a:p>
            <a:fld id="{7FDD328F-AB7C-46C2-AAEA-D9929119738C}" type="slidenum">
              <a:rPr lang="en-IN" smtClean="0"/>
              <a:t>‹#›</a:t>
            </a:fld>
            <a:endParaRPr lang="en-IN"/>
          </a:p>
        </p:txBody>
      </p:sp>
    </p:spTree>
    <p:extLst>
      <p:ext uri="{BB962C8B-B14F-4D97-AF65-F5344CB8AC3E}">
        <p14:creationId xmlns:p14="http://schemas.microsoft.com/office/powerpoint/2010/main" val="697019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A6937A-B89C-4F54-B42A-75422A63A90B}"/>
              </a:ext>
            </a:extLst>
          </p:cNvPr>
          <p:cNvSpPr>
            <a:spLocks noGrp="1"/>
          </p:cNvSpPr>
          <p:nvPr>
            <p:ph type="dt" sz="half" idx="10"/>
          </p:nvPr>
        </p:nvSpPr>
        <p:spPr/>
        <p:txBody>
          <a:bodyPr/>
          <a:lstStyle/>
          <a:p>
            <a:fld id="{2CC22027-EFC3-42FF-B659-6A075F55382F}" type="datetimeFigureOut">
              <a:rPr lang="en-IN" smtClean="0"/>
              <a:t>15-07-2020</a:t>
            </a:fld>
            <a:endParaRPr lang="en-IN"/>
          </a:p>
        </p:txBody>
      </p:sp>
      <p:sp>
        <p:nvSpPr>
          <p:cNvPr id="3" name="Footer Placeholder 2">
            <a:extLst>
              <a:ext uri="{FF2B5EF4-FFF2-40B4-BE49-F238E27FC236}">
                <a16:creationId xmlns:a16="http://schemas.microsoft.com/office/drawing/2014/main" id="{EC91B4D0-75A1-4886-8EB6-F631A4B8F9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F0A84E-F968-44FC-8E13-9D7D54281D94}"/>
              </a:ext>
            </a:extLst>
          </p:cNvPr>
          <p:cNvSpPr>
            <a:spLocks noGrp="1"/>
          </p:cNvSpPr>
          <p:nvPr>
            <p:ph type="sldNum" sz="quarter" idx="12"/>
          </p:nvPr>
        </p:nvSpPr>
        <p:spPr/>
        <p:txBody>
          <a:bodyPr/>
          <a:lstStyle/>
          <a:p>
            <a:fld id="{7FDD328F-AB7C-46C2-AAEA-D9929119738C}" type="slidenum">
              <a:rPr lang="en-IN" smtClean="0"/>
              <a:t>‹#›</a:t>
            </a:fld>
            <a:endParaRPr lang="en-IN"/>
          </a:p>
        </p:txBody>
      </p:sp>
    </p:spTree>
    <p:extLst>
      <p:ext uri="{BB962C8B-B14F-4D97-AF65-F5344CB8AC3E}">
        <p14:creationId xmlns:p14="http://schemas.microsoft.com/office/powerpoint/2010/main" val="4249826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46BC-49CF-47FB-896D-5AA6756C37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34B7CF-658A-4397-818D-7761294375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3E0DB2-5A1B-4B48-A343-2A1E2775F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C17D85-9776-422E-8D77-AFEF69EC08A2}"/>
              </a:ext>
            </a:extLst>
          </p:cNvPr>
          <p:cNvSpPr>
            <a:spLocks noGrp="1"/>
          </p:cNvSpPr>
          <p:nvPr>
            <p:ph type="dt" sz="half" idx="10"/>
          </p:nvPr>
        </p:nvSpPr>
        <p:spPr/>
        <p:txBody>
          <a:bodyPr/>
          <a:lstStyle/>
          <a:p>
            <a:fld id="{2CC22027-EFC3-42FF-B659-6A075F55382F}" type="datetimeFigureOut">
              <a:rPr lang="en-IN" smtClean="0"/>
              <a:t>15-07-2020</a:t>
            </a:fld>
            <a:endParaRPr lang="en-IN"/>
          </a:p>
        </p:txBody>
      </p:sp>
      <p:sp>
        <p:nvSpPr>
          <p:cNvPr id="6" name="Footer Placeholder 5">
            <a:extLst>
              <a:ext uri="{FF2B5EF4-FFF2-40B4-BE49-F238E27FC236}">
                <a16:creationId xmlns:a16="http://schemas.microsoft.com/office/drawing/2014/main" id="{3AD24BEF-8688-45BD-AF7A-D87E950A41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61A398-DC64-4A9E-8661-2FEEF5C6DDE6}"/>
              </a:ext>
            </a:extLst>
          </p:cNvPr>
          <p:cNvSpPr>
            <a:spLocks noGrp="1"/>
          </p:cNvSpPr>
          <p:nvPr>
            <p:ph type="sldNum" sz="quarter" idx="12"/>
          </p:nvPr>
        </p:nvSpPr>
        <p:spPr/>
        <p:txBody>
          <a:bodyPr/>
          <a:lstStyle/>
          <a:p>
            <a:fld id="{7FDD328F-AB7C-46C2-AAEA-D9929119738C}" type="slidenum">
              <a:rPr lang="en-IN" smtClean="0"/>
              <a:t>‹#›</a:t>
            </a:fld>
            <a:endParaRPr lang="en-IN"/>
          </a:p>
        </p:txBody>
      </p:sp>
    </p:spTree>
    <p:extLst>
      <p:ext uri="{BB962C8B-B14F-4D97-AF65-F5344CB8AC3E}">
        <p14:creationId xmlns:p14="http://schemas.microsoft.com/office/powerpoint/2010/main" val="2619771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6029-4962-4B0F-98F8-709EAAA17D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E78F78-5F26-47C8-8153-45A3DD3CF3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A4D72F-0422-4563-A7ED-C95976FA2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CE1BA-2371-499A-BCE9-6165A714BF99}"/>
              </a:ext>
            </a:extLst>
          </p:cNvPr>
          <p:cNvSpPr>
            <a:spLocks noGrp="1"/>
          </p:cNvSpPr>
          <p:nvPr>
            <p:ph type="dt" sz="half" idx="10"/>
          </p:nvPr>
        </p:nvSpPr>
        <p:spPr/>
        <p:txBody>
          <a:bodyPr/>
          <a:lstStyle/>
          <a:p>
            <a:fld id="{2CC22027-EFC3-42FF-B659-6A075F55382F}" type="datetimeFigureOut">
              <a:rPr lang="en-IN" smtClean="0"/>
              <a:t>15-07-2020</a:t>
            </a:fld>
            <a:endParaRPr lang="en-IN"/>
          </a:p>
        </p:txBody>
      </p:sp>
      <p:sp>
        <p:nvSpPr>
          <p:cNvPr id="6" name="Footer Placeholder 5">
            <a:extLst>
              <a:ext uri="{FF2B5EF4-FFF2-40B4-BE49-F238E27FC236}">
                <a16:creationId xmlns:a16="http://schemas.microsoft.com/office/drawing/2014/main" id="{BF370CF7-C21D-4EA4-B8AF-5BBB1F7156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065ACD-BA00-43CD-80BD-FE65E3ADCC39}"/>
              </a:ext>
            </a:extLst>
          </p:cNvPr>
          <p:cNvSpPr>
            <a:spLocks noGrp="1"/>
          </p:cNvSpPr>
          <p:nvPr>
            <p:ph type="sldNum" sz="quarter" idx="12"/>
          </p:nvPr>
        </p:nvSpPr>
        <p:spPr/>
        <p:txBody>
          <a:bodyPr/>
          <a:lstStyle/>
          <a:p>
            <a:fld id="{7FDD328F-AB7C-46C2-AAEA-D9929119738C}" type="slidenum">
              <a:rPr lang="en-IN" smtClean="0"/>
              <a:t>‹#›</a:t>
            </a:fld>
            <a:endParaRPr lang="en-IN"/>
          </a:p>
        </p:txBody>
      </p:sp>
    </p:spTree>
    <p:extLst>
      <p:ext uri="{BB962C8B-B14F-4D97-AF65-F5344CB8AC3E}">
        <p14:creationId xmlns:p14="http://schemas.microsoft.com/office/powerpoint/2010/main" val="382256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832D55-3BC2-4CB8-893F-FF42841F77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624BB8-0B49-49E7-81BF-17BC93072A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64801D-CB0D-46A7-B163-681C2B719D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22027-EFC3-42FF-B659-6A075F55382F}" type="datetimeFigureOut">
              <a:rPr lang="en-IN" smtClean="0"/>
              <a:t>15-07-2020</a:t>
            </a:fld>
            <a:endParaRPr lang="en-IN"/>
          </a:p>
        </p:txBody>
      </p:sp>
      <p:sp>
        <p:nvSpPr>
          <p:cNvPr id="5" name="Footer Placeholder 4">
            <a:extLst>
              <a:ext uri="{FF2B5EF4-FFF2-40B4-BE49-F238E27FC236}">
                <a16:creationId xmlns:a16="http://schemas.microsoft.com/office/drawing/2014/main" id="{3E904C71-4763-4E19-8665-508253EB5B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6A1E93-C118-4C25-A512-8642EDB66E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D328F-AB7C-46C2-AAEA-D9929119738C}" type="slidenum">
              <a:rPr lang="en-IN" smtClean="0"/>
              <a:t>‹#›</a:t>
            </a:fld>
            <a:endParaRPr lang="en-IN"/>
          </a:p>
        </p:txBody>
      </p:sp>
    </p:spTree>
    <p:extLst>
      <p:ext uri="{BB962C8B-B14F-4D97-AF65-F5344CB8AC3E}">
        <p14:creationId xmlns:p14="http://schemas.microsoft.com/office/powerpoint/2010/main" val="3299226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Data Sharing</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a:bodyPr>
          <a:lstStyle/>
          <a:p>
            <a:r>
              <a:rPr lang="en-US" sz="2400" dirty="0"/>
              <a:t>Secure Data Sharing</a:t>
            </a:r>
          </a:p>
          <a:p>
            <a:pPr lvl="1"/>
            <a:r>
              <a:rPr lang="en-US" dirty="0"/>
              <a:t>Shares are named Snowflake objects that encapsulate all of the information required to share a database</a:t>
            </a:r>
            <a:endParaRPr lang="en-US" altLang="en-US" dirty="0"/>
          </a:p>
          <a:p>
            <a:pPr lvl="1"/>
            <a:r>
              <a:rPr lang="en-US" altLang="en-US" dirty="0"/>
              <a:t>No Data transfer happens, or no new data is created</a:t>
            </a:r>
          </a:p>
          <a:p>
            <a:pPr lvl="1"/>
            <a:r>
              <a:rPr lang="en-US" altLang="en-US" dirty="0"/>
              <a:t>Snowflake data sharing happens through SF Metadata Layers and Global Services Layer</a:t>
            </a:r>
          </a:p>
          <a:p>
            <a:pPr lvl="1"/>
            <a:endParaRPr lang="en-US" altLang="en-US" dirty="0"/>
          </a:p>
          <a:p>
            <a:pPr lvl="1"/>
            <a:r>
              <a:rPr lang="en-US" altLang="en-US" dirty="0"/>
              <a:t>Providers : </a:t>
            </a:r>
            <a:r>
              <a:rPr lang="en-US" dirty="0"/>
              <a:t>A data provider is any Snowflake account that creates shares and makes them available to other Snowflake accounts to consume</a:t>
            </a:r>
            <a:r>
              <a:rPr lang="en-US" altLang="en-US" dirty="0"/>
              <a:t> </a:t>
            </a:r>
          </a:p>
          <a:p>
            <a:pPr lvl="1"/>
            <a:endParaRPr lang="en-US" altLang="en-US" dirty="0"/>
          </a:p>
          <a:p>
            <a:pPr lvl="1"/>
            <a:r>
              <a:rPr lang="en-US" altLang="en-US" dirty="0"/>
              <a:t>Consumers : </a:t>
            </a:r>
            <a:r>
              <a:rPr lang="en-US" dirty="0"/>
              <a:t>A data consumer is any account that chooses to create a database from a share made available by a data provider</a:t>
            </a:r>
          </a:p>
          <a:p>
            <a:pPr lvl="1"/>
            <a:endParaRPr lang="en-US" altLang="en-US" dirty="0"/>
          </a:p>
          <a:p>
            <a:pPr lvl="1"/>
            <a:r>
              <a:rPr lang="en-US" dirty="0"/>
              <a:t>Reader Account: Share data with a consumer who does not already have a Snowflake account and/or is not ready to become a licensed Snowflake customer.</a:t>
            </a:r>
            <a:endParaRPr lang="en-US" altLang="en-US" sz="4000" dirty="0">
              <a:latin typeface="Arial" panose="020B0604020202020204" pitchFamily="34" charset="0"/>
            </a:endParaRPr>
          </a:p>
          <a:p>
            <a:pPr marL="0" indent="0">
              <a:buNone/>
            </a:pPr>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2299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Data Sharing</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a:bodyPr>
          <a:lstStyle/>
          <a:p>
            <a:r>
              <a:rPr lang="en-US" dirty="0"/>
              <a:t>What is Restricted/Allowed in a Reader Account</a:t>
            </a:r>
          </a:p>
          <a:p>
            <a:pPr lvl="1"/>
            <a:r>
              <a:rPr lang="en-US" dirty="0"/>
              <a:t>A reader account is intended primarily for querying data shared by the provider of the account.</a:t>
            </a:r>
          </a:p>
          <a:p>
            <a:pPr lvl="1"/>
            <a:r>
              <a:rPr lang="en-US" dirty="0"/>
              <a:t>Below commands are not allowed in Reader Account</a:t>
            </a:r>
          </a:p>
          <a:p>
            <a:pPr lvl="2"/>
            <a:r>
              <a:rPr lang="en-US" dirty="0"/>
              <a:t>INSERT</a:t>
            </a:r>
          </a:p>
          <a:p>
            <a:pPr lvl="2"/>
            <a:r>
              <a:rPr lang="en-US" dirty="0"/>
              <a:t>UPDATE</a:t>
            </a:r>
          </a:p>
          <a:p>
            <a:pPr lvl="2"/>
            <a:r>
              <a:rPr lang="en-US" dirty="0"/>
              <a:t>DELETE</a:t>
            </a:r>
          </a:p>
          <a:p>
            <a:pPr lvl="2"/>
            <a:r>
              <a:rPr lang="en-US" dirty="0"/>
              <a:t>MERGE</a:t>
            </a:r>
          </a:p>
          <a:p>
            <a:pPr lvl="2"/>
            <a:r>
              <a:rPr lang="en-US" dirty="0"/>
              <a:t>COPY INTO &lt;table&gt;</a:t>
            </a:r>
          </a:p>
          <a:p>
            <a:pPr lvl="2"/>
            <a:r>
              <a:rPr lang="en-US" dirty="0"/>
              <a:t>CREATE PIPE</a:t>
            </a:r>
          </a:p>
          <a:p>
            <a:pPr lvl="2"/>
            <a:r>
              <a:rPr lang="en-US" dirty="0"/>
              <a:t>CREATE SHARE</a:t>
            </a:r>
          </a:p>
          <a:p>
            <a:pPr lvl="1"/>
            <a:endParaRPr lang="en-US" dirty="0"/>
          </a:p>
          <a:p>
            <a:pPr lvl="1"/>
            <a:endParaRPr lang="en-US" dirty="0"/>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625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Data Sharing</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a:bodyPr>
          <a:lstStyle/>
          <a:p>
            <a:r>
              <a:rPr lang="en-US" altLang="en-US" sz="2400" dirty="0"/>
              <a:t>Reader Accounts</a:t>
            </a:r>
          </a:p>
          <a:p>
            <a:pPr lvl="1"/>
            <a:endParaRPr lang="en-US" dirty="0"/>
          </a:p>
          <a:p>
            <a:pPr lvl="1"/>
            <a:endParaRPr lang="en-US" dirty="0"/>
          </a:p>
          <a:p>
            <a:pPr lvl="1"/>
            <a:endParaRPr lang="en-US" dirty="0"/>
          </a:p>
          <a:p>
            <a:pPr lvl="1"/>
            <a:endParaRPr lang="en-US" dirty="0"/>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30" name="Picture 6" descr="Overview of data sharing reader accounts">
            <a:extLst>
              <a:ext uri="{FF2B5EF4-FFF2-40B4-BE49-F238E27FC236}">
                <a16:creationId xmlns:a16="http://schemas.microsoft.com/office/drawing/2014/main" id="{AACED3F4-78F5-4DF7-9FC0-507F9CBE6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3169"/>
            <a:ext cx="12192000" cy="5011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921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Data Sharing</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50274"/>
            <a:ext cx="12192000" cy="6107724"/>
          </a:xfrm>
        </p:spPr>
        <p:txBody>
          <a:bodyPr>
            <a:normAutofit/>
          </a:bodyPr>
          <a:lstStyle/>
          <a:p>
            <a:r>
              <a:rPr lang="en-US" dirty="0"/>
              <a:t>Creating Reader Accounts</a:t>
            </a:r>
          </a:p>
          <a:p>
            <a:pPr lvl="1"/>
            <a:r>
              <a:rPr lang="en-US" dirty="0"/>
              <a:t>ACCOUNTADMIN role (or having a role that has been granted the CREATE ACCOUNT privilege)</a:t>
            </a:r>
          </a:p>
          <a:p>
            <a:pPr lvl="1"/>
            <a:endParaRPr lang="en-US" dirty="0"/>
          </a:p>
          <a:p>
            <a:pPr lvl="1"/>
            <a:endParaRPr lang="en-US" dirty="0"/>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 name="Picture 2" descr="Reader accounts page in Snowflake web interface">
            <a:extLst>
              <a:ext uri="{FF2B5EF4-FFF2-40B4-BE49-F238E27FC236}">
                <a16:creationId xmlns:a16="http://schemas.microsoft.com/office/drawing/2014/main" id="{33736151-7A8B-4934-A5D2-BB5967FDB2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3178"/>
            <a:ext cx="12192000" cy="487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976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Data Sharing</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a:bodyPr>
          <a:lstStyle/>
          <a:p>
            <a:r>
              <a:rPr lang="en-US" dirty="0"/>
              <a:t>Enabling Other Roles to Create and Manage Reader Accounts</a:t>
            </a:r>
          </a:p>
          <a:p>
            <a:pPr lvl="1"/>
            <a:r>
              <a:rPr lang="en-US" dirty="0"/>
              <a:t>use role </a:t>
            </a:r>
            <a:r>
              <a:rPr lang="en-US" dirty="0" err="1"/>
              <a:t>accountadmin</a:t>
            </a:r>
            <a:r>
              <a:rPr lang="en-US" dirty="0"/>
              <a:t>; </a:t>
            </a:r>
          </a:p>
          <a:p>
            <a:pPr lvl="1"/>
            <a:r>
              <a:rPr lang="en-US" dirty="0"/>
              <a:t>grant create account on account to role sysadmin;</a:t>
            </a:r>
          </a:p>
          <a:p>
            <a:r>
              <a:rPr lang="en-US" dirty="0"/>
              <a:t>Creating and Managing Reader Accounts Using SQL</a:t>
            </a:r>
          </a:p>
          <a:p>
            <a:pPr lvl="1"/>
            <a:r>
              <a:rPr lang="en-US" dirty="0"/>
              <a:t>use role </a:t>
            </a:r>
            <a:r>
              <a:rPr lang="en-US" dirty="0" err="1"/>
              <a:t>accountadmin</a:t>
            </a:r>
            <a:r>
              <a:rPr lang="en-US" dirty="0"/>
              <a:t>;</a:t>
            </a:r>
          </a:p>
          <a:p>
            <a:pPr marL="457200" lvl="1" indent="0">
              <a:buNone/>
            </a:pPr>
            <a:r>
              <a:rPr lang="en-US" dirty="0"/>
              <a:t>create managed account reader_acct1</a:t>
            </a:r>
          </a:p>
          <a:p>
            <a:pPr marL="457200" lvl="1" indent="0">
              <a:buNone/>
            </a:pPr>
            <a:r>
              <a:rPr lang="en-US" dirty="0"/>
              <a:t>    </a:t>
            </a:r>
            <a:r>
              <a:rPr lang="en-US" dirty="0" err="1"/>
              <a:t>admin_name</a:t>
            </a:r>
            <a:r>
              <a:rPr lang="en-US" dirty="0"/>
              <a:t> = user1 , </a:t>
            </a:r>
            <a:r>
              <a:rPr lang="en-US" dirty="0" err="1"/>
              <a:t>admin_password</a:t>
            </a:r>
            <a:r>
              <a:rPr lang="en-US" dirty="0"/>
              <a:t> =‘xyz123' ,</a:t>
            </a:r>
          </a:p>
          <a:p>
            <a:pPr marL="457200" lvl="1" indent="0">
              <a:buNone/>
            </a:pPr>
            <a:r>
              <a:rPr lang="en-US" dirty="0"/>
              <a:t>    type = reader;</a:t>
            </a:r>
          </a:p>
          <a:p>
            <a:r>
              <a:rPr lang="en-IN" dirty="0"/>
              <a:t>Dropping a Reader Account</a:t>
            </a:r>
          </a:p>
          <a:p>
            <a:pPr lvl="1"/>
            <a:r>
              <a:rPr lang="en-US" altLang="en-US" dirty="0"/>
              <a:t>use role </a:t>
            </a:r>
            <a:r>
              <a:rPr lang="en-US" altLang="en-US" dirty="0" err="1"/>
              <a:t>accountadmin</a:t>
            </a:r>
            <a:r>
              <a:rPr lang="en-US" altLang="en-US" dirty="0"/>
              <a:t>;</a:t>
            </a:r>
          </a:p>
          <a:p>
            <a:pPr lvl="1"/>
            <a:r>
              <a:rPr lang="en-US" altLang="en-US" dirty="0"/>
              <a:t>drop managed account reader_acct1;</a:t>
            </a:r>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3979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Data Sharing</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a:bodyPr>
          <a:lstStyle/>
          <a:p>
            <a:r>
              <a:rPr lang="en-US" dirty="0"/>
              <a:t>Configuring Reader Account</a:t>
            </a:r>
          </a:p>
          <a:p>
            <a:pPr lvl="1"/>
            <a:r>
              <a:rPr lang="en-US" dirty="0"/>
              <a:t>Task 1: Log into the Reader Account as the Account Administrator</a:t>
            </a:r>
          </a:p>
          <a:p>
            <a:pPr lvl="1"/>
            <a:r>
              <a:rPr lang="en-US" dirty="0"/>
              <a:t>Task 2: Create Custom Roles (Optional)</a:t>
            </a:r>
          </a:p>
          <a:p>
            <a:pPr lvl="1"/>
            <a:r>
              <a:rPr lang="en-US" dirty="0"/>
              <a:t>Task 3: Create Users</a:t>
            </a:r>
          </a:p>
          <a:p>
            <a:pPr lvl="1"/>
            <a:r>
              <a:rPr lang="en-US" dirty="0"/>
              <a:t>Task 4: Create Resource Monitors (Optional)</a:t>
            </a:r>
          </a:p>
          <a:p>
            <a:pPr lvl="1"/>
            <a:r>
              <a:rPr lang="en-US" dirty="0"/>
              <a:t>Task 5: Create Virtual Warehouses</a:t>
            </a:r>
          </a:p>
          <a:p>
            <a:pPr lvl="2"/>
            <a:r>
              <a:rPr lang="en-US" dirty="0"/>
              <a:t>Create a VW using Role </a:t>
            </a:r>
            <a:r>
              <a:rPr lang="en-US" dirty="0" err="1"/>
              <a:t>AccountAdmin</a:t>
            </a:r>
            <a:endParaRPr lang="en-US" dirty="0"/>
          </a:p>
          <a:p>
            <a:pPr lvl="1"/>
            <a:r>
              <a:rPr lang="en-US" dirty="0"/>
              <a:t>Task 6: Create a Database from Each Share Shared with the Account</a:t>
            </a:r>
          </a:p>
          <a:p>
            <a:pPr lvl="1"/>
            <a:r>
              <a:rPr lang="en-US" dirty="0"/>
              <a:t>Task 7: Grant Privileges on Virtual Warehouses and Databases to Roles</a:t>
            </a:r>
          </a:p>
          <a:p>
            <a:pPr lvl="2"/>
            <a:r>
              <a:rPr lang="en-US" dirty="0"/>
              <a:t>grant imported privileges on database shared_db1 to role public;</a:t>
            </a:r>
          </a:p>
          <a:p>
            <a:pPr lvl="1"/>
            <a:r>
              <a:rPr lang="en-US" dirty="0"/>
              <a:t>Task 8: Invite Users to Log in and Reset Their Passwords</a:t>
            </a:r>
          </a:p>
          <a:p>
            <a:pPr lvl="1"/>
            <a:r>
              <a:rPr lang="nb-NO" dirty="0"/>
              <a:t>alter user ra_user1 reset password; </a:t>
            </a:r>
          </a:p>
          <a:p>
            <a:pPr lvl="1"/>
            <a:r>
              <a:rPr lang="nb-NO" dirty="0"/>
              <a:t>alter user ra_user2 reset password; </a:t>
            </a:r>
          </a:p>
          <a:p>
            <a:pPr lvl="1"/>
            <a:endParaRPr lang="en-US" dirty="0"/>
          </a:p>
          <a:p>
            <a:endParaRPr lang="en-US"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2989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Data Sharing</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a:bodyPr>
          <a:lstStyle/>
          <a:p>
            <a:r>
              <a:rPr lang="en-US" sz="2400" dirty="0"/>
              <a:t>Secure Data Sharing</a:t>
            </a:r>
          </a:p>
          <a:p>
            <a:pPr marL="0" indent="0">
              <a:buNone/>
            </a:pPr>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9" name="Picture 4" descr="Relationship between databases, database objects, shares, and accounts">
            <a:extLst>
              <a:ext uri="{FF2B5EF4-FFF2-40B4-BE49-F238E27FC236}">
                <a16:creationId xmlns:a16="http://schemas.microsoft.com/office/drawing/2014/main" id="{2D1A40FC-A14F-43FC-BB81-FD566F735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931" y="1851961"/>
            <a:ext cx="12192001" cy="555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087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Data Sharing</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a:bodyPr>
          <a:lstStyle/>
          <a:p>
            <a:r>
              <a:rPr lang="en-US" sz="2400" dirty="0"/>
              <a:t>Share</a:t>
            </a:r>
            <a:endParaRPr lang="en-US" altLang="en-US" sz="1800" dirty="0">
              <a:solidFill>
                <a:srgbClr val="000000"/>
              </a:solidFill>
              <a:latin typeface="Courier 10 Pitch"/>
            </a:endParaRPr>
          </a:p>
          <a:p>
            <a:pPr lvl="1"/>
            <a:r>
              <a:rPr lang="en-US" altLang="en-US" sz="1800" dirty="0">
                <a:solidFill>
                  <a:srgbClr val="088A08"/>
                </a:solidFill>
                <a:latin typeface="Courier 10 Pitch"/>
              </a:rPr>
              <a:t>Create a Share</a:t>
            </a:r>
          </a:p>
          <a:p>
            <a:pPr lvl="1"/>
            <a:r>
              <a:rPr lang="en-US" altLang="en-US" sz="1800" dirty="0">
                <a:solidFill>
                  <a:srgbClr val="088A08"/>
                </a:solidFill>
                <a:latin typeface="Courier 10 Pitch"/>
              </a:rPr>
              <a:t>Add Objects to Share</a:t>
            </a:r>
          </a:p>
          <a:p>
            <a:pPr lvl="1"/>
            <a:r>
              <a:rPr lang="en-US" altLang="en-US" sz="1800" dirty="0">
                <a:solidFill>
                  <a:srgbClr val="088A08"/>
                </a:solidFill>
                <a:latin typeface="Courier 10 Pitch"/>
              </a:rPr>
              <a:t>Add Accounts to Share</a:t>
            </a:r>
          </a:p>
          <a:p>
            <a:pPr lvl="1"/>
            <a:r>
              <a:rPr lang="en-US" altLang="en-US" sz="1800" dirty="0">
                <a:solidFill>
                  <a:srgbClr val="088A08"/>
                </a:solidFill>
                <a:latin typeface="Courier 10 Pitch"/>
              </a:rPr>
              <a:t>Providers</a:t>
            </a:r>
          </a:p>
          <a:p>
            <a:pPr lvl="1"/>
            <a:r>
              <a:rPr lang="en-US" altLang="en-US" sz="1800" dirty="0">
                <a:solidFill>
                  <a:srgbClr val="088A08"/>
                </a:solidFill>
                <a:latin typeface="Courier 10 Pitch"/>
              </a:rPr>
              <a:t>Consumers</a:t>
            </a:r>
          </a:p>
          <a:p>
            <a:r>
              <a:rPr lang="en-US" altLang="en-US" sz="2400" dirty="0"/>
              <a:t>Sharing Data From Multiple Databases</a:t>
            </a:r>
          </a:p>
          <a:p>
            <a:pPr marL="457200" lvl="1" indent="0">
              <a:buNone/>
            </a:pPr>
            <a:endParaRPr lang="en-US" altLang="en-US" sz="4000" dirty="0">
              <a:latin typeface="Arial" panose="020B0604020202020204" pitchFamily="34" charset="0"/>
            </a:endParaRPr>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Relationship between databases, database objects, shares, and accounts">
            <a:extLst>
              <a:ext uri="{FF2B5EF4-FFF2-40B4-BE49-F238E27FC236}">
                <a16:creationId xmlns:a16="http://schemas.microsoft.com/office/drawing/2014/main" id="{91CC4E6E-3B04-4076-8675-0ECF7752A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727" y="3057907"/>
            <a:ext cx="7370407" cy="3676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658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Data Sharing</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a:bodyPr>
          <a:lstStyle/>
          <a:p>
            <a:r>
              <a:rPr lang="en-US" altLang="en-US" sz="2400" dirty="0"/>
              <a:t>Sharing Data From Multiple Databases</a:t>
            </a:r>
          </a:p>
          <a:p>
            <a:pPr marL="457200" lvl="1" indent="0">
              <a:buNone/>
            </a:pPr>
            <a:endParaRPr lang="en-US" altLang="en-US" sz="4000" dirty="0">
              <a:latin typeface="Arial" panose="020B0604020202020204" pitchFamily="34" charset="0"/>
            </a:endParaRPr>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Relationship between databases, database objects, shares, and accounts">
            <a:extLst>
              <a:ext uri="{FF2B5EF4-FFF2-40B4-BE49-F238E27FC236}">
                <a16:creationId xmlns:a16="http://schemas.microsoft.com/office/drawing/2014/main" id="{8F5EDD3D-8150-4E01-A601-EA62810368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978" y="1233488"/>
            <a:ext cx="5919422" cy="5542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685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Data Sharing</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fontScale="92500" lnSpcReduction="10000"/>
          </a:bodyPr>
          <a:lstStyle/>
          <a:p>
            <a:r>
              <a:rPr lang="en-US" altLang="en-US" dirty="0"/>
              <a:t>Sharing Data Enterprise Editions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dirty="0"/>
              <a:t>Do not share sensitive data with non-ESD accounts.</a:t>
            </a:r>
          </a:p>
          <a:p>
            <a:r>
              <a:rPr lang="en-US" dirty="0"/>
              <a:t>Consider creating a second, non-ESD account where you store less sensitive data and share this data with non-ESD accounts.</a:t>
            </a:r>
          </a:p>
          <a:p>
            <a:r>
              <a:rPr lang="en-US" dirty="0"/>
              <a:t>If you are using Tri-Secret Secure with your ESD account and you share data with other accounts, Snowflake treats the data access from these accounts as if the access occurred from within your own account. Specifically, granting access to the consumer account may require Snowflake to access your AWS KMS.</a:t>
            </a:r>
          </a:p>
          <a:p>
            <a:endParaRPr lang="en-US" altLang="en-US" dirty="0"/>
          </a:p>
          <a:p>
            <a:pPr marL="457200" lvl="1" indent="0">
              <a:buNone/>
            </a:pPr>
            <a:endParaRPr lang="en-US" altLang="en-US" sz="4000" dirty="0">
              <a:latin typeface="Arial" panose="020B0604020202020204" pitchFamily="34" charset="0"/>
            </a:endParaRPr>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9" name="Picture 28">
            <a:extLst>
              <a:ext uri="{FF2B5EF4-FFF2-40B4-BE49-F238E27FC236}">
                <a16:creationId xmlns:a16="http://schemas.microsoft.com/office/drawing/2014/main" id="{23AA5B45-9889-4718-8DC2-5954D5CBC60A}"/>
              </a:ext>
            </a:extLst>
          </p:cNvPr>
          <p:cNvPicPr>
            <a:picLocks noChangeAspect="1"/>
          </p:cNvPicPr>
          <p:nvPr/>
        </p:nvPicPr>
        <p:blipFill>
          <a:blip r:embed="rId2"/>
          <a:stretch>
            <a:fillRect/>
          </a:stretch>
        </p:blipFill>
        <p:spPr>
          <a:xfrm>
            <a:off x="281354" y="1302989"/>
            <a:ext cx="11025554" cy="2867041"/>
          </a:xfrm>
          <a:prstGeom prst="rect">
            <a:avLst/>
          </a:prstGeom>
        </p:spPr>
      </p:pic>
    </p:spTree>
    <p:extLst>
      <p:ext uri="{BB962C8B-B14F-4D97-AF65-F5344CB8AC3E}">
        <p14:creationId xmlns:p14="http://schemas.microsoft.com/office/powerpoint/2010/main" val="554051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Data Sharing</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fontScale="92500" lnSpcReduction="10000"/>
          </a:bodyPr>
          <a:lstStyle/>
          <a:p>
            <a:r>
              <a:rPr lang="en-US" altLang="en-US" sz="2400" dirty="0"/>
              <a:t>Sharing Data</a:t>
            </a:r>
          </a:p>
          <a:p>
            <a:pPr lvl="1"/>
            <a:r>
              <a:rPr lang="en-US" altLang="en-US" sz="2000" dirty="0"/>
              <a:t> Web UI – Inbound , Outbound</a:t>
            </a:r>
          </a:p>
          <a:p>
            <a:r>
              <a:rPr lang="en-US" sz="2400" dirty="0"/>
              <a:t>Outbound Shares (Providers)</a:t>
            </a:r>
          </a:p>
          <a:p>
            <a:pPr lvl="1"/>
            <a:r>
              <a:rPr lang="en-US" altLang="en-US" sz="2000" dirty="0"/>
              <a:t>Shares that you have created and you have access to</a:t>
            </a:r>
          </a:p>
          <a:p>
            <a:pPr lvl="1"/>
            <a:r>
              <a:rPr lang="en-US" altLang="en-US" sz="2000" dirty="0"/>
              <a:t>Create a Share</a:t>
            </a:r>
          </a:p>
          <a:p>
            <a:pPr lvl="1"/>
            <a:r>
              <a:rPr lang="en-US" altLang="en-US" sz="2000" dirty="0"/>
              <a:t>Edit Shares</a:t>
            </a:r>
          </a:p>
          <a:p>
            <a:r>
              <a:rPr lang="en-US" sz="2400" dirty="0"/>
              <a:t>Inbound Shares (Consumers)</a:t>
            </a:r>
          </a:p>
          <a:p>
            <a:pPr lvl="1"/>
            <a:r>
              <a:rPr lang="en-US" sz="2000" dirty="0"/>
              <a:t>View Shares from providers that you are granted to</a:t>
            </a:r>
          </a:p>
          <a:p>
            <a:pPr lvl="1"/>
            <a:r>
              <a:rPr lang="en-US" sz="2000" dirty="0"/>
              <a:t>Create a Database for the share</a:t>
            </a:r>
          </a:p>
          <a:p>
            <a:r>
              <a:rPr lang="en-US" altLang="en-US" sz="2400" dirty="0"/>
              <a:t>Sharing Considerations</a:t>
            </a:r>
          </a:p>
          <a:p>
            <a:pPr lvl="1"/>
            <a:r>
              <a:rPr lang="en-US" sz="2200" dirty="0"/>
              <a:t>Currently, consumer accounts must be in the same Snowflake Region as your account; i.e. you can only share with other accounts in your Snowflake Region.</a:t>
            </a:r>
          </a:p>
          <a:p>
            <a:pPr lvl="1"/>
            <a:r>
              <a:rPr lang="en-US" sz="2200" dirty="0"/>
              <a:t>A share can include data from multiple databases.</a:t>
            </a:r>
          </a:p>
          <a:p>
            <a:pPr lvl="1"/>
            <a:r>
              <a:rPr lang="en-US" sz="2200" dirty="0"/>
              <a:t>For data security and privacy reasons, only secure views are supported in shares at this time. If a standard view is added to a share, Snowflake returns an error.</a:t>
            </a:r>
          </a:p>
          <a:p>
            <a:pPr lvl="1"/>
            <a:r>
              <a:rPr lang="en-US" sz="2200" dirty="0"/>
              <a:t>Adding accounts to a share immediately makes the share available to consume by the accounts.</a:t>
            </a:r>
          </a:p>
          <a:p>
            <a:pPr lvl="1"/>
            <a:r>
              <a:rPr lang="en-US" sz="2200" dirty="0"/>
              <a:t>New and modified rows in tables in a share (or in tables referenced by a view in a share) are available immediately to all consumers who have created a database from the share. Keep this in mind when updating these tables.</a:t>
            </a:r>
          </a:p>
          <a:p>
            <a:pPr lvl="1"/>
            <a:r>
              <a:rPr lang="en-US" sz="2200" dirty="0"/>
              <a:t>A new object created in a database in a share is </a:t>
            </a:r>
            <a:r>
              <a:rPr lang="en-US" sz="2200" b="1" i="1" dirty="0"/>
              <a:t>not</a:t>
            </a:r>
            <a:r>
              <a:rPr lang="en-US" sz="2200" dirty="0"/>
              <a:t> automatically available to consumers.</a:t>
            </a:r>
          </a:p>
          <a:p>
            <a:pPr marL="457200" lvl="1" indent="0">
              <a:buNone/>
            </a:pPr>
            <a:endParaRPr lang="en-US" altLang="en-US" sz="4000" dirty="0">
              <a:latin typeface="Arial" panose="020B0604020202020204" pitchFamily="34" charset="0"/>
            </a:endParaRPr>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6939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Data Sharing</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lnSpcReduction="10000"/>
          </a:bodyPr>
          <a:lstStyle/>
          <a:p>
            <a:r>
              <a:rPr lang="en-US" altLang="en-US" sz="2400" dirty="0"/>
              <a:t>Share DDLs</a:t>
            </a:r>
          </a:p>
          <a:p>
            <a:pPr lvl="1"/>
            <a:r>
              <a:rPr lang="en-US" altLang="en-US" sz="2000" dirty="0"/>
              <a:t>Create Share</a:t>
            </a:r>
          </a:p>
          <a:p>
            <a:pPr lvl="1"/>
            <a:r>
              <a:rPr lang="en-US" altLang="en-US" sz="2000" dirty="0"/>
              <a:t>Alter Share</a:t>
            </a:r>
          </a:p>
          <a:p>
            <a:pPr lvl="1"/>
            <a:r>
              <a:rPr lang="en-US" altLang="en-US" sz="2000" dirty="0"/>
              <a:t>Drop Share</a:t>
            </a:r>
          </a:p>
          <a:p>
            <a:pPr lvl="1"/>
            <a:r>
              <a:rPr lang="en-US" altLang="en-US" sz="2000" dirty="0"/>
              <a:t>Describe Share</a:t>
            </a:r>
          </a:p>
          <a:p>
            <a:pPr lvl="1"/>
            <a:r>
              <a:rPr lang="en-US" altLang="en-US" sz="2000" dirty="0"/>
              <a:t>Show Shares</a:t>
            </a:r>
          </a:p>
          <a:p>
            <a:pPr lvl="1"/>
            <a:r>
              <a:rPr lang="en-US" altLang="en-US" sz="2000" dirty="0"/>
              <a:t>Grant &lt;Privileges&gt; to Share</a:t>
            </a:r>
          </a:p>
          <a:p>
            <a:pPr lvl="1"/>
            <a:r>
              <a:rPr lang="en-US" altLang="en-US" sz="2000" dirty="0"/>
              <a:t>Revoke &lt;Privileges&gt; to Share</a:t>
            </a:r>
          </a:p>
          <a:p>
            <a:pPr lvl="1"/>
            <a:r>
              <a:rPr lang="en-US" altLang="en-US" sz="2000" dirty="0"/>
              <a:t>Show Grants to Share</a:t>
            </a:r>
          </a:p>
          <a:p>
            <a:pPr lvl="1"/>
            <a:r>
              <a:rPr lang="en-US" altLang="en-US" sz="2000" dirty="0"/>
              <a:t>Show Grants of Share</a:t>
            </a:r>
          </a:p>
          <a:p>
            <a:pPr lvl="1"/>
            <a:endParaRPr lang="en-US" altLang="en-US" sz="2000" dirty="0"/>
          </a:p>
          <a:p>
            <a:pPr lvl="1"/>
            <a:r>
              <a:rPr lang="en-US" altLang="en-US" sz="2000" dirty="0"/>
              <a:t>alter session set </a:t>
            </a:r>
            <a:r>
              <a:rPr lang="en-US" altLang="en-US" sz="2000" dirty="0" err="1"/>
              <a:t>simulated_data_sharing_consumer</a:t>
            </a:r>
            <a:r>
              <a:rPr lang="en-US" altLang="en-US" sz="2000" dirty="0"/>
              <a:t>='gt54793’;</a:t>
            </a:r>
          </a:p>
          <a:p>
            <a:pPr lvl="1"/>
            <a:endParaRPr lang="en-US" altLang="en-US" sz="2000" dirty="0"/>
          </a:p>
          <a:p>
            <a:pPr lvl="1"/>
            <a:r>
              <a:rPr lang="en-US" altLang="en-US" sz="2000" dirty="0"/>
              <a:t>Adding Accounts to a Share</a:t>
            </a:r>
          </a:p>
          <a:p>
            <a:pPr lvl="1"/>
            <a:r>
              <a:rPr lang="en-US" altLang="en-US" sz="2000" dirty="0"/>
              <a:t>alter share </a:t>
            </a:r>
            <a:r>
              <a:rPr lang="en-US" altLang="en-US" sz="2000" dirty="0" err="1"/>
              <a:t>sales_s</a:t>
            </a:r>
            <a:r>
              <a:rPr lang="en-US" altLang="en-US" sz="2000" dirty="0"/>
              <a:t> add accounts=xy12345, yz23456;</a:t>
            </a:r>
          </a:p>
          <a:p>
            <a:pPr lvl="1"/>
            <a:r>
              <a:rPr lang="en-US" altLang="en-US" sz="2000" dirty="0"/>
              <a:t>Removing Accounts From a Share</a:t>
            </a:r>
          </a:p>
          <a:p>
            <a:pPr lvl="1"/>
            <a:r>
              <a:rPr lang="en-US" altLang="en-US" sz="2000" dirty="0"/>
              <a:t>Alter share </a:t>
            </a:r>
            <a:r>
              <a:rPr lang="en-US" altLang="en-US" sz="2000" dirty="0" err="1"/>
              <a:t>sales_s</a:t>
            </a:r>
            <a:r>
              <a:rPr lang="en-US" altLang="en-US" sz="2000" dirty="0"/>
              <a:t> remove accounts=xy12345;</a:t>
            </a:r>
          </a:p>
          <a:p>
            <a:pPr lvl="1"/>
            <a:r>
              <a:rPr lang="en-US" altLang="en-US" sz="2000" dirty="0"/>
              <a:t>Dropping Share</a:t>
            </a:r>
          </a:p>
          <a:p>
            <a:pPr lvl="1"/>
            <a:r>
              <a:rPr lang="en-US" altLang="en-US" sz="2000" dirty="0"/>
              <a:t>Drop share </a:t>
            </a:r>
            <a:r>
              <a:rPr lang="en-US" altLang="en-US" sz="2000" dirty="0" err="1"/>
              <a:t>sales_s</a:t>
            </a:r>
            <a:r>
              <a:rPr lang="en-US" altLang="en-US" sz="2000" dirty="0"/>
              <a:t>;</a:t>
            </a:r>
          </a:p>
          <a:p>
            <a:pPr lvl="1"/>
            <a:endParaRPr lang="en-US" altLang="en-US" sz="2000" dirty="0"/>
          </a:p>
          <a:p>
            <a:pPr lvl="1"/>
            <a:endParaRPr lang="en-US" altLang="en-US" sz="2000" dirty="0"/>
          </a:p>
          <a:p>
            <a:pPr marL="457200" lvl="1" indent="0">
              <a:buNone/>
            </a:pPr>
            <a:endParaRPr lang="en-US" altLang="en-US" sz="4000" dirty="0">
              <a:latin typeface="Arial" panose="020B0604020202020204" pitchFamily="34" charset="0"/>
            </a:endParaRPr>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6230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Data Sharing</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lnSpcReduction="10000"/>
          </a:bodyPr>
          <a:lstStyle/>
          <a:p>
            <a:r>
              <a:rPr lang="en-US" altLang="en-US" sz="2400" dirty="0"/>
              <a:t>Consumers</a:t>
            </a:r>
          </a:p>
          <a:p>
            <a:pPr lvl="1"/>
            <a:r>
              <a:rPr lang="en-US" altLang="en-US" sz="2000" dirty="0" err="1"/>
              <a:t>AccountAdmin</a:t>
            </a:r>
            <a:r>
              <a:rPr lang="en-US" altLang="en-US" sz="2000" dirty="0"/>
              <a:t> role to Import Shares</a:t>
            </a:r>
          </a:p>
          <a:p>
            <a:pPr lvl="1"/>
            <a:r>
              <a:rPr lang="en-US" altLang="en-US" sz="2000" dirty="0"/>
              <a:t>Any Account with IMPORT SHARES global Privilege can import Shares</a:t>
            </a:r>
          </a:p>
          <a:p>
            <a:r>
              <a:rPr lang="en-US" dirty="0"/>
              <a:t>General Limitations for Shared Databases</a:t>
            </a:r>
          </a:p>
          <a:p>
            <a:pPr lvl="1"/>
            <a:r>
              <a:rPr lang="en-US" sz="2000" dirty="0"/>
              <a:t>Shared databases are read-only. Users in a consumer account can view/query data, but cannot insert or update data, or create any objects in the database.</a:t>
            </a:r>
            <a:endParaRPr lang="en-US" altLang="en-US" sz="2000" dirty="0"/>
          </a:p>
          <a:p>
            <a:pPr lvl="1"/>
            <a:r>
              <a:rPr lang="en-US" altLang="en-US" sz="2000" dirty="0"/>
              <a:t>The following actions are not supported:</a:t>
            </a:r>
          </a:p>
          <a:p>
            <a:pPr lvl="2"/>
            <a:r>
              <a:rPr lang="en-US" altLang="en-US" sz="1800" dirty="0"/>
              <a:t>Creating a clone of a shared database or any schemas/tables in the database.</a:t>
            </a:r>
          </a:p>
          <a:p>
            <a:pPr lvl="2"/>
            <a:r>
              <a:rPr lang="en-US" altLang="en-US" sz="1800" dirty="0"/>
              <a:t>Time Travel for a shared database or any schemas/tables in the database.</a:t>
            </a:r>
          </a:p>
          <a:p>
            <a:pPr lvl="2"/>
            <a:r>
              <a:rPr lang="en-US" altLang="en-US" sz="1800" dirty="0"/>
              <a:t>Editing the comments for a shared database.</a:t>
            </a:r>
          </a:p>
          <a:p>
            <a:r>
              <a:rPr lang="en-IN" dirty="0"/>
              <a:t>Viewing Available Shares</a:t>
            </a:r>
          </a:p>
          <a:p>
            <a:pPr lvl="1"/>
            <a:r>
              <a:rPr lang="en-IN" altLang="en-US" sz="1600" dirty="0">
                <a:solidFill>
                  <a:srgbClr val="000000"/>
                </a:solidFill>
                <a:latin typeface="Courier 10 Pitch"/>
              </a:rPr>
              <a:t>Web Interface : Click On shares – Inbound</a:t>
            </a:r>
          </a:p>
          <a:p>
            <a:pPr lvl="1"/>
            <a:r>
              <a:rPr lang="en-IN" altLang="en-US" sz="1600" dirty="0">
                <a:solidFill>
                  <a:srgbClr val="000000"/>
                </a:solidFill>
                <a:latin typeface="Courier 10 Pitch"/>
              </a:rPr>
              <a:t>SQL : Show Shares or </a:t>
            </a:r>
            <a:r>
              <a:rPr lang="en-IN" altLang="en-US" sz="1600" dirty="0" err="1">
                <a:solidFill>
                  <a:srgbClr val="000000"/>
                </a:solidFill>
                <a:latin typeface="Courier 10 Pitch"/>
              </a:rPr>
              <a:t>desc</a:t>
            </a:r>
            <a:r>
              <a:rPr lang="en-IN" altLang="en-US" sz="1600" dirty="0">
                <a:solidFill>
                  <a:srgbClr val="000000"/>
                </a:solidFill>
                <a:latin typeface="Courier 10 Pitch"/>
              </a:rPr>
              <a:t> Shares</a:t>
            </a:r>
            <a:endParaRPr lang="en-US" altLang="en-US" sz="1600" dirty="0">
              <a:solidFill>
                <a:srgbClr val="000000"/>
              </a:solidFill>
              <a:latin typeface="Courier 10 Pitch"/>
            </a:endParaRPr>
          </a:p>
          <a:p>
            <a:r>
              <a:rPr lang="en-US" dirty="0"/>
              <a:t>Creating a Database from a Share</a:t>
            </a:r>
          </a:p>
          <a:p>
            <a:pPr lvl="1"/>
            <a:r>
              <a:rPr lang="en-US" dirty="0"/>
              <a:t>Web Interface : Click On Shares – In bound</a:t>
            </a:r>
          </a:p>
          <a:p>
            <a:pPr lvl="1"/>
            <a:r>
              <a:rPr lang="en-US" dirty="0"/>
              <a:t>Select the Share </a:t>
            </a:r>
          </a:p>
          <a:p>
            <a:pPr lvl="1"/>
            <a:r>
              <a:rPr lang="en-US" dirty="0"/>
              <a:t>Create Database From Share</a:t>
            </a:r>
          </a:p>
          <a:p>
            <a:pPr lvl="1"/>
            <a:r>
              <a:rPr lang="en-US" altLang="en-US" dirty="0">
                <a:solidFill>
                  <a:srgbClr val="088A08"/>
                </a:solidFill>
                <a:latin typeface="Courier 10 Pitch"/>
              </a:rPr>
              <a:t>create</a:t>
            </a:r>
            <a:r>
              <a:rPr lang="en-US" altLang="en-US" dirty="0">
                <a:solidFill>
                  <a:srgbClr val="000000"/>
                </a:solidFill>
                <a:latin typeface="Courier 10 Pitch"/>
              </a:rPr>
              <a:t> </a:t>
            </a:r>
            <a:r>
              <a:rPr lang="en-US" altLang="en-US" dirty="0">
                <a:solidFill>
                  <a:srgbClr val="088A08"/>
                </a:solidFill>
                <a:latin typeface="Courier 10 Pitch"/>
              </a:rPr>
              <a:t>database</a:t>
            </a:r>
            <a:r>
              <a:rPr lang="en-US" altLang="en-US" dirty="0">
                <a:solidFill>
                  <a:srgbClr val="000000"/>
                </a:solidFill>
                <a:latin typeface="Courier 10 Pitch"/>
              </a:rPr>
              <a:t> </a:t>
            </a:r>
            <a:r>
              <a:rPr lang="en-US" altLang="en-US" dirty="0" err="1">
                <a:solidFill>
                  <a:srgbClr val="000000"/>
                </a:solidFill>
                <a:latin typeface="Courier 10 Pitch"/>
              </a:rPr>
              <a:t>snow_sales</a:t>
            </a:r>
            <a:r>
              <a:rPr lang="en-US" altLang="en-US" dirty="0">
                <a:solidFill>
                  <a:srgbClr val="000000"/>
                </a:solidFill>
                <a:latin typeface="Courier 10 Pitch"/>
              </a:rPr>
              <a:t> </a:t>
            </a:r>
            <a:r>
              <a:rPr lang="en-US" altLang="en-US" dirty="0">
                <a:solidFill>
                  <a:srgbClr val="088A08"/>
                </a:solidFill>
                <a:latin typeface="Courier 10 Pitch"/>
              </a:rPr>
              <a:t>from</a:t>
            </a:r>
            <a:r>
              <a:rPr lang="en-US" altLang="en-US" dirty="0">
                <a:solidFill>
                  <a:srgbClr val="000000"/>
                </a:solidFill>
                <a:latin typeface="Courier 10 Pitch"/>
              </a:rPr>
              <a:t> </a:t>
            </a:r>
            <a:r>
              <a:rPr lang="en-US" altLang="en-US" dirty="0">
                <a:solidFill>
                  <a:srgbClr val="088A08"/>
                </a:solidFill>
                <a:latin typeface="Courier 10 Pitch"/>
              </a:rPr>
              <a:t>share</a:t>
            </a:r>
            <a:r>
              <a:rPr lang="en-US" altLang="en-US" dirty="0">
                <a:solidFill>
                  <a:srgbClr val="000000"/>
                </a:solidFill>
                <a:latin typeface="Courier 10 Pitch"/>
              </a:rPr>
              <a:t> xy12345</a:t>
            </a:r>
            <a:r>
              <a:rPr lang="en-US" altLang="en-US" dirty="0">
                <a:solidFill>
                  <a:srgbClr val="404040"/>
                </a:solidFill>
                <a:latin typeface="Courier 10 Pitch"/>
              </a:rPr>
              <a:t>.</a:t>
            </a:r>
            <a:r>
              <a:rPr lang="en-US" altLang="en-US" dirty="0">
                <a:solidFill>
                  <a:srgbClr val="000000"/>
                </a:solidFill>
                <a:latin typeface="Courier 10 Pitch"/>
              </a:rPr>
              <a:t>sales_s</a:t>
            </a:r>
            <a:r>
              <a:rPr lang="en-US" altLang="en-US" dirty="0">
                <a:solidFill>
                  <a:srgbClr val="404040"/>
                </a:solidFill>
                <a:latin typeface="Courier 10 Pitch"/>
              </a:rPr>
              <a:t>;</a:t>
            </a:r>
            <a:r>
              <a:rPr lang="en-US" altLang="en-US" sz="2000" dirty="0"/>
              <a:t> </a:t>
            </a:r>
            <a:endParaRPr lang="en-US" dirty="0"/>
          </a:p>
          <a:p>
            <a:pPr lvl="1"/>
            <a:endParaRPr lang="en-US" dirty="0"/>
          </a:p>
          <a:p>
            <a:pPr lvl="1"/>
            <a:endParaRPr lang="en-US" dirty="0"/>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0200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Data Sharing</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a:bodyPr>
          <a:lstStyle/>
          <a:p>
            <a:r>
              <a:rPr lang="en-US" altLang="en-US" sz="2400" dirty="0"/>
              <a:t>Reader Accounts</a:t>
            </a:r>
          </a:p>
          <a:p>
            <a:pPr lvl="1"/>
            <a:r>
              <a:rPr lang="en-US" dirty="0"/>
              <a:t>Reader accounts (formerly known as “read-only accounts”) enable providers to share data with consumers who are not already Snowflake customers, without requiring the consumers to become Snowflake customers.</a:t>
            </a:r>
          </a:p>
          <a:p>
            <a:pPr lvl="1"/>
            <a:r>
              <a:rPr lang="en-US" altLang="en-US" sz="2000" dirty="0"/>
              <a:t>ACCOUNTADMIN Role only handles Reader Accounts</a:t>
            </a:r>
          </a:p>
          <a:p>
            <a:pPr lvl="1"/>
            <a:r>
              <a:rPr lang="en-US" dirty="0"/>
              <a:t>A reader account enables data consumers to access and query data shared by the provider of the account, with no setup or usage costs for the consumer, and no requirements for the consumer to sign a licensing agreement with Snowflake</a:t>
            </a:r>
          </a:p>
          <a:p>
            <a:pPr lvl="1"/>
            <a:r>
              <a:rPr lang="en-US" dirty="0"/>
              <a:t>The reader account is created, owned, and managed by the provider account</a:t>
            </a:r>
          </a:p>
          <a:p>
            <a:pPr lvl="1"/>
            <a:r>
              <a:rPr lang="en-US" altLang="en-US" dirty="0"/>
              <a:t>Reader Account is responsible for all credit charges incurred by users in reader account</a:t>
            </a:r>
          </a:p>
          <a:p>
            <a:pPr lvl="1"/>
            <a:endParaRPr lang="en-US" dirty="0"/>
          </a:p>
          <a:p>
            <a:pPr lvl="1"/>
            <a:endParaRPr lang="en-US" dirty="0"/>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2997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503</TotalTime>
  <Words>1092</Words>
  <Application>Microsoft Office PowerPoint</Application>
  <PresentationFormat>Widescreen</PresentationFormat>
  <Paragraphs>222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Courier 10 Pitch</vt:lpstr>
      <vt:lpstr>Office Theme</vt:lpstr>
      <vt:lpstr>Snowflake – Data Sharing</vt:lpstr>
      <vt:lpstr>Snowflake – Data Sharing</vt:lpstr>
      <vt:lpstr>Snowflake – Data Sharing</vt:lpstr>
      <vt:lpstr>Snowflake – Data Sharing</vt:lpstr>
      <vt:lpstr>Snowflake – Data Sharing</vt:lpstr>
      <vt:lpstr>Snowflake – Data Sharing</vt:lpstr>
      <vt:lpstr>Snowflake – Data Sharing</vt:lpstr>
      <vt:lpstr>Snowflake – Data Sharing</vt:lpstr>
      <vt:lpstr>Snowflake – Data Sharing</vt:lpstr>
      <vt:lpstr>Snowflake – Data Sharing</vt:lpstr>
      <vt:lpstr>Snowflake – Data Sharing</vt:lpstr>
      <vt:lpstr>Snowflake – Data Sharing</vt:lpstr>
      <vt:lpstr>Snowflake – Data Sharing</vt:lpstr>
      <vt:lpstr>Snowflake – Data Sharing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 – Data Sharing</dc:title>
  <dc:creator>Sekhar Modem -X (smodem - TECH MAHINDRA LIM at Cisco)</dc:creator>
  <cp:lastModifiedBy>Sekhar Modem -X (smodem - TECH MAHINDRA LIM at Cisco)</cp:lastModifiedBy>
  <cp:revision>10</cp:revision>
  <dcterms:created xsi:type="dcterms:W3CDTF">2020-06-21T18:05:56Z</dcterms:created>
  <dcterms:modified xsi:type="dcterms:W3CDTF">2020-07-15T15:56:07Z</dcterms:modified>
</cp:coreProperties>
</file>