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47" r:id="rId2"/>
    <p:sldId id="354" r:id="rId3"/>
    <p:sldId id="349" r:id="rId4"/>
    <p:sldId id="355" r:id="rId5"/>
    <p:sldId id="356" r:id="rId6"/>
    <p:sldId id="350" r:id="rId7"/>
    <p:sldId id="351" r:id="rId8"/>
    <p:sldId id="352" r:id="rId9"/>
    <p:sldId id="357" r:id="rId10"/>
    <p:sldId id="358" r:id="rId11"/>
    <p:sldId id="359" r:id="rId12"/>
    <p:sldId id="361" r:id="rId13"/>
    <p:sldId id="362" r:id="rId14"/>
    <p:sldId id="363" r:id="rId15"/>
    <p:sldId id="364" r:id="rId16"/>
    <p:sldId id="365" r:id="rId17"/>
    <p:sldId id="353" r:id="rId18"/>
    <p:sldId id="367" r:id="rId19"/>
    <p:sldId id="368" r:id="rId20"/>
    <p:sldId id="369" r:id="rId21"/>
    <p:sldId id="370" r:id="rId22"/>
    <p:sldId id="371" r:id="rId23"/>
    <p:sldId id="372" r:id="rId24"/>
    <p:sldId id="373" r:id="rId25"/>
    <p:sldId id="37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FD26B-344D-46C5-862E-875A82F794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7BD87E4-00AC-4D02-9B77-684410CAFA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53F396-5565-4EC2-BEE2-6E32592FE3AD}"/>
              </a:ext>
            </a:extLst>
          </p:cNvPr>
          <p:cNvSpPr>
            <a:spLocks noGrp="1"/>
          </p:cNvSpPr>
          <p:nvPr>
            <p:ph type="dt" sz="half" idx="10"/>
          </p:nvPr>
        </p:nvSpPr>
        <p:spPr/>
        <p:txBody>
          <a:bodyPr/>
          <a:lstStyle/>
          <a:p>
            <a:fld id="{1EC74E96-81F9-4BE2-B667-778CF7F71E70}" type="datetimeFigureOut">
              <a:rPr lang="en-US" smtClean="0"/>
              <a:t>7/17/2020</a:t>
            </a:fld>
            <a:endParaRPr lang="en-US"/>
          </a:p>
        </p:txBody>
      </p:sp>
      <p:sp>
        <p:nvSpPr>
          <p:cNvPr id="5" name="Footer Placeholder 4">
            <a:extLst>
              <a:ext uri="{FF2B5EF4-FFF2-40B4-BE49-F238E27FC236}">
                <a16:creationId xmlns:a16="http://schemas.microsoft.com/office/drawing/2014/main" id="{A516796F-552C-4E5F-B6E7-883920A29E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1783B5-4EB8-438C-BDBA-C9AE2FB3639D}"/>
              </a:ext>
            </a:extLst>
          </p:cNvPr>
          <p:cNvSpPr>
            <a:spLocks noGrp="1"/>
          </p:cNvSpPr>
          <p:nvPr>
            <p:ph type="sldNum" sz="quarter" idx="12"/>
          </p:nvPr>
        </p:nvSpPr>
        <p:spPr/>
        <p:txBody>
          <a:bodyPr/>
          <a:lstStyle/>
          <a:p>
            <a:fld id="{A8869EE1-B42C-4D1B-9522-16BFD9661D1D}" type="slidenum">
              <a:rPr lang="en-US" smtClean="0"/>
              <a:t>‹#›</a:t>
            </a:fld>
            <a:endParaRPr lang="en-US"/>
          </a:p>
        </p:txBody>
      </p:sp>
    </p:spTree>
    <p:extLst>
      <p:ext uri="{BB962C8B-B14F-4D97-AF65-F5344CB8AC3E}">
        <p14:creationId xmlns:p14="http://schemas.microsoft.com/office/powerpoint/2010/main" val="224929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CC702-C805-40DC-BD62-C697F86825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ABCA4C5-CB89-4664-9B57-36D1E2C0DA1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D226E9-96D9-4E08-9054-9D3C51428CDF}"/>
              </a:ext>
            </a:extLst>
          </p:cNvPr>
          <p:cNvSpPr>
            <a:spLocks noGrp="1"/>
          </p:cNvSpPr>
          <p:nvPr>
            <p:ph type="dt" sz="half" idx="10"/>
          </p:nvPr>
        </p:nvSpPr>
        <p:spPr/>
        <p:txBody>
          <a:bodyPr/>
          <a:lstStyle/>
          <a:p>
            <a:fld id="{1EC74E96-81F9-4BE2-B667-778CF7F71E70}" type="datetimeFigureOut">
              <a:rPr lang="en-US" smtClean="0"/>
              <a:t>7/17/2020</a:t>
            </a:fld>
            <a:endParaRPr lang="en-US"/>
          </a:p>
        </p:txBody>
      </p:sp>
      <p:sp>
        <p:nvSpPr>
          <p:cNvPr id="5" name="Footer Placeholder 4">
            <a:extLst>
              <a:ext uri="{FF2B5EF4-FFF2-40B4-BE49-F238E27FC236}">
                <a16:creationId xmlns:a16="http://schemas.microsoft.com/office/drawing/2014/main" id="{0AAD0E97-8FA7-49DB-93E7-CD5D4D12A4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58D83B-1A3F-4955-8E34-2E67A16C08B8}"/>
              </a:ext>
            </a:extLst>
          </p:cNvPr>
          <p:cNvSpPr>
            <a:spLocks noGrp="1"/>
          </p:cNvSpPr>
          <p:nvPr>
            <p:ph type="sldNum" sz="quarter" idx="12"/>
          </p:nvPr>
        </p:nvSpPr>
        <p:spPr/>
        <p:txBody>
          <a:bodyPr/>
          <a:lstStyle/>
          <a:p>
            <a:fld id="{A8869EE1-B42C-4D1B-9522-16BFD9661D1D}" type="slidenum">
              <a:rPr lang="en-US" smtClean="0"/>
              <a:t>‹#›</a:t>
            </a:fld>
            <a:endParaRPr lang="en-US"/>
          </a:p>
        </p:txBody>
      </p:sp>
    </p:spTree>
    <p:extLst>
      <p:ext uri="{BB962C8B-B14F-4D97-AF65-F5344CB8AC3E}">
        <p14:creationId xmlns:p14="http://schemas.microsoft.com/office/powerpoint/2010/main" val="3131879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DF4D51-F497-448C-BB1B-8E68CE5EA12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FB30689-AFAC-4723-8C51-D5D7E6DD862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C9E5B9-6C99-42EE-ADCA-5F7DABAFD874}"/>
              </a:ext>
            </a:extLst>
          </p:cNvPr>
          <p:cNvSpPr>
            <a:spLocks noGrp="1"/>
          </p:cNvSpPr>
          <p:nvPr>
            <p:ph type="dt" sz="half" idx="10"/>
          </p:nvPr>
        </p:nvSpPr>
        <p:spPr/>
        <p:txBody>
          <a:bodyPr/>
          <a:lstStyle/>
          <a:p>
            <a:fld id="{1EC74E96-81F9-4BE2-B667-778CF7F71E70}" type="datetimeFigureOut">
              <a:rPr lang="en-US" smtClean="0"/>
              <a:t>7/17/2020</a:t>
            </a:fld>
            <a:endParaRPr lang="en-US"/>
          </a:p>
        </p:txBody>
      </p:sp>
      <p:sp>
        <p:nvSpPr>
          <p:cNvPr id="5" name="Footer Placeholder 4">
            <a:extLst>
              <a:ext uri="{FF2B5EF4-FFF2-40B4-BE49-F238E27FC236}">
                <a16:creationId xmlns:a16="http://schemas.microsoft.com/office/drawing/2014/main" id="{F9784447-D65A-43E4-9F92-862269FC6B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C50D45-542B-453C-BB46-81303272C4C5}"/>
              </a:ext>
            </a:extLst>
          </p:cNvPr>
          <p:cNvSpPr>
            <a:spLocks noGrp="1"/>
          </p:cNvSpPr>
          <p:nvPr>
            <p:ph type="sldNum" sz="quarter" idx="12"/>
          </p:nvPr>
        </p:nvSpPr>
        <p:spPr/>
        <p:txBody>
          <a:bodyPr/>
          <a:lstStyle/>
          <a:p>
            <a:fld id="{A8869EE1-B42C-4D1B-9522-16BFD9661D1D}" type="slidenum">
              <a:rPr lang="en-US" smtClean="0"/>
              <a:t>‹#›</a:t>
            </a:fld>
            <a:endParaRPr lang="en-US"/>
          </a:p>
        </p:txBody>
      </p:sp>
    </p:spTree>
    <p:extLst>
      <p:ext uri="{BB962C8B-B14F-4D97-AF65-F5344CB8AC3E}">
        <p14:creationId xmlns:p14="http://schemas.microsoft.com/office/powerpoint/2010/main" val="2987842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70742-A522-4E6E-BB12-F29C9D93B9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7D0F5B-18F7-4FEC-8DAF-02D1C2872DA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6CD853-933A-43C5-8087-E31EF9CA4F47}"/>
              </a:ext>
            </a:extLst>
          </p:cNvPr>
          <p:cNvSpPr>
            <a:spLocks noGrp="1"/>
          </p:cNvSpPr>
          <p:nvPr>
            <p:ph type="dt" sz="half" idx="10"/>
          </p:nvPr>
        </p:nvSpPr>
        <p:spPr/>
        <p:txBody>
          <a:bodyPr/>
          <a:lstStyle/>
          <a:p>
            <a:fld id="{1EC74E96-81F9-4BE2-B667-778CF7F71E70}" type="datetimeFigureOut">
              <a:rPr lang="en-US" smtClean="0"/>
              <a:t>7/17/2020</a:t>
            </a:fld>
            <a:endParaRPr lang="en-US"/>
          </a:p>
        </p:txBody>
      </p:sp>
      <p:sp>
        <p:nvSpPr>
          <p:cNvPr id="5" name="Footer Placeholder 4">
            <a:extLst>
              <a:ext uri="{FF2B5EF4-FFF2-40B4-BE49-F238E27FC236}">
                <a16:creationId xmlns:a16="http://schemas.microsoft.com/office/drawing/2014/main" id="{39DA8A5B-0342-4E35-8A8E-88DC0BA0E6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0032E2-8D38-4918-A04E-61AFD9952AE4}"/>
              </a:ext>
            </a:extLst>
          </p:cNvPr>
          <p:cNvSpPr>
            <a:spLocks noGrp="1"/>
          </p:cNvSpPr>
          <p:nvPr>
            <p:ph type="sldNum" sz="quarter" idx="12"/>
          </p:nvPr>
        </p:nvSpPr>
        <p:spPr/>
        <p:txBody>
          <a:bodyPr/>
          <a:lstStyle/>
          <a:p>
            <a:fld id="{A8869EE1-B42C-4D1B-9522-16BFD9661D1D}" type="slidenum">
              <a:rPr lang="en-US" smtClean="0"/>
              <a:t>‹#›</a:t>
            </a:fld>
            <a:endParaRPr lang="en-US"/>
          </a:p>
        </p:txBody>
      </p:sp>
    </p:spTree>
    <p:extLst>
      <p:ext uri="{BB962C8B-B14F-4D97-AF65-F5344CB8AC3E}">
        <p14:creationId xmlns:p14="http://schemas.microsoft.com/office/powerpoint/2010/main" val="4119078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38B2B-642F-4DD1-BCA7-BFED276130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FD334B4-CA4E-448F-BBC6-B78D811948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6F68578-0422-44D8-98C5-CDC4CA0AA921}"/>
              </a:ext>
            </a:extLst>
          </p:cNvPr>
          <p:cNvSpPr>
            <a:spLocks noGrp="1"/>
          </p:cNvSpPr>
          <p:nvPr>
            <p:ph type="dt" sz="half" idx="10"/>
          </p:nvPr>
        </p:nvSpPr>
        <p:spPr/>
        <p:txBody>
          <a:bodyPr/>
          <a:lstStyle/>
          <a:p>
            <a:fld id="{1EC74E96-81F9-4BE2-B667-778CF7F71E70}" type="datetimeFigureOut">
              <a:rPr lang="en-US" smtClean="0"/>
              <a:t>7/17/2020</a:t>
            </a:fld>
            <a:endParaRPr lang="en-US"/>
          </a:p>
        </p:txBody>
      </p:sp>
      <p:sp>
        <p:nvSpPr>
          <p:cNvPr id="5" name="Footer Placeholder 4">
            <a:extLst>
              <a:ext uri="{FF2B5EF4-FFF2-40B4-BE49-F238E27FC236}">
                <a16:creationId xmlns:a16="http://schemas.microsoft.com/office/drawing/2014/main" id="{6D7FBFFE-22AD-460D-BB02-929FC624B6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B1599C-658B-4A09-B868-8272F8900A8C}"/>
              </a:ext>
            </a:extLst>
          </p:cNvPr>
          <p:cNvSpPr>
            <a:spLocks noGrp="1"/>
          </p:cNvSpPr>
          <p:nvPr>
            <p:ph type="sldNum" sz="quarter" idx="12"/>
          </p:nvPr>
        </p:nvSpPr>
        <p:spPr/>
        <p:txBody>
          <a:bodyPr/>
          <a:lstStyle/>
          <a:p>
            <a:fld id="{A8869EE1-B42C-4D1B-9522-16BFD9661D1D}" type="slidenum">
              <a:rPr lang="en-US" smtClean="0"/>
              <a:t>‹#›</a:t>
            </a:fld>
            <a:endParaRPr lang="en-US"/>
          </a:p>
        </p:txBody>
      </p:sp>
    </p:spTree>
    <p:extLst>
      <p:ext uri="{BB962C8B-B14F-4D97-AF65-F5344CB8AC3E}">
        <p14:creationId xmlns:p14="http://schemas.microsoft.com/office/powerpoint/2010/main" val="71327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C0282-2E7C-4178-9659-A2E6D81D06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82262D-CF20-4EB2-88CF-2DB03F725B2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565B560-0D67-40EE-907D-16DF63C3F68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53A070B-BB49-455B-9B26-BF45F0004B68}"/>
              </a:ext>
            </a:extLst>
          </p:cNvPr>
          <p:cNvSpPr>
            <a:spLocks noGrp="1"/>
          </p:cNvSpPr>
          <p:nvPr>
            <p:ph type="dt" sz="half" idx="10"/>
          </p:nvPr>
        </p:nvSpPr>
        <p:spPr/>
        <p:txBody>
          <a:bodyPr/>
          <a:lstStyle/>
          <a:p>
            <a:fld id="{1EC74E96-81F9-4BE2-B667-778CF7F71E70}" type="datetimeFigureOut">
              <a:rPr lang="en-US" smtClean="0"/>
              <a:t>7/17/2020</a:t>
            </a:fld>
            <a:endParaRPr lang="en-US"/>
          </a:p>
        </p:txBody>
      </p:sp>
      <p:sp>
        <p:nvSpPr>
          <p:cNvPr id="6" name="Footer Placeholder 5">
            <a:extLst>
              <a:ext uri="{FF2B5EF4-FFF2-40B4-BE49-F238E27FC236}">
                <a16:creationId xmlns:a16="http://schemas.microsoft.com/office/drawing/2014/main" id="{9F18B725-AF38-429D-BA65-4E7206375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E68A51-27CD-46C5-8C7D-0DF74BCEBAEF}"/>
              </a:ext>
            </a:extLst>
          </p:cNvPr>
          <p:cNvSpPr>
            <a:spLocks noGrp="1"/>
          </p:cNvSpPr>
          <p:nvPr>
            <p:ph type="sldNum" sz="quarter" idx="12"/>
          </p:nvPr>
        </p:nvSpPr>
        <p:spPr/>
        <p:txBody>
          <a:bodyPr/>
          <a:lstStyle/>
          <a:p>
            <a:fld id="{A8869EE1-B42C-4D1B-9522-16BFD9661D1D}" type="slidenum">
              <a:rPr lang="en-US" smtClean="0"/>
              <a:t>‹#›</a:t>
            </a:fld>
            <a:endParaRPr lang="en-US"/>
          </a:p>
        </p:txBody>
      </p:sp>
    </p:spTree>
    <p:extLst>
      <p:ext uri="{BB962C8B-B14F-4D97-AF65-F5344CB8AC3E}">
        <p14:creationId xmlns:p14="http://schemas.microsoft.com/office/powerpoint/2010/main" val="3174929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34C34-4F3E-43E2-91CF-82AC6E5F60D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14D6C1-9F2A-4FD7-A08A-7510C7729E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B12378F-3825-4033-98E5-589301A2D56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56380D-F40F-4FE4-9F01-A4DC635B4C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C0C8CAA-489C-46EE-A8AA-5ABCEDCEF61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F67C94A-552C-4927-B7D9-280115A7520D}"/>
              </a:ext>
            </a:extLst>
          </p:cNvPr>
          <p:cNvSpPr>
            <a:spLocks noGrp="1"/>
          </p:cNvSpPr>
          <p:nvPr>
            <p:ph type="dt" sz="half" idx="10"/>
          </p:nvPr>
        </p:nvSpPr>
        <p:spPr/>
        <p:txBody>
          <a:bodyPr/>
          <a:lstStyle/>
          <a:p>
            <a:fld id="{1EC74E96-81F9-4BE2-B667-778CF7F71E70}" type="datetimeFigureOut">
              <a:rPr lang="en-US" smtClean="0"/>
              <a:t>7/17/2020</a:t>
            </a:fld>
            <a:endParaRPr lang="en-US"/>
          </a:p>
        </p:txBody>
      </p:sp>
      <p:sp>
        <p:nvSpPr>
          <p:cNvPr id="8" name="Footer Placeholder 7">
            <a:extLst>
              <a:ext uri="{FF2B5EF4-FFF2-40B4-BE49-F238E27FC236}">
                <a16:creationId xmlns:a16="http://schemas.microsoft.com/office/drawing/2014/main" id="{48A44867-25C1-4D55-B06E-4C484FDE3C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5C50E9-A417-4FB8-9391-A1FFD1917D72}"/>
              </a:ext>
            </a:extLst>
          </p:cNvPr>
          <p:cNvSpPr>
            <a:spLocks noGrp="1"/>
          </p:cNvSpPr>
          <p:nvPr>
            <p:ph type="sldNum" sz="quarter" idx="12"/>
          </p:nvPr>
        </p:nvSpPr>
        <p:spPr/>
        <p:txBody>
          <a:bodyPr/>
          <a:lstStyle/>
          <a:p>
            <a:fld id="{A8869EE1-B42C-4D1B-9522-16BFD9661D1D}" type="slidenum">
              <a:rPr lang="en-US" smtClean="0"/>
              <a:t>‹#›</a:t>
            </a:fld>
            <a:endParaRPr lang="en-US"/>
          </a:p>
        </p:txBody>
      </p:sp>
    </p:spTree>
    <p:extLst>
      <p:ext uri="{BB962C8B-B14F-4D97-AF65-F5344CB8AC3E}">
        <p14:creationId xmlns:p14="http://schemas.microsoft.com/office/powerpoint/2010/main" val="163092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8C2B9-7242-4734-9ABC-E4F1790D42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990F80-9726-40E8-A72C-C535FEAD59A1}"/>
              </a:ext>
            </a:extLst>
          </p:cNvPr>
          <p:cNvSpPr>
            <a:spLocks noGrp="1"/>
          </p:cNvSpPr>
          <p:nvPr>
            <p:ph type="dt" sz="half" idx="10"/>
          </p:nvPr>
        </p:nvSpPr>
        <p:spPr/>
        <p:txBody>
          <a:bodyPr/>
          <a:lstStyle/>
          <a:p>
            <a:fld id="{1EC74E96-81F9-4BE2-B667-778CF7F71E70}" type="datetimeFigureOut">
              <a:rPr lang="en-US" smtClean="0"/>
              <a:t>7/17/2020</a:t>
            </a:fld>
            <a:endParaRPr lang="en-US"/>
          </a:p>
        </p:txBody>
      </p:sp>
      <p:sp>
        <p:nvSpPr>
          <p:cNvPr id="4" name="Footer Placeholder 3">
            <a:extLst>
              <a:ext uri="{FF2B5EF4-FFF2-40B4-BE49-F238E27FC236}">
                <a16:creationId xmlns:a16="http://schemas.microsoft.com/office/drawing/2014/main" id="{16D4B990-3CEB-4E42-9B16-E20F18EBCA7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101C6B-0B11-4E9F-A472-FFCF4D9BFD03}"/>
              </a:ext>
            </a:extLst>
          </p:cNvPr>
          <p:cNvSpPr>
            <a:spLocks noGrp="1"/>
          </p:cNvSpPr>
          <p:nvPr>
            <p:ph type="sldNum" sz="quarter" idx="12"/>
          </p:nvPr>
        </p:nvSpPr>
        <p:spPr/>
        <p:txBody>
          <a:bodyPr/>
          <a:lstStyle/>
          <a:p>
            <a:fld id="{A8869EE1-B42C-4D1B-9522-16BFD9661D1D}" type="slidenum">
              <a:rPr lang="en-US" smtClean="0"/>
              <a:t>‹#›</a:t>
            </a:fld>
            <a:endParaRPr lang="en-US"/>
          </a:p>
        </p:txBody>
      </p:sp>
    </p:spTree>
    <p:extLst>
      <p:ext uri="{BB962C8B-B14F-4D97-AF65-F5344CB8AC3E}">
        <p14:creationId xmlns:p14="http://schemas.microsoft.com/office/powerpoint/2010/main" val="178789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9F8588-2BF5-4CF7-A915-E10CB00C4E28}"/>
              </a:ext>
            </a:extLst>
          </p:cNvPr>
          <p:cNvSpPr>
            <a:spLocks noGrp="1"/>
          </p:cNvSpPr>
          <p:nvPr>
            <p:ph type="dt" sz="half" idx="10"/>
          </p:nvPr>
        </p:nvSpPr>
        <p:spPr/>
        <p:txBody>
          <a:bodyPr/>
          <a:lstStyle/>
          <a:p>
            <a:fld id="{1EC74E96-81F9-4BE2-B667-778CF7F71E70}" type="datetimeFigureOut">
              <a:rPr lang="en-US" smtClean="0"/>
              <a:t>7/17/2020</a:t>
            </a:fld>
            <a:endParaRPr lang="en-US"/>
          </a:p>
        </p:txBody>
      </p:sp>
      <p:sp>
        <p:nvSpPr>
          <p:cNvPr id="3" name="Footer Placeholder 2">
            <a:extLst>
              <a:ext uri="{FF2B5EF4-FFF2-40B4-BE49-F238E27FC236}">
                <a16:creationId xmlns:a16="http://schemas.microsoft.com/office/drawing/2014/main" id="{30FD4EDF-3F93-49B5-BD60-68FF917E0A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67B8BF-C71D-4464-862C-EC65A6AE69D1}"/>
              </a:ext>
            </a:extLst>
          </p:cNvPr>
          <p:cNvSpPr>
            <a:spLocks noGrp="1"/>
          </p:cNvSpPr>
          <p:nvPr>
            <p:ph type="sldNum" sz="quarter" idx="12"/>
          </p:nvPr>
        </p:nvSpPr>
        <p:spPr/>
        <p:txBody>
          <a:bodyPr/>
          <a:lstStyle/>
          <a:p>
            <a:fld id="{A8869EE1-B42C-4D1B-9522-16BFD9661D1D}" type="slidenum">
              <a:rPr lang="en-US" smtClean="0"/>
              <a:t>‹#›</a:t>
            </a:fld>
            <a:endParaRPr lang="en-US"/>
          </a:p>
        </p:txBody>
      </p:sp>
    </p:spTree>
    <p:extLst>
      <p:ext uri="{BB962C8B-B14F-4D97-AF65-F5344CB8AC3E}">
        <p14:creationId xmlns:p14="http://schemas.microsoft.com/office/powerpoint/2010/main" val="4068023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64A88-613E-4D34-A574-29C1D1ABD2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0C5B20F-3182-40CE-A95F-1261990E57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0204932-B8BD-4226-A670-20B1D68540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CB5D7D4-ECFC-4625-89FF-29679D4F180E}"/>
              </a:ext>
            </a:extLst>
          </p:cNvPr>
          <p:cNvSpPr>
            <a:spLocks noGrp="1"/>
          </p:cNvSpPr>
          <p:nvPr>
            <p:ph type="dt" sz="half" idx="10"/>
          </p:nvPr>
        </p:nvSpPr>
        <p:spPr/>
        <p:txBody>
          <a:bodyPr/>
          <a:lstStyle/>
          <a:p>
            <a:fld id="{1EC74E96-81F9-4BE2-B667-778CF7F71E70}" type="datetimeFigureOut">
              <a:rPr lang="en-US" smtClean="0"/>
              <a:t>7/17/2020</a:t>
            </a:fld>
            <a:endParaRPr lang="en-US"/>
          </a:p>
        </p:txBody>
      </p:sp>
      <p:sp>
        <p:nvSpPr>
          <p:cNvPr id="6" name="Footer Placeholder 5">
            <a:extLst>
              <a:ext uri="{FF2B5EF4-FFF2-40B4-BE49-F238E27FC236}">
                <a16:creationId xmlns:a16="http://schemas.microsoft.com/office/drawing/2014/main" id="{527365DF-F88E-4569-BCA5-A8E3FEA109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8104C3-363A-43EB-97EE-210FE6FDCCCB}"/>
              </a:ext>
            </a:extLst>
          </p:cNvPr>
          <p:cNvSpPr>
            <a:spLocks noGrp="1"/>
          </p:cNvSpPr>
          <p:nvPr>
            <p:ph type="sldNum" sz="quarter" idx="12"/>
          </p:nvPr>
        </p:nvSpPr>
        <p:spPr/>
        <p:txBody>
          <a:bodyPr/>
          <a:lstStyle/>
          <a:p>
            <a:fld id="{A8869EE1-B42C-4D1B-9522-16BFD9661D1D}" type="slidenum">
              <a:rPr lang="en-US" smtClean="0"/>
              <a:t>‹#›</a:t>
            </a:fld>
            <a:endParaRPr lang="en-US"/>
          </a:p>
        </p:txBody>
      </p:sp>
    </p:spTree>
    <p:extLst>
      <p:ext uri="{BB962C8B-B14F-4D97-AF65-F5344CB8AC3E}">
        <p14:creationId xmlns:p14="http://schemas.microsoft.com/office/powerpoint/2010/main" val="3377184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0E172-685A-4EEB-BB23-3F7E9856EF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D5F9ED-EAF0-4A2D-9DB9-35646715CC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0632F40-DDAC-47FF-BC3B-28832445A6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BA87829-D749-4259-89C2-3BDD410E7D68}"/>
              </a:ext>
            </a:extLst>
          </p:cNvPr>
          <p:cNvSpPr>
            <a:spLocks noGrp="1"/>
          </p:cNvSpPr>
          <p:nvPr>
            <p:ph type="dt" sz="half" idx="10"/>
          </p:nvPr>
        </p:nvSpPr>
        <p:spPr/>
        <p:txBody>
          <a:bodyPr/>
          <a:lstStyle/>
          <a:p>
            <a:fld id="{1EC74E96-81F9-4BE2-B667-778CF7F71E70}" type="datetimeFigureOut">
              <a:rPr lang="en-US" smtClean="0"/>
              <a:t>7/17/2020</a:t>
            </a:fld>
            <a:endParaRPr lang="en-US"/>
          </a:p>
        </p:txBody>
      </p:sp>
      <p:sp>
        <p:nvSpPr>
          <p:cNvPr id="6" name="Footer Placeholder 5">
            <a:extLst>
              <a:ext uri="{FF2B5EF4-FFF2-40B4-BE49-F238E27FC236}">
                <a16:creationId xmlns:a16="http://schemas.microsoft.com/office/drawing/2014/main" id="{70107742-5B06-4970-B5CE-5AD4B37EC2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8DAEFA-4F67-4F72-8811-271CDF5C6CBC}"/>
              </a:ext>
            </a:extLst>
          </p:cNvPr>
          <p:cNvSpPr>
            <a:spLocks noGrp="1"/>
          </p:cNvSpPr>
          <p:nvPr>
            <p:ph type="sldNum" sz="quarter" idx="12"/>
          </p:nvPr>
        </p:nvSpPr>
        <p:spPr/>
        <p:txBody>
          <a:bodyPr/>
          <a:lstStyle/>
          <a:p>
            <a:fld id="{A8869EE1-B42C-4D1B-9522-16BFD9661D1D}" type="slidenum">
              <a:rPr lang="en-US" smtClean="0"/>
              <a:t>‹#›</a:t>
            </a:fld>
            <a:endParaRPr lang="en-US"/>
          </a:p>
        </p:txBody>
      </p:sp>
    </p:spTree>
    <p:extLst>
      <p:ext uri="{BB962C8B-B14F-4D97-AF65-F5344CB8AC3E}">
        <p14:creationId xmlns:p14="http://schemas.microsoft.com/office/powerpoint/2010/main" val="3976837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C75E4C-2029-45F4-A23C-F3B6AF7D2C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A861284-2B04-428C-A518-9AA0E0ACAD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B05444-0827-4A45-B631-FC5AC8A24C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C74E96-81F9-4BE2-B667-778CF7F71E70}" type="datetimeFigureOut">
              <a:rPr lang="en-US" smtClean="0"/>
              <a:t>7/17/2020</a:t>
            </a:fld>
            <a:endParaRPr lang="en-US"/>
          </a:p>
        </p:txBody>
      </p:sp>
      <p:sp>
        <p:nvSpPr>
          <p:cNvPr id="5" name="Footer Placeholder 4">
            <a:extLst>
              <a:ext uri="{FF2B5EF4-FFF2-40B4-BE49-F238E27FC236}">
                <a16:creationId xmlns:a16="http://schemas.microsoft.com/office/drawing/2014/main" id="{4044C7CD-A0AD-4D0E-9DF3-DECD81BC81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19E0D59-D794-4448-A336-F319B81D6D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869EE1-B42C-4D1B-9522-16BFD9661D1D}" type="slidenum">
              <a:rPr lang="en-US" smtClean="0"/>
              <a:t>‹#›</a:t>
            </a:fld>
            <a:endParaRPr lang="en-US"/>
          </a:p>
        </p:txBody>
      </p:sp>
    </p:spTree>
    <p:extLst>
      <p:ext uri="{BB962C8B-B14F-4D97-AF65-F5344CB8AC3E}">
        <p14:creationId xmlns:p14="http://schemas.microsoft.com/office/powerpoint/2010/main" val="3192858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5"/>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 UDFs, UDTFs &amp; Procedures	</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15A7AF74-6AF7-471D-AD3D-41B1CF9B37C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F9ED5C6A-DFCF-495C-A7AB-C334C188CEE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296494F-AD18-429E-B5D0-1E4943CE04B7}"/>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
            <a:extLst>
              <a:ext uri="{FF2B5EF4-FFF2-40B4-BE49-F238E27FC236}">
                <a16:creationId xmlns:a16="http://schemas.microsoft.com/office/drawing/2014/main" id="{480B3028-BD5E-4539-9EB2-4E1A9158D3F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
            <a:extLst>
              <a:ext uri="{FF2B5EF4-FFF2-40B4-BE49-F238E27FC236}">
                <a16:creationId xmlns:a16="http://schemas.microsoft.com/office/drawing/2014/main" id="{ABDD7740-9EA6-45D3-AD67-3F4E4E6BEB1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3">
            <a:extLst>
              <a:ext uri="{FF2B5EF4-FFF2-40B4-BE49-F238E27FC236}">
                <a16:creationId xmlns:a16="http://schemas.microsoft.com/office/drawing/2014/main" id="{F0A1EE83-4335-4308-A3C8-55D51D47DA2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4">
            <a:extLst>
              <a:ext uri="{FF2B5EF4-FFF2-40B4-BE49-F238E27FC236}">
                <a16:creationId xmlns:a16="http://schemas.microsoft.com/office/drawing/2014/main" id="{8F52B738-A785-4D97-BC6F-3E1B39ECA8F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5">
            <a:extLst>
              <a:ext uri="{FF2B5EF4-FFF2-40B4-BE49-F238E27FC236}">
                <a16:creationId xmlns:a16="http://schemas.microsoft.com/office/drawing/2014/main" id="{E3CB87CC-0B79-4ACF-B477-41A1367725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6">
            <a:extLst>
              <a:ext uri="{FF2B5EF4-FFF2-40B4-BE49-F238E27FC236}">
                <a16:creationId xmlns:a16="http://schemas.microsoft.com/office/drawing/2014/main" id="{33203B43-F482-4749-9A2E-E8F1301E0C3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7">
            <a:extLst>
              <a:ext uri="{FF2B5EF4-FFF2-40B4-BE49-F238E27FC236}">
                <a16:creationId xmlns:a16="http://schemas.microsoft.com/office/drawing/2014/main" id="{7BA1B7F6-B75F-444F-BBC9-AF75B9096FD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1">
            <a:extLst>
              <a:ext uri="{FF2B5EF4-FFF2-40B4-BE49-F238E27FC236}">
                <a16:creationId xmlns:a16="http://schemas.microsoft.com/office/drawing/2014/main" id="{E3DC51B2-83F3-4878-B943-FB679D1AFC1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
            <a:extLst>
              <a:ext uri="{FF2B5EF4-FFF2-40B4-BE49-F238E27FC236}">
                <a16:creationId xmlns:a16="http://schemas.microsoft.com/office/drawing/2014/main" id="{0CF33F75-3B19-4345-83B0-2D9B7C127C6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Rectangle 1">
            <a:extLst>
              <a:ext uri="{FF2B5EF4-FFF2-40B4-BE49-F238E27FC236}">
                <a16:creationId xmlns:a16="http://schemas.microsoft.com/office/drawing/2014/main" id="{4D65A1B9-0E1E-49D8-9E0D-052DA1824DAB}"/>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2">
            <a:extLst>
              <a:ext uri="{FF2B5EF4-FFF2-40B4-BE49-F238E27FC236}">
                <a16:creationId xmlns:a16="http://schemas.microsoft.com/office/drawing/2014/main" id="{8E230305-4499-411B-91CF-8C3E63E5DD6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Rectangle 3">
            <a:extLst>
              <a:ext uri="{FF2B5EF4-FFF2-40B4-BE49-F238E27FC236}">
                <a16:creationId xmlns:a16="http://schemas.microsoft.com/office/drawing/2014/main" id="{489088C6-43B4-486E-992C-EA8F124DBB3A}"/>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3" name="Rectangle 2">
            <a:extLst>
              <a:ext uri="{FF2B5EF4-FFF2-40B4-BE49-F238E27FC236}">
                <a16:creationId xmlns:a16="http://schemas.microsoft.com/office/drawing/2014/main" id="{94823A94-B881-41D2-B6E7-80076FD2773B}"/>
              </a:ext>
            </a:extLst>
          </p:cNvPr>
          <p:cNvSpPr>
            <a:spLocks noChangeArrowheads="1"/>
          </p:cNvSpPr>
          <p:nvPr/>
        </p:nvSpPr>
        <p:spPr bwMode="auto">
          <a:xfrm>
            <a:off x="0" y="-266699"/>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2" name="Content Placeholder 31">
            <a:extLst>
              <a:ext uri="{FF2B5EF4-FFF2-40B4-BE49-F238E27FC236}">
                <a16:creationId xmlns:a16="http://schemas.microsoft.com/office/drawing/2014/main" id="{A62331D3-9208-4539-AED0-F8BC2B36FE24}"/>
              </a:ext>
            </a:extLst>
          </p:cNvPr>
          <p:cNvSpPr>
            <a:spLocks noGrp="1"/>
          </p:cNvSpPr>
          <p:nvPr>
            <p:ph idx="1"/>
          </p:nvPr>
        </p:nvSpPr>
        <p:spPr>
          <a:xfrm>
            <a:off x="0" y="723900"/>
            <a:ext cx="12192000" cy="6134100"/>
          </a:xfrm>
        </p:spPr>
        <p:txBody>
          <a:bodyPr>
            <a:normAutofit lnSpcReduction="10000"/>
          </a:bodyPr>
          <a:lstStyle/>
          <a:p>
            <a:r>
              <a:rPr lang="en-US" dirty="0"/>
              <a:t>UDF </a:t>
            </a:r>
            <a:r>
              <a:rPr lang="en-US" dirty="0">
                <a:sym typeface="Wingdings" panose="05000000000000000000" pitchFamily="2" charset="2"/>
              </a:rPr>
              <a:t> User Defined Function</a:t>
            </a:r>
          </a:p>
          <a:p>
            <a:r>
              <a:rPr lang="en-US" dirty="0">
                <a:sym typeface="Wingdings" panose="05000000000000000000" pitchFamily="2" charset="2"/>
              </a:rPr>
              <a:t>UDTF  User Defined Table Function</a:t>
            </a:r>
          </a:p>
          <a:p>
            <a:r>
              <a:rPr lang="en-US" dirty="0">
                <a:sym typeface="Wingdings" panose="05000000000000000000" pitchFamily="2" charset="2"/>
              </a:rPr>
              <a:t>Types of UDFs</a:t>
            </a:r>
          </a:p>
          <a:p>
            <a:pPr lvl="1"/>
            <a:r>
              <a:rPr lang="en-US" dirty="0">
                <a:sym typeface="Wingdings" panose="05000000000000000000" pitchFamily="2" charset="2"/>
              </a:rPr>
              <a:t>SQL</a:t>
            </a:r>
          </a:p>
          <a:p>
            <a:pPr lvl="1"/>
            <a:r>
              <a:rPr lang="en-US" dirty="0">
                <a:sym typeface="Wingdings" panose="05000000000000000000" pitchFamily="2" charset="2"/>
              </a:rPr>
              <a:t>Java Script</a:t>
            </a:r>
          </a:p>
          <a:p>
            <a:r>
              <a:rPr lang="en-US" dirty="0">
                <a:sym typeface="Wingdings" panose="05000000000000000000" pitchFamily="2" charset="2"/>
              </a:rPr>
              <a:t>SQL UDF</a:t>
            </a:r>
          </a:p>
          <a:p>
            <a:pPr lvl="1"/>
            <a:r>
              <a:rPr lang="en-US" dirty="0"/>
              <a:t>A SQL UDF evaluates an arbitrary SQL expression and returns the results of the expression.</a:t>
            </a:r>
          </a:p>
          <a:p>
            <a:pPr lvl="1"/>
            <a:r>
              <a:rPr lang="en-US" dirty="0"/>
              <a:t>The result can be single value which is called Scalar </a:t>
            </a:r>
          </a:p>
          <a:p>
            <a:pPr lvl="1"/>
            <a:r>
              <a:rPr lang="en-US" dirty="0"/>
              <a:t>The result can be set of rows which is UDTF</a:t>
            </a:r>
          </a:p>
          <a:p>
            <a:pPr lvl="1"/>
            <a:r>
              <a:rPr lang="en-US" dirty="0"/>
              <a:t>The result can be of query expression returning 1 row containing 1 column</a:t>
            </a:r>
          </a:p>
          <a:p>
            <a:pPr lvl="1"/>
            <a:r>
              <a:rPr lang="en-US" dirty="0"/>
              <a:t>The UDF if referring or Querying any table or view or any DB object it should have all the necessary Privileges.</a:t>
            </a:r>
          </a:p>
          <a:p>
            <a:pPr lvl="1"/>
            <a:r>
              <a:rPr lang="en-US" dirty="0"/>
              <a:t>No Recursive Calling Permitted</a:t>
            </a:r>
          </a:p>
          <a:p>
            <a:pPr lvl="1"/>
            <a:r>
              <a:rPr lang="en-US" dirty="0"/>
              <a:t>To avoid conflicts when calling functions, Snowflake does not allow creating UDFs with the same name as any of the system-defined functions.</a:t>
            </a:r>
          </a:p>
        </p:txBody>
      </p:sp>
    </p:spTree>
    <p:extLst>
      <p:ext uri="{BB962C8B-B14F-4D97-AF65-F5344CB8AC3E}">
        <p14:creationId xmlns:p14="http://schemas.microsoft.com/office/powerpoint/2010/main" val="854971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5"/>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 UDFs, UDTFs &amp; Procedures 	</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15A7AF74-6AF7-471D-AD3D-41B1CF9B37C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F9ED5C6A-DFCF-495C-A7AB-C334C188CEE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296494F-AD18-429E-B5D0-1E4943CE04B7}"/>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
            <a:extLst>
              <a:ext uri="{FF2B5EF4-FFF2-40B4-BE49-F238E27FC236}">
                <a16:creationId xmlns:a16="http://schemas.microsoft.com/office/drawing/2014/main" id="{480B3028-BD5E-4539-9EB2-4E1A9158D3F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
            <a:extLst>
              <a:ext uri="{FF2B5EF4-FFF2-40B4-BE49-F238E27FC236}">
                <a16:creationId xmlns:a16="http://schemas.microsoft.com/office/drawing/2014/main" id="{ABDD7740-9EA6-45D3-AD67-3F4E4E6BEB1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3">
            <a:extLst>
              <a:ext uri="{FF2B5EF4-FFF2-40B4-BE49-F238E27FC236}">
                <a16:creationId xmlns:a16="http://schemas.microsoft.com/office/drawing/2014/main" id="{F0A1EE83-4335-4308-A3C8-55D51D47DA2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4">
            <a:extLst>
              <a:ext uri="{FF2B5EF4-FFF2-40B4-BE49-F238E27FC236}">
                <a16:creationId xmlns:a16="http://schemas.microsoft.com/office/drawing/2014/main" id="{8F52B738-A785-4D97-BC6F-3E1B39ECA8F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5">
            <a:extLst>
              <a:ext uri="{FF2B5EF4-FFF2-40B4-BE49-F238E27FC236}">
                <a16:creationId xmlns:a16="http://schemas.microsoft.com/office/drawing/2014/main" id="{E3CB87CC-0B79-4ACF-B477-41A1367725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6">
            <a:extLst>
              <a:ext uri="{FF2B5EF4-FFF2-40B4-BE49-F238E27FC236}">
                <a16:creationId xmlns:a16="http://schemas.microsoft.com/office/drawing/2014/main" id="{33203B43-F482-4749-9A2E-E8F1301E0C3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7">
            <a:extLst>
              <a:ext uri="{FF2B5EF4-FFF2-40B4-BE49-F238E27FC236}">
                <a16:creationId xmlns:a16="http://schemas.microsoft.com/office/drawing/2014/main" id="{7BA1B7F6-B75F-444F-BBC9-AF75B9096FD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1">
            <a:extLst>
              <a:ext uri="{FF2B5EF4-FFF2-40B4-BE49-F238E27FC236}">
                <a16:creationId xmlns:a16="http://schemas.microsoft.com/office/drawing/2014/main" id="{E3DC51B2-83F3-4878-B943-FB679D1AFC1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
            <a:extLst>
              <a:ext uri="{FF2B5EF4-FFF2-40B4-BE49-F238E27FC236}">
                <a16:creationId xmlns:a16="http://schemas.microsoft.com/office/drawing/2014/main" id="{0CF33F75-3B19-4345-83B0-2D9B7C127C6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Rectangle 1">
            <a:extLst>
              <a:ext uri="{FF2B5EF4-FFF2-40B4-BE49-F238E27FC236}">
                <a16:creationId xmlns:a16="http://schemas.microsoft.com/office/drawing/2014/main" id="{4D65A1B9-0E1E-49D8-9E0D-052DA1824DAB}"/>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2">
            <a:extLst>
              <a:ext uri="{FF2B5EF4-FFF2-40B4-BE49-F238E27FC236}">
                <a16:creationId xmlns:a16="http://schemas.microsoft.com/office/drawing/2014/main" id="{8E230305-4499-411B-91CF-8C3E63E5DD6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Rectangle 3">
            <a:extLst>
              <a:ext uri="{FF2B5EF4-FFF2-40B4-BE49-F238E27FC236}">
                <a16:creationId xmlns:a16="http://schemas.microsoft.com/office/drawing/2014/main" id="{489088C6-43B4-486E-992C-EA8F124DBB3A}"/>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3" name="Rectangle 2">
            <a:extLst>
              <a:ext uri="{FF2B5EF4-FFF2-40B4-BE49-F238E27FC236}">
                <a16:creationId xmlns:a16="http://schemas.microsoft.com/office/drawing/2014/main" id="{94823A94-B881-41D2-B6E7-80076FD2773B}"/>
              </a:ext>
            </a:extLst>
          </p:cNvPr>
          <p:cNvSpPr>
            <a:spLocks noChangeArrowheads="1"/>
          </p:cNvSpPr>
          <p:nvPr/>
        </p:nvSpPr>
        <p:spPr bwMode="auto">
          <a:xfrm>
            <a:off x="0" y="-266699"/>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2" name="Content Placeholder 31">
            <a:extLst>
              <a:ext uri="{FF2B5EF4-FFF2-40B4-BE49-F238E27FC236}">
                <a16:creationId xmlns:a16="http://schemas.microsoft.com/office/drawing/2014/main" id="{35BD2B6D-38A8-4F37-8E5A-C9C49DC17F51}"/>
              </a:ext>
            </a:extLst>
          </p:cNvPr>
          <p:cNvSpPr>
            <a:spLocks noGrp="1"/>
          </p:cNvSpPr>
          <p:nvPr>
            <p:ph idx="1"/>
          </p:nvPr>
        </p:nvSpPr>
        <p:spPr>
          <a:xfrm>
            <a:off x="-1" y="712174"/>
            <a:ext cx="12191867" cy="6145825"/>
          </a:xfrm>
        </p:spPr>
        <p:txBody>
          <a:bodyPr>
            <a:normAutofit/>
          </a:bodyPr>
          <a:lstStyle/>
          <a:p>
            <a:r>
              <a:rPr lang="en-US" dirty="0"/>
              <a:t>Snowflake Control Structures – IF, DO, WHILE, FOR</a:t>
            </a:r>
          </a:p>
          <a:p>
            <a:endParaRPr lang="en-US" dirty="0"/>
          </a:p>
          <a:p>
            <a:endParaRPr lang="en-US" dirty="0"/>
          </a:p>
          <a:p>
            <a:endParaRPr lang="en-US" dirty="0"/>
          </a:p>
          <a:p>
            <a:endParaRPr lang="en-US" dirty="0"/>
          </a:p>
          <a:p>
            <a:endParaRPr lang="en-US" dirty="0"/>
          </a:p>
          <a:p>
            <a:endParaRPr lang="en-US" dirty="0"/>
          </a:p>
          <a:p>
            <a:r>
              <a:rPr lang="en-US" dirty="0"/>
              <a:t>Snowflake control structures</a:t>
            </a:r>
          </a:p>
          <a:p>
            <a:r>
              <a:rPr lang="en-US" b="1" dirty="0"/>
              <a:t>Branching Structures</a:t>
            </a:r>
            <a:r>
              <a:rPr lang="en-US" dirty="0"/>
              <a:t> – C</a:t>
            </a:r>
            <a:r>
              <a:rPr lang="en-US" i="1" dirty="0"/>
              <a:t>onditional control structures – if , if-</a:t>
            </a:r>
            <a:r>
              <a:rPr lang="en-US" i="1" dirty="0" err="1"/>
              <a:t>else,if</a:t>
            </a:r>
            <a:r>
              <a:rPr lang="en-US" i="1" dirty="0"/>
              <a:t>-else-</a:t>
            </a:r>
            <a:r>
              <a:rPr lang="en-US" i="1" dirty="0" err="1"/>
              <a:t>if,Switch</a:t>
            </a:r>
            <a:endParaRPr lang="en-US" dirty="0"/>
          </a:p>
          <a:p>
            <a:r>
              <a:rPr lang="en-US" b="1" dirty="0"/>
              <a:t>Looping Structures </a:t>
            </a:r>
            <a:r>
              <a:rPr lang="en-US" dirty="0"/>
              <a:t>– Sometimes called </a:t>
            </a:r>
            <a:r>
              <a:rPr lang="en-US" i="1" dirty="0"/>
              <a:t>Iterative control structures</a:t>
            </a:r>
            <a:r>
              <a:rPr lang="en-US" dirty="0"/>
              <a:t>.</a:t>
            </a:r>
          </a:p>
          <a:p>
            <a:endParaRPr lang="en-US" dirty="0"/>
          </a:p>
          <a:p>
            <a:endParaRPr lang="en-US" dirty="0"/>
          </a:p>
        </p:txBody>
      </p:sp>
      <p:sp>
        <p:nvSpPr>
          <p:cNvPr id="13" name="Rectangle 1">
            <a:extLst>
              <a:ext uri="{FF2B5EF4-FFF2-40B4-BE49-F238E27FC236}">
                <a16:creationId xmlns:a16="http://schemas.microsoft.com/office/drawing/2014/main" id="{BC1889E1-F4E0-49F7-BAD8-84CCE3DD4AB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4" name="Rectangle 2">
            <a:extLst>
              <a:ext uri="{FF2B5EF4-FFF2-40B4-BE49-F238E27FC236}">
                <a16:creationId xmlns:a16="http://schemas.microsoft.com/office/drawing/2014/main" id="{E05A7DB3-C803-4D81-AAFD-742FAB931EE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5" name="Rectangle 3">
            <a:extLst>
              <a:ext uri="{FF2B5EF4-FFF2-40B4-BE49-F238E27FC236}">
                <a16:creationId xmlns:a16="http://schemas.microsoft.com/office/drawing/2014/main" id="{5383AB9D-2B92-4D3C-B0DF-77B48481593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6" name="Rectangle 1">
            <a:extLst>
              <a:ext uri="{FF2B5EF4-FFF2-40B4-BE49-F238E27FC236}">
                <a16:creationId xmlns:a16="http://schemas.microsoft.com/office/drawing/2014/main" id="{8B4A2FC6-0ACD-4091-AFE5-18D613CE57DB}"/>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7" name="Picture 36">
            <a:extLst>
              <a:ext uri="{FF2B5EF4-FFF2-40B4-BE49-F238E27FC236}">
                <a16:creationId xmlns:a16="http://schemas.microsoft.com/office/drawing/2014/main" id="{3760E54C-2B51-4216-A2CC-16800D25FB75}"/>
              </a:ext>
            </a:extLst>
          </p:cNvPr>
          <p:cNvPicPr>
            <a:picLocks noChangeAspect="1"/>
          </p:cNvPicPr>
          <p:nvPr/>
        </p:nvPicPr>
        <p:blipFill>
          <a:blip r:embed="rId2"/>
          <a:stretch>
            <a:fillRect/>
          </a:stretch>
        </p:blipFill>
        <p:spPr>
          <a:xfrm>
            <a:off x="277111" y="1157649"/>
            <a:ext cx="7906190" cy="2867025"/>
          </a:xfrm>
          <a:prstGeom prst="rect">
            <a:avLst/>
          </a:prstGeom>
        </p:spPr>
      </p:pic>
    </p:spTree>
    <p:extLst>
      <p:ext uri="{BB962C8B-B14F-4D97-AF65-F5344CB8AC3E}">
        <p14:creationId xmlns:p14="http://schemas.microsoft.com/office/powerpoint/2010/main" val="75851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5"/>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 UDFs, UDTFs &amp; Procedures 	</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15A7AF74-6AF7-471D-AD3D-41B1CF9B37C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F9ED5C6A-DFCF-495C-A7AB-C334C188CEE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296494F-AD18-429E-B5D0-1E4943CE04B7}"/>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
            <a:extLst>
              <a:ext uri="{FF2B5EF4-FFF2-40B4-BE49-F238E27FC236}">
                <a16:creationId xmlns:a16="http://schemas.microsoft.com/office/drawing/2014/main" id="{480B3028-BD5E-4539-9EB2-4E1A9158D3F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
            <a:extLst>
              <a:ext uri="{FF2B5EF4-FFF2-40B4-BE49-F238E27FC236}">
                <a16:creationId xmlns:a16="http://schemas.microsoft.com/office/drawing/2014/main" id="{ABDD7740-9EA6-45D3-AD67-3F4E4E6BEB1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3">
            <a:extLst>
              <a:ext uri="{FF2B5EF4-FFF2-40B4-BE49-F238E27FC236}">
                <a16:creationId xmlns:a16="http://schemas.microsoft.com/office/drawing/2014/main" id="{F0A1EE83-4335-4308-A3C8-55D51D47DA2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4">
            <a:extLst>
              <a:ext uri="{FF2B5EF4-FFF2-40B4-BE49-F238E27FC236}">
                <a16:creationId xmlns:a16="http://schemas.microsoft.com/office/drawing/2014/main" id="{8F52B738-A785-4D97-BC6F-3E1B39ECA8F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5">
            <a:extLst>
              <a:ext uri="{FF2B5EF4-FFF2-40B4-BE49-F238E27FC236}">
                <a16:creationId xmlns:a16="http://schemas.microsoft.com/office/drawing/2014/main" id="{E3CB87CC-0B79-4ACF-B477-41A1367725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6">
            <a:extLst>
              <a:ext uri="{FF2B5EF4-FFF2-40B4-BE49-F238E27FC236}">
                <a16:creationId xmlns:a16="http://schemas.microsoft.com/office/drawing/2014/main" id="{33203B43-F482-4749-9A2E-E8F1301E0C3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7">
            <a:extLst>
              <a:ext uri="{FF2B5EF4-FFF2-40B4-BE49-F238E27FC236}">
                <a16:creationId xmlns:a16="http://schemas.microsoft.com/office/drawing/2014/main" id="{7BA1B7F6-B75F-444F-BBC9-AF75B9096FD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1">
            <a:extLst>
              <a:ext uri="{FF2B5EF4-FFF2-40B4-BE49-F238E27FC236}">
                <a16:creationId xmlns:a16="http://schemas.microsoft.com/office/drawing/2014/main" id="{E3DC51B2-83F3-4878-B943-FB679D1AFC1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
            <a:extLst>
              <a:ext uri="{FF2B5EF4-FFF2-40B4-BE49-F238E27FC236}">
                <a16:creationId xmlns:a16="http://schemas.microsoft.com/office/drawing/2014/main" id="{0CF33F75-3B19-4345-83B0-2D9B7C127C6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Rectangle 1">
            <a:extLst>
              <a:ext uri="{FF2B5EF4-FFF2-40B4-BE49-F238E27FC236}">
                <a16:creationId xmlns:a16="http://schemas.microsoft.com/office/drawing/2014/main" id="{4D65A1B9-0E1E-49D8-9E0D-052DA1824DAB}"/>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2">
            <a:extLst>
              <a:ext uri="{FF2B5EF4-FFF2-40B4-BE49-F238E27FC236}">
                <a16:creationId xmlns:a16="http://schemas.microsoft.com/office/drawing/2014/main" id="{8E230305-4499-411B-91CF-8C3E63E5DD6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Rectangle 3">
            <a:extLst>
              <a:ext uri="{FF2B5EF4-FFF2-40B4-BE49-F238E27FC236}">
                <a16:creationId xmlns:a16="http://schemas.microsoft.com/office/drawing/2014/main" id="{489088C6-43B4-486E-992C-EA8F124DBB3A}"/>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3" name="Rectangle 2">
            <a:extLst>
              <a:ext uri="{FF2B5EF4-FFF2-40B4-BE49-F238E27FC236}">
                <a16:creationId xmlns:a16="http://schemas.microsoft.com/office/drawing/2014/main" id="{94823A94-B881-41D2-B6E7-80076FD2773B}"/>
              </a:ext>
            </a:extLst>
          </p:cNvPr>
          <p:cNvSpPr>
            <a:spLocks noChangeArrowheads="1"/>
          </p:cNvSpPr>
          <p:nvPr/>
        </p:nvSpPr>
        <p:spPr bwMode="auto">
          <a:xfrm>
            <a:off x="0" y="-266699"/>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2" name="Content Placeholder 31">
            <a:extLst>
              <a:ext uri="{FF2B5EF4-FFF2-40B4-BE49-F238E27FC236}">
                <a16:creationId xmlns:a16="http://schemas.microsoft.com/office/drawing/2014/main" id="{35BD2B6D-38A8-4F37-8E5A-C9C49DC17F51}"/>
              </a:ext>
            </a:extLst>
          </p:cNvPr>
          <p:cNvSpPr>
            <a:spLocks noGrp="1"/>
          </p:cNvSpPr>
          <p:nvPr>
            <p:ph idx="1"/>
          </p:nvPr>
        </p:nvSpPr>
        <p:spPr>
          <a:xfrm>
            <a:off x="-1" y="712174"/>
            <a:ext cx="12191867" cy="6145825"/>
          </a:xfrm>
        </p:spPr>
        <p:txBody>
          <a:bodyPr>
            <a:normAutofit fontScale="92500" lnSpcReduction="20000"/>
          </a:bodyPr>
          <a:lstStyle/>
          <a:p>
            <a:r>
              <a:rPr lang="en-US" sz="2400" dirty="0"/>
              <a:t>Snowflake Control Structures – IF, DO, WHILE, FOR</a:t>
            </a:r>
          </a:p>
          <a:p>
            <a:pPr lvl="1"/>
            <a:r>
              <a:rPr lang="en-US" sz="2000" dirty="0"/>
              <a:t>Following Snowflake stored procedure demonstrates the use of if else block.</a:t>
            </a:r>
          </a:p>
          <a:p>
            <a:pPr marL="914400" lvl="2" indent="0">
              <a:buNone/>
            </a:pPr>
            <a:r>
              <a:rPr lang="en-US" sz="1800" dirty="0"/>
              <a:t>create or replace procedure </a:t>
            </a:r>
            <a:r>
              <a:rPr lang="en-US" sz="1800" dirty="0" err="1"/>
              <a:t>proc_if_else_test</a:t>
            </a:r>
            <a:r>
              <a:rPr lang="en-US" sz="1800" dirty="0"/>
              <a:t>(n1 float, n2 float)</a:t>
            </a:r>
          </a:p>
          <a:p>
            <a:pPr marL="914400" lvl="2" indent="0">
              <a:buNone/>
            </a:pPr>
            <a:r>
              <a:rPr lang="en-US" sz="1800" dirty="0"/>
              <a:t> returns float not null</a:t>
            </a:r>
          </a:p>
          <a:p>
            <a:pPr marL="914400" lvl="2" indent="0">
              <a:buNone/>
            </a:pPr>
            <a:r>
              <a:rPr lang="en-US" sz="1800" dirty="0"/>
              <a:t> language </a:t>
            </a:r>
            <a:r>
              <a:rPr lang="en-US" sz="1800" dirty="0" err="1"/>
              <a:t>javascript</a:t>
            </a:r>
            <a:endParaRPr lang="en-US" sz="1800" dirty="0"/>
          </a:p>
          <a:p>
            <a:pPr marL="914400" lvl="2" indent="0">
              <a:buNone/>
            </a:pPr>
            <a:r>
              <a:rPr lang="en-US" sz="1800" dirty="0"/>
              <a:t> as </a:t>
            </a:r>
          </a:p>
          <a:p>
            <a:pPr marL="914400" lvl="2" indent="0">
              <a:buNone/>
            </a:pPr>
            <a:r>
              <a:rPr lang="en-US" sz="1800" dirty="0"/>
              <a:t> $$</a:t>
            </a:r>
          </a:p>
          <a:p>
            <a:pPr marL="914400" lvl="2" indent="0">
              <a:buNone/>
            </a:pPr>
            <a:r>
              <a:rPr lang="en-US" sz="1800" dirty="0"/>
              <a:t>	if (N1&gt;N2) { return N1 } else { return N2}</a:t>
            </a:r>
          </a:p>
          <a:p>
            <a:pPr marL="914400" lvl="2" indent="0">
              <a:buNone/>
            </a:pPr>
            <a:r>
              <a:rPr lang="en-US" sz="1800" dirty="0"/>
              <a:t> $$</a:t>
            </a:r>
          </a:p>
          <a:p>
            <a:pPr marL="914400" lvl="2" indent="0">
              <a:buNone/>
            </a:pPr>
            <a:r>
              <a:rPr lang="en-US" sz="1800" dirty="0"/>
              <a:t> ;</a:t>
            </a:r>
          </a:p>
          <a:p>
            <a:r>
              <a:rPr lang="en-US" sz="2400" dirty="0"/>
              <a:t>Switch Statement in Snowflake Stored Procedures and User Defined Functions</a:t>
            </a:r>
          </a:p>
          <a:p>
            <a:pPr marL="457200" lvl="1" indent="0">
              <a:buNone/>
            </a:pPr>
            <a:r>
              <a:rPr lang="en-US" sz="2000" dirty="0"/>
              <a:t>switch(expression) {</a:t>
            </a:r>
          </a:p>
          <a:p>
            <a:pPr marL="457200" lvl="1" indent="0">
              <a:buNone/>
            </a:pPr>
            <a:r>
              <a:rPr lang="en-US" sz="2000" dirty="0"/>
              <a:t>  case x:</a:t>
            </a:r>
          </a:p>
          <a:p>
            <a:pPr marL="457200" lvl="1" indent="0">
              <a:buNone/>
            </a:pPr>
            <a:r>
              <a:rPr lang="en-US" sz="2000" dirty="0"/>
              <a:t>    // code block</a:t>
            </a:r>
          </a:p>
          <a:p>
            <a:pPr marL="457200" lvl="1" indent="0">
              <a:buNone/>
            </a:pPr>
            <a:r>
              <a:rPr lang="en-US" sz="2000" dirty="0"/>
              <a:t>    break;</a:t>
            </a:r>
          </a:p>
          <a:p>
            <a:pPr marL="457200" lvl="1" indent="0">
              <a:buNone/>
            </a:pPr>
            <a:r>
              <a:rPr lang="en-US" sz="2000" dirty="0"/>
              <a:t>  case y:</a:t>
            </a:r>
          </a:p>
          <a:p>
            <a:pPr marL="457200" lvl="1" indent="0">
              <a:buNone/>
            </a:pPr>
            <a:r>
              <a:rPr lang="en-US" sz="2000" dirty="0"/>
              <a:t>    // code block</a:t>
            </a:r>
          </a:p>
          <a:p>
            <a:pPr marL="457200" lvl="1" indent="0">
              <a:buNone/>
            </a:pPr>
            <a:r>
              <a:rPr lang="en-US" sz="2000" dirty="0"/>
              <a:t>    break;</a:t>
            </a:r>
          </a:p>
          <a:p>
            <a:pPr marL="457200" lvl="1" indent="0">
              <a:buNone/>
            </a:pPr>
            <a:r>
              <a:rPr lang="en-US" sz="2000" dirty="0"/>
              <a:t>  default:</a:t>
            </a:r>
          </a:p>
          <a:p>
            <a:pPr marL="457200" lvl="1" indent="0">
              <a:buNone/>
            </a:pPr>
            <a:r>
              <a:rPr lang="en-US" sz="2000" dirty="0"/>
              <a:t>    // code block</a:t>
            </a:r>
          </a:p>
          <a:p>
            <a:pPr marL="457200" lvl="1" indent="0">
              <a:buNone/>
            </a:pPr>
            <a:r>
              <a:rPr lang="en-US" sz="2000" dirty="0"/>
              <a:t>}</a:t>
            </a:r>
          </a:p>
          <a:p>
            <a:pPr marL="914400" lvl="2" indent="0">
              <a:buNone/>
            </a:pPr>
            <a:endParaRPr lang="en-US" dirty="0"/>
          </a:p>
          <a:p>
            <a:endParaRPr lang="en-US" dirty="0"/>
          </a:p>
          <a:p>
            <a:endParaRPr lang="en-US" dirty="0"/>
          </a:p>
        </p:txBody>
      </p:sp>
      <p:sp>
        <p:nvSpPr>
          <p:cNvPr id="13" name="Rectangle 1">
            <a:extLst>
              <a:ext uri="{FF2B5EF4-FFF2-40B4-BE49-F238E27FC236}">
                <a16:creationId xmlns:a16="http://schemas.microsoft.com/office/drawing/2014/main" id="{BC1889E1-F4E0-49F7-BAD8-84CCE3DD4AB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4" name="Rectangle 2">
            <a:extLst>
              <a:ext uri="{FF2B5EF4-FFF2-40B4-BE49-F238E27FC236}">
                <a16:creationId xmlns:a16="http://schemas.microsoft.com/office/drawing/2014/main" id="{E05A7DB3-C803-4D81-AAFD-742FAB931EE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5" name="Rectangle 3">
            <a:extLst>
              <a:ext uri="{FF2B5EF4-FFF2-40B4-BE49-F238E27FC236}">
                <a16:creationId xmlns:a16="http://schemas.microsoft.com/office/drawing/2014/main" id="{5383AB9D-2B92-4D3C-B0DF-77B48481593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6" name="Rectangle 1">
            <a:extLst>
              <a:ext uri="{FF2B5EF4-FFF2-40B4-BE49-F238E27FC236}">
                <a16:creationId xmlns:a16="http://schemas.microsoft.com/office/drawing/2014/main" id="{8B4A2FC6-0ACD-4091-AFE5-18D613CE57DB}"/>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77735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5"/>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 UDFs, UDTFs &amp; Procedures 	</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15A7AF74-6AF7-471D-AD3D-41B1CF9B37C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F9ED5C6A-DFCF-495C-A7AB-C334C188CEE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296494F-AD18-429E-B5D0-1E4943CE04B7}"/>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
            <a:extLst>
              <a:ext uri="{FF2B5EF4-FFF2-40B4-BE49-F238E27FC236}">
                <a16:creationId xmlns:a16="http://schemas.microsoft.com/office/drawing/2014/main" id="{480B3028-BD5E-4539-9EB2-4E1A9158D3F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
            <a:extLst>
              <a:ext uri="{FF2B5EF4-FFF2-40B4-BE49-F238E27FC236}">
                <a16:creationId xmlns:a16="http://schemas.microsoft.com/office/drawing/2014/main" id="{ABDD7740-9EA6-45D3-AD67-3F4E4E6BEB1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3">
            <a:extLst>
              <a:ext uri="{FF2B5EF4-FFF2-40B4-BE49-F238E27FC236}">
                <a16:creationId xmlns:a16="http://schemas.microsoft.com/office/drawing/2014/main" id="{F0A1EE83-4335-4308-A3C8-55D51D47DA2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4">
            <a:extLst>
              <a:ext uri="{FF2B5EF4-FFF2-40B4-BE49-F238E27FC236}">
                <a16:creationId xmlns:a16="http://schemas.microsoft.com/office/drawing/2014/main" id="{8F52B738-A785-4D97-BC6F-3E1B39ECA8F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5">
            <a:extLst>
              <a:ext uri="{FF2B5EF4-FFF2-40B4-BE49-F238E27FC236}">
                <a16:creationId xmlns:a16="http://schemas.microsoft.com/office/drawing/2014/main" id="{E3CB87CC-0B79-4ACF-B477-41A1367725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6">
            <a:extLst>
              <a:ext uri="{FF2B5EF4-FFF2-40B4-BE49-F238E27FC236}">
                <a16:creationId xmlns:a16="http://schemas.microsoft.com/office/drawing/2014/main" id="{33203B43-F482-4749-9A2E-E8F1301E0C3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7">
            <a:extLst>
              <a:ext uri="{FF2B5EF4-FFF2-40B4-BE49-F238E27FC236}">
                <a16:creationId xmlns:a16="http://schemas.microsoft.com/office/drawing/2014/main" id="{7BA1B7F6-B75F-444F-BBC9-AF75B9096FD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1">
            <a:extLst>
              <a:ext uri="{FF2B5EF4-FFF2-40B4-BE49-F238E27FC236}">
                <a16:creationId xmlns:a16="http://schemas.microsoft.com/office/drawing/2014/main" id="{E3DC51B2-83F3-4878-B943-FB679D1AFC1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
            <a:extLst>
              <a:ext uri="{FF2B5EF4-FFF2-40B4-BE49-F238E27FC236}">
                <a16:creationId xmlns:a16="http://schemas.microsoft.com/office/drawing/2014/main" id="{0CF33F75-3B19-4345-83B0-2D9B7C127C6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Rectangle 1">
            <a:extLst>
              <a:ext uri="{FF2B5EF4-FFF2-40B4-BE49-F238E27FC236}">
                <a16:creationId xmlns:a16="http://schemas.microsoft.com/office/drawing/2014/main" id="{4D65A1B9-0E1E-49D8-9E0D-052DA1824DAB}"/>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2">
            <a:extLst>
              <a:ext uri="{FF2B5EF4-FFF2-40B4-BE49-F238E27FC236}">
                <a16:creationId xmlns:a16="http://schemas.microsoft.com/office/drawing/2014/main" id="{8E230305-4499-411B-91CF-8C3E63E5DD6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Rectangle 3">
            <a:extLst>
              <a:ext uri="{FF2B5EF4-FFF2-40B4-BE49-F238E27FC236}">
                <a16:creationId xmlns:a16="http://schemas.microsoft.com/office/drawing/2014/main" id="{489088C6-43B4-486E-992C-EA8F124DBB3A}"/>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3" name="Rectangle 2">
            <a:extLst>
              <a:ext uri="{FF2B5EF4-FFF2-40B4-BE49-F238E27FC236}">
                <a16:creationId xmlns:a16="http://schemas.microsoft.com/office/drawing/2014/main" id="{94823A94-B881-41D2-B6E7-80076FD2773B}"/>
              </a:ext>
            </a:extLst>
          </p:cNvPr>
          <p:cNvSpPr>
            <a:spLocks noChangeArrowheads="1"/>
          </p:cNvSpPr>
          <p:nvPr/>
        </p:nvSpPr>
        <p:spPr bwMode="auto">
          <a:xfrm>
            <a:off x="0" y="-266699"/>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2" name="Content Placeholder 31">
            <a:extLst>
              <a:ext uri="{FF2B5EF4-FFF2-40B4-BE49-F238E27FC236}">
                <a16:creationId xmlns:a16="http://schemas.microsoft.com/office/drawing/2014/main" id="{35BD2B6D-38A8-4F37-8E5A-C9C49DC17F51}"/>
              </a:ext>
            </a:extLst>
          </p:cNvPr>
          <p:cNvSpPr>
            <a:spLocks noGrp="1"/>
          </p:cNvSpPr>
          <p:nvPr>
            <p:ph idx="1"/>
          </p:nvPr>
        </p:nvSpPr>
        <p:spPr>
          <a:xfrm>
            <a:off x="-1" y="712174"/>
            <a:ext cx="12191867" cy="6145825"/>
          </a:xfrm>
        </p:spPr>
        <p:txBody>
          <a:bodyPr>
            <a:normAutofit fontScale="47500" lnSpcReduction="20000"/>
          </a:bodyPr>
          <a:lstStyle/>
          <a:p>
            <a:r>
              <a:rPr lang="en-US" sz="4200" dirty="0"/>
              <a:t>Switch Statement in Snowflake Stored Procedures and User Defined Functions</a:t>
            </a:r>
          </a:p>
          <a:p>
            <a:pPr marL="914400" lvl="2" indent="0">
              <a:buNone/>
            </a:pPr>
            <a:r>
              <a:rPr lang="en-US" sz="2700" dirty="0"/>
              <a:t>create or replace procedure </a:t>
            </a:r>
            <a:r>
              <a:rPr lang="en-US" sz="2700" dirty="0" err="1"/>
              <a:t>proc_switch_test</a:t>
            </a:r>
            <a:r>
              <a:rPr lang="en-US" sz="2700" dirty="0"/>
              <a:t>()</a:t>
            </a:r>
          </a:p>
          <a:p>
            <a:pPr marL="914400" lvl="2" indent="0">
              <a:buNone/>
            </a:pPr>
            <a:r>
              <a:rPr lang="en-US" sz="2700" dirty="0"/>
              <a:t> returns varchar not null</a:t>
            </a:r>
          </a:p>
          <a:p>
            <a:pPr marL="914400" lvl="2" indent="0">
              <a:buNone/>
            </a:pPr>
            <a:r>
              <a:rPr lang="en-US" sz="2700" dirty="0"/>
              <a:t> language </a:t>
            </a:r>
            <a:r>
              <a:rPr lang="en-US" sz="2700" dirty="0" err="1"/>
              <a:t>javascript</a:t>
            </a:r>
            <a:endParaRPr lang="en-US" sz="2700" dirty="0"/>
          </a:p>
          <a:p>
            <a:pPr marL="914400" lvl="2" indent="0">
              <a:buNone/>
            </a:pPr>
            <a:r>
              <a:rPr lang="en-US" sz="2700" dirty="0"/>
              <a:t> as </a:t>
            </a:r>
          </a:p>
          <a:p>
            <a:pPr marL="914400" lvl="2" indent="0">
              <a:buNone/>
            </a:pPr>
            <a:r>
              <a:rPr lang="en-US" sz="2700" dirty="0"/>
              <a:t> $$</a:t>
            </a:r>
          </a:p>
          <a:p>
            <a:pPr marL="914400" lvl="2" indent="0">
              <a:buNone/>
            </a:pPr>
            <a:r>
              <a:rPr lang="en-US" sz="2700" dirty="0"/>
              <a:t>	switch (new Date().</a:t>
            </a:r>
            <a:r>
              <a:rPr lang="en-US" sz="2700" dirty="0" err="1"/>
              <a:t>getDay</a:t>
            </a:r>
            <a:r>
              <a:rPr lang="en-US" sz="2700" dirty="0"/>
              <a:t>()) {</a:t>
            </a:r>
          </a:p>
          <a:p>
            <a:pPr marL="914400" lvl="2" indent="0">
              <a:buNone/>
            </a:pPr>
            <a:r>
              <a:rPr lang="en-US" sz="2700" dirty="0"/>
              <a:t>	  case 0:</a:t>
            </a:r>
          </a:p>
          <a:p>
            <a:pPr marL="914400" lvl="2" indent="0">
              <a:buNone/>
            </a:pPr>
            <a:r>
              <a:rPr lang="en-US" sz="2700" dirty="0"/>
              <a:t>		return "Sunday";</a:t>
            </a:r>
          </a:p>
          <a:p>
            <a:pPr marL="914400" lvl="2" indent="0">
              <a:buNone/>
            </a:pPr>
            <a:r>
              <a:rPr lang="en-US" sz="2700" dirty="0"/>
              <a:t>		break;</a:t>
            </a:r>
          </a:p>
          <a:p>
            <a:pPr marL="914400" lvl="2" indent="0">
              <a:buNone/>
            </a:pPr>
            <a:r>
              <a:rPr lang="en-US" sz="2700" dirty="0"/>
              <a:t>	  case 1:</a:t>
            </a:r>
          </a:p>
          <a:p>
            <a:pPr marL="914400" lvl="2" indent="0">
              <a:buNone/>
            </a:pPr>
            <a:r>
              <a:rPr lang="en-US" sz="2700" dirty="0"/>
              <a:t>		return "Monday";</a:t>
            </a:r>
          </a:p>
          <a:p>
            <a:pPr marL="914400" lvl="2" indent="0">
              <a:buNone/>
            </a:pPr>
            <a:r>
              <a:rPr lang="en-US" sz="2700" dirty="0"/>
              <a:t>		break;</a:t>
            </a:r>
          </a:p>
          <a:p>
            <a:pPr marL="914400" lvl="2" indent="0">
              <a:buNone/>
            </a:pPr>
            <a:r>
              <a:rPr lang="en-US" sz="2700" dirty="0"/>
              <a:t>	  case 2:</a:t>
            </a:r>
          </a:p>
          <a:p>
            <a:pPr marL="914400" lvl="2" indent="0">
              <a:buNone/>
            </a:pPr>
            <a:r>
              <a:rPr lang="en-US" sz="2700" dirty="0"/>
              <a:t>		 return "Tuesday";</a:t>
            </a:r>
          </a:p>
          <a:p>
            <a:pPr marL="914400" lvl="2" indent="0">
              <a:buNone/>
            </a:pPr>
            <a:r>
              <a:rPr lang="en-US" sz="2700" dirty="0"/>
              <a:t>		break;</a:t>
            </a:r>
          </a:p>
          <a:p>
            <a:pPr marL="914400" lvl="2" indent="0">
              <a:buNone/>
            </a:pPr>
            <a:r>
              <a:rPr lang="en-US" sz="2700" dirty="0"/>
              <a:t>	  case 3:</a:t>
            </a:r>
          </a:p>
          <a:p>
            <a:pPr marL="914400" lvl="2" indent="0">
              <a:buNone/>
            </a:pPr>
            <a:r>
              <a:rPr lang="en-US" sz="2700" dirty="0"/>
              <a:t>		return "Wednesday";</a:t>
            </a:r>
          </a:p>
          <a:p>
            <a:pPr marL="914400" lvl="2" indent="0">
              <a:buNone/>
            </a:pPr>
            <a:r>
              <a:rPr lang="en-US" sz="2700" dirty="0"/>
              <a:t>		break;</a:t>
            </a:r>
          </a:p>
          <a:p>
            <a:pPr marL="914400" lvl="2" indent="0">
              <a:buNone/>
            </a:pPr>
            <a:r>
              <a:rPr lang="en-US" sz="2700" dirty="0"/>
              <a:t>	  case 4:</a:t>
            </a:r>
          </a:p>
          <a:p>
            <a:pPr marL="914400" lvl="2" indent="0">
              <a:buNone/>
            </a:pPr>
            <a:r>
              <a:rPr lang="en-US" sz="2700" dirty="0"/>
              <a:t>		return "Thursday";</a:t>
            </a:r>
          </a:p>
          <a:p>
            <a:pPr marL="914400" lvl="2" indent="0">
              <a:buNone/>
            </a:pPr>
            <a:r>
              <a:rPr lang="en-US" sz="2700" dirty="0"/>
              <a:t>		break;</a:t>
            </a:r>
          </a:p>
          <a:p>
            <a:pPr marL="914400" lvl="2" indent="0">
              <a:buNone/>
            </a:pPr>
            <a:r>
              <a:rPr lang="en-US" sz="2700" dirty="0"/>
              <a:t>	  case 5:</a:t>
            </a:r>
          </a:p>
          <a:p>
            <a:pPr marL="914400" lvl="2" indent="0">
              <a:buNone/>
            </a:pPr>
            <a:r>
              <a:rPr lang="en-US" sz="2700" dirty="0"/>
              <a:t>		return "Friday";</a:t>
            </a:r>
          </a:p>
          <a:p>
            <a:pPr marL="914400" lvl="2" indent="0">
              <a:buNone/>
            </a:pPr>
            <a:r>
              <a:rPr lang="en-US" sz="2700" dirty="0"/>
              <a:t>		break;</a:t>
            </a:r>
          </a:p>
          <a:p>
            <a:pPr marL="914400" lvl="2" indent="0">
              <a:buNone/>
            </a:pPr>
            <a:r>
              <a:rPr lang="en-US" sz="2700" dirty="0"/>
              <a:t>	  case 6:</a:t>
            </a:r>
          </a:p>
          <a:p>
            <a:pPr marL="914400" lvl="2" indent="0">
              <a:buNone/>
            </a:pPr>
            <a:r>
              <a:rPr lang="en-US" sz="2700" dirty="0"/>
              <a:t>		return "Saturday";</a:t>
            </a:r>
          </a:p>
          <a:p>
            <a:pPr marL="914400" lvl="2" indent="0">
              <a:buNone/>
            </a:pPr>
            <a:r>
              <a:rPr lang="en-US" sz="2700" dirty="0"/>
              <a:t>	}</a:t>
            </a:r>
          </a:p>
          <a:p>
            <a:pPr marL="914400" lvl="2" indent="0">
              <a:buNone/>
            </a:pPr>
            <a:r>
              <a:rPr lang="en-US" sz="2700" dirty="0"/>
              <a:t> $$</a:t>
            </a:r>
          </a:p>
          <a:p>
            <a:pPr marL="914400" lvl="2" indent="0">
              <a:buNone/>
            </a:pPr>
            <a:r>
              <a:rPr lang="en-US" dirty="0"/>
              <a:t> ; </a:t>
            </a:r>
          </a:p>
          <a:p>
            <a:endParaRPr lang="en-US" dirty="0"/>
          </a:p>
          <a:p>
            <a:endParaRPr lang="en-US" dirty="0"/>
          </a:p>
        </p:txBody>
      </p:sp>
      <p:sp>
        <p:nvSpPr>
          <p:cNvPr id="13" name="Rectangle 1">
            <a:extLst>
              <a:ext uri="{FF2B5EF4-FFF2-40B4-BE49-F238E27FC236}">
                <a16:creationId xmlns:a16="http://schemas.microsoft.com/office/drawing/2014/main" id="{BC1889E1-F4E0-49F7-BAD8-84CCE3DD4AB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4" name="Rectangle 2">
            <a:extLst>
              <a:ext uri="{FF2B5EF4-FFF2-40B4-BE49-F238E27FC236}">
                <a16:creationId xmlns:a16="http://schemas.microsoft.com/office/drawing/2014/main" id="{E05A7DB3-C803-4D81-AAFD-742FAB931EE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5" name="Rectangle 3">
            <a:extLst>
              <a:ext uri="{FF2B5EF4-FFF2-40B4-BE49-F238E27FC236}">
                <a16:creationId xmlns:a16="http://schemas.microsoft.com/office/drawing/2014/main" id="{5383AB9D-2B92-4D3C-B0DF-77B48481593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6" name="Rectangle 1">
            <a:extLst>
              <a:ext uri="{FF2B5EF4-FFF2-40B4-BE49-F238E27FC236}">
                <a16:creationId xmlns:a16="http://schemas.microsoft.com/office/drawing/2014/main" id="{8B4A2FC6-0ACD-4091-AFE5-18D613CE57DB}"/>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04558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5"/>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 UDFs, UDTFs &amp; Procedures 	</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15A7AF74-6AF7-471D-AD3D-41B1CF9B37C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F9ED5C6A-DFCF-495C-A7AB-C334C188CEE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296494F-AD18-429E-B5D0-1E4943CE04B7}"/>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
            <a:extLst>
              <a:ext uri="{FF2B5EF4-FFF2-40B4-BE49-F238E27FC236}">
                <a16:creationId xmlns:a16="http://schemas.microsoft.com/office/drawing/2014/main" id="{480B3028-BD5E-4539-9EB2-4E1A9158D3F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
            <a:extLst>
              <a:ext uri="{FF2B5EF4-FFF2-40B4-BE49-F238E27FC236}">
                <a16:creationId xmlns:a16="http://schemas.microsoft.com/office/drawing/2014/main" id="{ABDD7740-9EA6-45D3-AD67-3F4E4E6BEB1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3">
            <a:extLst>
              <a:ext uri="{FF2B5EF4-FFF2-40B4-BE49-F238E27FC236}">
                <a16:creationId xmlns:a16="http://schemas.microsoft.com/office/drawing/2014/main" id="{F0A1EE83-4335-4308-A3C8-55D51D47DA2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4">
            <a:extLst>
              <a:ext uri="{FF2B5EF4-FFF2-40B4-BE49-F238E27FC236}">
                <a16:creationId xmlns:a16="http://schemas.microsoft.com/office/drawing/2014/main" id="{8F52B738-A785-4D97-BC6F-3E1B39ECA8F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5">
            <a:extLst>
              <a:ext uri="{FF2B5EF4-FFF2-40B4-BE49-F238E27FC236}">
                <a16:creationId xmlns:a16="http://schemas.microsoft.com/office/drawing/2014/main" id="{E3CB87CC-0B79-4ACF-B477-41A1367725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6">
            <a:extLst>
              <a:ext uri="{FF2B5EF4-FFF2-40B4-BE49-F238E27FC236}">
                <a16:creationId xmlns:a16="http://schemas.microsoft.com/office/drawing/2014/main" id="{33203B43-F482-4749-9A2E-E8F1301E0C3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7">
            <a:extLst>
              <a:ext uri="{FF2B5EF4-FFF2-40B4-BE49-F238E27FC236}">
                <a16:creationId xmlns:a16="http://schemas.microsoft.com/office/drawing/2014/main" id="{7BA1B7F6-B75F-444F-BBC9-AF75B9096FD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1">
            <a:extLst>
              <a:ext uri="{FF2B5EF4-FFF2-40B4-BE49-F238E27FC236}">
                <a16:creationId xmlns:a16="http://schemas.microsoft.com/office/drawing/2014/main" id="{E3DC51B2-83F3-4878-B943-FB679D1AFC1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
            <a:extLst>
              <a:ext uri="{FF2B5EF4-FFF2-40B4-BE49-F238E27FC236}">
                <a16:creationId xmlns:a16="http://schemas.microsoft.com/office/drawing/2014/main" id="{0CF33F75-3B19-4345-83B0-2D9B7C127C6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Rectangle 1">
            <a:extLst>
              <a:ext uri="{FF2B5EF4-FFF2-40B4-BE49-F238E27FC236}">
                <a16:creationId xmlns:a16="http://schemas.microsoft.com/office/drawing/2014/main" id="{4D65A1B9-0E1E-49D8-9E0D-052DA1824DAB}"/>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2">
            <a:extLst>
              <a:ext uri="{FF2B5EF4-FFF2-40B4-BE49-F238E27FC236}">
                <a16:creationId xmlns:a16="http://schemas.microsoft.com/office/drawing/2014/main" id="{8E230305-4499-411B-91CF-8C3E63E5DD6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Rectangle 3">
            <a:extLst>
              <a:ext uri="{FF2B5EF4-FFF2-40B4-BE49-F238E27FC236}">
                <a16:creationId xmlns:a16="http://schemas.microsoft.com/office/drawing/2014/main" id="{489088C6-43B4-486E-992C-EA8F124DBB3A}"/>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3" name="Rectangle 2">
            <a:extLst>
              <a:ext uri="{FF2B5EF4-FFF2-40B4-BE49-F238E27FC236}">
                <a16:creationId xmlns:a16="http://schemas.microsoft.com/office/drawing/2014/main" id="{94823A94-B881-41D2-B6E7-80076FD2773B}"/>
              </a:ext>
            </a:extLst>
          </p:cNvPr>
          <p:cNvSpPr>
            <a:spLocks noChangeArrowheads="1"/>
          </p:cNvSpPr>
          <p:nvPr/>
        </p:nvSpPr>
        <p:spPr bwMode="auto">
          <a:xfrm>
            <a:off x="0" y="-266699"/>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2" name="Content Placeholder 31">
            <a:extLst>
              <a:ext uri="{FF2B5EF4-FFF2-40B4-BE49-F238E27FC236}">
                <a16:creationId xmlns:a16="http://schemas.microsoft.com/office/drawing/2014/main" id="{35BD2B6D-38A8-4F37-8E5A-C9C49DC17F51}"/>
              </a:ext>
            </a:extLst>
          </p:cNvPr>
          <p:cNvSpPr>
            <a:spLocks noGrp="1"/>
          </p:cNvSpPr>
          <p:nvPr>
            <p:ph idx="1"/>
          </p:nvPr>
        </p:nvSpPr>
        <p:spPr>
          <a:xfrm>
            <a:off x="-1" y="712174"/>
            <a:ext cx="12191867" cy="6145825"/>
          </a:xfrm>
        </p:spPr>
        <p:txBody>
          <a:bodyPr>
            <a:normAutofit fontScale="92500" lnSpcReduction="10000"/>
          </a:bodyPr>
          <a:lstStyle/>
          <a:p>
            <a:r>
              <a:rPr lang="en-US" sz="2600" dirty="0"/>
              <a:t>Looping Structures – Snowflake Iterative control structures</a:t>
            </a:r>
          </a:p>
          <a:p>
            <a:pPr lvl="1"/>
            <a:r>
              <a:rPr lang="en-US" sz="1800" dirty="0"/>
              <a:t>while</a:t>
            </a:r>
          </a:p>
          <a:p>
            <a:pPr lvl="1"/>
            <a:r>
              <a:rPr lang="en-US" sz="1800" dirty="0"/>
              <a:t>do .. while</a:t>
            </a:r>
          </a:p>
          <a:p>
            <a:pPr lvl="1"/>
            <a:r>
              <a:rPr lang="en-US" sz="1800" dirty="0"/>
              <a:t>For</a:t>
            </a:r>
          </a:p>
          <a:p>
            <a:pPr marL="457200" lvl="1" indent="0">
              <a:buNone/>
            </a:pPr>
            <a:r>
              <a:rPr lang="en-US" sz="1800" dirty="0"/>
              <a:t>while (condition) {</a:t>
            </a:r>
          </a:p>
          <a:p>
            <a:pPr marL="457200" lvl="1" indent="0">
              <a:buNone/>
            </a:pPr>
            <a:r>
              <a:rPr lang="en-US" sz="1800" dirty="0"/>
              <a:t>  // code block to be executed</a:t>
            </a:r>
          </a:p>
          <a:p>
            <a:pPr marL="457200" lvl="1" indent="0">
              <a:buNone/>
            </a:pPr>
            <a:r>
              <a:rPr lang="en-US" sz="1800" dirty="0"/>
              <a:t>}</a:t>
            </a:r>
          </a:p>
          <a:p>
            <a:pPr marL="457200" lvl="1" indent="0">
              <a:buNone/>
            </a:pPr>
            <a:endParaRPr lang="en-US" sz="1800" dirty="0"/>
          </a:p>
          <a:p>
            <a:pPr marL="457200" lvl="1" indent="0">
              <a:buNone/>
            </a:pPr>
            <a:r>
              <a:rPr lang="en-US" sz="1800" dirty="0"/>
              <a:t>create or replace procedure </a:t>
            </a:r>
            <a:r>
              <a:rPr lang="en-US" sz="1800" dirty="0" err="1"/>
              <a:t>proc_while_test</a:t>
            </a:r>
            <a:r>
              <a:rPr lang="en-US" sz="1800" dirty="0"/>
              <a:t>()</a:t>
            </a:r>
          </a:p>
          <a:p>
            <a:pPr marL="457200" lvl="1" indent="0">
              <a:buNone/>
            </a:pPr>
            <a:r>
              <a:rPr lang="en-US" sz="1800" dirty="0"/>
              <a:t> returns float not null</a:t>
            </a:r>
          </a:p>
          <a:p>
            <a:pPr marL="457200" lvl="1" indent="0">
              <a:buNone/>
            </a:pPr>
            <a:r>
              <a:rPr lang="en-US" sz="1800" dirty="0"/>
              <a:t> language </a:t>
            </a:r>
            <a:r>
              <a:rPr lang="en-US" sz="1800" dirty="0" err="1"/>
              <a:t>javascript</a:t>
            </a:r>
            <a:endParaRPr lang="en-US" sz="1800" dirty="0"/>
          </a:p>
          <a:p>
            <a:pPr marL="457200" lvl="1" indent="0">
              <a:buNone/>
            </a:pPr>
            <a:r>
              <a:rPr lang="en-US" sz="1800" dirty="0"/>
              <a:t> as </a:t>
            </a:r>
          </a:p>
          <a:p>
            <a:pPr marL="457200" lvl="1" indent="0">
              <a:buNone/>
            </a:pPr>
            <a:r>
              <a:rPr lang="en-US" sz="1800" dirty="0"/>
              <a:t> $$</a:t>
            </a:r>
          </a:p>
          <a:p>
            <a:pPr marL="457200" lvl="1" indent="0">
              <a:buNone/>
            </a:pPr>
            <a:r>
              <a:rPr lang="en-US" sz="1800" dirty="0"/>
              <a:t>	var total = 0</a:t>
            </a:r>
          </a:p>
          <a:p>
            <a:pPr marL="457200" lvl="1" indent="0">
              <a:buNone/>
            </a:pPr>
            <a:r>
              <a:rPr lang="en-US" sz="1800" dirty="0"/>
              <a:t>	var </a:t>
            </a:r>
            <a:r>
              <a:rPr lang="en-US" sz="1800" dirty="0" err="1"/>
              <a:t>i</a:t>
            </a:r>
            <a:r>
              <a:rPr lang="en-US" sz="1800" dirty="0"/>
              <a:t> = 0</a:t>
            </a:r>
          </a:p>
          <a:p>
            <a:pPr marL="457200" lvl="1" indent="0">
              <a:buNone/>
            </a:pPr>
            <a:r>
              <a:rPr lang="en-US" sz="1800" dirty="0"/>
              <a:t>	while (</a:t>
            </a:r>
            <a:r>
              <a:rPr lang="en-US" sz="1800" dirty="0" err="1"/>
              <a:t>i</a:t>
            </a:r>
            <a:r>
              <a:rPr lang="en-US" sz="1800" dirty="0"/>
              <a:t> &lt; 10) {</a:t>
            </a:r>
          </a:p>
          <a:p>
            <a:pPr marL="457200" lvl="1" indent="0">
              <a:buNone/>
            </a:pPr>
            <a:r>
              <a:rPr lang="en-US" sz="1800" dirty="0"/>
              <a:t>	  total = total + </a:t>
            </a:r>
            <a:r>
              <a:rPr lang="en-US" sz="1800" dirty="0" err="1"/>
              <a:t>i</a:t>
            </a:r>
            <a:r>
              <a:rPr lang="en-US" sz="1800" dirty="0"/>
              <a:t>	</a:t>
            </a:r>
          </a:p>
          <a:p>
            <a:pPr marL="457200" lvl="1" indent="0">
              <a:buNone/>
            </a:pPr>
            <a:r>
              <a:rPr lang="en-US" sz="1800" dirty="0"/>
              <a:t>	  </a:t>
            </a:r>
            <a:r>
              <a:rPr lang="en-US" sz="1800" dirty="0" err="1"/>
              <a:t>i</a:t>
            </a:r>
            <a:r>
              <a:rPr lang="en-US" sz="1800" dirty="0"/>
              <a:t>++;</a:t>
            </a:r>
          </a:p>
          <a:p>
            <a:pPr marL="457200" lvl="1" indent="0">
              <a:buNone/>
            </a:pPr>
            <a:r>
              <a:rPr lang="en-US" sz="1800" dirty="0"/>
              <a:t>	}</a:t>
            </a:r>
          </a:p>
          <a:p>
            <a:pPr marL="457200" lvl="1" indent="0">
              <a:buNone/>
            </a:pPr>
            <a:r>
              <a:rPr lang="en-US" sz="1800" dirty="0"/>
              <a:t>	return total</a:t>
            </a:r>
          </a:p>
          <a:p>
            <a:pPr marL="457200" lvl="1" indent="0">
              <a:buNone/>
            </a:pPr>
            <a:r>
              <a:rPr lang="en-US" sz="1800" dirty="0"/>
              <a:t> $$</a:t>
            </a:r>
          </a:p>
          <a:p>
            <a:pPr marL="457200" lvl="1" indent="0">
              <a:buNone/>
            </a:pPr>
            <a:r>
              <a:rPr lang="en-US" sz="1800" dirty="0"/>
              <a:t> ;</a:t>
            </a:r>
          </a:p>
        </p:txBody>
      </p:sp>
      <p:sp>
        <p:nvSpPr>
          <p:cNvPr id="13" name="Rectangle 1">
            <a:extLst>
              <a:ext uri="{FF2B5EF4-FFF2-40B4-BE49-F238E27FC236}">
                <a16:creationId xmlns:a16="http://schemas.microsoft.com/office/drawing/2014/main" id="{BC1889E1-F4E0-49F7-BAD8-84CCE3DD4AB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4" name="Rectangle 2">
            <a:extLst>
              <a:ext uri="{FF2B5EF4-FFF2-40B4-BE49-F238E27FC236}">
                <a16:creationId xmlns:a16="http://schemas.microsoft.com/office/drawing/2014/main" id="{E05A7DB3-C803-4D81-AAFD-742FAB931EE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5" name="Rectangle 3">
            <a:extLst>
              <a:ext uri="{FF2B5EF4-FFF2-40B4-BE49-F238E27FC236}">
                <a16:creationId xmlns:a16="http://schemas.microsoft.com/office/drawing/2014/main" id="{5383AB9D-2B92-4D3C-B0DF-77B48481593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6" name="Rectangle 1">
            <a:extLst>
              <a:ext uri="{FF2B5EF4-FFF2-40B4-BE49-F238E27FC236}">
                <a16:creationId xmlns:a16="http://schemas.microsoft.com/office/drawing/2014/main" id="{8B4A2FC6-0ACD-4091-AFE5-18D613CE57DB}"/>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37714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5"/>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 UDFs, UDTFs &amp; Procedures 	</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15A7AF74-6AF7-471D-AD3D-41B1CF9B37C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F9ED5C6A-DFCF-495C-A7AB-C334C188CEE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296494F-AD18-429E-B5D0-1E4943CE04B7}"/>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
            <a:extLst>
              <a:ext uri="{FF2B5EF4-FFF2-40B4-BE49-F238E27FC236}">
                <a16:creationId xmlns:a16="http://schemas.microsoft.com/office/drawing/2014/main" id="{480B3028-BD5E-4539-9EB2-4E1A9158D3F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
            <a:extLst>
              <a:ext uri="{FF2B5EF4-FFF2-40B4-BE49-F238E27FC236}">
                <a16:creationId xmlns:a16="http://schemas.microsoft.com/office/drawing/2014/main" id="{ABDD7740-9EA6-45D3-AD67-3F4E4E6BEB1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3">
            <a:extLst>
              <a:ext uri="{FF2B5EF4-FFF2-40B4-BE49-F238E27FC236}">
                <a16:creationId xmlns:a16="http://schemas.microsoft.com/office/drawing/2014/main" id="{F0A1EE83-4335-4308-A3C8-55D51D47DA2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4">
            <a:extLst>
              <a:ext uri="{FF2B5EF4-FFF2-40B4-BE49-F238E27FC236}">
                <a16:creationId xmlns:a16="http://schemas.microsoft.com/office/drawing/2014/main" id="{8F52B738-A785-4D97-BC6F-3E1B39ECA8F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5">
            <a:extLst>
              <a:ext uri="{FF2B5EF4-FFF2-40B4-BE49-F238E27FC236}">
                <a16:creationId xmlns:a16="http://schemas.microsoft.com/office/drawing/2014/main" id="{E3CB87CC-0B79-4ACF-B477-41A1367725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6">
            <a:extLst>
              <a:ext uri="{FF2B5EF4-FFF2-40B4-BE49-F238E27FC236}">
                <a16:creationId xmlns:a16="http://schemas.microsoft.com/office/drawing/2014/main" id="{33203B43-F482-4749-9A2E-E8F1301E0C3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7">
            <a:extLst>
              <a:ext uri="{FF2B5EF4-FFF2-40B4-BE49-F238E27FC236}">
                <a16:creationId xmlns:a16="http://schemas.microsoft.com/office/drawing/2014/main" id="{7BA1B7F6-B75F-444F-BBC9-AF75B9096FD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1">
            <a:extLst>
              <a:ext uri="{FF2B5EF4-FFF2-40B4-BE49-F238E27FC236}">
                <a16:creationId xmlns:a16="http://schemas.microsoft.com/office/drawing/2014/main" id="{E3DC51B2-83F3-4878-B943-FB679D1AFC1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
            <a:extLst>
              <a:ext uri="{FF2B5EF4-FFF2-40B4-BE49-F238E27FC236}">
                <a16:creationId xmlns:a16="http://schemas.microsoft.com/office/drawing/2014/main" id="{0CF33F75-3B19-4345-83B0-2D9B7C127C6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Rectangle 1">
            <a:extLst>
              <a:ext uri="{FF2B5EF4-FFF2-40B4-BE49-F238E27FC236}">
                <a16:creationId xmlns:a16="http://schemas.microsoft.com/office/drawing/2014/main" id="{4D65A1B9-0E1E-49D8-9E0D-052DA1824DAB}"/>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2">
            <a:extLst>
              <a:ext uri="{FF2B5EF4-FFF2-40B4-BE49-F238E27FC236}">
                <a16:creationId xmlns:a16="http://schemas.microsoft.com/office/drawing/2014/main" id="{8E230305-4499-411B-91CF-8C3E63E5DD6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Rectangle 3">
            <a:extLst>
              <a:ext uri="{FF2B5EF4-FFF2-40B4-BE49-F238E27FC236}">
                <a16:creationId xmlns:a16="http://schemas.microsoft.com/office/drawing/2014/main" id="{489088C6-43B4-486E-992C-EA8F124DBB3A}"/>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3" name="Rectangle 2">
            <a:extLst>
              <a:ext uri="{FF2B5EF4-FFF2-40B4-BE49-F238E27FC236}">
                <a16:creationId xmlns:a16="http://schemas.microsoft.com/office/drawing/2014/main" id="{94823A94-B881-41D2-B6E7-80076FD2773B}"/>
              </a:ext>
            </a:extLst>
          </p:cNvPr>
          <p:cNvSpPr>
            <a:spLocks noChangeArrowheads="1"/>
          </p:cNvSpPr>
          <p:nvPr/>
        </p:nvSpPr>
        <p:spPr bwMode="auto">
          <a:xfrm>
            <a:off x="0" y="-266699"/>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2" name="Content Placeholder 31">
            <a:extLst>
              <a:ext uri="{FF2B5EF4-FFF2-40B4-BE49-F238E27FC236}">
                <a16:creationId xmlns:a16="http://schemas.microsoft.com/office/drawing/2014/main" id="{35BD2B6D-38A8-4F37-8E5A-C9C49DC17F51}"/>
              </a:ext>
            </a:extLst>
          </p:cNvPr>
          <p:cNvSpPr>
            <a:spLocks noGrp="1"/>
          </p:cNvSpPr>
          <p:nvPr>
            <p:ph idx="1"/>
          </p:nvPr>
        </p:nvSpPr>
        <p:spPr>
          <a:xfrm>
            <a:off x="-1" y="712174"/>
            <a:ext cx="12191867" cy="6145825"/>
          </a:xfrm>
        </p:spPr>
        <p:txBody>
          <a:bodyPr>
            <a:normAutofit lnSpcReduction="10000"/>
          </a:bodyPr>
          <a:lstStyle/>
          <a:p>
            <a:r>
              <a:rPr lang="en-US" sz="2400" dirty="0"/>
              <a:t>Looping Structures – Snowflake Iterative control structures</a:t>
            </a:r>
          </a:p>
          <a:p>
            <a:pPr marL="457200" lvl="1" indent="0">
              <a:buNone/>
            </a:pPr>
            <a:r>
              <a:rPr lang="en-US" sz="1800" dirty="0"/>
              <a:t>do {</a:t>
            </a:r>
          </a:p>
          <a:p>
            <a:pPr marL="457200" lvl="1" indent="0">
              <a:buNone/>
            </a:pPr>
            <a:r>
              <a:rPr lang="en-US" sz="1800" dirty="0"/>
              <a:t>  // code block to be executed</a:t>
            </a:r>
          </a:p>
          <a:p>
            <a:pPr marL="457200" lvl="1" indent="0">
              <a:buNone/>
            </a:pPr>
            <a:r>
              <a:rPr lang="en-US" sz="1800" dirty="0"/>
              <a:t>}</a:t>
            </a:r>
          </a:p>
          <a:p>
            <a:pPr marL="457200" lvl="1" indent="0">
              <a:buNone/>
            </a:pPr>
            <a:r>
              <a:rPr lang="en-US" sz="1800" dirty="0"/>
              <a:t>while (condition);</a:t>
            </a:r>
          </a:p>
          <a:p>
            <a:pPr marL="457200" lvl="1" indent="0">
              <a:buNone/>
            </a:pPr>
            <a:endParaRPr lang="en-US" sz="1800" dirty="0"/>
          </a:p>
          <a:p>
            <a:pPr marL="457200" lvl="1" indent="0">
              <a:buNone/>
            </a:pPr>
            <a:r>
              <a:rPr lang="en-US" sz="1800" dirty="0"/>
              <a:t>create or replace procedure </a:t>
            </a:r>
            <a:r>
              <a:rPr lang="en-US" sz="1800" dirty="0" err="1"/>
              <a:t>proc_do_while_test</a:t>
            </a:r>
            <a:r>
              <a:rPr lang="en-US" sz="1800" dirty="0"/>
              <a:t>()</a:t>
            </a:r>
          </a:p>
          <a:p>
            <a:pPr marL="457200" lvl="1" indent="0">
              <a:buNone/>
            </a:pPr>
            <a:r>
              <a:rPr lang="en-US" sz="1800" dirty="0"/>
              <a:t> returns float not null</a:t>
            </a:r>
          </a:p>
          <a:p>
            <a:pPr marL="457200" lvl="1" indent="0">
              <a:buNone/>
            </a:pPr>
            <a:r>
              <a:rPr lang="en-US" sz="1800" dirty="0"/>
              <a:t> language </a:t>
            </a:r>
            <a:r>
              <a:rPr lang="en-US" sz="1800" dirty="0" err="1"/>
              <a:t>javascript</a:t>
            </a:r>
            <a:endParaRPr lang="en-US" sz="1800" dirty="0"/>
          </a:p>
          <a:p>
            <a:pPr marL="457200" lvl="1" indent="0">
              <a:buNone/>
            </a:pPr>
            <a:r>
              <a:rPr lang="en-US" sz="1800" dirty="0"/>
              <a:t> as </a:t>
            </a:r>
          </a:p>
          <a:p>
            <a:pPr marL="457200" lvl="1" indent="0">
              <a:buNone/>
            </a:pPr>
            <a:r>
              <a:rPr lang="en-US" sz="1800" dirty="0"/>
              <a:t> $$</a:t>
            </a:r>
          </a:p>
          <a:p>
            <a:pPr marL="457200" lvl="1" indent="0">
              <a:buNone/>
            </a:pPr>
            <a:r>
              <a:rPr lang="en-US" sz="1800" dirty="0"/>
              <a:t>	var total = 0</a:t>
            </a:r>
          </a:p>
          <a:p>
            <a:pPr marL="457200" lvl="1" indent="0">
              <a:buNone/>
            </a:pPr>
            <a:r>
              <a:rPr lang="en-US" sz="1800" dirty="0"/>
              <a:t>	var </a:t>
            </a:r>
            <a:r>
              <a:rPr lang="en-US" sz="1800" dirty="0" err="1"/>
              <a:t>i</a:t>
            </a:r>
            <a:r>
              <a:rPr lang="en-US" sz="1800" dirty="0"/>
              <a:t> = 0</a:t>
            </a:r>
          </a:p>
          <a:p>
            <a:pPr marL="457200" lvl="1" indent="0">
              <a:buNone/>
            </a:pPr>
            <a:r>
              <a:rPr lang="en-US" sz="1800" dirty="0"/>
              <a:t>	do {</a:t>
            </a:r>
          </a:p>
          <a:p>
            <a:pPr marL="457200" lvl="1" indent="0">
              <a:buNone/>
            </a:pPr>
            <a:r>
              <a:rPr lang="en-US" sz="1800" dirty="0"/>
              <a:t>	  total = total + </a:t>
            </a:r>
            <a:r>
              <a:rPr lang="en-US" sz="1800" dirty="0" err="1"/>
              <a:t>i</a:t>
            </a:r>
            <a:r>
              <a:rPr lang="en-US" sz="1800" dirty="0"/>
              <a:t>	</a:t>
            </a:r>
          </a:p>
          <a:p>
            <a:pPr marL="457200" lvl="1" indent="0">
              <a:buNone/>
            </a:pPr>
            <a:r>
              <a:rPr lang="en-US" sz="1800" dirty="0"/>
              <a:t>	  </a:t>
            </a:r>
            <a:r>
              <a:rPr lang="en-US" sz="1800" dirty="0" err="1"/>
              <a:t>i</a:t>
            </a:r>
            <a:r>
              <a:rPr lang="en-US" sz="1800" dirty="0"/>
              <a:t>++;</a:t>
            </a:r>
          </a:p>
          <a:p>
            <a:pPr marL="457200" lvl="1" indent="0">
              <a:buNone/>
            </a:pPr>
            <a:r>
              <a:rPr lang="en-US" sz="1800" dirty="0"/>
              <a:t>	} while (</a:t>
            </a:r>
            <a:r>
              <a:rPr lang="en-US" sz="1800" dirty="0" err="1"/>
              <a:t>i</a:t>
            </a:r>
            <a:r>
              <a:rPr lang="en-US" sz="1800" dirty="0"/>
              <a:t> &lt; 10) </a:t>
            </a:r>
          </a:p>
          <a:p>
            <a:pPr marL="457200" lvl="1" indent="0">
              <a:buNone/>
            </a:pPr>
            <a:r>
              <a:rPr lang="en-US" sz="1800" dirty="0"/>
              <a:t>	return total</a:t>
            </a:r>
          </a:p>
          <a:p>
            <a:pPr marL="457200" lvl="1" indent="0">
              <a:buNone/>
            </a:pPr>
            <a:r>
              <a:rPr lang="en-US" sz="1800" dirty="0"/>
              <a:t> $$</a:t>
            </a:r>
          </a:p>
          <a:p>
            <a:pPr marL="457200" lvl="1" indent="0">
              <a:buNone/>
            </a:pPr>
            <a:r>
              <a:rPr lang="en-US" sz="1800" dirty="0"/>
              <a:t> ; </a:t>
            </a:r>
          </a:p>
        </p:txBody>
      </p:sp>
      <p:sp>
        <p:nvSpPr>
          <p:cNvPr id="13" name="Rectangle 1">
            <a:extLst>
              <a:ext uri="{FF2B5EF4-FFF2-40B4-BE49-F238E27FC236}">
                <a16:creationId xmlns:a16="http://schemas.microsoft.com/office/drawing/2014/main" id="{BC1889E1-F4E0-49F7-BAD8-84CCE3DD4AB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4" name="Rectangle 2">
            <a:extLst>
              <a:ext uri="{FF2B5EF4-FFF2-40B4-BE49-F238E27FC236}">
                <a16:creationId xmlns:a16="http://schemas.microsoft.com/office/drawing/2014/main" id="{E05A7DB3-C803-4D81-AAFD-742FAB931EE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5" name="Rectangle 3">
            <a:extLst>
              <a:ext uri="{FF2B5EF4-FFF2-40B4-BE49-F238E27FC236}">
                <a16:creationId xmlns:a16="http://schemas.microsoft.com/office/drawing/2014/main" id="{5383AB9D-2B92-4D3C-B0DF-77B48481593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6" name="Rectangle 1">
            <a:extLst>
              <a:ext uri="{FF2B5EF4-FFF2-40B4-BE49-F238E27FC236}">
                <a16:creationId xmlns:a16="http://schemas.microsoft.com/office/drawing/2014/main" id="{8B4A2FC6-0ACD-4091-AFE5-18D613CE57DB}"/>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50243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5"/>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 UDFs, UDTFs &amp; Procedures 	</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15A7AF74-6AF7-471D-AD3D-41B1CF9B37C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F9ED5C6A-DFCF-495C-A7AB-C334C188CEE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296494F-AD18-429E-B5D0-1E4943CE04B7}"/>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
            <a:extLst>
              <a:ext uri="{FF2B5EF4-FFF2-40B4-BE49-F238E27FC236}">
                <a16:creationId xmlns:a16="http://schemas.microsoft.com/office/drawing/2014/main" id="{480B3028-BD5E-4539-9EB2-4E1A9158D3F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
            <a:extLst>
              <a:ext uri="{FF2B5EF4-FFF2-40B4-BE49-F238E27FC236}">
                <a16:creationId xmlns:a16="http://schemas.microsoft.com/office/drawing/2014/main" id="{ABDD7740-9EA6-45D3-AD67-3F4E4E6BEB1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3">
            <a:extLst>
              <a:ext uri="{FF2B5EF4-FFF2-40B4-BE49-F238E27FC236}">
                <a16:creationId xmlns:a16="http://schemas.microsoft.com/office/drawing/2014/main" id="{F0A1EE83-4335-4308-A3C8-55D51D47DA2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4">
            <a:extLst>
              <a:ext uri="{FF2B5EF4-FFF2-40B4-BE49-F238E27FC236}">
                <a16:creationId xmlns:a16="http://schemas.microsoft.com/office/drawing/2014/main" id="{8F52B738-A785-4D97-BC6F-3E1B39ECA8F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5">
            <a:extLst>
              <a:ext uri="{FF2B5EF4-FFF2-40B4-BE49-F238E27FC236}">
                <a16:creationId xmlns:a16="http://schemas.microsoft.com/office/drawing/2014/main" id="{E3CB87CC-0B79-4ACF-B477-41A1367725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6">
            <a:extLst>
              <a:ext uri="{FF2B5EF4-FFF2-40B4-BE49-F238E27FC236}">
                <a16:creationId xmlns:a16="http://schemas.microsoft.com/office/drawing/2014/main" id="{33203B43-F482-4749-9A2E-E8F1301E0C3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7">
            <a:extLst>
              <a:ext uri="{FF2B5EF4-FFF2-40B4-BE49-F238E27FC236}">
                <a16:creationId xmlns:a16="http://schemas.microsoft.com/office/drawing/2014/main" id="{7BA1B7F6-B75F-444F-BBC9-AF75B9096FD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1">
            <a:extLst>
              <a:ext uri="{FF2B5EF4-FFF2-40B4-BE49-F238E27FC236}">
                <a16:creationId xmlns:a16="http://schemas.microsoft.com/office/drawing/2014/main" id="{E3DC51B2-83F3-4878-B943-FB679D1AFC1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
            <a:extLst>
              <a:ext uri="{FF2B5EF4-FFF2-40B4-BE49-F238E27FC236}">
                <a16:creationId xmlns:a16="http://schemas.microsoft.com/office/drawing/2014/main" id="{0CF33F75-3B19-4345-83B0-2D9B7C127C6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Rectangle 1">
            <a:extLst>
              <a:ext uri="{FF2B5EF4-FFF2-40B4-BE49-F238E27FC236}">
                <a16:creationId xmlns:a16="http://schemas.microsoft.com/office/drawing/2014/main" id="{4D65A1B9-0E1E-49D8-9E0D-052DA1824DAB}"/>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2">
            <a:extLst>
              <a:ext uri="{FF2B5EF4-FFF2-40B4-BE49-F238E27FC236}">
                <a16:creationId xmlns:a16="http://schemas.microsoft.com/office/drawing/2014/main" id="{8E230305-4499-411B-91CF-8C3E63E5DD6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Rectangle 3">
            <a:extLst>
              <a:ext uri="{FF2B5EF4-FFF2-40B4-BE49-F238E27FC236}">
                <a16:creationId xmlns:a16="http://schemas.microsoft.com/office/drawing/2014/main" id="{489088C6-43B4-486E-992C-EA8F124DBB3A}"/>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3" name="Rectangle 2">
            <a:extLst>
              <a:ext uri="{FF2B5EF4-FFF2-40B4-BE49-F238E27FC236}">
                <a16:creationId xmlns:a16="http://schemas.microsoft.com/office/drawing/2014/main" id="{94823A94-B881-41D2-B6E7-80076FD2773B}"/>
              </a:ext>
            </a:extLst>
          </p:cNvPr>
          <p:cNvSpPr>
            <a:spLocks noChangeArrowheads="1"/>
          </p:cNvSpPr>
          <p:nvPr/>
        </p:nvSpPr>
        <p:spPr bwMode="auto">
          <a:xfrm>
            <a:off x="0" y="-266699"/>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2" name="Content Placeholder 31">
            <a:extLst>
              <a:ext uri="{FF2B5EF4-FFF2-40B4-BE49-F238E27FC236}">
                <a16:creationId xmlns:a16="http://schemas.microsoft.com/office/drawing/2014/main" id="{35BD2B6D-38A8-4F37-8E5A-C9C49DC17F51}"/>
              </a:ext>
            </a:extLst>
          </p:cNvPr>
          <p:cNvSpPr>
            <a:spLocks noGrp="1"/>
          </p:cNvSpPr>
          <p:nvPr>
            <p:ph idx="1"/>
          </p:nvPr>
        </p:nvSpPr>
        <p:spPr>
          <a:xfrm>
            <a:off x="-1" y="712174"/>
            <a:ext cx="12191867" cy="6145825"/>
          </a:xfrm>
        </p:spPr>
        <p:txBody>
          <a:bodyPr>
            <a:normAutofit/>
          </a:bodyPr>
          <a:lstStyle/>
          <a:p>
            <a:r>
              <a:rPr lang="en-US" sz="2400" dirty="0"/>
              <a:t>Looping Structures – Snowflake Iterative control structures</a:t>
            </a:r>
          </a:p>
          <a:p>
            <a:pPr marL="457200" lvl="1" indent="0">
              <a:buNone/>
            </a:pPr>
            <a:r>
              <a:rPr lang="en-US" sz="1800" dirty="0"/>
              <a:t>for (statement 1; statement 2; statement 3) {</a:t>
            </a:r>
          </a:p>
          <a:p>
            <a:pPr marL="457200" lvl="1" indent="0">
              <a:buNone/>
            </a:pPr>
            <a:r>
              <a:rPr lang="en-US" sz="1800" dirty="0"/>
              <a:t>  // code block to be executed</a:t>
            </a:r>
          </a:p>
          <a:p>
            <a:pPr marL="457200" lvl="1" indent="0">
              <a:buNone/>
            </a:pPr>
            <a:r>
              <a:rPr lang="en-US" sz="1800" dirty="0"/>
              <a:t>}</a:t>
            </a:r>
          </a:p>
          <a:p>
            <a:pPr marL="457200" lvl="1" indent="0">
              <a:buNone/>
            </a:pPr>
            <a:r>
              <a:rPr lang="en-US" sz="1800" dirty="0"/>
              <a:t>create or replace procedure </a:t>
            </a:r>
            <a:r>
              <a:rPr lang="en-US" sz="1800" dirty="0" err="1"/>
              <a:t>proc_for_test</a:t>
            </a:r>
            <a:r>
              <a:rPr lang="en-US" sz="1800" dirty="0"/>
              <a:t>()</a:t>
            </a:r>
          </a:p>
          <a:p>
            <a:pPr marL="457200" lvl="1" indent="0">
              <a:buNone/>
            </a:pPr>
            <a:r>
              <a:rPr lang="en-US" sz="1800" dirty="0"/>
              <a:t> returns float not null</a:t>
            </a:r>
          </a:p>
          <a:p>
            <a:pPr marL="457200" lvl="1" indent="0">
              <a:buNone/>
            </a:pPr>
            <a:r>
              <a:rPr lang="en-US" sz="1800" dirty="0"/>
              <a:t> language </a:t>
            </a:r>
            <a:r>
              <a:rPr lang="en-US" sz="1800" dirty="0" err="1"/>
              <a:t>javascript</a:t>
            </a:r>
            <a:endParaRPr lang="en-US" sz="1800" dirty="0"/>
          </a:p>
          <a:p>
            <a:pPr marL="457200" lvl="1" indent="0">
              <a:buNone/>
            </a:pPr>
            <a:r>
              <a:rPr lang="en-US" sz="1800" dirty="0"/>
              <a:t> as </a:t>
            </a:r>
          </a:p>
          <a:p>
            <a:pPr marL="457200" lvl="1" indent="0">
              <a:buNone/>
            </a:pPr>
            <a:r>
              <a:rPr lang="en-US" sz="1800" dirty="0"/>
              <a:t> $$</a:t>
            </a:r>
          </a:p>
          <a:p>
            <a:pPr marL="457200" lvl="1" indent="0">
              <a:buNone/>
            </a:pPr>
            <a:r>
              <a:rPr lang="en-US" sz="1800" dirty="0"/>
              <a:t>	var total = 0</a:t>
            </a:r>
          </a:p>
          <a:p>
            <a:pPr marL="457200" lvl="1" indent="0">
              <a:buNone/>
            </a:pPr>
            <a:r>
              <a:rPr lang="en-US" sz="1800" dirty="0"/>
              <a:t>	var </a:t>
            </a:r>
            <a:r>
              <a:rPr lang="en-US" sz="1800" dirty="0" err="1"/>
              <a:t>i</a:t>
            </a:r>
            <a:r>
              <a:rPr lang="en-US" sz="1800" dirty="0"/>
              <a:t> = 0</a:t>
            </a:r>
          </a:p>
          <a:p>
            <a:pPr marL="457200" lvl="1" indent="0">
              <a:buNone/>
            </a:pPr>
            <a:r>
              <a:rPr lang="en-US" sz="1800" dirty="0"/>
              <a:t>	for ( </a:t>
            </a:r>
            <a:r>
              <a:rPr lang="en-US" sz="1800" dirty="0" err="1"/>
              <a:t>i</a:t>
            </a:r>
            <a:r>
              <a:rPr lang="en-US" sz="1800" dirty="0"/>
              <a:t> = 0; </a:t>
            </a:r>
            <a:r>
              <a:rPr lang="en-US" sz="1800" dirty="0" err="1"/>
              <a:t>i</a:t>
            </a:r>
            <a:r>
              <a:rPr lang="en-US" sz="1800" dirty="0"/>
              <a:t> &lt; 10; </a:t>
            </a:r>
            <a:r>
              <a:rPr lang="en-US" sz="1800" dirty="0" err="1"/>
              <a:t>i</a:t>
            </a:r>
            <a:r>
              <a:rPr lang="en-US" sz="1800" dirty="0"/>
              <a:t> ++)</a:t>
            </a:r>
          </a:p>
          <a:p>
            <a:pPr marL="457200" lvl="1" indent="0">
              <a:buNone/>
            </a:pPr>
            <a:r>
              <a:rPr lang="en-US" sz="1800" dirty="0"/>
              <a:t>	{</a:t>
            </a:r>
          </a:p>
          <a:p>
            <a:pPr marL="457200" lvl="1" indent="0">
              <a:buNone/>
            </a:pPr>
            <a:r>
              <a:rPr lang="en-US" sz="1800" dirty="0"/>
              <a:t>	  total = total + </a:t>
            </a:r>
            <a:r>
              <a:rPr lang="en-US" sz="1800" dirty="0" err="1"/>
              <a:t>i</a:t>
            </a:r>
            <a:r>
              <a:rPr lang="en-US" sz="1800" dirty="0"/>
              <a:t>	</a:t>
            </a:r>
          </a:p>
          <a:p>
            <a:pPr marL="457200" lvl="1" indent="0">
              <a:buNone/>
            </a:pPr>
            <a:r>
              <a:rPr lang="en-US" sz="1800" dirty="0"/>
              <a:t>	  </a:t>
            </a:r>
            <a:r>
              <a:rPr lang="en-US" sz="1800" dirty="0" err="1"/>
              <a:t>i</a:t>
            </a:r>
            <a:r>
              <a:rPr lang="en-US" sz="1800" dirty="0"/>
              <a:t>++;</a:t>
            </a:r>
          </a:p>
          <a:p>
            <a:pPr marL="457200" lvl="1" indent="0">
              <a:buNone/>
            </a:pPr>
            <a:r>
              <a:rPr lang="en-US" sz="1800" dirty="0"/>
              <a:t>	}</a:t>
            </a:r>
          </a:p>
          <a:p>
            <a:pPr marL="457200" lvl="1" indent="0">
              <a:buNone/>
            </a:pPr>
            <a:r>
              <a:rPr lang="en-US" sz="1800" dirty="0"/>
              <a:t>	return total</a:t>
            </a:r>
          </a:p>
          <a:p>
            <a:pPr marL="457200" lvl="1" indent="0">
              <a:buNone/>
            </a:pPr>
            <a:r>
              <a:rPr lang="en-US" sz="1800" dirty="0"/>
              <a:t> $$</a:t>
            </a:r>
          </a:p>
          <a:p>
            <a:pPr marL="457200" lvl="1" indent="0">
              <a:buNone/>
            </a:pPr>
            <a:r>
              <a:rPr lang="en-US" sz="1800" dirty="0"/>
              <a:t> ;</a:t>
            </a:r>
          </a:p>
          <a:p>
            <a:pPr marL="457200" lvl="1" indent="0">
              <a:buNone/>
            </a:pPr>
            <a:endParaRPr lang="en-US" sz="1800" dirty="0"/>
          </a:p>
        </p:txBody>
      </p:sp>
      <p:sp>
        <p:nvSpPr>
          <p:cNvPr id="13" name="Rectangle 1">
            <a:extLst>
              <a:ext uri="{FF2B5EF4-FFF2-40B4-BE49-F238E27FC236}">
                <a16:creationId xmlns:a16="http://schemas.microsoft.com/office/drawing/2014/main" id="{BC1889E1-F4E0-49F7-BAD8-84CCE3DD4AB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4" name="Rectangle 2">
            <a:extLst>
              <a:ext uri="{FF2B5EF4-FFF2-40B4-BE49-F238E27FC236}">
                <a16:creationId xmlns:a16="http://schemas.microsoft.com/office/drawing/2014/main" id="{E05A7DB3-C803-4D81-AAFD-742FAB931EE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5" name="Rectangle 3">
            <a:extLst>
              <a:ext uri="{FF2B5EF4-FFF2-40B4-BE49-F238E27FC236}">
                <a16:creationId xmlns:a16="http://schemas.microsoft.com/office/drawing/2014/main" id="{5383AB9D-2B92-4D3C-B0DF-77B48481593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6" name="Rectangle 1">
            <a:extLst>
              <a:ext uri="{FF2B5EF4-FFF2-40B4-BE49-F238E27FC236}">
                <a16:creationId xmlns:a16="http://schemas.microsoft.com/office/drawing/2014/main" id="{8B4A2FC6-0ACD-4091-AFE5-18D613CE57DB}"/>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74079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5"/>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 UDFs, UDTFs &amp; Procedures 	</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15A7AF74-6AF7-471D-AD3D-41B1CF9B37C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F9ED5C6A-DFCF-495C-A7AB-C334C188CEE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296494F-AD18-429E-B5D0-1E4943CE04B7}"/>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
            <a:extLst>
              <a:ext uri="{FF2B5EF4-FFF2-40B4-BE49-F238E27FC236}">
                <a16:creationId xmlns:a16="http://schemas.microsoft.com/office/drawing/2014/main" id="{480B3028-BD5E-4539-9EB2-4E1A9158D3F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
            <a:extLst>
              <a:ext uri="{FF2B5EF4-FFF2-40B4-BE49-F238E27FC236}">
                <a16:creationId xmlns:a16="http://schemas.microsoft.com/office/drawing/2014/main" id="{ABDD7740-9EA6-45D3-AD67-3F4E4E6BEB1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3">
            <a:extLst>
              <a:ext uri="{FF2B5EF4-FFF2-40B4-BE49-F238E27FC236}">
                <a16:creationId xmlns:a16="http://schemas.microsoft.com/office/drawing/2014/main" id="{F0A1EE83-4335-4308-A3C8-55D51D47DA2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4">
            <a:extLst>
              <a:ext uri="{FF2B5EF4-FFF2-40B4-BE49-F238E27FC236}">
                <a16:creationId xmlns:a16="http://schemas.microsoft.com/office/drawing/2014/main" id="{8F52B738-A785-4D97-BC6F-3E1B39ECA8F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5">
            <a:extLst>
              <a:ext uri="{FF2B5EF4-FFF2-40B4-BE49-F238E27FC236}">
                <a16:creationId xmlns:a16="http://schemas.microsoft.com/office/drawing/2014/main" id="{E3CB87CC-0B79-4ACF-B477-41A1367725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6">
            <a:extLst>
              <a:ext uri="{FF2B5EF4-FFF2-40B4-BE49-F238E27FC236}">
                <a16:creationId xmlns:a16="http://schemas.microsoft.com/office/drawing/2014/main" id="{33203B43-F482-4749-9A2E-E8F1301E0C3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7">
            <a:extLst>
              <a:ext uri="{FF2B5EF4-FFF2-40B4-BE49-F238E27FC236}">
                <a16:creationId xmlns:a16="http://schemas.microsoft.com/office/drawing/2014/main" id="{7BA1B7F6-B75F-444F-BBC9-AF75B9096FD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1">
            <a:extLst>
              <a:ext uri="{FF2B5EF4-FFF2-40B4-BE49-F238E27FC236}">
                <a16:creationId xmlns:a16="http://schemas.microsoft.com/office/drawing/2014/main" id="{E3DC51B2-83F3-4878-B943-FB679D1AFC1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
            <a:extLst>
              <a:ext uri="{FF2B5EF4-FFF2-40B4-BE49-F238E27FC236}">
                <a16:creationId xmlns:a16="http://schemas.microsoft.com/office/drawing/2014/main" id="{0CF33F75-3B19-4345-83B0-2D9B7C127C6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Rectangle 1">
            <a:extLst>
              <a:ext uri="{FF2B5EF4-FFF2-40B4-BE49-F238E27FC236}">
                <a16:creationId xmlns:a16="http://schemas.microsoft.com/office/drawing/2014/main" id="{4D65A1B9-0E1E-49D8-9E0D-052DA1824DAB}"/>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2">
            <a:extLst>
              <a:ext uri="{FF2B5EF4-FFF2-40B4-BE49-F238E27FC236}">
                <a16:creationId xmlns:a16="http://schemas.microsoft.com/office/drawing/2014/main" id="{8E230305-4499-411B-91CF-8C3E63E5DD6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Rectangle 3">
            <a:extLst>
              <a:ext uri="{FF2B5EF4-FFF2-40B4-BE49-F238E27FC236}">
                <a16:creationId xmlns:a16="http://schemas.microsoft.com/office/drawing/2014/main" id="{489088C6-43B4-486E-992C-EA8F124DBB3A}"/>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3" name="Rectangle 2">
            <a:extLst>
              <a:ext uri="{FF2B5EF4-FFF2-40B4-BE49-F238E27FC236}">
                <a16:creationId xmlns:a16="http://schemas.microsoft.com/office/drawing/2014/main" id="{94823A94-B881-41D2-B6E7-80076FD2773B}"/>
              </a:ext>
            </a:extLst>
          </p:cNvPr>
          <p:cNvSpPr>
            <a:spLocks noChangeArrowheads="1"/>
          </p:cNvSpPr>
          <p:nvPr/>
        </p:nvSpPr>
        <p:spPr bwMode="auto">
          <a:xfrm>
            <a:off x="0" y="-266699"/>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2" name="Content Placeholder 31">
            <a:extLst>
              <a:ext uri="{FF2B5EF4-FFF2-40B4-BE49-F238E27FC236}">
                <a16:creationId xmlns:a16="http://schemas.microsoft.com/office/drawing/2014/main" id="{35BD2B6D-38A8-4F37-8E5A-C9C49DC17F51}"/>
              </a:ext>
            </a:extLst>
          </p:cNvPr>
          <p:cNvSpPr>
            <a:spLocks noGrp="1"/>
          </p:cNvSpPr>
          <p:nvPr>
            <p:ph idx="1"/>
          </p:nvPr>
        </p:nvSpPr>
        <p:spPr>
          <a:xfrm>
            <a:off x="-1" y="712174"/>
            <a:ext cx="12191867" cy="6145825"/>
          </a:xfrm>
        </p:spPr>
        <p:txBody>
          <a:bodyPr>
            <a:normAutofit lnSpcReduction="10000"/>
          </a:bodyPr>
          <a:lstStyle/>
          <a:p>
            <a:r>
              <a:rPr lang="en-US" sz="3200" dirty="0"/>
              <a:t>Looping Structures – Snowflake Iterative control structures</a:t>
            </a:r>
          </a:p>
          <a:p>
            <a:pPr marL="457200" lvl="1" indent="0">
              <a:buNone/>
            </a:pPr>
            <a:r>
              <a:rPr lang="en-US" sz="1800" dirty="0"/>
              <a:t>do {</a:t>
            </a:r>
          </a:p>
          <a:p>
            <a:pPr marL="457200" lvl="1" indent="0">
              <a:buNone/>
            </a:pPr>
            <a:r>
              <a:rPr lang="en-US" sz="1800" dirty="0"/>
              <a:t>  // code block to be executed</a:t>
            </a:r>
          </a:p>
          <a:p>
            <a:pPr marL="457200" lvl="1" indent="0">
              <a:buNone/>
            </a:pPr>
            <a:r>
              <a:rPr lang="en-US" sz="1800" dirty="0"/>
              <a:t>}</a:t>
            </a:r>
          </a:p>
          <a:p>
            <a:pPr marL="457200" lvl="1" indent="0">
              <a:buNone/>
            </a:pPr>
            <a:r>
              <a:rPr lang="en-US" sz="1800" dirty="0"/>
              <a:t>while (condition);</a:t>
            </a:r>
          </a:p>
          <a:p>
            <a:pPr marL="457200" lvl="1" indent="0">
              <a:buNone/>
            </a:pPr>
            <a:endParaRPr lang="en-US" sz="1800" dirty="0"/>
          </a:p>
          <a:p>
            <a:pPr marL="457200" lvl="1" indent="0">
              <a:buNone/>
            </a:pPr>
            <a:r>
              <a:rPr lang="en-US" sz="1800" dirty="0"/>
              <a:t>create or replace procedure </a:t>
            </a:r>
            <a:r>
              <a:rPr lang="en-US" sz="1800" dirty="0" err="1"/>
              <a:t>proc_do_while_test</a:t>
            </a:r>
            <a:r>
              <a:rPr lang="en-US" sz="1800" dirty="0"/>
              <a:t>()</a:t>
            </a:r>
          </a:p>
          <a:p>
            <a:pPr marL="457200" lvl="1" indent="0">
              <a:buNone/>
            </a:pPr>
            <a:r>
              <a:rPr lang="en-US" sz="1800" dirty="0"/>
              <a:t> returns float not null</a:t>
            </a:r>
          </a:p>
          <a:p>
            <a:pPr marL="457200" lvl="1" indent="0">
              <a:buNone/>
            </a:pPr>
            <a:r>
              <a:rPr lang="en-US" sz="1800" dirty="0"/>
              <a:t> language </a:t>
            </a:r>
            <a:r>
              <a:rPr lang="en-US" sz="1800" dirty="0" err="1"/>
              <a:t>javascript</a:t>
            </a:r>
            <a:endParaRPr lang="en-US" sz="1800" dirty="0"/>
          </a:p>
          <a:p>
            <a:pPr marL="457200" lvl="1" indent="0">
              <a:buNone/>
            </a:pPr>
            <a:r>
              <a:rPr lang="en-US" sz="1800" dirty="0"/>
              <a:t> as </a:t>
            </a:r>
          </a:p>
          <a:p>
            <a:pPr marL="457200" lvl="1" indent="0">
              <a:buNone/>
            </a:pPr>
            <a:r>
              <a:rPr lang="en-US" sz="1800" dirty="0"/>
              <a:t> $$</a:t>
            </a:r>
          </a:p>
          <a:p>
            <a:pPr marL="457200" lvl="1" indent="0">
              <a:buNone/>
            </a:pPr>
            <a:r>
              <a:rPr lang="en-US" sz="1800" dirty="0"/>
              <a:t>	var total = 0</a:t>
            </a:r>
          </a:p>
          <a:p>
            <a:pPr marL="457200" lvl="1" indent="0">
              <a:buNone/>
            </a:pPr>
            <a:r>
              <a:rPr lang="en-US" sz="1800" dirty="0"/>
              <a:t>	var </a:t>
            </a:r>
            <a:r>
              <a:rPr lang="en-US" sz="1800" dirty="0" err="1"/>
              <a:t>i</a:t>
            </a:r>
            <a:r>
              <a:rPr lang="en-US" sz="1800" dirty="0"/>
              <a:t> = 0</a:t>
            </a:r>
          </a:p>
          <a:p>
            <a:pPr marL="457200" lvl="1" indent="0">
              <a:buNone/>
            </a:pPr>
            <a:r>
              <a:rPr lang="en-US" sz="1800" dirty="0"/>
              <a:t>	do {</a:t>
            </a:r>
          </a:p>
          <a:p>
            <a:pPr marL="457200" lvl="1" indent="0">
              <a:buNone/>
            </a:pPr>
            <a:r>
              <a:rPr lang="en-US" sz="1800" dirty="0"/>
              <a:t>	  total = total + </a:t>
            </a:r>
            <a:r>
              <a:rPr lang="en-US" sz="1800" dirty="0" err="1"/>
              <a:t>i</a:t>
            </a:r>
            <a:r>
              <a:rPr lang="en-US" sz="1800" dirty="0"/>
              <a:t>	</a:t>
            </a:r>
          </a:p>
          <a:p>
            <a:pPr marL="457200" lvl="1" indent="0">
              <a:buNone/>
            </a:pPr>
            <a:r>
              <a:rPr lang="en-US" sz="1800" dirty="0"/>
              <a:t>	  </a:t>
            </a:r>
            <a:r>
              <a:rPr lang="en-US" sz="1800" dirty="0" err="1"/>
              <a:t>i</a:t>
            </a:r>
            <a:r>
              <a:rPr lang="en-US" sz="1800" dirty="0"/>
              <a:t>++;</a:t>
            </a:r>
          </a:p>
          <a:p>
            <a:pPr marL="457200" lvl="1" indent="0">
              <a:buNone/>
            </a:pPr>
            <a:r>
              <a:rPr lang="en-US" sz="1800" dirty="0"/>
              <a:t>	} while (</a:t>
            </a:r>
            <a:r>
              <a:rPr lang="en-US" sz="1800" dirty="0" err="1"/>
              <a:t>i</a:t>
            </a:r>
            <a:r>
              <a:rPr lang="en-US" sz="1800" dirty="0"/>
              <a:t> &lt; 10) </a:t>
            </a:r>
          </a:p>
          <a:p>
            <a:pPr marL="457200" lvl="1" indent="0">
              <a:buNone/>
            </a:pPr>
            <a:r>
              <a:rPr lang="en-US" sz="1800" dirty="0"/>
              <a:t>	return total</a:t>
            </a:r>
          </a:p>
          <a:p>
            <a:pPr marL="457200" lvl="1" indent="0">
              <a:buNone/>
            </a:pPr>
            <a:r>
              <a:rPr lang="en-US" sz="1800" dirty="0"/>
              <a:t> $$</a:t>
            </a:r>
          </a:p>
          <a:p>
            <a:pPr marL="457200" lvl="1" indent="0">
              <a:buNone/>
            </a:pPr>
            <a:r>
              <a:rPr lang="en-US" sz="1800" dirty="0"/>
              <a:t> ; </a:t>
            </a:r>
          </a:p>
        </p:txBody>
      </p:sp>
      <p:sp>
        <p:nvSpPr>
          <p:cNvPr id="13" name="Rectangle 1">
            <a:extLst>
              <a:ext uri="{FF2B5EF4-FFF2-40B4-BE49-F238E27FC236}">
                <a16:creationId xmlns:a16="http://schemas.microsoft.com/office/drawing/2014/main" id="{BC1889E1-F4E0-49F7-BAD8-84CCE3DD4AB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4" name="Rectangle 2">
            <a:extLst>
              <a:ext uri="{FF2B5EF4-FFF2-40B4-BE49-F238E27FC236}">
                <a16:creationId xmlns:a16="http://schemas.microsoft.com/office/drawing/2014/main" id="{E05A7DB3-C803-4D81-AAFD-742FAB931EE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5" name="Rectangle 3">
            <a:extLst>
              <a:ext uri="{FF2B5EF4-FFF2-40B4-BE49-F238E27FC236}">
                <a16:creationId xmlns:a16="http://schemas.microsoft.com/office/drawing/2014/main" id="{5383AB9D-2B92-4D3C-B0DF-77B48481593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6" name="Rectangle 1">
            <a:extLst>
              <a:ext uri="{FF2B5EF4-FFF2-40B4-BE49-F238E27FC236}">
                <a16:creationId xmlns:a16="http://schemas.microsoft.com/office/drawing/2014/main" id="{8B4A2FC6-0ACD-4091-AFE5-18D613CE57DB}"/>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16101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5"/>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 UDFs, UDTFs &amp; Procedures 	</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15A7AF74-6AF7-471D-AD3D-41B1CF9B37C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F9ED5C6A-DFCF-495C-A7AB-C334C188CEE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296494F-AD18-429E-B5D0-1E4943CE04B7}"/>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
            <a:extLst>
              <a:ext uri="{FF2B5EF4-FFF2-40B4-BE49-F238E27FC236}">
                <a16:creationId xmlns:a16="http://schemas.microsoft.com/office/drawing/2014/main" id="{480B3028-BD5E-4539-9EB2-4E1A9158D3F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
            <a:extLst>
              <a:ext uri="{FF2B5EF4-FFF2-40B4-BE49-F238E27FC236}">
                <a16:creationId xmlns:a16="http://schemas.microsoft.com/office/drawing/2014/main" id="{ABDD7740-9EA6-45D3-AD67-3F4E4E6BEB1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3">
            <a:extLst>
              <a:ext uri="{FF2B5EF4-FFF2-40B4-BE49-F238E27FC236}">
                <a16:creationId xmlns:a16="http://schemas.microsoft.com/office/drawing/2014/main" id="{F0A1EE83-4335-4308-A3C8-55D51D47DA2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4">
            <a:extLst>
              <a:ext uri="{FF2B5EF4-FFF2-40B4-BE49-F238E27FC236}">
                <a16:creationId xmlns:a16="http://schemas.microsoft.com/office/drawing/2014/main" id="{8F52B738-A785-4D97-BC6F-3E1B39ECA8F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5">
            <a:extLst>
              <a:ext uri="{FF2B5EF4-FFF2-40B4-BE49-F238E27FC236}">
                <a16:creationId xmlns:a16="http://schemas.microsoft.com/office/drawing/2014/main" id="{E3CB87CC-0B79-4ACF-B477-41A1367725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6">
            <a:extLst>
              <a:ext uri="{FF2B5EF4-FFF2-40B4-BE49-F238E27FC236}">
                <a16:creationId xmlns:a16="http://schemas.microsoft.com/office/drawing/2014/main" id="{33203B43-F482-4749-9A2E-E8F1301E0C3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7">
            <a:extLst>
              <a:ext uri="{FF2B5EF4-FFF2-40B4-BE49-F238E27FC236}">
                <a16:creationId xmlns:a16="http://schemas.microsoft.com/office/drawing/2014/main" id="{7BA1B7F6-B75F-444F-BBC9-AF75B9096FD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1">
            <a:extLst>
              <a:ext uri="{FF2B5EF4-FFF2-40B4-BE49-F238E27FC236}">
                <a16:creationId xmlns:a16="http://schemas.microsoft.com/office/drawing/2014/main" id="{E3DC51B2-83F3-4878-B943-FB679D1AFC1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
            <a:extLst>
              <a:ext uri="{FF2B5EF4-FFF2-40B4-BE49-F238E27FC236}">
                <a16:creationId xmlns:a16="http://schemas.microsoft.com/office/drawing/2014/main" id="{0CF33F75-3B19-4345-83B0-2D9B7C127C6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Rectangle 1">
            <a:extLst>
              <a:ext uri="{FF2B5EF4-FFF2-40B4-BE49-F238E27FC236}">
                <a16:creationId xmlns:a16="http://schemas.microsoft.com/office/drawing/2014/main" id="{4D65A1B9-0E1E-49D8-9E0D-052DA1824DAB}"/>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2">
            <a:extLst>
              <a:ext uri="{FF2B5EF4-FFF2-40B4-BE49-F238E27FC236}">
                <a16:creationId xmlns:a16="http://schemas.microsoft.com/office/drawing/2014/main" id="{8E230305-4499-411B-91CF-8C3E63E5DD6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Rectangle 3">
            <a:extLst>
              <a:ext uri="{FF2B5EF4-FFF2-40B4-BE49-F238E27FC236}">
                <a16:creationId xmlns:a16="http://schemas.microsoft.com/office/drawing/2014/main" id="{489088C6-43B4-486E-992C-EA8F124DBB3A}"/>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3" name="Rectangle 2">
            <a:extLst>
              <a:ext uri="{FF2B5EF4-FFF2-40B4-BE49-F238E27FC236}">
                <a16:creationId xmlns:a16="http://schemas.microsoft.com/office/drawing/2014/main" id="{94823A94-B881-41D2-B6E7-80076FD2773B}"/>
              </a:ext>
            </a:extLst>
          </p:cNvPr>
          <p:cNvSpPr>
            <a:spLocks noChangeArrowheads="1"/>
          </p:cNvSpPr>
          <p:nvPr/>
        </p:nvSpPr>
        <p:spPr bwMode="auto">
          <a:xfrm>
            <a:off x="0" y="-266699"/>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2" name="Content Placeholder 31">
            <a:extLst>
              <a:ext uri="{FF2B5EF4-FFF2-40B4-BE49-F238E27FC236}">
                <a16:creationId xmlns:a16="http://schemas.microsoft.com/office/drawing/2014/main" id="{35BD2B6D-38A8-4F37-8E5A-C9C49DC17F51}"/>
              </a:ext>
            </a:extLst>
          </p:cNvPr>
          <p:cNvSpPr>
            <a:spLocks noGrp="1"/>
          </p:cNvSpPr>
          <p:nvPr>
            <p:ph idx="1"/>
          </p:nvPr>
        </p:nvSpPr>
        <p:spPr>
          <a:xfrm>
            <a:off x="-1" y="712174"/>
            <a:ext cx="12191867" cy="6145825"/>
          </a:xfrm>
        </p:spPr>
        <p:txBody>
          <a:bodyPr>
            <a:normAutofit/>
          </a:bodyPr>
          <a:lstStyle/>
          <a:p>
            <a:r>
              <a:rPr lang="en-US" sz="2400" dirty="0"/>
              <a:t>Stored Procedures</a:t>
            </a:r>
          </a:p>
          <a:p>
            <a:pPr lvl="1"/>
            <a:r>
              <a:rPr lang="en-US" sz="1800" dirty="0"/>
              <a:t>Procedural logic (branching and looping), which straight SQL does not support.</a:t>
            </a:r>
          </a:p>
          <a:p>
            <a:pPr lvl="1"/>
            <a:r>
              <a:rPr lang="en-US" sz="1800" dirty="0"/>
              <a:t>Error handling.</a:t>
            </a:r>
          </a:p>
          <a:p>
            <a:pPr lvl="1"/>
            <a:r>
              <a:rPr lang="en-US" sz="1800" dirty="0"/>
              <a:t>Dynamically creating a SQL statement and execute it.</a:t>
            </a:r>
          </a:p>
          <a:p>
            <a:pPr lvl="1"/>
            <a:r>
              <a:rPr lang="en-US" sz="1800" dirty="0"/>
              <a:t>Writing code that executes with the privileges of the role that owns the procedure, rather than with the privileges of the role that runs the procedure. This allows the stored procedure owner to delegate the power to perform specified operations to users who otherwise could not do so. However, there are limitations on these owner’s rights stored procedures.</a:t>
            </a:r>
          </a:p>
          <a:p>
            <a:r>
              <a:rPr lang="en-US" sz="2400" dirty="0"/>
              <a:t>Differences Between Stored Procedures and UDFs</a:t>
            </a:r>
          </a:p>
          <a:p>
            <a:pPr lvl="1"/>
            <a:r>
              <a:rPr lang="en-US" sz="2000" dirty="0"/>
              <a:t>Stored Procedures Are Called as Independent Statements</a:t>
            </a:r>
          </a:p>
          <a:p>
            <a:pPr lvl="1"/>
            <a:r>
              <a:rPr lang="en-US" sz="2000" dirty="0"/>
              <a:t>Returning a Value from a Stored Procedure is Optional</a:t>
            </a:r>
          </a:p>
          <a:p>
            <a:pPr lvl="1"/>
            <a:r>
              <a:rPr lang="en-US" sz="2000" dirty="0"/>
              <a:t>Values Returned by Stored Procedures Are Not Directly Usable in SQL</a:t>
            </a:r>
          </a:p>
          <a:p>
            <a:pPr lvl="1"/>
            <a:r>
              <a:rPr lang="en-US" dirty="0"/>
              <a:t>Stored Procedures Can Access the Database and Issue Nested Queries via an API</a:t>
            </a:r>
          </a:p>
          <a:p>
            <a:pPr lvl="1"/>
            <a:endParaRPr lang="en-US" sz="2000" dirty="0"/>
          </a:p>
          <a:p>
            <a:endParaRPr lang="en-US" sz="2400" dirty="0"/>
          </a:p>
          <a:p>
            <a:endParaRPr lang="en-US" dirty="0"/>
          </a:p>
          <a:p>
            <a:pPr marL="0" indent="0">
              <a:buNone/>
            </a:pPr>
            <a:endParaRPr lang="en-US" dirty="0"/>
          </a:p>
          <a:p>
            <a:endParaRPr lang="en-US" dirty="0"/>
          </a:p>
          <a:p>
            <a:pPr lvl="1"/>
            <a:endParaRPr lang="en-US" dirty="0"/>
          </a:p>
          <a:p>
            <a:endParaRPr lang="en-US" dirty="0"/>
          </a:p>
        </p:txBody>
      </p:sp>
      <p:sp>
        <p:nvSpPr>
          <p:cNvPr id="13" name="Rectangle 1">
            <a:extLst>
              <a:ext uri="{FF2B5EF4-FFF2-40B4-BE49-F238E27FC236}">
                <a16:creationId xmlns:a16="http://schemas.microsoft.com/office/drawing/2014/main" id="{BC1889E1-F4E0-49F7-BAD8-84CCE3DD4AB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4" name="Rectangle 2">
            <a:extLst>
              <a:ext uri="{FF2B5EF4-FFF2-40B4-BE49-F238E27FC236}">
                <a16:creationId xmlns:a16="http://schemas.microsoft.com/office/drawing/2014/main" id="{E05A7DB3-C803-4D81-AAFD-742FAB931EE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5" name="Rectangle 3">
            <a:extLst>
              <a:ext uri="{FF2B5EF4-FFF2-40B4-BE49-F238E27FC236}">
                <a16:creationId xmlns:a16="http://schemas.microsoft.com/office/drawing/2014/main" id="{5383AB9D-2B92-4D3C-B0DF-77B48481593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6" name="Rectangle 1">
            <a:extLst>
              <a:ext uri="{FF2B5EF4-FFF2-40B4-BE49-F238E27FC236}">
                <a16:creationId xmlns:a16="http://schemas.microsoft.com/office/drawing/2014/main" id="{8B4A2FC6-0ACD-4091-AFE5-18D613CE57DB}"/>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602733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5"/>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 UDFs, UDTFs &amp; Procedures 	</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15A7AF74-6AF7-471D-AD3D-41B1CF9B37C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F9ED5C6A-DFCF-495C-A7AB-C334C188CEE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296494F-AD18-429E-B5D0-1E4943CE04B7}"/>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
            <a:extLst>
              <a:ext uri="{FF2B5EF4-FFF2-40B4-BE49-F238E27FC236}">
                <a16:creationId xmlns:a16="http://schemas.microsoft.com/office/drawing/2014/main" id="{480B3028-BD5E-4539-9EB2-4E1A9158D3F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
            <a:extLst>
              <a:ext uri="{FF2B5EF4-FFF2-40B4-BE49-F238E27FC236}">
                <a16:creationId xmlns:a16="http://schemas.microsoft.com/office/drawing/2014/main" id="{ABDD7740-9EA6-45D3-AD67-3F4E4E6BEB1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3">
            <a:extLst>
              <a:ext uri="{FF2B5EF4-FFF2-40B4-BE49-F238E27FC236}">
                <a16:creationId xmlns:a16="http://schemas.microsoft.com/office/drawing/2014/main" id="{F0A1EE83-4335-4308-A3C8-55D51D47DA2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4">
            <a:extLst>
              <a:ext uri="{FF2B5EF4-FFF2-40B4-BE49-F238E27FC236}">
                <a16:creationId xmlns:a16="http://schemas.microsoft.com/office/drawing/2014/main" id="{8F52B738-A785-4D97-BC6F-3E1B39ECA8F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5">
            <a:extLst>
              <a:ext uri="{FF2B5EF4-FFF2-40B4-BE49-F238E27FC236}">
                <a16:creationId xmlns:a16="http://schemas.microsoft.com/office/drawing/2014/main" id="{E3CB87CC-0B79-4ACF-B477-41A1367725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6">
            <a:extLst>
              <a:ext uri="{FF2B5EF4-FFF2-40B4-BE49-F238E27FC236}">
                <a16:creationId xmlns:a16="http://schemas.microsoft.com/office/drawing/2014/main" id="{33203B43-F482-4749-9A2E-E8F1301E0C3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7">
            <a:extLst>
              <a:ext uri="{FF2B5EF4-FFF2-40B4-BE49-F238E27FC236}">
                <a16:creationId xmlns:a16="http://schemas.microsoft.com/office/drawing/2014/main" id="{7BA1B7F6-B75F-444F-BBC9-AF75B9096FD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1">
            <a:extLst>
              <a:ext uri="{FF2B5EF4-FFF2-40B4-BE49-F238E27FC236}">
                <a16:creationId xmlns:a16="http://schemas.microsoft.com/office/drawing/2014/main" id="{E3DC51B2-83F3-4878-B943-FB679D1AFC1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
            <a:extLst>
              <a:ext uri="{FF2B5EF4-FFF2-40B4-BE49-F238E27FC236}">
                <a16:creationId xmlns:a16="http://schemas.microsoft.com/office/drawing/2014/main" id="{0CF33F75-3B19-4345-83B0-2D9B7C127C6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Rectangle 1">
            <a:extLst>
              <a:ext uri="{FF2B5EF4-FFF2-40B4-BE49-F238E27FC236}">
                <a16:creationId xmlns:a16="http://schemas.microsoft.com/office/drawing/2014/main" id="{4D65A1B9-0E1E-49D8-9E0D-052DA1824DAB}"/>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2">
            <a:extLst>
              <a:ext uri="{FF2B5EF4-FFF2-40B4-BE49-F238E27FC236}">
                <a16:creationId xmlns:a16="http://schemas.microsoft.com/office/drawing/2014/main" id="{8E230305-4499-411B-91CF-8C3E63E5DD6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Rectangle 3">
            <a:extLst>
              <a:ext uri="{FF2B5EF4-FFF2-40B4-BE49-F238E27FC236}">
                <a16:creationId xmlns:a16="http://schemas.microsoft.com/office/drawing/2014/main" id="{489088C6-43B4-486E-992C-EA8F124DBB3A}"/>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3" name="Rectangle 2">
            <a:extLst>
              <a:ext uri="{FF2B5EF4-FFF2-40B4-BE49-F238E27FC236}">
                <a16:creationId xmlns:a16="http://schemas.microsoft.com/office/drawing/2014/main" id="{94823A94-B881-41D2-B6E7-80076FD2773B}"/>
              </a:ext>
            </a:extLst>
          </p:cNvPr>
          <p:cNvSpPr>
            <a:spLocks noChangeArrowheads="1"/>
          </p:cNvSpPr>
          <p:nvPr/>
        </p:nvSpPr>
        <p:spPr bwMode="auto">
          <a:xfrm>
            <a:off x="0" y="-266699"/>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2" name="Content Placeholder 31">
            <a:extLst>
              <a:ext uri="{FF2B5EF4-FFF2-40B4-BE49-F238E27FC236}">
                <a16:creationId xmlns:a16="http://schemas.microsoft.com/office/drawing/2014/main" id="{35BD2B6D-38A8-4F37-8E5A-C9C49DC17F51}"/>
              </a:ext>
            </a:extLst>
          </p:cNvPr>
          <p:cNvSpPr>
            <a:spLocks noGrp="1"/>
          </p:cNvSpPr>
          <p:nvPr>
            <p:ph idx="1"/>
          </p:nvPr>
        </p:nvSpPr>
        <p:spPr>
          <a:xfrm>
            <a:off x="-1" y="712174"/>
            <a:ext cx="12191867" cy="6145825"/>
          </a:xfrm>
        </p:spPr>
        <p:txBody>
          <a:bodyPr>
            <a:normAutofit/>
          </a:bodyPr>
          <a:lstStyle/>
          <a:p>
            <a:r>
              <a:rPr lang="en-US" sz="2400" dirty="0"/>
              <a:t>Caller’s Rights and Owner’s Rights Stored Procedures</a:t>
            </a:r>
          </a:p>
          <a:p>
            <a:r>
              <a:rPr lang="en-US" sz="2400" dirty="0"/>
              <a:t>Caller Rights</a:t>
            </a:r>
          </a:p>
          <a:p>
            <a:pPr lvl="1"/>
            <a:r>
              <a:rPr lang="en-US" dirty="0"/>
              <a:t>A caller’s rights stored procedure runs with the privileges of the caller. </a:t>
            </a:r>
          </a:p>
          <a:p>
            <a:pPr lvl="1"/>
            <a:r>
              <a:rPr lang="en-US" dirty="0"/>
              <a:t>The primary advantage of a caller’s rights stored procedure is that it can access information about that caller or about the caller’s current session. For example, a caller’s rights stored procedure can read the caller’s session variables and use them in a query.</a:t>
            </a:r>
          </a:p>
          <a:p>
            <a:r>
              <a:rPr lang="en-US" dirty="0"/>
              <a:t>Owner Rights</a:t>
            </a:r>
          </a:p>
          <a:p>
            <a:pPr lvl="1"/>
            <a:r>
              <a:rPr lang="en-US" dirty="0"/>
              <a:t>An owner’s rights stored procedure runs mostly with the privileges of the stored procedure’s owner. </a:t>
            </a:r>
          </a:p>
          <a:p>
            <a:pPr lvl="1"/>
            <a:r>
              <a:rPr lang="en-US" dirty="0"/>
              <a:t>The primary advantage of an owner’s rights stored procedure is that the owner can delegate specific administrative tasks, such as cleaning up old data, to another role without granting that role more general privileges, such as privileges to delete all data from a specific table.</a:t>
            </a:r>
          </a:p>
          <a:p>
            <a:pPr marL="0" indent="0">
              <a:buNone/>
            </a:pPr>
            <a:endParaRPr lang="en-US" dirty="0"/>
          </a:p>
          <a:p>
            <a:endParaRPr lang="en-US" dirty="0"/>
          </a:p>
          <a:p>
            <a:pPr lvl="1"/>
            <a:endParaRPr lang="en-US" dirty="0"/>
          </a:p>
          <a:p>
            <a:endParaRPr lang="en-US" dirty="0"/>
          </a:p>
        </p:txBody>
      </p:sp>
      <p:sp>
        <p:nvSpPr>
          <p:cNvPr id="13" name="Rectangle 1">
            <a:extLst>
              <a:ext uri="{FF2B5EF4-FFF2-40B4-BE49-F238E27FC236}">
                <a16:creationId xmlns:a16="http://schemas.microsoft.com/office/drawing/2014/main" id="{BC1889E1-F4E0-49F7-BAD8-84CCE3DD4AB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4" name="Rectangle 2">
            <a:extLst>
              <a:ext uri="{FF2B5EF4-FFF2-40B4-BE49-F238E27FC236}">
                <a16:creationId xmlns:a16="http://schemas.microsoft.com/office/drawing/2014/main" id="{E05A7DB3-C803-4D81-AAFD-742FAB931EE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5" name="Rectangle 3">
            <a:extLst>
              <a:ext uri="{FF2B5EF4-FFF2-40B4-BE49-F238E27FC236}">
                <a16:creationId xmlns:a16="http://schemas.microsoft.com/office/drawing/2014/main" id="{5383AB9D-2B92-4D3C-B0DF-77B48481593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6" name="Rectangle 1">
            <a:extLst>
              <a:ext uri="{FF2B5EF4-FFF2-40B4-BE49-F238E27FC236}">
                <a16:creationId xmlns:a16="http://schemas.microsoft.com/office/drawing/2014/main" id="{8B4A2FC6-0ACD-4091-AFE5-18D613CE57DB}"/>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66245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5"/>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 UDFs, UDTFs &amp; Procedures 	</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15A7AF74-6AF7-471D-AD3D-41B1CF9B37C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F9ED5C6A-DFCF-495C-A7AB-C334C188CEE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296494F-AD18-429E-B5D0-1E4943CE04B7}"/>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
            <a:extLst>
              <a:ext uri="{FF2B5EF4-FFF2-40B4-BE49-F238E27FC236}">
                <a16:creationId xmlns:a16="http://schemas.microsoft.com/office/drawing/2014/main" id="{480B3028-BD5E-4539-9EB2-4E1A9158D3F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
            <a:extLst>
              <a:ext uri="{FF2B5EF4-FFF2-40B4-BE49-F238E27FC236}">
                <a16:creationId xmlns:a16="http://schemas.microsoft.com/office/drawing/2014/main" id="{ABDD7740-9EA6-45D3-AD67-3F4E4E6BEB1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3">
            <a:extLst>
              <a:ext uri="{FF2B5EF4-FFF2-40B4-BE49-F238E27FC236}">
                <a16:creationId xmlns:a16="http://schemas.microsoft.com/office/drawing/2014/main" id="{F0A1EE83-4335-4308-A3C8-55D51D47DA2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4">
            <a:extLst>
              <a:ext uri="{FF2B5EF4-FFF2-40B4-BE49-F238E27FC236}">
                <a16:creationId xmlns:a16="http://schemas.microsoft.com/office/drawing/2014/main" id="{8F52B738-A785-4D97-BC6F-3E1B39ECA8F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5">
            <a:extLst>
              <a:ext uri="{FF2B5EF4-FFF2-40B4-BE49-F238E27FC236}">
                <a16:creationId xmlns:a16="http://schemas.microsoft.com/office/drawing/2014/main" id="{E3CB87CC-0B79-4ACF-B477-41A1367725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6">
            <a:extLst>
              <a:ext uri="{FF2B5EF4-FFF2-40B4-BE49-F238E27FC236}">
                <a16:creationId xmlns:a16="http://schemas.microsoft.com/office/drawing/2014/main" id="{33203B43-F482-4749-9A2E-E8F1301E0C3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7">
            <a:extLst>
              <a:ext uri="{FF2B5EF4-FFF2-40B4-BE49-F238E27FC236}">
                <a16:creationId xmlns:a16="http://schemas.microsoft.com/office/drawing/2014/main" id="{7BA1B7F6-B75F-444F-BBC9-AF75B9096FD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1">
            <a:extLst>
              <a:ext uri="{FF2B5EF4-FFF2-40B4-BE49-F238E27FC236}">
                <a16:creationId xmlns:a16="http://schemas.microsoft.com/office/drawing/2014/main" id="{E3DC51B2-83F3-4878-B943-FB679D1AFC1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
            <a:extLst>
              <a:ext uri="{FF2B5EF4-FFF2-40B4-BE49-F238E27FC236}">
                <a16:creationId xmlns:a16="http://schemas.microsoft.com/office/drawing/2014/main" id="{0CF33F75-3B19-4345-83B0-2D9B7C127C6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Rectangle 1">
            <a:extLst>
              <a:ext uri="{FF2B5EF4-FFF2-40B4-BE49-F238E27FC236}">
                <a16:creationId xmlns:a16="http://schemas.microsoft.com/office/drawing/2014/main" id="{4D65A1B9-0E1E-49D8-9E0D-052DA1824DAB}"/>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2">
            <a:extLst>
              <a:ext uri="{FF2B5EF4-FFF2-40B4-BE49-F238E27FC236}">
                <a16:creationId xmlns:a16="http://schemas.microsoft.com/office/drawing/2014/main" id="{8E230305-4499-411B-91CF-8C3E63E5DD6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Rectangle 3">
            <a:extLst>
              <a:ext uri="{FF2B5EF4-FFF2-40B4-BE49-F238E27FC236}">
                <a16:creationId xmlns:a16="http://schemas.microsoft.com/office/drawing/2014/main" id="{489088C6-43B4-486E-992C-EA8F124DBB3A}"/>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3" name="Rectangle 2">
            <a:extLst>
              <a:ext uri="{FF2B5EF4-FFF2-40B4-BE49-F238E27FC236}">
                <a16:creationId xmlns:a16="http://schemas.microsoft.com/office/drawing/2014/main" id="{94823A94-B881-41D2-B6E7-80076FD2773B}"/>
              </a:ext>
            </a:extLst>
          </p:cNvPr>
          <p:cNvSpPr>
            <a:spLocks noChangeArrowheads="1"/>
          </p:cNvSpPr>
          <p:nvPr/>
        </p:nvSpPr>
        <p:spPr bwMode="auto">
          <a:xfrm>
            <a:off x="0" y="-266699"/>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2" name="Content Placeholder 31">
            <a:extLst>
              <a:ext uri="{FF2B5EF4-FFF2-40B4-BE49-F238E27FC236}">
                <a16:creationId xmlns:a16="http://schemas.microsoft.com/office/drawing/2014/main" id="{35BD2B6D-38A8-4F37-8E5A-C9C49DC17F51}"/>
              </a:ext>
            </a:extLst>
          </p:cNvPr>
          <p:cNvSpPr>
            <a:spLocks noGrp="1"/>
          </p:cNvSpPr>
          <p:nvPr>
            <p:ph idx="1"/>
          </p:nvPr>
        </p:nvSpPr>
        <p:spPr>
          <a:xfrm>
            <a:off x="-1" y="712174"/>
            <a:ext cx="12191867" cy="6145825"/>
          </a:xfrm>
        </p:spPr>
        <p:txBody>
          <a:bodyPr>
            <a:normAutofit/>
          </a:bodyPr>
          <a:lstStyle/>
          <a:p>
            <a:r>
              <a:rPr lang="en-US" sz="2400" dirty="0"/>
              <a:t>Caller Rights</a:t>
            </a:r>
          </a:p>
          <a:p>
            <a:pPr lvl="1"/>
            <a:r>
              <a:rPr lang="en-US" sz="1900" dirty="0"/>
              <a:t>Caller’s rights stored procedures adhere to the following rules within a session:</a:t>
            </a:r>
          </a:p>
          <a:p>
            <a:pPr lvl="1"/>
            <a:r>
              <a:rPr lang="en-US" sz="1800" dirty="0"/>
              <a:t>Run with the privileges of the caller, not the privileges of the owner.</a:t>
            </a:r>
          </a:p>
          <a:p>
            <a:pPr lvl="1"/>
            <a:r>
              <a:rPr lang="en-US" sz="1800" dirty="0"/>
              <a:t>Inherit the current warehouse of the caller.</a:t>
            </a:r>
          </a:p>
          <a:p>
            <a:pPr lvl="1"/>
            <a:r>
              <a:rPr lang="en-US" sz="1800" dirty="0"/>
              <a:t>Use the database and schema that the caller is currently using.</a:t>
            </a:r>
          </a:p>
          <a:p>
            <a:pPr lvl="1"/>
            <a:r>
              <a:rPr lang="en-US" sz="1800" dirty="0"/>
              <a:t>Can view, set, and unset the caller’s session variables.</a:t>
            </a:r>
          </a:p>
          <a:p>
            <a:pPr lvl="1"/>
            <a:r>
              <a:rPr lang="en-US" sz="1800" dirty="0"/>
              <a:t>Can view, set, and unset the caller’s session parameters.</a:t>
            </a:r>
          </a:p>
          <a:p>
            <a:r>
              <a:rPr lang="en-US" sz="2400" dirty="0"/>
              <a:t>Owner Rights</a:t>
            </a:r>
          </a:p>
          <a:p>
            <a:pPr lvl="1"/>
            <a:r>
              <a:rPr lang="en-US" sz="1800" dirty="0"/>
              <a:t>Run with the privileges of the owner, not the privileges of the caller.</a:t>
            </a:r>
          </a:p>
          <a:p>
            <a:pPr lvl="1"/>
            <a:r>
              <a:rPr lang="en-US" sz="1800" dirty="0"/>
              <a:t>Inherit the current warehouse of the caller.</a:t>
            </a:r>
          </a:p>
          <a:p>
            <a:pPr lvl="1"/>
            <a:r>
              <a:rPr lang="en-US" sz="1800" dirty="0"/>
              <a:t>Use the database and schema that the stored procedure is created in, not the database and schema that the caller is currently using.</a:t>
            </a:r>
          </a:p>
          <a:p>
            <a:pPr lvl="1"/>
            <a:r>
              <a:rPr lang="en-US" sz="1800" dirty="0"/>
              <a:t>Cannot access most caller-specific information. For example:</a:t>
            </a:r>
          </a:p>
          <a:p>
            <a:pPr lvl="1"/>
            <a:r>
              <a:rPr lang="en-US" sz="1800" dirty="0"/>
              <a:t>Cannot view, set, or unset the caller’s session variables.</a:t>
            </a:r>
          </a:p>
          <a:p>
            <a:pPr lvl="1"/>
            <a:r>
              <a:rPr lang="en-US" sz="1800" dirty="0"/>
              <a:t>Can read only specific session parameters (listed here), and cannot set or unset any of the caller’s session parameters.</a:t>
            </a:r>
          </a:p>
          <a:p>
            <a:pPr lvl="1"/>
            <a:r>
              <a:rPr lang="en-US" sz="1800" dirty="0"/>
              <a:t>Cannot query INFORMATION_SCHEMA table functions, such as AUTOMATIC_CLUSTERING_HISTORY, that return results based on the current user.</a:t>
            </a:r>
          </a:p>
          <a:p>
            <a:pPr lvl="1"/>
            <a:r>
              <a:rPr lang="en-US" sz="1800" dirty="0"/>
              <a:t>Do not allow non-owners to view information about the procedure from the PROCEDURES view.</a:t>
            </a:r>
          </a:p>
          <a:p>
            <a:endParaRPr lang="en-US" dirty="0"/>
          </a:p>
          <a:p>
            <a:pPr lvl="1"/>
            <a:endParaRPr lang="en-US" dirty="0"/>
          </a:p>
          <a:p>
            <a:endParaRPr lang="en-US" dirty="0"/>
          </a:p>
        </p:txBody>
      </p:sp>
      <p:sp>
        <p:nvSpPr>
          <p:cNvPr id="13" name="Rectangle 1">
            <a:extLst>
              <a:ext uri="{FF2B5EF4-FFF2-40B4-BE49-F238E27FC236}">
                <a16:creationId xmlns:a16="http://schemas.microsoft.com/office/drawing/2014/main" id="{BC1889E1-F4E0-49F7-BAD8-84CCE3DD4AB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4" name="Rectangle 2">
            <a:extLst>
              <a:ext uri="{FF2B5EF4-FFF2-40B4-BE49-F238E27FC236}">
                <a16:creationId xmlns:a16="http://schemas.microsoft.com/office/drawing/2014/main" id="{E05A7DB3-C803-4D81-AAFD-742FAB931EE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5" name="Rectangle 3">
            <a:extLst>
              <a:ext uri="{FF2B5EF4-FFF2-40B4-BE49-F238E27FC236}">
                <a16:creationId xmlns:a16="http://schemas.microsoft.com/office/drawing/2014/main" id="{5383AB9D-2B92-4D3C-B0DF-77B48481593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6" name="Rectangle 1">
            <a:extLst>
              <a:ext uri="{FF2B5EF4-FFF2-40B4-BE49-F238E27FC236}">
                <a16:creationId xmlns:a16="http://schemas.microsoft.com/office/drawing/2014/main" id="{8B4A2FC6-0ACD-4091-AFE5-18D613CE57DB}"/>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71676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5"/>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 UDFs, UDTFs &amp; Procedures	</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15A7AF74-6AF7-471D-AD3D-41B1CF9B37C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F9ED5C6A-DFCF-495C-A7AB-C334C188CEE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296494F-AD18-429E-B5D0-1E4943CE04B7}"/>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
            <a:extLst>
              <a:ext uri="{FF2B5EF4-FFF2-40B4-BE49-F238E27FC236}">
                <a16:creationId xmlns:a16="http://schemas.microsoft.com/office/drawing/2014/main" id="{480B3028-BD5E-4539-9EB2-4E1A9158D3F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
            <a:extLst>
              <a:ext uri="{FF2B5EF4-FFF2-40B4-BE49-F238E27FC236}">
                <a16:creationId xmlns:a16="http://schemas.microsoft.com/office/drawing/2014/main" id="{ABDD7740-9EA6-45D3-AD67-3F4E4E6BEB1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3">
            <a:extLst>
              <a:ext uri="{FF2B5EF4-FFF2-40B4-BE49-F238E27FC236}">
                <a16:creationId xmlns:a16="http://schemas.microsoft.com/office/drawing/2014/main" id="{F0A1EE83-4335-4308-A3C8-55D51D47DA2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4">
            <a:extLst>
              <a:ext uri="{FF2B5EF4-FFF2-40B4-BE49-F238E27FC236}">
                <a16:creationId xmlns:a16="http://schemas.microsoft.com/office/drawing/2014/main" id="{8F52B738-A785-4D97-BC6F-3E1B39ECA8F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5">
            <a:extLst>
              <a:ext uri="{FF2B5EF4-FFF2-40B4-BE49-F238E27FC236}">
                <a16:creationId xmlns:a16="http://schemas.microsoft.com/office/drawing/2014/main" id="{E3CB87CC-0B79-4ACF-B477-41A1367725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6">
            <a:extLst>
              <a:ext uri="{FF2B5EF4-FFF2-40B4-BE49-F238E27FC236}">
                <a16:creationId xmlns:a16="http://schemas.microsoft.com/office/drawing/2014/main" id="{33203B43-F482-4749-9A2E-E8F1301E0C3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7">
            <a:extLst>
              <a:ext uri="{FF2B5EF4-FFF2-40B4-BE49-F238E27FC236}">
                <a16:creationId xmlns:a16="http://schemas.microsoft.com/office/drawing/2014/main" id="{7BA1B7F6-B75F-444F-BBC9-AF75B9096FD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1">
            <a:extLst>
              <a:ext uri="{FF2B5EF4-FFF2-40B4-BE49-F238E27FC236}">
                <a16:creationId xmlns:a16="http://schemas.microsoft.com/office/drawing/2014/main" id="{E3DC51B2-83F3-4878-B943-FB679D1AFC1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
            <a:extLst>
              <a:ext uri="{FF2B5EF4-FFF2-40B4-BE49-F238E27FC236}">
                <a16:creationId xmlns:a16="http://schemas.microsoft.com/office/drawing/2014/main" id="{0CF33F75-3B19-4345-83B0-2D9B7C127C6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Rectangle 1">
            <a:extLst>
              <a:ext uri="{FF2B5EF4-FFF2-40B4-BE49-F238E27FC236}">
                <a16:creationId xmlns:a16="http://schemas.microsoft.com/office/drawing/2014/main" id="{4D65A1B9-0E1E-49D8-9E0D-052DA1824DAB}"/>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2">
            <a:extLst>
              <a:ext uri="{FF2B5EF4-FFF2-40B4-BE49-F238E27FC236}">
                <a16:creationId xmlns:a16="http://schemas.microsoft.com/office/drawing/2014/main" id="{8E230305-4499-411B-91CF-8C3E63E5DD6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Rectangle 3">
            <a:extLst>
              <a:ext uri="{FF2B5EF4-FFF2-40B4-BE49-F238E27FC236}">
                <a16:creationId xmlns:a16="http://schemas.microsoft.com/office/drawing/2014/main" id="{489088C6-43B4-486E-992C-EA8F124DBB3A}"/>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3" name="Rectangle 2">
            <a:extLst>
              <a:ext uri="{FF2B5EF4-FFF2-40B4-BE49-F238E27FC236}">
                <a16:creationId xmlns:a16="http://schemas.microsoft.com/office/drawing/2014/main" id="{94823A94-B881-41D2-B6E7-80076FD2773B}"/>
              </a:ext>
            </a:extLst>
          </p:cNvPr>
          <p:cNvSpPr>
            <a:spLocks noChangeArrowheads="1"/>
          </p:cNvSpPr>
          <p:nvPr/>
        </p:nvSpPr>
        <p:spPr bwMode="auto">
          <a:xfrm>
            <a:off x="0" y="-266699"/>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2" name="Content Placeholder 31">
            <a:extLst>
              <a:ext uri="{FF2B5EF4-FFF2-40B4-BE49-F238E27FC236}">
                <a16:creationId xmlns:a16="http://schemas.microsoft.com/office/drawing/2014/main" id="{A62331D3-9208-4539-AED0-F8BC2B36FE24}"/>
              </a:ext>
            </a:extLst>
          </p:cNvPr>
          <p:cNvSpPr>
            <a:spLocks noGrp="1"/>
          </p:cNvSpPr>
          <p:nvPr>
            <p:ph idx="1"/>
          </p:nvPr>
        </p:nvSpPr>
        <p:spPr>
          <a:xfrm>
            <a:off x="0" y="723900"/>
            <a:ext cx="12192000" cy="6134100"/>
          </a:xfrm>
        </p:spPr>
        <p:txBody>
          <a:bodyPr>
            <a:normAutofit/>
          </a:bodyPr>
          <a:lstStyle/>
          <a:p>
            <a:r>
              <a:rPr lang="en-US" sz="2400" dirty="0">
                <a:sym typeface="Wingdings" panose="05000000000000000000" pitchFamily="2" charset="2"/>
              </a:rPr>
              <a:t>JAVA Script UDF</a:t>
            </a:r>
          </a:p>
          <a:p>
            <a:pPr lvl="1"/>
            <a:r>
              <a:rPr lang="en-US" sz="1800" dirty="0"/>
              <a:t>JavaScript UDFs allow you to manipulate data using the JavaScript programming language and runtime environment. JavaScript UDFs are created in the same way as SQL UDFs, but with the LANGUAGE parameter set to JAVASCRIPT.</a:t>
            </a:r>
          </a:p>
          <a:p>
            <a:pPr lvl="1"/>
            <a:r>
              <a:rPr lang="en-US" sz="1800" dirty="0"/>
              <a:t>Similar to SQL UDFs, JavaScript UDFs can return either a scalar or a tabular result, depending on how the UDF is defined.</a:t>
            </a:r>
          </a:p>
          <a:p>
            <a:pPr lvl="1"/>
            <a:r>
              <a:rPr lang="en-US" sz="1800" dirty="0"/>
              <a:t>A JavaScript UDF’s defining expression can refer recursively to itself but cannot refer to other user-defined functions.</a:t>
            </a:r>
          </a:p>
          <a:p>
            <a:r>
              <a:rPr lang="en-US" sz="2400" dirty="0"/>
              <a:t>UDTF</a:t>
            </a:r>
          </a:p>
          <a:p>
            <a:pPr lvl="1"/>
            <a:r>
              <a:rPr lang="en-US" sz="1800" dirty="0"/>
              <a:t>UDF which is defined to return a set of rows with one or more columns, which can then be accessed in the FROM clause of a query. </a:t>
            </a:r>
          </a:p>
          <a:p>
            <a:pPr lvl="1"/>
            <a:r>
              <a:rPr lang="en-US" sz="1800" dirty="0"/>
              <a:t>A user-defined table function (UDTF) is defined by specifying a return type that contains the TABLE keyword and specifies the names and types of the columns in the table results.</a:t>
            </a:r>
          </a:p>
          <a:p>
            <a:r>
              <a:rPr lang="en-US" sz="2200" dirty="0"/>
              <a:t>Naming Convention</a:t>
            </a:r>
          </a:p>
          <a:p>
            <a:pPr lvl="1"/>
            <a:r>
              <a:rPr lang="en-US" sz="1800" dirty="0"/>
              <a:t>UDFs are database objects, meaning that they are created in a specified database and schema. As such, they have a fully-qualified name defined by their namespace, in the form of </a:t>
            </a:r>
            <a:r>
              <a:rPr lang="en-US" sz="1800" dirty="0" err="1"/>
              <a:t>db.schema.function_name</a:t>
            </a:r>
            <a:r>
              <a:rPr lang="en-US" sz="1800" dirty="0"/>
              <a:t>, for example:</a:t>
            </a:r>
          </a:p>
          <a:p>
            <a:pPr lvl="1"/>
            <a:r>
              <a:rPr lang="en-US" sz="1800" dirty="0"/>
              <a:t>SELECT temporary_db_qualified_names_test.temporary_schema_1.udf_pi();</a:t>
            </a:r>
          </a:p>
          <a:p>
            <a:r>
              <a:rPr lang="en-IN" sz="2200" dirty="0"/>
              <a:t>Overloading of UDF Names</a:t>
            </a:r>
          </a:p>
          <a:p>
            <a:pPr lvl="1"/>
            <a:r>
              <a:rPr lang="en-US" sz="1800" dirty="0"/>
              <a:t>Snowflake supports overloading of UDF names. </a:t>
            </a:r>
          </a:p>
          <a:p>
            <a:pPr lvl="1"/>
            <a:r>
              <a:rPr lang="en-US" sz="1800" dirty="0"/>
              <a:t>Multiple UDFs in the same schema can have the same name, as long as their argument signatures differ, either by the number of arguments or the argument types</a:t>
            </a:r>
          </a:p>
        </p:txBody>
      </p:sp>
    </p:spTree>
    <p:extLst>
      <p:ext uri="{BB962C8B-B14F-4D97-AF65-F5344CB8AC3E}">
        <p14:creationId xmlns:p14="http://schemas.microsoft.com/office/powerpoint/2010/main" val="18998207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5"/>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 UDFs, UDTFs &amp; Procedures 	</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15A7AF74-6AF7-471D-AD3D-41B1CF9B37C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F9ED5C6A-DFCF-495C-A7AB-C334C188CEE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296494F-AD18-429E-B5D0-1E4943CE04B7}"/>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
            <a:extLst>
              <a:ext uri="{FF2B5EF4-FFF2-40B4-BE49-F238E27FC236}">
                <a16:creationId xmlns:a16="http://schemas.microsoft.com/office/drawing/2014/main" id="{480B3028-BD5E-4539-9EB2-4E1A9158D3F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
            <a:extLst>
              <a:ext uri="{FF2B5EF4-FFF2-40B4-BE49-F238E27FC236}">
                <a16:creationId xmlns:a16="http://schemas.microsoft.com/office/drawing/2014/main" id="{ABDD7740-9EA6-45D3-AD67-3F4E4E6BEB1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3">
            <a:extLst>
              <a:ext uri="{FF2B5EF4-FFF2-40B4-BE49-F238E27FC236}">
                <a16:creationId xmlns:a16="http://schemas.microsoft.com/office/drawing/2014/main" id="{F0A1EE83-4335-4308-A3C8-55D51D47DA2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4">
            <a:extLst>
              <a:ext uri="{FF2B5EF4-FFF2-40B4-BE49-F238E27FC236}">
                <a16:creationId xmlns:a16="http://schemas.microsoft.com/office/drawing/2014/main" id="{8F52B738-A785-4D97-BC6F-3E1B39ECA8F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5">
            <a:extLst>
              <a:ext uri="{FF2B5EF4-FFF2-40B4-BE49-F238E27FC236}">
                <a16:creationId xmlns:a16="http://schemas.microsoft.com/office/drawing/2014/main" id="{E3CB87CC-0B79-4ACF-B477-41A1367725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6">
            <a:extLst>
              <a:ext uri="{FF2B5EF4-FFF2-40B4-BE49-F238E27FC236}">
                <a16:creationId xmlns:a16="http://schemas.microsoft.com/office/drawing/2014/main" id="{33203B43-F482-4749-9A2E-E8F1301E0C3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7">
            <a:extLst>
              <a:ext uri="{FF2B5EF4-FFF2-40B4-BE49-F238E27FC236}">
                <a16:creationId xmlns:a16="http://schemas.microsoft.com/office/drawing/2014/main" id="{7BA1B7F6-B75F-444F-BBC9-AF75B9096FD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1">
            <a:extLst>
              <a:ext uri="{FF2B5EF4-FFF2-40B4-BE49-F238E27FC236}">
                <a16:creationId xmlns:a16="http://schemas.microsoft.com/office/drawing/2014/main" id="{E3DC51B2-83F3-4878-B943-FB679D1AFC1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
            <a:extLst>
              <a:ext uri="{FF2B5EF4-FFF2-40B4-BE49-F238E27FC236}">
                <a16:creationId xmlns:a16="http://schemas.microsoft.com/office/drawing/2014/main" id="{0CF33F75-3B19-4345-83B0-2D9B7C127C6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Rectangle 1">
            <a:extLst>
              <a:ext uri="{FF2B5EF4-FFF2-40B4-BE49-F238E27FC236}">
                <a16:creationId xmlns:a16="http://schemas.microsoft.com/office/drawing/2014/main" id="{4D65A1B9-0E1E-49D8-9E0D-052DA1824DAB}"/>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2">
            <a:extLst>
              <a:ext uri="{FF2B5EF4-FFF2-40B4-BE49-F238E27FC236}">
                <a16:creationId xmlns:a16="http://schemas.microsoft.com/office/drawing/2014/main" id="{8E230305-4499-411B-91CF-8C3E63E5DD6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Rectangle 3">
            <a:extLst>
              <a:ext uri="{FF2B5EF4-FFF2-40B4-BE49-F238E27FC236}">
                <a16:creationId xmlns:a16="http://schemas.microsoft.com/office/drawing/2014/main" id="{489088C6-43B4-486E-992C-EA8F124DBB3A}"/>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3" name="Rectangle 2">
            <a:extLst>
              <a:ext uri="{FF2B5EF4-FFF2-40B4-BE49-F238E27FC236}">
                <a16:creationId xmlns:a16="http://schemas.microsoft.com/office/drawing/2014/main" id="{94823A94-B881-41D2-B6E7-80076FD2773B}"/>
              </a:ext>
            </a:extLst>
          </p:cNvPr>
          <p:cNvSpPr>
            <a:spLocks noChangeArrowheads="1"/>
          </p:cNvSpPr>
          <p:nvPr/>
        </p:nvSpPr>
        <p:spPr bwMode="auto">
          <a:xfrm>
            <a:off x="0" y="-266699"/>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2" name="Content Placeholder 31">
            <a:extLst>
              <a:ext uri="{FF2B5EF4-FFF2-40B4-BE49-F238E27FC236}">
                <a16:creationId xmlns:a16="http://schemas.microsoft.com/office/drawing/2014/main" id="{35BD2B6D-38A8-4F37-8E5A-C9C49DC17F51}"/>
              </a:ext>
            </a:extLst>
          </p:cNvPr>
          <p:cNvSpPr>
            <a:spLocks noGrp="1"/>
          </p:cNvSpPr>
          <p:nvPr>
            <p:ph idx="1"/>
          </p:nvPr>
        </p:nvSpPr>
        <p:spPr>
          <a:xfrm>
            <a:off x="-1" y="712174"/>
            <a:ext cx="12191867" cy="6145825"/>
          </a:xfrm>
        </p:spPr>
        <p:txBody>
          <a:bodyPr>
            <a:normAutofit/>
          </a:bodyPr>
          <a:lstStyle/>
          <a:p>
            <a:r>
              <a:rPr lang="en-IN" sz="2400" dirty="0"/>
              <a:t>Creating a Stored Procedure</a:t>
            </a:r>
          </a:p>
          <a:p>
            <a:pPr lvl="1"/>
            <a:r>
              <a:rPr lang="en-US" sz="1800" dirty="0"/>
              <a:t>CREATE PROCEDURE</a:t>
            </a:r>
          </a:p>
          <a:p>
            <a:pPr lvl="1"/>
            <a:r>
              <a:rPr lang="en-US" sz="1800" dirty="0"/>
              <a:t>ALTER PROCEDURE</a:t>
            </a:r>
          </a:p>
          <a:p>
            <a:pPr lvl="1"/>
            <a:r>
              <a:rPr lang="en-US" sz="1800" dirty="0"/>
              <a:t>DROP PROCEDURE</a:t>
            </a:r>
          </a:p>
          <a:p>
            <a:pPr lvl="1"/>
            <a:r>
              <a:rPr lang="en-US" sz="1800" dirty="0"/>
              <a:t>DESCRIBE PROCEDURE</a:t>
            </a:r>
          </a:p>
          <a:p>
            <a:pPr lvl="1"/>
            <a:r>
              <a:rPr lang="en-US" sz="1800" dirty="0"/>
              <a:t>SHOW PROCEDURES</a:t>
            </a:r>
          </a:p>
          <a:p>
            <a:pPr lvl="1"/>
            <a:r>
              <a:rPr lang="en-US" sz="1800" dirty="0"/>
              <a:t>Call Procedure</a:t>
            </a:r>
          </a:p>
          <a:p>
            <a:r>
              <a:rPr lang="en-IN" sz="2400" dirty="0"/>
              <a:t>Implementation and API</a:t>
            </a:r>
          </a:p>
          <a:p>
            <a:pPr lvl="1"/>
            <a:r>
              <a:rPr lang="en-US" sz="1800" dirty="0"/>
              <a:t>The API enables you to perform operations such as:</a:t>
            </a:r>
          </a:p>
          <a:p>
            <a:pPr lvl="2"/>
            <a:r>
              <a:rPr lang="en-US" sz="1700" dirty="0"/>
              <a:t>Execute a SQL statement.</a:t>
            </a:r>
          </a:p>
          <a:p>
            <a:pPr lvl="2"/>
            <a:r>
              <a:rPr lang="en-US" sz="1700" dirty="0"/>
              <a:t>Retrieve the results of a query (i.e. a result set).</a:t>
            </a:r>
          </a:p>
          <a:p>
            <a:pPr lvl="2"/>
            <a:r>
              <a:rPr lang="en-US" sz="1700" dirty="0"/>
              <a:t>Retrieve metadata about the result set (number of columns, data types of the columns, etc.).</a:t>
            </a:r>
          </a:p>
          <a:p>
            <a:pPr lvl="1"/>
            <a:r>
              <a:rPr lang="en-US" sz="1800" dirty="0"/>
              <a:t>These operations are carried out by calling methods on the following objects:</a:t>
            </a:r>
          </a:p>
          <a:p>
            <a:pPr lvl="2"/>
            <a:r>
              <a:rPr lang="en-US" sz="1700" dirty="0"/>
              <a:t>snowflake, which has methods to create a Statement object and execute a SQL command.</a:t>
            </a:r>
          </a:p>
          <a:p>
            <a:pPr lvl="2"/>
            <a:r>
              <a:rPr lang="en-US" sz="1700" dirty="0"/>
              <a:t>Statement, which helps you execute prepared statements and access metadata for those prepared statements, and allows you to get back a </a:t>
            </a:r>
            <a:r>
              <a:rPr lang="en-US" sz="1700" dirty="0" err="1"/>
              <a:t>ResultSet</a:t>
            </a:r>
            <a:r>
              <a:rPr lang="en-US" sz="1700" dirty="0"/>
              <a:t> object.</a:t>
            </a:r>
          </a:p>
          <a:p>
            <a:pPr lvl="2"/>
            <a:r>
              <a:rPr lang="en-US" sz="1700" dirty="0" err="1"/>
              <a:t>ResultSet</a:t>
            </a:r>
            <a:r>
              <a:rPr lang="en-US" sz="1700" dirty="0"/>
              <a:t>, which holds the results of a query (e.g. the rows of data retrieved for a SELECT statement).</a:t>
            </a:r>
          </a:p>
          <a:p>
            <a:pPr lvl="2"/>
            <a:r>
              <a:rPr lang="en-US" sz="1700" dirty="0" err="1"/>
              <a:t>SfDate</a:t>
            </a:r>
            <a:r>
              <a:rPr lang="en-US" sz="1700" dirty="0"/>
              <a:t>, which is an extension of JavaScript Date (with additional methods) and serves as a return type for the Snowflake SQL data types TIMESTAMP_LTZ, TIMESTAMP_NTZ, and TIMESTAMP_TZ.</a:t>
            </a:r>
          </a:p>
          <a:p>
            <a:pPr lvl="1"/>
            <a:endParaRPr lang="en-US" dirty="0"/>
          </a:p>
          <a:p>
            <a:endParaRPr lang="en-US" dirty="0"/>
          </a:p>
        </p:txBody>
      </p:sp>
      <p:sp>
        <p:nvSpPr>
          <p:cNvPr id="13" name="Rectangle 1">
            <a:extLst>
              <a:ext uri="{FF2B5EF4-FFF2-40B4-BE49-F238E27FC236}">
                <a16:creationId xmlns:a16="http://schemas.microsoft.com/office/drawing/2014/main" id="{BC1889E1-F4E0-49F7-BAD8-84CCE3DD4AB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4" name="Rectangle 2">
            <a:extLst>
              <a:ext uri="{FF2B5EF4-FFF2-40B4-BE49-F238E27FC236}">
                <a16:creationId xmlns:a16="http://schemas.microsoft.com/office/drawing/2014/main" id="{E05A7DB3-C803-4D81-AAFD-742FAB931EE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5" name="Rectangle 3">
            <a:extLst>
              <a:ext uri="{FF2B5EF4-FFF2-40B4-BE49-F238E27FC236}">
                <a16:creationId xmlns:a16="http://schemas.microsoft.com/office/drawing/2014/main" id="{5383AB9D-2B92-4D3C-B0DF-77B48481593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6" name="Rectangle 1">
            <a:extLst>
              <a:ext uri="{FF2B5EF4-FFF2-40B4-BE49-F238E27FC236}">
                <a16:creationId xmlns:a16="http://schemas.microsoft.com/office/drawing/2014/main" id="{8B4A2FC6-0ACD-4091-AFE5-18D613CE57DB}"/>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890397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5"/>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 UDFs, UDTFs &amp; Procedures 	</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15A7AF74-6AF7-471D-AD3D-41B1CF9B37C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F9ED5C6A-DFCF-495C-A7AB-C334C188CEE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296494F-AD18-429E-B5D0-1E4943CE04B7}"/>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
            <a:extLst>
              <a:ext uri="{FF2B5EF4-FFF2-40B4-BE49-F238E27FC236}">
                <a16:creationId xmlns:a16="http://schemas.microsoft.com/office/drawing/2014/main" id="{480B3028-BD5E-4539-9EB2-4E1A9158D3F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
            <a:extLst>
              <a:ext uri="{FF2B5EF4-FFF2-40B4-BE49-F238E27FC236}">
                <a16:creationId xmlns:a16="http://schemas.microsoft.com/office/drawing/2014/main" id="{ABDD7740-9EA6-45D3-AD67-3F4E4E6BEB1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3">
            <a:extLst>
              <a:ext uri="{FF2B5EF4-FFF2-40B4-BE49-F238E27FC236}">
                <a16:creationId xmlns:a16="http://schemas.microsoft.com/office/drawing/2014/main" id="{F0A1EE83-4335-4308-A3C8-55D51D47DA2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4">
            <a:extLst>
              <a:ext uri="{FF2B5EF4-FFF2-40B4-BE49-F238E27FC236}">
                <a16:creationId xmlns:a16="http://schemas.microsoft.com/office/drawing/2014/main" id="{8F52B738-A785-4D97-BC6F-3E1B39ECA8F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5">
            <a:extLst>
              <a:ext uri="{FF2B5EF4-FFF2-40B4-BE49-F238E27FC236}">
                <a16:creationId xmlns:a16="http://schemas.microsoft.com/office/drawing/2014/main" id="{E3CB87CC-0B79-4ACF-B477-41A1367725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6">
            <a:extLst>
              <a:ext uri="{FF2B5EF4-FFF2-40B4-BE49-F238E27FC236}">
                <a16:creationId xmlns:a16="http://schemas.microsoft.com/office/drawing/2014/main" id="{33203B43-F482-4749-9A2E-E8F1301E0C3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7">
            <a:extLst>
              <a:ext uri="{FF2B5EF4-FFF2-40B4-BE49-F238E27FC236}">
                <a16:creationId xmlns:a16="http://schemas.microsoft.com/office/drawing/2014/main" id="{7BA1B7F6-B75F-444F-BBC9-AF75B9096FD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1">
            <a:extLst>
              <a:ext uri="{FF2B5EF4-FFF2-40B4-BE49-F238E27FC236}">
                <a16:creationId xmlns:a16="http://schemas.microsoft.com/office/drawing/2014/main" id="{E3DC51B2-83F3-4878-B943-FB679D1AFC1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
            <a:extLst>
              <a:ext uri="{FF2B5EF4-FFF2-40B4-BE49-F238E27FC236}">
                <a16:creationId xmlns:a16="http://schemas.microsoft.com/office/drawing/2014/main" id="{0CF33F75-3B19-4345-83B0-2D9B7C127C6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Rectangle 1">
            <a:extLst>
              <a:ext uri="{FF2B5EF4-FFF2-40B4-BE49-F238E27FC236}">
                <a16:creationId xmlns:a16="http://schemas.microsoft.com/office/drawing/2014/main" id="{4D65A1B9-0E1E-49D8-9E0D-052DA1824DAB}"/>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2">
            <a:extLst>
              <a:ext uri="{FF2B5EF4-FFF2-40B4-BE49-F238E27FC236}">
                <a16:creationId xmlns:a16="http://schemas.microsoft.com/office/drawing/2014/main" id="{8E230305-4499-411B-91CF-8C3E63E5DD6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Rectangle 3">
            <a:extLst>
              <a:ext uri="{FF2B5EF4-FFF2-40B4-BE49-F238E27FC236}">
                <a16:creationId xmlns:a16="http://schemas.microsoft.com/office/drawing/2014/main" id="{489088C6-43B4-486E-992C-EA8F124DBB3A}"/>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3" name="Rectangle 2">
            <a:extLst>
              <a:ext uri="{FF2B5EF4-FFF2-40B4-BE49-F238E27FC236}">
                <a16:creationId xmlns:a16="http://schemas.microsoft.com/office/drawing/2014/main" id="{94823A94-B881-41D2-B6E7-80076FD2773B}"/>
              </a:ext>
            </a:extLst>
          </p:cNvPr>
          <p:cNvSpPr>
            <a:spLocks noChangeArrowheads="1"/>
          </p:cNvSpPr>
          <p:nvPr/>
        </p:nvSpPr>
        <p:spPr bwMode="auto">
          <a:xfrm>
            <a:off x="0" y="-266699"/>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2" name="Content Placeholder 31">
            <a:extLst>
              <a:ext uri="{FF2B5EF4-FFF2-40B4-BE49-F238E27FC236}">
                <a16:creationId xmlns:a16="http://schemas.microsoft.com/office/drawing/2014/main" id="{35BD2B6D-38A8-4F37-8E5A-C9C49DC17F51}"/>
              </a:ext>
            </a:extLst>
          </p:cNvPr>
          <p:cNvSpPr>
            <a:spLocks noGrp="1"/>
          </p:cNvSpPr>
          <p:nvPr>
            <p:ph idx="1"/>
          </p:nvPr>
        </p:nvSpPr>
        <p:spPr>
          <a:xfrm>
            <a:off x="-1" y="712174"/>
            <a:ext cx="12191867" cy="6145825"/>
          </a:xfrm>
        </p:spPr>
        <p:txBody>
          <a:bodyPr>
            <a:normAutofit lnSpcReduction="10000"/>
          </a:bodyPr>
          <a:lstStyle/>
          <a:p>
            <a:r>
              <a:rPr lang="en-IN" sz="2400" dirty="0"/>
              <a:t>Transaction Management</a:t>
            </a:r>
          </a:p>
          <a:p>
            <a:pPr lvl="1"/>
            <a:r>
              <a:rPr lang="en-US" sz="2000" dirty="0"/>
              <a:t>A stored procedure can be called entirely inside a transaction, or outside any transaction. However, transaction control commands (BEGIN, COMMIT, ROLLBACK) are not allowed inside a stored procedure</a:t>
            </a:r>
          </a:p>
          <a:p>
            <a:pPr marL="914400" lvl="2" indent="0">
              <a:buNone/>
            </a:pPr>
            <a:r>
              <a:rPr lang="en-US" sz="1300" dirty="0"/>
              <a:t>BEGIN;</a:t>
            </a:r>
          </a:p>
          <a:p>
            <a:pPr marL="914400" lvl="2" indent="0">
              <a:buNone/>
            </a:pPr>
            <a:r>
              <a:rPr lang="en-US" sz="1300" dirty="0"/>
              <a:t>W;</a:t>
            </a:r>
          </a:p>
          <a:p>
            <a:pPr marL="914400" lvl="2" indent="0">
              <a:buNone/>
            </a:pPr>
            <a:r>
              <a:rPr lang="en-US" sz="1300" dirty="0"/>
              <a:t>CALL </a:t>
            </a:r>
            <a:r>
              <a:rPr lang="en-US" sz="1300" dirty="0" err="1"/>
              <a:t>MyProcedure</a:t>
            </a:r>
            <a:r>
              <a:rPr lang="en-US" sz="1300" dirty="0"/>
              <a:t>();   -- executes X and Y</a:t>
            </a:r>
          </a:p>
          <a:p>
            <a:pPr marL="914400" lvl="2" indent="0">
              <a:buNone/>
            </a:pPr>
            <a:r>
              <a:rPr lang="en-US" sz="1300" dirty="0"/>
              <a:t>Z;</a:t>
            </a:r>
          </a:p>
          <a:p>
            <a:pPr marL="914400" lvl="2" indent="0">
              <a:buNone/>
            </a:pPr>
            <a:r>
              <a:rPr lang="en-US" sz="1300" dirty="0"/>
              <a:t>COMMIT;</a:t>
            </a:r>
          </a:p>
          <a:p>
            <a:pPr lvl="1"/>
            <a:r>
              <a:rPr lang="en-US" sz="2000" dirty="0"/>
              <a:t>If a stored procedure is called outside an explicit transaction, then each statement inside the stored procedure executes as a separate transaction.</a:t>
            </a:r>
          </a:p>
          <a:p>
            <a:pPr lvl="1"/>
            <a:r>
              <a:rPr lang="en-US" sz="2000" dirty="0"/>
              <a:t>DDL statements (CREATE TABLE, etc.) cause an implicit COMMIT</a:t>
            </a:r>
          </a:p>
          <a:p>
            <a:r>
              <a:rPr lang="en-IN" sz="2400" dirty="0"/>
              <a:t>Calling a Stored Procedure</a:t>
            </a:r>
          </a:p>
          <a:p>
            <a:pPr lvl="1"/>
            <a:r>
              <a:rPr lang="en-US" sz="2000" dirty="0"/>
              <a:t>call stproc1(5.14::float);</a:t>
            </a:r>
          </a:p>
          <a:p>
            <a:pPr lvl="1"/>
            <a:r>
              <a:rPr lang="en-US" sz="2000" dirty="0"/>
              <a:t>CALL stproc1(2 * 5.14::float);</a:t>
            </a:r>
          </a:p>
          <a:p>
            <a:pPr lvl="1"/>
            <a:r>
              <a:rPr lang="en-US" sz="2000" dirty="0"/>
              <a:t>CALL stproc1(SELECT COUNT(*) FROM stproc_test_table1);</a:t>
            </a:r>
          </a:p>
          <a:p>
            <a:pPr lvl="1"/>
            <a:r>
              <a:rPr lang="en-US" sz="2000" dirty="0"/>
              <a:t>You can call only one stored procedure per CALL statement</a:t>
            </a:r>
          </a:p>
          <a:p>
            <a:pPr lvl="1"/>
            <a:r>
              <a:rPr lang="en-US" sz="2000" dirty="0"/>
              <a:t>call proc1(1), proc2(2);                          -- Not allowed</a:t>
            </a:r>
          </a:p>
          <a:p>
            <a:pPr lvl="1"/>
            <a:r>
              <a:rPr lang="en-US" sz="2000" dirty="0"/>
              <a:t>call proc1(1) + proc1(2);                         -- Not allowed</a:t>
            </a:r>
          </a:p>
          <a:p>
            <a:pPr lvl="1"/>
            <a:r>
              <a:rPr lang="en-US" sz="2000" dirty="0"/>
              <a:t>call proc1(1) + 1;                                -- Not allowed</a:t>
            </a:r>
          </a:p>
          <a:p>
            <a:pPr lvl="1"/>
            <a:r>
              <a:rPr lang="en-US" sz="2000" dirty="0"/>
              <a:t>call proc1(proc2(x));                             -- Not allowed</a:t>
            </a:r>
          </a:p>
          <a:p>
            <a:pPr lvl="1"/>
            <a:r>
              <a:rPr lang="en-US" sz="2000" dirty="0"/>
              <a:t>select * from (call proc1(1));                    -- Not allowed</a:t>
            </a:r>
          </a:p>
        </p:txBody>
      </p:sp>
      <p:sp>
        <p:nvSpPr>
          <p:cNvPr id="13" name="Rectangle 1">
            <a:extLst>
              <a:ext uri="{FF2B5EF4-FFF2-40B4-BE49-F238E27FC236}">
                <a16:creationId xmlns:a16="http://schemas.microsoft.com/office/drawing/2014/main" id="{BC1889E1-F4E0-49F7-BAD8-84CCE3DD4AB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4" name="Rectangle 2">
            <a:extLst>
              <a:ext uri="{FF2B5EF4-FFF2-40B4-BE49-F238E27FC236}">
                <a16:creationId xmlns:a16="http://schemas.microsoft.com/office/drawing/2014/main" id="{E05A7DB3-C803-4D81-AAFD-742FAB931EE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5" name="Rectangle 3">
            <a:extLst>
              <a:ext uri="{FF2B5EF4-FFF2-40B4-BE49-F238E27FC236}">
                <a16:creationId xmlns:a16="http://schemas.microsoft.com/office/drawing/2014/main" id="{5383AB9D-2B92-4D3C-B0DF-77B48481593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6" name="Rectangle 1">
            <a:extLst>
              <a:ext uri="{FF2B5EF4-FFF2-40B4-BE49-F238E27FC236}">
                <a16:creationId xmlns:a16="http://schemas.microsoft.com/office/drawing/2014/main" id="{8B4A2FC6-0ACD-4091-AFE5-18D613CE57DB}"/>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460869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5"/>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 UDFs, UDTFs &amp; Procedures 	</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15A7AF74-6AF7-471D-AD3D-41B1CF9B37C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F9ED5C6A-DFCF-495C-A7AB-C334C188CEE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296494F-AD18-429E-B5D0-1E4943CE04B7}"/>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
            <a:extLst>
              <a:ext uri="{FF2B5EF4-FFF2-40B4-BE49-F238E27FC236}">
                <a16:creationId xmlns:a16="http://schemas.microsoft.com/office/drawing/2014/main" id="{480B3028-BD5E-4539-9EB2-4E1A9158D3F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
            <a:extLst>
              <a:ext uri="{FF2B5EF4-FFF2-40B4-BE49-F238E27FC236}">
                <a16:creationId xmlns:a16="http://schemas.microsoft.com/office/drawing/2014/main" id="{ABDD7740-9EA6-45D3-AD67-3F4E4E6BEB1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3">
            <a:extLst>
              <a:ext uri="{FF2B5EF4-FFF2-40B4-BE49-F238E27FC236}">
                <a16:creationId xmlns:a16="http://schemas.microsoft.com/office/drawing/2014/main" id="{F0A1EE83-4335-4308-A3C8-55D51D47DA2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4">
            <a:extLst>
              <a:ext uri="{FF2B5EF4-FFF2-40B4-BE49-F238E27FC236}">
                <a16:creationId xmlns:a16="http://schemas.microsoft.com/office/drawing/2014/main" id="{8F52B738-A785-4D97-BC6F-3E1B39ECA8F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5">
            <a:extLst>
              <a:ext uri="{FF2B5EF4-FFF2-40B4-BE49-F238E27FC236}">
                <a16:creationId xmlns:a16="http://schemas.microsoft.com/office/drawing/2014/main" id="{E3CB87CC-0B79-4ACF-B477-41A1367725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6">
            <a:extLst>
              <a:ext uri="{FF2B5EF4-FFF2-40B4-BE49-F238E27FC236}">
                <a16:creationId xmlns:a16="http://schemas.microsoft.com/office/drawing/2014/main" id="{33203B43-F482-4749-9A2E-E8F1301E0C3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7">
            <a:extLst>
              <a:ext uri="{FF2B5EF4-FFF2-40B4-BE49-F238E27FC236}">
                <a16:creationId xmlns:a16="http://schemas.microsoft.com/office/drawing/2014/main" id="{7BA1B7F6-B75F-444F-BBC9-AF75B9096FD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1">
            <a:extLst>
              <a:ext uri="{FF2B5EF4-FFF2-40B4-BE49-F238E27FC236}">
                <a16:creationId xmlns:a16="http://schemas.microsoft.com/office/drawing/2014/main" id="{E3DC51B2-83F3-4878-B943-FB679D1AFC1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
            <a:extLst>
              <a:ext uri="{FF2B5EF4-FFF2-40B4-BE49-F238E27FC236}">
                <a16:creationId xmlns:a16="http://schemas.microsoft.com/office/drawing/2014/main" id="{0CF33F75-3B19-4345-83B0-2D9B7C127C6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Rectangle 1">
            <a:extLst>
              <a:ext uri="{FF2B5EF4-FFF2-40B4-BE49-F238E27FC236}">
                <a16:creationId xmlns:a16="http://schemas.microsoft.com/office/drawing/2014/main" id="{4D65A1B9-0E1E-49D8-9E0D-052DA1824DAB}"/>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2">
            <a:extLst>
              <a:ext uri="{FF2B5EF4-FFF2-40B4-BE49-F238E27FC236}">
                <a16:creationId xmlns:a16="http://schemas.microsoft.com/office/drawing/2014/main" id="{8E230305-4499-411B-91CF-8C3E63E5DD6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Rectangle 3">
            <a:extLst>
              <a:ext uri="{FF2B5EF4-FFF2-40B4-BE49-F238E27FC236}">
                <a16:creationId xmlns:a16="http://schemas.microsoft.com/office/drawing/2014/main" id="{489088C6-43B4-486E-992C-EA8F124DBB3A}"/>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3" name="Rectangle 2">
            <a:extLst>
              <a:ext uri="{FF2B5EF4-FFF2-40B4-BE49-F238E27FC236}">
                <a16:creationId xmlns:a16="http://schemas.microsoft.com/office/drawing/2014/main" id="{94823A94-B881-41D2-B6E7-80076FD2773B}"/>
              </a:ext>
            </a:extLst>
          </p:cNvPr>
          <p:cNvSpPr>
            <a:spLocks noChangeArrowheads="1"/>
          </p:cNvSpPr>
          <p:nvPr/>
        </p:nvSpPr>
        <p:spPr bwMode="auto">
          <a:xfrm>
            <a:off x="0" y="-266699"/>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2" name="Content Placeholder 31">
            <a:extLst>
              <a:ext uri="{FF2B5EF4-FFF2-40B4-BE49-F238E27FC236}">
                <a16:creationId xmlns:a16="http://schemas.microsoft.com/office/drawing/2014/main" id="{35BD2B6D-38A8-4F37-8E5A-C9C49DC17F51}"/>
              </a:ext>
            </a:extLst>
          </p:cNvPr>
          <p:cNvSpPr>
            <a:spLocks noGrp="1"/>
          </p:cNvSpPr>
          <p:nvPr>
            <p:ph idx="1"/>
          </p:nvPr>
        </p:nvSpPr>
        <p:spPr>
          <a:xfrm>
            <a:off x="-1" y="712174"/>
            <a:ext cx="12191867" cy="6145825"/>
          </a:xfrm>
        </p:spPr>
        <p:txBody>
          <a:bodyPr>
            <a:normAutofit lnSpcReduction="10000"/>
          </a:bodyPr>
          <a:lstStyle/>
          <a:p>
            <a:r>
              <a:rPr lang="en-IN" sz="2400" dirty="0"/>
              <a:t>Privileges</a:t>
            </a:r>
          </a:p>
          <a:p>
            <a:r>
              <a:rPr lang="en-US" sz="2000" dirty="0"/>
              <a:t>Currently, the following privileges apply to stored procedures:</a:t>
            </a:r>
          </a:p>
          <a:p>
            <a:pPr lvl="1"/>
            <a:r>
              <a:rPr lang="en-US" sz="1600" dirty="0"/>
              <a:t>USAGE</a:t>
            </a:r>
          </a:p>
          <a:p>
            <a:pPr lvl="1"/>
            <a:r>
              <a:rPr lang="en-US" sz="1600" dirty="0"/>
              <a:t>OWNERSHIP</a:t>
            </a:r>
          </a:p>
          <a:p>
            <a:r>
              <a:rPr lang="en-IN" sz="2400" dirty="0"/>
              <a:t>Restrictions on Stored Procedures</a:t>
            </a:r>
          </a:p>
          <a:p>
            <a:pPr lvl="1"/>
            <a:r>
              <a:rPr lang="en-US" sz="1600" dirty="0"/>
              <a:t>Currently, transaction control commands (BEGIN, COMMIT, ROLLBACK) are not allowed inside a stored procedure. This means that a stored procedure is executed entirely within a single transaction (explicitly or implicitly).</a:t>
            </a:r>
          </a:p>
          <a:p>
            <a:pPr lvl="1"/>
            <a:r>
              <a:rPr lang="en-US" sz="1600" dirty="0"/>
              <a:t>The JavaScript code cannot call the JavaScript eval() function.</a:t>
            </a:r>
          </a:p>
          <a:p>
            <a:pPr lvl="1"/>
            <a:r>
              <a:rPr lang="en-US" sz="1600" dirty="0"/>
              <a:t>The JavaScript commands in a stored procedure cannot import 3rd-party libraries. Allowing 3rd-party libraries could create security holes.</a:t>
            </a:r>
          </a:p>
          <a:p>
            <a:pPr lvl="1"/>
            <a:r>
              <a:rPr lang="en-US" sz="1600" dirty="0"/>
              <a:t>Although stored procedures allow nesting and recursion, the current maximum stack depth is approximately 8, and can be less if individual stored procedures in the call chain consume large amounts of resources.</a:t>
            </a:r>
          </a:p>
          <a:p>
            <a:pPr lvl="1"/>
            <a:r>
              <a:rPr lang="en-US" sz="1600" dirty="0"/>
              <a:t>In rare cases, calling too many stored procedures at the same time can cause a deadlock.</a:t>
            </a:r>
          </a:p>
          <a:p>
            <a:r>
              <a:rPr lang="en-IN" sz="2400" dirty="0"/>
              <a:t>Binding Variables</a:t>
            </a:r>
          </a:p>
          <a:p>
            <a:r>
              <a:rPr lang="en-IN" sz="2400" dirty="0"/>
              <a:t>var </a:t>
            </a:r>
            <a:r>
              <a:rPr lang="en-IN" sz="2400" dirty="0" err="1"/>
              <a:t>stmt</a:t>
            </a:r>
            <a:r>
              <a:rPr lang="en-IN" sz="2400" dirty="0"/>
              <a:t> = </a:t>
            </a:r>
            <a:r>
              <a:rPr lang="en-IN" sz="2400" dirty="0" err="1"/>
              <a:t>snowflake.createStatement</a:t>
            </a:r>
            <a:r>
              <a:rPr lang="en-IN" sz="2400" dirty="0"/>
              <a:t>(</a:t>
            </a:r>
          </a:p>
          <a:p>
            <a:pPr marL="457200" lvl="1" indent="0">
              <a:buNone/>
            </a:pPr>
            <a:r>
              <a:rPr lang="en-IN" sz="2000" dirty="0"/>
              <a:t>   {</a:t>
            </a:r>
          </a:p>
          <a:p>
            <a:pPr marL="457200" lvl="1" indent="0">
              <a:buNone/>
            </a:pPr>
            <a:r>
              <a:rPr lang="en-IN" sz="2000" dirty="0"/>
              <a:t>   </a:t>
            </a:r>
            <a:r>
              <a:rPr lang="en-IN" sz="2000" dirty="0" err="1"/>
              <a:t>sqlText</a:t>
            </a:r>
            <a:r>
              <a:rPr lang="en-IN" sz="2000" dirty="0"/>
              <a:t>: "INSERT INTO table2 (col1, col2) VALUES (?, ?);",</a:t>
            </a:r>
          </a:p>
          <a:p>
            <a:pPr marL="457200" lvl="1" indent="0">
              <a:buNone/>
            </a:pPr>
            <a:r>
              <a:rPr lang="en-IN" sz="2000" dirty="0"/>
              <a:t>   binds:["LiteralValue1", variable2]</a:t>
            </a:r>
          </a:p>
          <a:p>
            <a:pPr marL="457200" lvl="1" indent="0">
              <a:buNone/>
            </a:pPr>
            <a:r>
              <a:rPr lang="en-IN" sz="2000" dirty="0"/>
              <a:t>   }</a:t>
            </a:r>
          </a:p>
          <a:p>
            <a:pPr marL="457200" lvl="1" indent="0">
              <a:buNone/>
            </a:pPr>
            <a:r>
              <a:rPr lang="en-IN" sz="2000" dirty="0"/>
              <a:t>);</a:t>
            </a:r>
          </a:p>
          <a:p>
            <a:endParaRPr lang="en-US" sz="2000" dirty="0"/>
          </a:p>
          <a:p>
            <a:endParaRPr lang="en-IN" sz="2400" dirty="0"/>
          </a:p>
        </p:txBody>
      </p:sp>
      <p:sp>
        <p:nvSpPr>
          <p:cNvPr id="13" name="Rectangle 1">
            <a:extLst>
              <a:ext uri="{FF2B5EF4-FFF2-40B4-BE49-F238E27FC236}">
                <a16:creationId xmlns:a16="http://schemas.microsoft.com/office/drawing/2014/main" id="{BC1889E1-F4E0-49F7-BAD8-84CCE3DD4AB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4" name="Rectangle 2">
            <a:extLst>
              <a:ext uri="{FF2B5EF4-FFF2-40B4-BE49-F238E27FC236}">
                <a16:creationId xmlns:a16="http://schemas.microsoft.com/office/drawing/2014/main" id="{E05A7DB3-C803-4D81-AAFD-742FAB931EE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5" name="Rectangle 3">
            <a:extLst>
              <a:ext uri="{FF2B5EF4-FFF2-40B4-BE49-F238E27FC236}">
                <a16:creationId xmlns:a16="http://schemas.microsoft.com/office/drawing/2014/main" id="{5383AB9D-2B92-4D3C-B0DF-77B48481593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6" name="Rectangle 1">
            <a:extLst>
              <a:ext uri="{FF2B5EF4-FFF2-40B4-BE49-F238E27FC236}">
                <a16:creationId xmlns:a16="http://schemas.microsoft.com/office/drawing/2014/main" id="{8B4A2FC6-0ACD-4091-AFE5-18D613CE57DB}"/>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15642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5"/>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 UDFs, UDTFs &amp; Procedures 	</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15A7AF74-6AF7-471D-AD3D-41B1CF9B37C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F9ED5C6A-DFCF-495C-A7AB-C334C188CEE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296494F-AD18-429E-B5D0-1E4943CE04B7}"/>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
            <a:extLst>
              <a:ext uri="{FF2B5EF4-FFF2-40B4-BE49-F238E27FC236}">
                <a16:creationId xmlns:a16="http://schemas.microsoft.com/office/drawing/2014/main" id="{480B3028-BD5E-4539-9EB2-4E1A9158D3F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
            <a:extLst>
              <a:ext uri="{FF2B5EF4-FFF2-40B4-BE49-F238E27FC236}">
                <a16:creationId xmlns:a16="http://schemas.microsoft.com/office/drawing/2014/main" id="{ABDD7740-9EA6-45D3-AD67-3F4E4E6BEB1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3">
            <a:extLst>
              <a:ext uri="{FF2B5EF4-FFF2-40B4-BE49-F238E27FC236}">
                <a16:creationId xmlns:a16="http://schemas.microsoft.com/office/drawing/2014/main" id="{F0A1EE83-4335-4308-A3C8-55D51D47DA2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4">
            <a:extLst>
              <a:ext uri="{FF2B5EF4-FFF2-40B4-BE49-F238E27FC236}">
                <a16:creationId xmlns:a16="http://schemas.microsoft.com/office/drawing/2014/main" id="{8F52B738-A785-4D97-BC6F-3E1B39ECA8F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5">
            <a:extLst>
              <a:ext uri="{FF2B5EF4-FFF2-40B4-BE49-F238E27FC236}">
                <a16:creationId xmlns:a16="http://schemas.microsoft.com/office/drawing/2014/main" id="{E3CB87CC-0B79-4ACF-B477-41A1367725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6">
            <a:extLst>
              <a:ext uri="{FF2B5EF4-FFF2-40B4-BE49-F238E27FC236}">
                <a16:creationId xmlns:a16="http://schemas.microsoft.com/office/drawing/2014/main" id="{33203B43-F482-4749-9A2E-E8F1301E0C3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7">
            <a:extLst>
              <a:ext uri="{FF2B5EF4-FFF2-40B4-BE49-F238E27FC236}">
                <a16:creationId xmlns:a16="http://schemas.microsoft.com/office/drawing/2014/main" id="{7BA1B7F6-B75F-444F-BBC9-AF75B9096FD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1">
            <a:extLst>
              <a:ext uri="{FF2B5EF4-FFF2-40B4-BE49-F238E27FC236}">
                <a16:creationId xmlns:a16="http://schemas.microsoft.com/office/drawing/2014/main" id="{E3DC51B2-83F3-4878-B943-FB679D1AFC1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
            <a:extLst>
              <a:ext uri="{FF2B5EF4-FFF2-40B4-BE49-F238E27FC236}">
                <a16:creationId xmlns:a16="http://schemas.microsoft.com/office/drawing/2014/main" id="{0CF33F75-3B19-4345-83B0-2D9B7C127C6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Rectangle 1">
            <a:extLst>
              <a:ext uri="{FF2B5EF4-FFF2-40B4-BE49-F238E27FC236}">
                <a16:creationId xmlns:a16="http://schemas.microsoft.com/office/drawing/2014/main" id="{4D65A1B9-0E1E-49D8-9E0D-052DA1824DAB}"/>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2">
            <a:extLst>
              <a:ext uri="{FF2B5EF4-FFF2-40B4-BE49-F238E27FC236}">
                <a16:creationId xmlns:a16="http://schemas.microsoft.com/office/drawing/2014/main" id="{8E230305-4499-411B-91CF-8C3E63E5DD6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Rectangle 3">
            <a:extLst>
              <a:ext uri="{FF2B5EF4-FFF2-40B4-BE49-F238E27FC236}">
                <a16:creationId xmlns:a16="http://schemas.microsoft.com/office/drawing/2014/main" id="{489088C6-43B4-486E-992C-EA8F124DBB3A}"/>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3" name="Rectangle 2">
            <a:extLst>
              <a:ext uri="{FF2B5EF4-FFF2-40B4-BE49-F238E27FC236}">
                <a16:creationId xmlns:a16="http://schemas.microsoft.com/office/drawing/2014/main" id="{94823A94-B881-41D2-B6E7-80076FD2773B}"/>
              </a:ext>
            </a:extLst>
          </p:cNvPr>
          <p:cNvSpPr>
            <a:spLocks noChangeArrowheads="1"/>
          </p:cNvSpPr>
          <p:nvPr/>
        </p:nvSpPr>
        <p:spPr bwMode="auto">
          <a:xfrm>
            <a:off x="0" y="-266699"/>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2" name="Content Placeholder 31">
            <a:extLst>
              <a:ext uri="{FF2B5EF4-FFF2-40B4-BE49-F238E27FC236}">
                <a16:creationId xmlns:a16="http://schemas.microsoft.com/office/drawing/2014/main" id="{35BD2B6D-38A8-4F37-8E5A-C9C49DC17F51}"/>
              </a:ext>
            </a:extLst>
          </p:cNvPr>
          <p:cNvSpPr>
            <a:spLocks noGrp="1"/>
          </p:cNvSpPr>
          <p:nvPr>
            <p:ph idx="1"/>
          </p:nvPr>
        </p:nvSpPr>
        <p:spPr>
          <a:xfrm>
            <a:off x="-1" y="712174"/>
            <a:ext cx="12191867" cy="6145825"/>
          </a:xfrm>
        </p:spPr>
        <p:txBody>
          <a:bodyPr>
            <a:normAutofit/>
          </a:bodyPr>
          <a:lstStyle/>
          <a:p>
            <a:r>
              <a:rPr lang="en-IN" sz="2400" dirty="0"/>
              <a:t>Support for Dynamic SQL</a:t>
            </a:r>
            <a:endParaRPr lang="en-US" sz="2400" dirty="0"/>
          </a:p>
          <a:p>
            <a:pPr lvl="1"/>
            <a:r>
              <a:rPr lang="en-IN" sz="2000" dirty="0"/>
              <a:t>Dynamic SQL can be built and executed in Procedures</a:t>
            </a:r>
          </a:p>
          <a:p>
            <a:r>
              <a:rPr lang="en-IN" sz="2400" dirty="0"/>
              <a:t>Examples</a:t>
            </a:r>
          </a:p>
          <a:p>
            <a:pPr lvl="1"/>
            <a:r>
              <a:rPr lang="en-US" sz="2000" dirty="0"/>
              <a:t>Example Execute Query and Loop Through it</a:t>
            </a:r>
          </a:p>
          <a:p>
            <a:pPr lvl="1"/>
            <a:r>
              <a:rPr lang="en-US" sz="2000" dirty="0"/>
              <a:t>Variable Example</a:t>
            </a:r>
          </a:p>
          <a:p>
            <a:pPr lvl="1"/>
            <a:r>
              <a:rPr lang="en-US" sz="2000" dirty="0"/>
              <a:t>Binds Example</a:t>
            </a:r>
          </a:p>
          <a:p>
            <a:pPr lvl="1"/>
            <a:r>
              <a:rPr lang="en-US" sz="2000" dirty="0"/>
              <a:t>DYNAMIC SQL</a:t>
            </a:r>
          </a:p>
          <a:p>
            <a:pPr lvl="1"/>
            <a:r>
              <a:rPr lang="en-US" sz="2000" dirty="0"/>
              <a:t>Recursive Stored Procedure</a:t>
            </a:r>
          </a:p>
          <a:p>
            <a:pPr lvl="1"/>
            <a:r>
              <a:rPr lang="en-US" sz="2000" dirty="0"/>
              <a:t>Try Catch Example</a:t>
            </a:r>
          </a:p>
          <a:p>
            <a:pPr lvl="1"/>
            <a:r>
              <a:rPr lang="en-US" sz="2000" dirty="0"/>
              <a:t>Custom Exception</a:t>
            </a:r>
          </a:p>
          <a:p>
            <a:pPr lvl="1"/>
            <a:r>
              <a:rPr lang="en-US" sz="2000" dirty="0"/>
              <a:t>Logging an Error</a:t>
            </a:r>
          </a:p>
          <a:p>
            <a:pPr lvl="1"/>
            <a:r>
              <a:rPr lang="en-US" sz="2000" dirty="0"/>
              <a:t>Logging an Error – Different Example</a:t>
            </a:r>
          </a:p>
          <a:p>
            <a:pPr lvl="1"/>
            <a:r>
              <a:rPr lang="en-US" sz="2000" dirty="0"/>
              <a:t>Procedure Return Result in multiple rows</a:t>
            </a:r>
          </a:p>
          <a:p>
            <a:pPr lvl="1"/>
            <a:r>
              <a:rPr lang="en-US" sz="2000" dirty="0"/>
              <a:t>Returning Array Of Messages</a:t>
            </a:r>
          </a:p>
          <a:p>
            <a:pPr lvl="1"/>
            <a:endParaRPr lang="en-US" sz="2000" dirty="0"/>
          </a:p>
          <a:p>
            <a:pPr lvl="1"/>
            <a:endParaRPr lang="en-IN" sz="2000" dirty="0"/>
          </a:p>
        </p:txBody>
      </p:sp>
      <p:sp>
        <p:nvSpPr>
          <p:cNvPr id="13" name="Rectangle 1">
            <a:extLst>
              <a:ext uri="{FF2B5EF4-FFF2-40B4-BE49-F238E27FC236}">
                <a16:creationId xmlns:a16="http://schemas.microsoft.com/office/drawing/2014/main" id="{BC1889E1-F4E0-49F7-BAD8-84CCE3DD4AB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4" name="Rectangle 2">
            <a:extLst>
              <a:ext uri="{FF2B5EF4-FFF2-40B4-BE49-F238E27FC236}">
                <a16:creationId xmlns:a16="http://schemas.microsoft.com/office/drawing/2014/main" id="{E05A7DB3-C803-4D81-AAFD-742FAB931EE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5" name="Rectangle 3">
            <a:extLst>
              <a:ext uri="{FF2B5EF4-FFF2-40B4-BE49-F238E27FC236}">
                <a16:creationId xmlns:a16="http://schemas.microsoft.com/office/drawing/2014/main" id="{5383AB9D-2B92-4D3C-B0DF-77B48481593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6" name="Rectangle 1">
            <a:extLst>
              <a:ext uri="{FF2B5EF4-FFF2-40B4-BE49-F238E27FC236}">
                <a16:creationId xmlns:a16="http://schemas.microsoft.com/office/drawing/2014/main" id="{8B4A2FC6-0ACD-4091-AFE5-18D613CE57DB}"/>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480353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5"/>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 UDFs, UDTFs &amp; Procedures 	</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15A7AF74-6AF7-471D-AD3D-41B1CF9B37C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F9ED5C6A-DFCF-495C-A7AB-C334C188CEE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296494F-AD18-429E-B5D0-1E4943CE04B7}"/>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
            <a:extLst>
              <a:ext uri="{FF2B5EF4-FFF2-40B4-BE49-F238E27FC236}">
                <a16:creationId xmlns:a16="http://schemas.microsoft.com/office/drawing/2014/main" id="{480B3028-BD5E-4539-9EB2-4E1A9158D3F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
            <a:extLst>
              <a:ext uri="{FF2B5EF4-FFF2-40B4-BE49-F238E27FC236}">
                <a16:creationId xmlns:a16="http://schemas.microsoft.com/office/drawing/2014/main" id="{ABDD7740-9EA6-45D3-AD67-3F4E4E6BEB1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3">
            <a:extLst>
              <a:ext uri="{FF2B5EF4-FFF2-40B4-BE49-F238E27FC236}">
                <a16:creationId xmlns:a16="http://schemas.microsoft.com/office/drawing/2014/main" id="{F0A1EE83-4335-4308-A3C8-55D51D47DA2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4">
            <a:extLst>
              <a:ext uri="{FF2B5EF4-FFF2-40B4-BE49-F238E27FC236}">
                <a16:creationId xmlns:a16="http://schemas.microsoft.com/office/drawing/2014/main" id="{8F52B738-A785-4D97-BC6F-3E1B39ECA8F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5">
            <a:extLst>
              <a:ext uri="{FF2B5EF4-FFF2-40B4-BE49-F238E27FC236}">
                <a16:creationId xmlns:a16="http://schemas.microsoft.com/office/drawing/2014/main" id="{E3CB87CC-0B79-4ACF-B477-41A1367725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6">
            <a:extLst>
              <a:ext uri="{FF2B5EF4-FFF2-40B4-BE49-F238E27FC236}">
                <a16:creationId xmlns:a16="http://schemas.microsoft.com/office/drawing/2014/main" id="{33203B43-F482-4749-9A2E-E8F1301E0C3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7">
            <a:extLst>
              <a:ext uri="{FF2B5EF4-FFF2-40B4-BE49-F238E27FC236}">
                <a16:creationId xmlns:a16="http://schemas.microsoft.com/office/drawing/2014/main" id="{7BA1B7F6-B75F-444F-BBC9-AF75B9096FD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1">
            <a:extLst>
              <a:ext uri="{FF2B5EF4-FFF2-40B4-BE49-F238E27FC236}">
                <a16:creationId xmlns:a16="http://schemas.microsoft.com/office/drawing/2014/main" id="{E3DC51B2-83F3-4878-B943-FB679D1AFC1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
            <a:extLst>
              <a:ext uri="{FF2B5EF4-FFF2-40B4-BE49-F238E27FC236}">
                <a16:creationId xmlns:a16="http://schemas.microsoft.com/office/drawing/2014/main" id="{0CF33F75-3B19-4345-83B0-2D9B7C127C6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Rectangle 1">
            <a:extLst>
              <a:ext uri="{FF2B5EF4-FFF2-40B4-BE49-F238E27FC236}">
                <a16:creationId xmlns:a16="http://schemas.microsoft.com/office/drawing/2014/main" id="{4D65A1B9-0E1E-49D8-9E0D-052DA1824DAB}"/>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2">
            <a:extLst>
              <a:ext uri="{FF2B5EF4-FFF2-40B4-BE49-F238E27FC236}">
                <a16:creationId xmlns:a16="http://schemas.microsoft.com/office/drawing/2014/main" id="{8E230305-4499-411B-91CF-8C3E63E5DD6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Rectangle 3">
            <a:extLst>
              <a:ext uri="{FF2B5EF4-FFF2-40B4-BE49-F238E27FC236}">
                <a16:creationId xmlns:a16="http://schemas.microsoft.com/office/drawing/2014/main" id="{489088C6-43B4-486E-992C-EA8F124DBB3A}"/>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3" name="Rectangle 2">
            <a:extLst>
              <a:ext uri="{FF2B5EF4-FFF2-40B4-BE49-F238E27FC236}">
                <a16:creationId xmlns:a16="http://schemas.microsoft.com/office/drawing/2014/main" id="{94823A94-B881-41D2-B6E7-80076FD2773B}"/>
              </a:ext>
            </a:extLst>
          </p:cNvPr>
          <p:cNvSpPr>
            <a:spLocks noChangeArrowheads="1"/>
          </p:cNvSpPr>
          <p:nvPr/>
        </p:nvSpPr>
        <p:spPr bwMode="auto">
          <a:xfrm>
            <a:off x="0" y="-266699"/>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2" name="Content Placeholder 31">
            <a:extLst>
              <a:ext uri="{FF2B5EF4-FFF2-40B4-BE49-F238E27FC236}">
                <a16:creationId xmlns:a16="http://schemas.microsoft.com/office/drawing/2014/main" id="{35BD2B6D-38A8-4F37-8E5A-C9C49DC17F51}"/>
              </a:ext>
            </a:extLst>
          </p:cNvPr>
          <p:cNvSpPr>
            <a:spLocks noGrp="1"/>
          </p:cNvSpPr>
          <p:nvPr>
            <p:ph idx="1"/>
          </p:nvPr>
        </p:nvSpPr>
        <p:spPr>
          <a:xfrm>
            <a:off x="-1" y="712174"/>
            <a:ext cx="12191867" cy="6145825"/>
          </a:xfrm>
        </p:spPr>
        <p:txBody>
          <a:bodyPr>
            <a:normAutofit/>
          </a:bodyPr>
          <a:lstStyle/>
          <a:p>
            <a:r>
              <a:rPr lang="en-IN" sz="2400" dirty="0"/>
              <a:t>UDTFs – Java Script</a:t>
            </a:r>
          </a:p>
          <a:p>
            <a:pPr marL="457200" lvl="1" indent="0">
              <a:buNone/>
            </a:pPr>
            <a:r>
              <a:rPr lang="en-US" sz="1600" dirty="0"/>
              <a:t>CREATE OR REPLACE FUNCTION &lt;name&gt; ( [ &lt;arguments&gt; ] )</a:t>
            </a:r>
          </a:p>
          <a:p>
            <a:pPr marL="457200" lvl="1" indent="0">
              <a:buNone/>
            </a:pPr>
            <a:r>
              <a:rPr lang="en-US" sz="1600" dirty="0"/>
              <a:t>  RETURNS TABLE ( &lt;</a:t>
            </a:r>
            <a:r>
              <a:rPr lang="en-US" sz="1600" dirty="0" err="1"/>
              <a:t>output_columns</a:t>
            </a:r>
            <a:r>
              <a:rPr lang="en-US" sz="1600" dirty="0"/>
              <a:t>&gt; )</a:t>
            </a:r>
          </a:p>
          <a:p>
            <a:pPr marL="457200" lvl="1" indent="0">
              <a:buNone/>
            </a:pPr>
            <a:r>
              <a:rPr lang="en-US" sz="1600" dirty="0"/>
              <a:t>  LANGUAGE JAVASCRIPT</a:t>
            </a:r>
          </a:p>
          <a:p>
            <a:pPr marL="457200" lvl="1" indent="0">
              <a:buNone/>
            </a:pPr>
            <a:r>
              <a:rPr lang="en-US" sz="1600" dirty="0"/>
              <a:t>  AS '&lt;</a:t>
            </a:r>
            <a:r>
              <a:rPr lang="en-US" sz="1600" dirty="0" err="1"/>
              <a:t>javascript_code</a:t>
            </a:r>
            <a:r>
              <a:rPr lang="en-US" sz="1600" dirty="0"/>
              <a:t>&gt;’;</a:t>
            </a:r>
          </a:p>
          <a:p>
            <a:pPr marL="457200" lvl="1" indent="0">
              <a:buNone/>
            </a:pPr>
            <a:endParaRPr lang="en-US" sz="1600" dirty="0"/>
          </a:p>
          <a:p>
            <a:r>
              <a:rPr lang="en-US" sz="2000" dirty="0"/>
              <a:t>The JavaScript code, Snowflake interacts with the UDTF by invoking various callback functions during the execution of the query. </a:t>
            </a:r>
          </a:p>
          <a:p>
            <a:r>
              <a:rPr lang="en-US" sz="2000" dirty="0"/>
              <a:t>The Signature: </a:t>
            </a:r>
          </a:p>
          <a:p>
            <a:pPr marL="457200" lvl="1" indent="0">
              <a:buNone/>
            </a:pPr>
            <a:r>
              <a:rPr lang="en-US" sz="1600" dirty="0"/>
              <a:t>{</a:t>
            </a:r>
          </a:p>
          <a:p>
            <a:pPr marL="457200" lvl="1" indent="0">
              <a:buNone/>
            </a:pPr>
            <a:r>
              <a:rPr lang="en-US" sz="1600" dirty="0"/>
              <a:t>   </a:t>
            </a:r>
            <a:r>
              <a:rPr lang="en-US" sz="1600" dirty="0" err="1"/>
              <a:t>processRow</a:t>
            </a:r>
            <a:r>
              <a:rPr lang="en-US" sz="1600" dirty="0"/>
              <a:t>: function (row, </a:t>
            </a:r>
            <a:r>
              <a:rPr lang="en-US" sz="1600" dirty="0" err="1"/>
              <a:t>rowWriter</a:t>
            </a:r>
            <a:r>
              <a:rPr lang="en-US" sz="1600" dirty="0"/>
              <a:t>, context) {/*...*/},</a:t>
            </a:r>
          </a:p>
          <a:p>
            <a:pPr marL="457200" lvl="1" indent="0">
              <a:buNone/>
            </a:pPr>
            <a:r>
              <a:rPr lang="en-US" sz="1600" dirty="0"/>
              <a:t>   finalize: function (</a:t>
            </a:r>
            <a:r>
              <a:rPr lang="en-US" sz="1600" dirty="0" err="1"/>
              <a:t>rowWriter</a:t>
            </a:r>
            <a:r>
              <a:rPr lang="en-US" sz="1600" dirty="0"/>
              <a:t>, context) {/*...*/},</a:t>
            </a:r>
          </a:p>
          <a:p>
            <a:pPr marL="457200" lvl="1" indent="0">
              <a:buNone/>
            </a:pPr>
            <a:r>
              <a:rPr lang="en-US" sz="1600" dirty="0"/>
              <a:t>   initialize: function (</a:t>
            </a:r>
            <a:r>
              <a:rPr lang="en-US" sz="1600" dirty="0" err="1"/>
              <a:t>argumentInfo</a:t>
            </a:r>
            <a:r>
              <a:rPr lang="en-US" sz="1600" dirty="0"/>
              <a:t>, context) {/*...*/},</a:t>
            </a:r>
          </a:p>
          <a:p>
            <a:pPr marL="457200" lvl="1" indent="0">
              <a:buNone/>
            </a:pPr>
            <a:r>
              <a:rPr lang="en-US" sz="1600" dirty="0"/>
              <a:t>}</a:t>
            </a:r>
          </a:p>
          <a:p>
            <a:r>
              <a:rPr lang="en-US" sz="2000" dirty="0"/>
              <a:t>JavaScript is case-sensitive, but SQL forces identifiers to uppercase, so when the JavaScript code references a SQL parameter name, the JavaScript code must use uppercase.</a:t>
            </a:r>
          </a:p>
          <a:p>
            <a:pPr marL="457200" lvl="1" indent="0">
              <a:buNone/>
            </a:pPr>
            <a:endParaRPr lang="en-US" sz="1600" dirty="0"/>
          </a:p>
          <a:p>
            <a:r>
              <a:rPr lang="en-US" sz="2000" dirty="0"/>
              <a:t>Examples – Check Examples Text File</a:t>
            </a:r>
          </a:p>
        </p:txBody>
      </p:sp>
      <p:sp>
        <p:nvSpPr>
          <p:cNvPr id="13" name="Rectangle 1">
            <a:extLst>
              <a:ext uri="{FF2B5EF4-FFF2-40B4-BE49-F238E27FC236}">
                <a16:creationId xmlns:a16="http://schemas.microsoft.com/office/drawing/2014/main" id="{BC1889E1-F4E0-49F7-BAD8-84CCE3DD4AB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4" name="Rectangle 2">
            <a:extLst>
              <a:ext uri="{FF2B5EF4-FFF2-40B4-BE49-F238E27FC236}">
                <a16:creationId xmlns:a16="http://schemas.microsoft.com/office/drawing/2014/main" id="{E05A7DB3-C803-4D81-AAFD-742FAB931EE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5" name="Rectangle 3">
            <a:extLst>
              <a:ext uri="{FF2B5EF4-FFF2-40B4-BE49-F238E27FC236}">
                <a16:creationId xmlns:a16="http://schemas.microsoft.com/office/drawing/2014/main" id="{5383AB9D-2B92-4D3C-B0DF-77B48481593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6" name="Rectangle 1">
            <a:extLst>
              <a:ext uri="{FF2B5EF4-FFF2-40B4-BE49-F238E27FC236}">
                <a16:creationId xmlns:a16="http://schemas.microsoft.com/office/drawing/2014/main" id="{8B4A2FC6-0ACD-4091-AFE5-18D613CE57DB}"/>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773258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5"/>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 UDFs, UDTFs &amp; Procedures 	</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15A7AF74-6AF7-471D-AD3D-41B1CF9B37C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F9ED5C6A-DFCF-495C-A7AB-C334C188CEE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296494F-AD18-429E-B5D0-1E4943CE04B7}"/>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
            <a:extLst>
              <a:ext uri="{FF2B5EF4-FFF2-40B4-BE49-F238E27FC236}">
                <a16:creationId xmlns:a16="http://schemas.microsoft.com/office/drawing/2014/main" id="{480B3028-BD5E-4539-9EB2-4E1A9158D3F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
            <a:extLst>
              <a:ext uri="{FF2B5EF4-FFF2-40B4-BE49-F238E27FC236}">
                <a16:creationId xmlns:a16="http://schemas.microsoft.com/office/drawing/2014/main" id="{ABDD7740-9EA6-45D3-AD67-3F4E4E6BEB1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3">
            <a:extLst>
              <a:ext uri="{FF2B5EF4-FFF2-40B4-BE49-F238E27FC236}">
                <a16:creationId xmlns:a16="http://schemas.microsoft.com/office/drawing/2014/main" id="{F0A1EE83-4335-4308-A3C8-55D51D47DA2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4">
            <a:extLst>
              <a:ext uri="{FF2B5EF4-FFF2-40B4-BE49-F238E27FC236}">
                <a16:creationId xmlns:a16="http://schemas.microsoft.com/office/drawing/2014/main" id="{8F52B738-A785-4D97-BC6F-3E1B39ECA8F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5">
            <a:extLst>
              <a:ext uri="{FF2B5EF4-FFF2-40B4-BE49-F238E27FC236}">
                <a16:creationId xmlns:a16="http://schemas.microsoft.com/office/drawing/2014/main" id="{E3CB87CC-0B79-4ACF-B477-41A1367725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6">
            <a:extLst>
              <a:ext uri="{FF2B5EF4-FFF2-40B4-BE49-F238E27FC236}">
                <a16:creationId xmlns:a16="http://schemas.microsoft.com/office/drawing/2014/main" id="{33203B43-F482-4749-9A2E-E8F1301E0C3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7">
            <a:extLst>
              <a:ext uri="{FF2B5EF4-FFF2-40B4-BE49-F238E27FC236}">
                <a16:creationId xmlns:a16="http://schemas.microsoft.com/office/drawing/2014/main" id="{7BA1B7F6-B75F-444F-BBC9-AF75B9096FD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1">
            <a:extLst>
              <a:ext uri="{FF2B5EF4-FFF2-40B4-BE49-F238E27FC236}">
                <a16:creationId xmlns:a16="http://schemas.microsoft.com/office/drawing/2014/main" id="{E3DC51B2-83F3-4878-B943-FB679D1AFC1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
            <a:extLst>
              <a:ext uri="{FF2B5EF4-FFF2-40B4-BE49-F238E27FC236}">
                <a16:creationId xmlns:a16="http://schemas.microsoft.com/office/drawing/2014/main" id="{0CF33F75-3B19-4345-83B0-2D9B7C127C6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Rectangle 1">
            <a:extLst>
              <a:ext uri="{FF2B5EF4-FFF2-40B4-BE49-F238E27FC236}">
                <a16:creationId xmlns:a16="http://schemas.microsoft.com/office/drawing/2014/main" id="{4D65A1B9-0E1E-49D8-9E0D-052DA1824DAB}"/>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2">
            <a:extLst>
              <a:ext uri="{FF2B5EF4-FFF2-40B4-BE49-F238E27FC236}">
                <a16:creationId xmlns:a16="http://schemas.microsoft.com/office/drawing/2014/main" id="{8E230305-4499-411B-91CF-8C3E63E5DD6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Rectangle 3">
            <a:extLst>
              <a:ext uri="{FF2B5EF4-FFF2-40B4-BE49-F238E27FC236}">
                <a16:creationId xmlns:a16="http://schemas.microsoft.com/office/drawing/2014/main" id="{489088C6-43B4-486E-992C-EA8F124DBB3A}"/>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3" name="Rectangle 2">
            <a:extLst>
              <a:ext uri="{FF2B5EF4-FFF2-40B4-BE49-F238E27FC236}">
                <a16:creationId xmlns:a16="http://schemas.microsoft.com/office/drawing/2014/main" id="{94823A94-B881-41D2-B6E7-80076FD2773B}"/>
              </a:ext>
            </a:extLst>
          </p:cNvPr>
          <p:cNvSpPr>
            <a:spLocks noChangeArrowheads="1"/>
          </p:cNvSpPr>
          <p:nvPr/>
        </p:nvSpPr>
        <p:spPr bwMode="auto">
          <a:xfrm>
            <a:off x="0" y="-266699"/>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2" name="Content Placeholder 31">
            <a:extLst>
              <a:ext uri="{FF2B5EF4-FFF2-40B4-BE49-F238E27FC236}">
                <a16:creationId xmlns:a16="http://schemas.microsoft.com/office/drawing/2014/main" id="{35BD2B6D-38A8-4F37-8E5A-C9C49DC17F51}"/>
              </a:ext>
            </a:extLst>
          </p:cNvPr>
          <p:cNvSpPr>
            <a:spLocks noGrp="1"/>
          </p:cNvSpPr>
          <p:nvPr>
            <p:ph idx="1"/>
          </p:nvPr>
        </p:nvSpPr>
        <p:spPr>
          <a:xfrm>
            <a:off x="-1" y="712174"/>
            <a:ext cx="12191867" cy="6145825"/>
          </a:xfrm>
        </p:spPr>
        <p:txBody>
          <a:bodyPr>
            <a:normAutofit/>
          </a:bodyPr>
          <a:lstStyle/>
          <a:p>
            <a:r>
              <a:rPr lang="en-US" sz="2400" dirty="0"/>
              <a:t>P</a:t>
            </a:r>
            <a:r>
              <a:rPr lang="en-IN" sz="2400" dirty="0" err="1"/>
              <a:t>artitions</a:t>
            </a:r>
            <a:endParaRPr lang="en-IN" sz="2400" dirty="0"/>
          </a:p>
          <a:p>
            <a:pPr lvl="1"/>
            <a:r>
              <a:rPr lang="en-US" sz="1800" dirty="0"/>
              <a:t>JavaScript UDTFs can be called using a partition</a:t>
            </a:r>
          </a:p>
          <a:p>
            <a:pPr lvl="1"/>
            <a:r>
              <a:rPr lang="en-US" sz="1800" dirty="0"/>
              <a:t>For improved performance when invoking a JavaScript UDTF, several UDTF instances can execute in parallel.</a:t>
            </a:r>
          </a:p>
          <a:p>
            <a:pPr lvl="1"/>
            <a:r>
              <a:rPr lang="en-US" sz="1800" dirty="0"/>
              <a:t>For this to work, the rows in the input need to be partitioned between the different instances of the function</a:t>
            </a:r>
          </a:p>
          <a:p>
            <a:pPr lvl="1"/>
            <a:r>
              <a:rPr lang="en-US" sz="1800" dirty="0"/>
              <a:t>Partitioning is specified when calling a JavaScript UDTF</a:t>
            </a:r>
          </a:p>
          <a:p>
            <a:pPr lvl="1"/>
            <a:r>
              <a:rPr lang="en-US" sz="1800" dirty="0"/>
              <a:t>All rows in a partition are passed to the same UDTF instance through the </a:t>
            </a:r>
            <a:r>
              <a:rPr lang="en-US" sz="1800" dirty="0" err="1"/>
              <a:t>processRow</a:t>
            </a:r>
            <a:r>
              <a:rPr lang="en-US" sz="1800" dirty="0"/>
              <a:t> function.</a:t>
            </a:r>
          </a:p>
          <a:p>
            <a:pPr lvl="1"/>
            <a:r>
              <a:rPr lang="en-US" sz="1800"/>
              <a:t>Initialize </a:t>
            </a:r>
            <a:r>
              <a:rPr lang="en-US" sz="1800" dirty="0"/>
              <a:t>and finalize are each invoked once per partition.</a:t>
            </a:r>
            <a:endParaRPr lang="en-IN" sz="1800" dirty="0"/>
          </a:p>
        </p:txBody>
      </p:sp>
      <p:sp>
        <p:nvSpPr>
          <p:cNvPr id="13" name="Rectangle 1">
            <a:extLst>
              <a:ext uri="{FF2B5EF4-FFF2-40B4-BE49-F238E27FC236}">
                <a16:creationId xmlns:a16="http://schemas.microsoft.com/office/drawing/2014/main" id="{BC1889E1-F4E0-49F7-BAD8-84CCE3DD4AB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4" name="Rectangle 2">
            <a:extLst>
              <a:ext uri="{FF2B5EF4-FFF2-40B4-BE49-F238E27FC236}">
                <a16:creationId xmlns:a16="http://schemas.microsoft.com/office/drawing/2014/main" id="{E05A7DB3-C803-4D81-AAFD-742FAB931EE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5" name="Rectangle 3">
            <a:extLst>
              <a:ext uri="{FF2B5EF4-FFF2-40B4-BE49-F238E27FC236}">
                <a16:creationId xmlns:a16="http://schemas.microsoft.com/office/drawing/2014/main" id="{5383AB9D-2B92-4D3C-B0DF-77B48481593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6" name="Rectangle 1">
            <a:extLst>
              <a:ext uri="{FF2B5EF4-FFF2-40B4-BE49-F238E27FC236}">
                <a16:creationId xmlns:a16="http://schemas.microsoft.com/office/drawing/2014/main" id="{8B4A2FC6-0ACD-4091-AFE5-18D613CE57DB}"/>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64062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5"/>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 UDFs, UDTFs &amp; Procedures 	</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15A7AF74-6AF7-471D-AD3D-41B1CF9B37C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F9ED5C6A-DFCF-495C-A7AB-C334C188CEE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296494F-AD18-429E-B5D0-1E4943CE04B7}"/>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
            <a:extLst>
              <a:ext uri="{FF2B5EF4-FFF2-40B4-BE49-F238E27FC236}">
                <a16:creationId xmlns:a16="http://schemas.microsoft.com/office/drawing/2014/main" id="{480B3028-BD5E-4539-9EB2-4E1A9158D3F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
            <a:extLst>
              <a:ext uri="{FF2B5EF4-FFF2-40B4-BE49-F238E27FC236}">
                <a16:creationId xmlns:a16="http://schemas.microsoft.com/office/drawing/2014/main" id="{ABDD7740-9EA6-45D3-AD67-3F4E4E6BEB1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3">
            <a:extLst>
              <a:ext uri="{FF2B5EF4-FFF2-40B4-BE49-F238E27FC236}">
                <a16:creationId xmlns:a16="http://schemas.microsoft.com/office/drawing/2014/main" id="{F0A1EE83-4335-4308-A3C8-55D51D47DA2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4">
            <a:extLst>
              <a:ext uri="{FF2B5EF4-FFF2-40B4-BE49-F238E27FC236}">
                <a16:creationId xmlns:a16="http://schemas.microsoft.com/office/drawing/2014/main" id="{8F52B738-A785-4D97-BC6F-3E1B39ECA8F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5">
            <a:extLst>
              <a:ext uri="{FF2B5EF4-FFF2-40B4-BE49-F238E27FC236}">
                <a16:creationId xmlns:a16="http://schemas.microsoft.com/office/drawing/2014/main" id="{E3CB87CC-0B79-4ACF-B477-41A1367725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6">
            <a:extLst>
              <a:ext uri="{FF2B5EF4-FFF2-40B4-BE49-F238E27FC236}">
                <a16:creationId xmlns:a16="http://schemas.microsoft.com/office/drawing/2014/main" id="{33203B43-F482-4749-9A2E-E8F1301E0C3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7">
            <a:extLst>
              <a:ext uri="{FF2B5EF4-FFF2-40B4-BE49-F238E27FC236}">
                <a16:creationId xmlns:a16="http://schemas.microsoft.com/office/drawing/2014/main" id="{7BA1B7F6-B75F-444F-BBC9-AF75B9096FD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1">
            <a:extLst>
              <a:ext uri="{FF2B5EF4-FFF2-40B4-BE49-F238E27FC236}">
                <a16:creationId xmlns:a16="http://schemas.microsoft.com/office/drawing/2014/main" id="{E3DC51B2-83F3-4878-B943-FB679D1AFC1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
            <a:extLst>
              <a:ext uri="{FF2B5EF4-FFF2-40B4-BE49-F238E27FC236}">
                <a16:creationId xmlns:a16="http://schemas.microsoft.com/office/drawing/2014/main" id="{0CF33F75-3B19-4345-83B0-2D9B7C127C6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Rectangle 1">
            <a:extLst>
              <a:ext uri="{FF2B5EF4-FFF2-40B4-BE49-F238E27FC236}">
                <a16:creationId xmlns:a16="http://schemas.microsoft.com/office/drawing/2014/main" id="{4D65A1B9-0E1E-49D8-9E0D-052DA1824DAB}"/>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2">
            <a:extLst>
              <a:ext uri="{FF2B5EF4-FFF2-40B4-BE49-F238E27FC236}">
                <a16:creationId xmlns:a16="http://schemas.microsoft.com/office/drawing/2014/main" id="{8E230305-4499-411B-91CF-8C3E63E5DD6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Rectangle 3">
            <a:extLst>
              <a:ext uri="{FF2B5EF4-FFF2-40B4-BE49-F238E27FC236}">
                <a16:creationId xmlns:a16="http://schemas.microsoft.com/office/drawing/2014/main" id="{489088C6-43B4-486E-992C-EA8F124DBB3A}"/>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3" name="Rectangle 2">
            <a:extLst>
              <a:ext uri="{FF2B5EF4-FFF2-40B4-BE49-F238E27FC236}">
                <a16:creationId xmlns:a16="http://schemas.microsoft.com/office/drawing/2014/main" id="{94823A94-B881-41D2-B6E7-80076FD2773B}"/>
              </a:ext>
            </a:extLst>
          </p:cNvPr>
          <p:cNvSpPr>
            <a:spLocks noChangeArrowheads="1"/>
          </p:cNvSpPr>
          <p:nvPr/>
        </p:nvSpPr>
        <p:spPr bwMode="auto">
          <a:xfrm>
            <a:off x="0" y="-266699"/>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2" name="Content Placeholder 31">
            <a:extLst>
              <a:ext uri="{FF2B5EF4-FFF2-40B4-BE49-F238E27FC236}">
                <a16:creationId xmlns:a16="http://schemas.microsoft.com/office/drawing/2014/main" id="{35BD2B6D-38A8-4F37-8E5A-C9C49DC17F51}"/>
              </a:ext>
            </a:extLst>
          </p:cNvPr>
          <p:cNvSpPr>
            <a:spLocks noGrp="1"/>
          </p:cNvSpPr>
          <p:nvPr>
            <p:ph idx="1"/>
          </p:nvPr>
        </p:nvSpPr>
        <p:spPr>
          <a:xfrm>
            <a:off x="-1" y="712174"/>
            <a:ext cx="12191867" cy="6145825"/>
          </a:xfrm>
        </p:spPr>
        <p:txBody>
          <a:bodyPr>
            <a:normAutofit fontScale="77500" lnSpcReduction="20000"/>
          </a:bodyPr>
          <a:lstStyle/>
          <a:p>
            <a:r>
              <a:rPr lang="en-US" dirty="0"/>
              <a:t>Example </a:t>
            </a:r>
          </a:p>
          <a:p>
            <a:pPr marL="457200" lvl="1" indent="0">
              <a:buNone/>
            </a:pPr>
            <a:r>
              <a:rPr lang="en-US" dirty="0"/>
              <a:t>create or replace function add5 (n number)</a:t>
            </a:r>
          </a:p>
          <a:p>
            <a:pPr marL="457200" lvl="1" indent="0">
              <a:buNone/>
            </a:pPr>
            <a:r>
              <a:rPr lang="en-US" dirty="0"/>
              <a:t>  returns number</a:t>
            </a:r>
          </a:p>
          <a:p>
            <a:pPr marL="457200" lvl="1" indent="0">
              <a:buNone/>
            </a:pPr>
            <a:r>
              <a:rPr lang="en-US" dirty="0"/>
              <a:t>  as 'n + 5';</a:t>
            </a:r>
          </a:p>
          <a:p>
            <a:pPr lvl="1"/>
            <a:endParaRPr lang="en-US" dirty="0"/>
          </a:p>
          <a:p>
            <a:pPr marL="457200" lvl="1" indent="0">
              <a:buNone/>
            </a:pPr>
            <a:r>
              <a:rPr lang="en-US" dirty="0"/>
              <a:t>create or replace function add5 (s string)</a:t>
            </a:r>
          </a:p>
          <a:p>
            <a:pPr marL="457200" lvl="1" indent="0">
              <a:buNone/>
            </a:pPr>
            <a:r>
              <a:rPr lang="en-US" dirty="0"/>
              <a:t>  returns string</a:t>
            </a:r>
          </a:p>
          <a:p>
            <a:pPr marL="457200" lvl="1" indent="0">
              <a:buNone/>
            </a:pPr>
            <a:r>
              <a:rPr lang="en-US" dirty="0"/>
              <a:t>  as 's || ''5''';</a:t>
            </a:r>
          </a:p>
          <a:p>
            <a:r>
              <a:rPr lang="en-US" dirty="0" err="1"/>
              <a:t>Eg</a:t>
            </a:r>
            <a:r>
              <a:rPr lang="en-US" dirty="0"/>
              <a:t>:</a:t>
            </a:r>
          </a:p>
          <a:p>
            <a:pPr lvl="1"/>
            <a:r>
              <a:rPr lang="en-US" altLang="en-US" dirty="0">
                <a:solidFill>
                  <a:srgbClr val="088A08"/>
                </a:solidFill>
                <a:latin typeface="Courier 10 Pitch"/>
              </a:rPr>
              <a:t>create</a:t>
            </a:r>
            <a:r>
              <a:rPr lang="en-US" altLang="en-US" dirty="0">
                <a:solidFill>
                  <a:srgbClr val="000000"/>
                </a:solidFill>
                <a:latin typeface="Courier 10 Pitch"/>
              </a:rPr>
              <a:t> </a:t>
            </a:r>
            <a:r>
              <a:rPr lang="en-US" altLang="en-US" dirty="0">
                <a:solidFill>
                  <a:srgbClr val="088A08"/>
                </a:solidFill>
                <a:latin typeface="Courier 10 Pitch"/>
              </a:rPr>
              <a:t>function</a:t>
            </a:r>
            <a:r>
              <a:rPr lang="en-US" altLang="en-US" dirty="0">
                <a:solidFill>
                  <a:srgbClr val="000000"/>
                </a:solidFill>
                <a:latin typeface="Courier 10 Pitch"/>
              </a:rPr>
              <a:t> </a:t>
            </a:r>
            <a:r>
              <a:rPr lang="en-US" altLang="en-US" dirty="0" err="1">
                <a:solidFill>
                  <a:srgbClr val="000000"/>
                </a:solidFill>
                <a:latin typeface="Courier 10 Pitch"/>
              </a:rPr>
              <a:t>total_user_count</a:t>
            </a:r>
            <a:r>
              <a:rPr lang="en-US" altLang="en-US" dirty="0">
                <a:solidFill>
                  <a:srgbClr val="404040"/>
                </a:solidFill>
                <a:latin typeface="Courier 10 Pitch"/>
              </a:rPr>
              <a:t>()</a:t>
            </a:r>
            <a:r>
              <a:rPr lang="en-US" altLang="en-US" dirty="0">
                <a:solidFill>
                  <a:srgbClr val="000000"/>
                </a:solidFill>
                <a:latin typeface="Courier 10 Pitch"/>
              </a:rPr>
              <a:t> </a:t>
            </a:r>
            <a:r>
              <a:rPr lang="en-US" altLang="en-US" dirty="0">
                <a:solidFill>
                  <a:srgbClr val="088A08"/>
                </a:solidFill>
                <a:latin typeface="Courier 10 Pitch"/>
              </a:rPr>
              <a:t>returns</a:t>
            </a:r>
            <a:r>
              <a:rPr lang="en-US" altLang="en-US" dirty="0">
                <a:solidFill>
                  <a:srgbClr val="000000"/>
                </a:solidFill>
                <a:latin typeface="Courier 10 Pitch"/>
              </a:rPr>
              <a:t> </a:t>
            </a:r>
            <a:r>
              <a:rPr lang="en-US" altLang="en-US" dirty="0">
                <a:solidFill>
                  <a:srgbClr val="088A08"/>
                </a:solidFill>
                <a:latin typeface="Courier 10 Pitch"/>
              </a:rPr>
              <a:t>number</a:t>
            </a:r>
            <a:r>
              <a:rPr lang="en-US" altLang="en-US" dirty="0">
                <a:solidFill>
                  <a:srgbClr val="000000"/>
                </a:solidFill>
                <a:latin typeface="Courier 10 Pitch"/>
              </a:rPr>
              <a:t> </a:t>
            </a:r>
            <a:r>
              <a:rPr lang="en-US" altLang="en-US" dirty="0">
                <a:solidFill>
                  <a:srgbClr val="088A08"/>
                </a:solidFill>
                <a:latin typeface="Courier 10 Pitch"/>
              </a:rPr>
              <a:t>as</a:t>
            </a:r>
            <a:r>
              <a:rPr lang="en-US" altLang="en-US" dirty="0">
                <a:solidFill>
                  <a:srgbClr val="000000"/>
                </a:solidFill>
                <a:latin typeface="Courier 10 Pitch"/>
              </a:rPr>
              <a:t> 'select count(*) from users’</a:t>
            </a:r>
            <a:r>
              <a:rPr lang="en-US" altLang="en-US" dirty="0">
                <a:solidFill>
                  <a:srgbClr val="404040"/>
                </a:solidFill>
                <a:latin typeface="Courier 10 Pitch"/>
              </a:rPr>
              <a:t>;</a:t>
            </a:r>
            <a:r>
              <a:rPr lang="en-US" altLang="en-US" sz="1600" dirty="0"/>
              <a:t> </a:t>
            </a:r>
            <a:endParaRPr lang="en-US" altLang="en-US" sz="5000" dirty="0">
              <a:latin typeface="Arial" panose="020B0604020202020204" pitchFamily="34" charset="0"/>
            </a:endParaRPr>
          </a:p>
          <a:p>
            <a:pPr lvl="1"/>
            <a:r>
              <a:rPr lang="en-US" dirty="0"/>
              <a:t>Select </a:t>
            </a:r>
            <a:r>
              <a:rPr lang="en-US" dirty="0" err="1"/>
              <a:t>total_user_count</a:t>
            </a:r>
            <a:r>
              <a:rPr lang="en-US" dirty="0"/>
              <a:t>();</a:t>
            </a:r>
          </a:p>
          <a:p>
            <a:r>
              <a:rPr lang="en-US" dirty="0"/>
              <a:t>With Expression</a:t>
            </a:r>
          </a:p>
          <a:p>
            <a:pPr lvl="1"/>
            <a:r>
              <a:rPr lang="en-US" altLang="en-US" dirty="0">
                <a:solidFill>
                  <a:srgbClr val="088A08"/>
                </a:solidFill>
                <a:latin typeface="Courier 10 Pitch"/>
              </a:rPr>
              <a:t>create</a:t>
            </a:r>
            <a:r>
              <a:rPr lang="en-US" altLang="en-US" dirty="0">
                <a:solidFill>
                  <a:srgbClr val="000000"/>
                </a:solidFill>
                <a:latin typeface="Courier 10 Pitch"/>
              </a:rPr>
              <a:t> </a:t>
            </a:r>
            <a:r>
              <a:rPr lang="en-US" altLang="en-US" dirty="0">
                <a:solidFill>
                  <a:srgbClr val="088A08"/>
                </a:solidFill>
                <a:latin typeface="Courier 10 Pitch"/>
              </a:rPr>
              <a:t>or</a:t>
            </a:r>
            <a:r>
              <a:rPr lang="en-US" altLang="en-US" dirty="0">
                <a:solidFill>
                  <a:srgbClr val="000000"/>
                </a:solidFill>
                <a:latin typeface="Courier 10 Pitch"/>
              </a:rPr>
              <a:t> </a:t>
            </a:r>
            <a:r>
              <a:rPr lang="en-US" altLang="en-US" dirty="0">
                <a:solidFill>
                  <a:srgbClr val="088A08"/>
                </a:solidFill>
                <a:latin typeface="Courier 10 Pitch"/>
              </a:rPr>
              <a:t>replace</a:t>
            </a:r>
            <a:r>
              <a:rPr lang="en-US" altLang="en-US" dirty="0">
                <a:solidFill>
                  <a:srgbClr val="000000"/>
                </a:solidFill>
                <a:latin typeface="Courier 10 Pitch"/>
              </a:rPr>
              <a:t> </a:t>
            </a:r>
            <a:r>
              <a:rPr lang="en-US" altLang="en-US" dirty="0">
                <a:solidFill>
                  <a:srgbClr val="088A08"/>
                </a:solidFill>
                <a:latin typeface="Courier 10 Pitch"/>
              </a:rPr>
              <a:t>function</a:t>
            </a:r>
            <a:r>
              <a:rPr lang="en-US" altLang="en-US" dirty="0">
                <a:solidFill>
                  <a:srgbClr val="000000"/>
                </a:solidFill>
                <a:latin typeface="Courier 10 Pitch"/>
              </a:rPr>
              <a:t> add5 </a:t>
            </a:r>
            <a:r>
              <a:rPr lang="en-US" altLang="en-US" dirty="0">
                <a:solidFill>
                  <a:srgbClr val="404040"/>
                </a:solidFill>
                <a:latin typeface="Courier 10 Pitch"/>
              </a:rPr>
              <a:t>(</a:t>
            </a:r>
            <a:r>
              <a:rPr lang="en-US" altLang="en-US" dirty="0">
                <a:solidFill>
                  <a:srgbClr val="088A08"/>
                </a:solidFill>
                <a:latin typeface="Courier 10 Pitch"/>
              </a:rPr>
              <a:t>n</a:t>
            </a:r>
            <a:r>
              <a:rPr lang="en-US" altLang="en-US" dirty="0">
                <a:solidFill>
                  <a:srgbClr val="000000"/>
                </a:solidFill>
                <a:latin typeface="Courier 10 Pitch"/>
              </a:rPr>
              <a:t> </a:t>
            </a:r>
            <a:r>
              <a:rPr lang="en-US" altLang="en-US" dirty="0">
                <a:solidFill>
                  <a:srgbClr val="088A08"/>
                </a:solidFill>
                <a:latin typeface="Courier 10 Pitch"/>
              </a:rPr>
              <a:t>number</a:t>
            </a:r>
            <a:r>
              <a:rPr lang="en-US" altLang="en-US" dirty="0">
                <a:solidFill>
                  <a:srgbClr val="404040"/>
                </a:solidFill>
                <a:latin typeface="Courier 10 Pitch"/>
              </a:rPr>
              <a:t>)</a:t>
            </a:r>
            <a:r>
              <a:rPr lang="en-US" altLang="en-US" dirty="0">
                <a:solidFill>
                  <a:srgbClr val="000000"/>
                </a:solidFill>
                <a:latin typeface="Courier 10 Pitch"/>
              </a:rPr>
              <a:t> </a:t>
            </a:r>
            <a:r>
              <a:rPr lang="en-US" altLang="en-US" dirty="0">
                <a:solidFill>
                  <a:srgbClr val="088A08"/>
                </a:solidFill>
                <a:latin typeface="Courier 10 Pitch"/>
              </a:rPr>
              <a:t>returns</a:t>
            </a:r>
            <a:r>
              <a:rPr lang="en-US" altLang="en-US" dirty="0">
                <a:solidFill>
                  <a:srgbClr val="000000"/>
                </a:solidFill>
                <a:latin typeface="Courier 10 Pitch"/>
              </a:rPr>
              <a:t> </a:t>
            </a:r>
            <a:r>
              <a:rPr lang="en-US" altLang="en-US" dirty="0">
                <a:solidFill>
                  <a:srgbClr val="088A08"/>
                </a:solidFill>
                <a:latin typeface="Courier 10 Pitch"/>
              </a:rPr>
              <a:t>number</a:t>
            </a:r>
            <a:r>
              <a:rPr lang="en-US" altLang="en-US" dirty="0">
                <a:solidFill>
                  <a:srgbClr val="000000"/>
                </a:solidFill>
                <a:latin typeface="Courier 10 Pitch"/>
              </a:rPr>
              <a:t> </a:t>
            </a:r>
            <a:r>
              <a:rPr lang="en-US" altLang="en-US" dirty="0">
                <a:solidFill>
                  <a:srgbClr val="088A08"/>
                </a:solidFill>
                <a:latin typeface="Courier 10 Pitch"/>
              </a:rPr>
              <a:t>as</a:t>
            </a:r>
            <a:r>
              <a:rPr lang="en-US" altLang="en-US" dirty="0">
                <a:solidFill>
                  <a:srgbClr val="000000"/>
                </a:solidFill>
                <a:latin typeface="Courier 10 Pitch"/>
              </a:rPr>
              <a:t> 'n + 5’</a:t>
            </a:r>
            <a:r>
              <a:rPr lang="en-US" altLang="en-US" dirty="0">
                <a:solidFill>
                  <a:srgbClr val="404040"/>
                </a:solidFill>
                <a:latin typeface="Courier 10 Pitch"/>
              </a:rPr>
              <a:t>;</a:t>
            </a:r>
            <a:r>
              <a:rPr lang="en-US" altLang="en-US" dirty="0">
                <a:solidFill>
                  <a:srgbClr val="000000"/>
                </a:solidFill>
                <a:latin typeface="Courier 10 Pitch"/>
              </a:rPr>
              <a:t> </a:t>
            </a:r>
          </a:p>
          <a:p>
            <a:pPr lvl="1"/>
            <a:r>
              <a:rPr lang="en-US" altLang="en-US" dirty="0">
                <a:solidFill>
                  <a:srgbClr val="088A08"/>
                </a:solidFill>
                <a:latin typeface="Courier 10 Pitch"/>
              </a:rPr>
              <a:t>create</a:t>
            </a:r>
            <a:r>
              <a:rPr lang="en-US" altLang="en-US" dirty="0">
                <a:solidFill>
                  <a:srgbClr val="000000"/>
                </a:solidFill>
                <a:latin typeface="Courier 10 Pitch"/>
              </a:rPr>
              <a:t> </a:t>
            </a:r>
            <a:r>
              <a:rPr lang="en-US" altLang="en-US" dirty="0">
                <a:solidFill>
                  <a:srgbClr val="088A08"/>
                </a:solidFill>
                <a:latin typeface="Courier 10 Pitch"/>
              </a:rPr>
              <a:t>or</a:t>
            </a:r>
            <a:r>
              <a:rPr lang="en-US" altLang="en-US" dirty="0">
                <a:solidFill>
                  <a:srgbClr val="000000"/>
                </a:solidFill>
                <a:latin typeface="Courier 10 Pitch"/>
              </a:rPr>
              <a:t> </a:t>
            </a:r>
            <a:r>
              <a:rPr lang="en-US" altLang="en-US" dirty="0">
                <a:solidFill>
                  <a:srgbClr val="088A08"/>
                </a:solidFill>
                <a:latin typeface="Courier 10 Pitch"/>
              </a:rPr>
              <a:t>replace</a:t>
            </a:r>
            <a:r>
              <a:rPr lang="en-US" altLang="en-US" dirty="0">
                <a:solidFill>
                  <a:srgbClr val="000000"/>
                </a:solidFill>
                <a:latin typeface="Courier 10 Pitch"/>
              </a:rPr>
              <a:t> </a:t>
            </a:r>
            <a:r>
              <a:rPr lang="en-US" altLang="en-US" dirty="0">
                <a:solidFill>
                  <a:srgbClr val="088A08"/>
                </a:solidFill>
                <a:latin typeface="Courier 10 Pitch"/>
              </a:rPr>
              <a:t>function</a:t>
            </a:r>
            <a:r>
              <a:rPr lang="en-US" altLang="en-US" dirty="0">
                <a:solidFill>
                  <a:srgbClr val="000000"/>
                </a:solidFill>
                <a:latin typeface="Courier 10 Pitch"/>
              </a:rPr>
              <a:t> add5 </a:t>
            </a:r>
            <a:r>
              <a:rPr lang="en-US" altLang="en-US" dirty="0">
                <a:solidFill>
                  <a:srgbClr val="404040"/>
                </a:solidFill>
                <a:latin typeface="Courier 10 Pitch"/>
              </a:rPr>
              <a:t>(</a:t>
            </a:r>
            <a:r>
              <a:rPr lang="en-US" altLang="en-US" dirty="0">
                <a:solidFill>
                  <a:srgbClr val="088A08"/>
                </a:solidFill>
                <a:latin typeface="Courier 10 Pitch"/>
              </a:rPr>
              <a:t>s</a:t>
            </a:r>
            <a:r>
              <a:rPr lang="en-US" altLang="en-US" dirty="0">
                <a:solidFill>
                  <a:srgbClr val="000000"/>
                </a:solidFill>
                <a:latin typeface="Courier 10 Pitch"/>
              </a:rPr>
              <a:t> </a:t>
            </a:r>
            <a:r>
              <a:rPr lang="en-US" altLang="en-US" dirty="0">
                <a:solidFill>
                  <a:srgbClr val="088A08"/>
                </a:solidFill>
                <a:latin typeface="Courier 10 Pitch"/>
              </a:rPr>
              <a:t>string</a:t>
            </a:r>
            <a:r>
              <a:rPr lang="en-US" altLang="en-US" dirty="0">
                <a:solidFill>
                  <a:srgbClr val="404040"/>
                </a:solidFill>
                <a:latin typeface="Courier 10 Pitch"/>
              </a:rPr>
              <a:t>)</a:t>
            </a:r>
            <a:r>
              <a:rPr lang="en-US" altLang="en-US" dirty="0">
                <a:solidFill>
                  <a:srgbClr val="000000"/>
                </a:solidFill>
                <a:latin typeface="Courier 10 Pitch"/>
              </a:rPr>
              <a:t> </a:t>
            </a:r>
            <a:r>
              <a:rPr lang="en-US" altLang="en-US" dirty="0">
                <a:solidFill>
                  <a:srgbClr val="088A08"/>
                </a:solidFill>
                <a:latin typeface="Courier 10 Pitch"/>
              </a:rPr>
              <a:t>returns</a:t>
            </a:r>
            <a:r>
              <a:rPr lang="en-US" altLang="en-US" dirty="0">
                <a:solidFill>
                  <a:srgbClr val="000000"/>
                </a:solidFill>
                <a:latin typeface="Courier 10 Pitch"/>
              </a:rPr>
              <a:t> </a:t>
            </a:r>
            <a:r>
              <a:rPr lang="en-US" altLang="en-US" dirty="0">
                <a:solidFill>
                  <a:srgbClr val="088A08"/>
                </a:solidFill>
                <a:latin typeface="Courier 10 Pitch"/>
              </a:rPr>
              <a:t>string</a:t>
            </a:r>
            <a:r>
              <a:rPr lang="en-US" altLang="en-US" dirty="0">
                <a:solidFill>
                  <a:srgbClr val="000000"/>
                </a:solidFill>
                <a:latin typeface="Courier 10 Pitch"/>
              </a:rPr>
              <a:t> </a:t>
            </a:r>
            <a:r>
              <a:rPr lang="en-US" altLang="en-US" dirty="0">
                <a:solidFill>
                  <a:srgbClr val="088A08"/>
                </a:solidFill>
                <a:latin typeface="Courier 10 Pitch"/>
              </a:rPr>
              <a:t>as</a:t>
            </a:r>
            <a:r>
              <a:rPr lang="en-US" altLang="en-US" dirty="0">
                <a:solidFill>
                  <a:srgbClr val="000000"/>
                </a:solidFill>
                <a:latin typeface="Courier 10 Pitch"/>
              </a:rPr>
              <a:t> 's || ''5'''</a:t>
            </a:r>
            <a:r>
              <a:rPr lang="en-US" altLang="en-US" dirty="0">
                <a:solidFill>
                  <a:srgbClr val="404040"/>
                </a:solidFill>
                <a:latin typeface="Courier 10 Pitch"/>
              </a:rPr>
              <a:t>;</a:t>
            </a:r>
            <a:r>
              <a:rPr lang="en-US" altLang="en-US" sz="1600" dirty="0"/>
              <a:t> </a:t>
            </a:r>
            <a:endParaRPr lang="en-US" altLang="en-US" sz="5000" dirty="0">
              <a:latin typeface="Arial" panose="020B0604020202020204" pitchFamily="34" charset="0"/>
            </a:endParaRPr>
          </a:p>
          <a:p>
            <a:pPr lvl="1"/>
            <a:r>
              <a:rPr lang="en-US" altLang="en-US" dirty="0">
                <a:solidFill>
                  <a:srgbClr val="088A08"/>
                </a:solidFill>
                <a:latin typeface="Courier 10 Pitch"/>
              </a:rPr>
              <a:t>select</a:t>
            </a:r>
            <a:r>
              <a:rPr lang="en-US" altLang="en-US" dirty="0">
                <a:solidFill>
                  <a:srgbClr val="000000"/>
                </a:solidFill>
                <a:latin typeface="Courier 10 Pitch"/>
              </a:rPr>
              <a:t> add5</a:t>
            </a:r>
            <a:r>
              <a:rPr lang="en-US" altLang="en-US" dirty="0">
                <a:solidFill>
                  <a:srgbClr val="404040"/>
                </a:solidFill>
                <a:latin typeface="Courier 10 Pitch"/>
              </a:rPr>
              <a:t>(</a:t>
            </a:r>
            <a:r>
              <a:rPr lang="en-US" altLang="en-US" dirty="0">
                <a:solidFill>
                  <a:srgbClr val="088A08"/>
                </a:solidFill>
                <a:latin typeface="Courier 10 Pitch"/>
              </a:rPr>
              <a:t>1</a:t>
            </a:r>
            <a:r>
              <a:rPr lang="en-US" altLang="en-US" dirty="0">
                <a:solidFill>
                  <a:srgbClr val="404040"/>
                </a:solidFill>
                <a:latin typeface="Courier 10 Pitch"/>
              </a:rPr>
              <a:t>);</a:t>
            </a:r>
            <a:r>
              <a:rPr lang="en-US" altLang="en-US" sz="1600" dirty="0"/>
              <a:t> </a:t>
            </a:r>
            <a:endParaRPr lang="en-US" altLang="en-US" sz="5000" dirty="0">
              <a:latin typeface="Arial" panose="020B0604020202020204" pitchFamily="34" charset="0"/>
            </a:endParaRPr>
          </a:p>
          <a:p>
            <a:pPr lvl="1"/>
            <a:r>
              <a:rPr lang="en-US" altLang="en-US" dirty="0">
                <a:solidFill>
                  <a:srgbClr val="088A08"/>
                </a:solidFill>
                <a:latin typeface="Courier 10 Pitch"/>
              </a:rPr>
              <a:t>select</a:t>
            </a:r>
            <a:r>
              <a:rPr lang="en-US" altLang="en-US" dirty="0">
                <a:solidFill>
                  <a:srgbClr val="000000"/>
                </a:solidFill>
                <a:latin typeface="Courier 10 Pitch"/>
              </a:rPr>
              <a:t> add5</a:t>
            </a:r>
            <a:r>
              <a:rPr lang="en-US" altLang="en-US" dirty="0">
                <a:solidFill>
                  <a:srgbClr val="404040"/>
                </a:solidFill>
                <a:latin typeface="Courier 10 Pitch"/>
              </a:rPr>
              <a:t>(‘</a:t>
            </a:r>
            <a:r>
              <a:rPr lang="en-US" altLang="en-US" dirty="0">
                <a:solidFill>
                  <a:srgbClr val="088A08"/>
                </a:solidFill>
                <a:latin typeface="Courier 10 Pitch"/>
              </a:rPr>
              <a:t>1’</a:t>
            </a:r>
            <a:r>
              <a:rPr lang="en-US" altLang="en-US" dirty="0">
                <a:solidFill>
                  <a:srgbClr val="404040"/>
                </a:solidFill>
                <a:latin typeface="Courier 10 Pitch"/>
              </a:rPr>
              <a:t>);</a:t>
            </a:r>
            <a:r>
              <a:rPr lang="en-US" altLang="en-US" sz="1600" dirty="0"/>
              <a:t> </a:t>
            </a:r>
          </a:p>
          <a:p>
            <a:pPr lvl="1"/>
            <a:r>
              <a:rPr lang="en-US" altLang="en-US" dirty="0">
                <a:solidFill>
                  <a:srgbClr val="088A08"/>
                </a:solidFill>
                <a:latin typeface="Courier 10 Pitch"/>
              </a:rPr>
              <a:t>select</a:t>
            </a:r>
            <a:r>
              <a:rPr lang="en-US" altLang="en-US" dirty="0">
                <a:solidFill>
                  <a:srgbClr val="000000"/>
                </a:solidFill>
                <a:latin typeface="Courier 10 Pitch"/>
              </a:rPr>
              <a:t> add5</a:t>
            </a:r>
            <a:r>
              <a:rPr lang="en-US" altLang="en-US" dirty="0">
                <a:solidFill>
                  <a:srgbClr val="404040"/>
                </a:solidFill>
                <a:latin typeface="Courier 10 Pitch"/>
              </a:rPr>
              <a:t>(‘</a:t>
            </a:r>
            <a:r>
              <a:rPr lang="en-US" altLang="en-US" dirty="0">
                <a:solidFill>
                  <a:srgbClr val="088A08"/>
                </a:solidFill>
                <a:latin typeface="Courier 10 Pitch"/>
              </a:rPr>
              <a:t>hello’</a:t>
            </a:r>
            <a:r>
              <a:rPr lang="en-US" altLang="en-US" dirty="0">
                <a:solidFill>
                  <a:srgbClr val="404040"/>
                </a:solidFill>
                <a:latin typeface="Courier 10 Pitch"/>
              </a:rPr>
              <a:t>);</a:t>
            </a:r>
            <a:r>
              <a:rPr lang="en-US" altLang="en-US" sz="1600" dirty="0"/>
              <a:t> </a:t>
            </a:r>
            <a:endParaRPr lang="en-US" dirty="0"/>
          </a:p>
          <a:p>
            <a:pPr lvl="1"/>
            <a:r>
              <a:rPr lang="en-US" altLang="en-US" dirty="0">
                <a:solidFill>
                  <a:srgbClr val="088A08"/>
                </a:solidFill>
                <a:latin typeface="Courier 10 Pitch"/>
              </a:rPr>
              <a:t>select</a:t>
            </a:r>
            <a:r>
              <a:rPr lang="en-US" altLang="en-US" dirty="0">
                <a:solidFill>
                  <a:srgbClr val="000000"/>
                </a:solidFill>
                <a:latin typeface="Courier 10 Pitch"/>
              </a:rPr>
              <a:t> add5</a:t>
            </a:r>
            <a:r>
              <a:rPr lang="en-US" altLang="en-US" dirty="0">
                <a:solidFill>
                  <a:srgbClr val="404040"/>
                </a:solidFill>
                <a:latin typeface="Courier 10 Pitch"/>
              </a:rPr>
              <a:t>(‘</a:t>
            </a:r>
            <a:r>
              <a:rPr lang="en-US" altLang="en-US" dirty="0" err="1">
                <a:solidFill>
                  <a:srgbClr val="088A08"/>
                </a:solidFill>
                <a:latin typeface="Courier 10 Pitch"/>
              </a:rPr>
              <a:t>to_date</a:t>
            </a:r>
            <a:r>
              <a:rPr lang="en-US" altLang="en-US" dirty="0">
                <a:solidFill>
                  <a:srgbClr val="088A08"/>
                </a:solidFill>
                <a:latin typeface="Courier 10 Pitch"/>
              </a:rPr>
              <a:t>(2019-01-01)’</a:t>
            </a:r>
            <a:r>
              <a:rPr lang="en-US" altLang="en-US" dirty="0">
                <a:solidFill>
                  <a:srgbClr val="404040"/>
                </a:solidFill>
                <a:latin typeface="Courier 10 Pitch"/>
              </a:rPr>
              <a:t>);</a:t>
            </a:r>
            <a:r>
              <a:rPr lang="en-US" altLang="en-US" sz="1600" dirty="0"/>
              <a:t> </a:t>
            </a:r>
          </a:p>
          <a:p>
            <a:pPr lvl="1"/>
            <a:endParaRPr lang="en-US" dirty="0"/>
          </a:p>
          <a:p>
            <a:pPr lvl="1"/>
            <a:endParaRPr lang="en-US" dirty="0"/>
          </a:p>
          <a:p>
            <a:r>
              <a:rPr lang="en-US" altLang="en-US" sz="2000" dirty="0"/>
              <a:t> </a:t>
            </a:r>
            <a:endParaRPr lang="en-US" altLang="en-US" sz="5400" dirty="0">
              <a:latin typeface="Arial" panose="020B0604020202020204" pitchFamily="34" charset="0"/>
            </a:endParaRPr>
          </a:p>
          <a:p>
            <a:endParaRPr lang="en-US" dirty="0"/>
          </a:p>
          <a:p>
            <a:endParaRPr lang="en-US" dirty="0"/>
          </a:p>
        </p:txBody>
      </p:sp>
      <p:sp>
        <p:nvSpPr>
          <p:cNvPr id="13" name="Rectangle 1">
            <a:extLst>
              <a:ext uri="{FF2B5EF4-FFF2-40B4-BE49-F238E27FC236}">
                <a16:creationId xmlns:a16="http://schemas.microsoft.com/office/drawing/2014/main" id="{BC1889E1-F4E0-49F7-BAD8-84CCE3DD4AB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4" name="Rectangle 2">
            <a:extLst>
              <a:ext uri="{FF2B5EF4-FFF2-40B4-BE49-F238E27FC236}">
                <a16:creationId xmlns:a16="http://schemas.microsoft.com/office/drawing/2014/main" id="{E05A7DB3-C803-4D81-AAFD-742FAB931EE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5" name="Rectangle 3">
            <a:extLst>
              <a:ext uri="{FF2B5EF4-FFF2-40B4-BE49-F238E27FC236}">
                <a16:creationId xmlns:a16="http://schemas.microsoft.com/office/drawing/2014/main" id="{5383AB9D-2B92-4D3C-B0DF-77B48481593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73179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5"/>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 UDFs, UDTFs &amp; Procedures 	</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15A7AF74-6AF7-471D-AD3D-41B1CF9B37C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F9ED5C6A-DFCF-495C-A7AB-C334C188CEE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296494F-AD18-429E-B5D0-1E4943CE04B7}"/>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
            <a:extLst>
              <a:ext uri="{FF2B5EF4-FFF2-40B4-BE49-F238E27FC236}">
                <a16:creationId xmlns:a16="http://schemas.microsoft.com/office/drawing/2014/main" id="{480B3028-BD5E-4539-9EB2-4E1A9158D3F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
            <a:extLst>
              <a:ext uri="{FF2B5EF4-FFF2-40B4-BE49-F238E27FC236}">
                <a16:creationId xmlns:a16="http://schemas.microsoft.com/office/drawing/2014/main" id="{ABDD7740-9EA6-45D3-AD67-3F4E4E6BEB1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3">
            <a:extLst>
              <a:ext uri="{FF2B5EF4-FFF2-40B4-BE49-F238E27FC236}">
                <a16:creationId xmlns:a16="http://schemas.microsoft.com/office/drawing/2014/main" id="{F0A1EE83-4335-4308-A3C8-55D51D47DA2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4">
            <a:extLst>
              <a:ext uri="{FF2B5EF4-FFF2-40B4-BE49-F238E27FC236}">
                <a16:creationId xmlns:a16="http://schemas.microsoft.com/office/drawing/2014/main" id="{8F52B738-A785-4D97-BC6F-3E1B39ECA8F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5">
            <a:extLst>
              <a:ext uri="{FF2B5EF4-FFF2-40B4-BE49-F238E27FC236}">
                <a16:creationId xmlns:a16="http://schemas.microsoft.com/office/drawing/2014/main" id="{E3CB87CC-0B79-4ACF-B477-41A1367725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6">
            <a:extLst>
              <a:ext uri="{FF2B5EF4-FFF2-40B4-BE49-F238E27FC236}">
                <a16:creationId xmlns:a16="http://schemas.microsoft.com/office/drawing/2014/main" id="{33203B43-F482-4749-9A2E-E8F1301E0C3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7">
            <a:extLst>
              <a:ext uri="{FF2B5EF4-FFF2-40B4-BE49-F238E27FC236}">
                <a16:creationId xmlns:a16="http://schemas.microsoft.com/office/drawing/2014/main" id="{7BA1B7F6-B75F-444F-BBC9-AF75B9096FD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1">
            <a:extLst>
              <a:ext uri="{FF2B5EF4-FFF2-40B4-BE49-F238E27FC236}">
                <a16:creationId xmlns:a16="http://schemas.microsoft.com/office/drawing/2014/main" id="{E3DC51B2-83F3-4878-B943-FB679D1AFC1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
            <a:extLst>
              <a:ext uri="{FF2B5EF4-FFF2-40B4-BE49-F238E27FC236}">
                <a16:creationId xmlns:a16="http://schemas.microsoft.com/office/drawing/2014/main" id="{0CF33F75-3B19-4345-83B0-2D9B7C127C6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Rectangle 1">
            <a:extLst>
              <a:ext uri="{FF2B5EF4-FFF2-40B4-BE49-F238E27FC236}">
                <a16:creationId xmlns:a16="http://schemas.microsoft.com/office/drawing/2014/main" id="{4D65A1B9-0E1E-49D8-9E0D-052DA1824DAB}"/>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2">
            <a:extLst>
              <a:ext uri="{FF2B5EF4-FFF2-40B4-BE49-F238E27FC236}">
                <a16:creationId xmlns:a16="http://schemas.microsoft.com/office/drawing/2014/main" id="{8E230305-4499-411B-91CF-8C3E63E5DD6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Rectangle 3">
            <a:extLst>
              <a:ext uri="{FF2B5EF4-FFF2-40B4-BE49-F238E27FC236}">
                <a16:creationId xmlns:a16="http://schemas.microsoft.com/office/drawing/2014/main" id="{489088C6-43B4-486E-992C-EA8F124DBB3A}"/>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3" name="Rectangle 2">
            <a:extLst>
              <a:ext uri="{FF2B5EF4-FFF2-40B4-BE49-F238E27FC236}">
                <a16:creationId xmlns:a16="http://schemas.microsoft.com/office/drawing/2014/main" id="{94823A94-B881-41D2-B6E7-80076FD2773B}"/>
              </a:ext>
            </a:extLst>
          </p:cNvPr>
          <p:cNvSpPr>
            <a:spLocks noChangeArrowheads="1"/>
          </p:cNvSpPr>
          <p:nvPr/>
        </p:nvSpPr>
        <p:spPr bwMode="auto">
          <a:xfrm>
            <a:off x="0" y="-266699"/>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2" name="Content Placeholder 31">
            <a:extLst>
              <a:ext uri="{FF2B5EF4-FFF2-40B4-BE49-F238E27FC236}">
                <a16:creationId xmlns:a16="http://schemas.microsoft.com/office/drawing/2014/main" id="{35BD2B6D-38A8-4F37-8E5A-C9C49DC17F51}"/>
              </a:ext>
            </a:extLst>
          </p:cNvPr>
          <p:cNvSpPr>
            <a:spLocks noGrp="1"/>
          </p:cNvSpPr>
          <p:nvPr>
            <p:ph idx="1"/>
          </p:nvPr>
        </p:nvSpPr>
        <p:spPr>
          <a:xfrm>
            <a:off x="-1" y="712174"/>
            <a:ext cx="12191867" cy="6145825"/>
          </a:xfrm>
        </p:spPr>
        <p:txBody>
          <a:bodyPr>
            <a:normAutofit fontScale="62500" lnSpcReduction="20000"/>
          </a:bodyPr>
          <a:lstStyle/>
          <a:p>
            <a:r>
              <a:rPr lang="en-US" sz="3800" dirty="0"/>
              <a:t>Security/Privilege Requirements for UDFs</a:t>
            </a:r>
          </a:p>
          <a:p>
            <a:pPr lvl="1"/>
            <a:r>
              <a:rPr lang="en-US" sz="2900" dirty="0"/>
              <a:t>If a function definition refers to an unqualified table, then that table is resolved in the schema containing the function. </a:t>
            </a:r>
          </a:p>
          <a:p>
            <a:pPr lvl="1"/>
            <a:r>
              <a:rPr lang="en-US" sz="2900" dirty="0"/>
              <a:t>A reference to another schema object (e.g. table, view, or other function) requires that the owner of the function has privileges to access that schema object. </a:t>
            </a:r>
          </a:p>
          <a:p>
            <a:pPr lvl="1"/>
            <a:r>
              <a:rPr lang="en-US" sz="2900" dirty="0"/>
              <a:t>The invoker of the function need not have access to the objects referenced in the function definition, but only needs the privilege to use the function.</a:t>
            </a:r>
          </a:p>
          <a:p>
            <a:pPr lvl="2"/>
            <a:r>
              <a:rPr lang="en-US" sz="1800" dirty="0"/>
              <a:t>use role </a:t>
            </a:r>
            <a:r>
              <a:rPr lang="en-US" sz="1800" dirty="0" err="1"/>
              <a:t>dataadmin</a:t>
            </a:r>
            <a:r>
              <a:rPr lang="en-US" sz="1800" dirty="0"/>
              <a:t>;</a:t>
            </a:r>
          </a:p>
          <a:p>
            <a:pPr lvl="2"/>
            <a:r>
              <a:rPr lang="en-US" sz="1800" dirty="0"/>
              <a:t>desc table users;</a:t>
            </a:r>
          </a:p>
          <a:p>
            <a:pPr lvl="2"/>
            <a:r>
              <a:rPr lang="en-US" sz="1800" dirty="0"/>
              <a:t>+-----------+--------------+--------+-------+---------+-------------+------------+--------+------------+---------+</a:t>
            </a:r>
          </a:p>
          <a:p>
            <a:pPr lvl="2"/>
            <a:r>
              <a:rPr lang="en-US" sz="1800" dirty="0"/>
              <a:t>| name      | type         | kind   | null? | default | primary key | unique key | check  | expression | comment |</a:t>
            </a:r>
          </a:p>
          <a:p>
            <a:pPr lvl="2"/>
            <a:r>
              <a:rPr lang="en-US" sz="1800" dirty="0"/>
              <a:t>|-----------+--------------+--------+-------+---------+-------------+------------+--------+------------+---------|</a:t>
            </a:r>
          </a:p>
          <a:p>
            <a:pPr lvl="2"/>
            <a:r>
              <a:rPr lang="en-US" sz="1800" dirty="0"/>
              <a:t>| USER_ID   | NUMBER(38,0) | COLUMN | Y     | [NULL]  | N           | N          | [NULL] | [NULL]     | [NULL]  |</a:t>
            </a:r>
          </a:p>
          <a:p>
            <a:pPr lvl="2"/>
            <a:r>
              <a:rPr lang="en-US" sz="1800" dirty="0"/>
              <a:t>| USER_NAME | VARCHAR(100) | COLUMN | Y     | [NULL]  | N           | N          | [NULL] | [NULL]     | [NULL]  |</a:t>
            </a:r>
          </a:p>
          <a:p>
            <a:pPr lvl="2"/>
            <a:r>
              <a:rPr lang="en-US" sz="1800" dirty="0"/>
              <a:t>+-----------+--------------+--------+-------+---------+-------------+------------+--------+------------+---------+</a:t>
            </a:r>
          </a:p>
          <a:p>
            <a:pPr lvl="2"/>
            <a:r>
              <a:rPr lang="en-US" sz="1800" dirty="0"/>
              <a:t>create function </a:t>
            </a:r>
            <a:r>
              <a:rPr lang="en-US" sz="1800" dirty="0" err="1"/>
              <a:t>total_user_count</a:t>
            </a:r>
            <a:r>
              <a:rPr lang="en-US" sz="1800" dirty="0"/>
              <a:t>() returns number as 'select count(*) from users';</a:t>
            </a:r>
          </a:p>
          <a:p>
            <a:pPr lvl="2"/>
            <a:r>
              <a:rPr lang="en-US" sz="1800" dirty="0"/>
              <a:t>grant usage on function </a:t>
            </a:r>
            <a:r>
              <a:rPr lang="en-US" sz="1800" dirty="0" err="1"/>
              <a:t>total_user_count</a:t>
            </a:r>
            <a:r>
              <a:rPr lang="en-US" sz="1800" dirty="0"/>
              <a:t>() to role analyst;</a:t>
            </a:r>
          </a:p>
          <a:p>
            <a:pPr lvl="2"/>
            <a:r>
              <a:rPr lang="en-US" sz="1800" dirty="0"/>
              <a:t>use role analyst;</a:t>
            </a:r>
          </a:p>
          <a:p>
            <a:pPr lvl="2"/>
            <a:r>
              <a:rPr lang="en-US" sz="1800" dirty="0"/>
              <a:t>-- This will fail because the role named "analyst" does not have the</a:t>
            </a:r>
          </a:p>
          <a:p>
            <a:pPr lvl="2"/>
            <a:r>
              <a:rPr lang="en-US" sz="1800" dirty="0"/>
              <a:t>-- privileges required in order to access the table named "users".</a:t>
            </a:r>
          </a:p>
          <a:p>
            <a:pPr lvl="2"/>
            <a:r>
              <a:rPr lang="en-US" sz="1800" dirty="0"/>
              <a:t>select * from users;</a:t>
            </a:r>
          </a:p>
          <a:p>
            <a:pPr lvl="2"/>
            <a:r>
              <a:rPr lang="en-US" sz="1800" dirty="0"/>
              <a:t>failure: SQL compilation error:</a:t>
            </a:r>
          </a:p>
          <a:p>
            <a:pPr lvl="2"/>
            <a:r>
              <a:rPr lang="en-US" sz="1800" dirty="0"/>
              <a:t>Object 'USERS' does not exist.</a:t>
            </a:r>
          </a:p>
          <a:p>
            <a:pPr lvl="2"/>
            <a:r>
              <a:rPr lang="en-US" sz="1800" dirty="0"/>
              <a:t>-- However, this will succeed.</a:t>
            </a:r>
          </a:p>
          <a:p>
            <a:pPr lvl="2"/>
            <a:r>
              <a:rPr lang="en-US" sz="1800" dirty="0"/>
              <a:t>select </a:t>
            </a:r>
            <a:r>
              <a:rPr lang="en-US" sz="1800" dirty="0" err="1"/>
              <a:t>total_user_count</a:t>
            </a:r>
            <a:r>
              <a:rPr lang="en-US" sz="1800" dirty="0"/>
              <a:t>();</a:t>
            </a:r>
          </a:p>
          <a:p>
            <a:pPr lvl="2"/>
            <a:r>
              <a:rPr lang="en-US" sz="1800" dirty="0"/>
              <a:t>+--------------------+</a:t>
            </a:r>
          </a:p>
          <a:p>
            <a:pPr lvl="2"/>
            <a:r>
              <a:rPr lang="en-US" sz="1800" dirty="0"/>
              <a:t>| TOTAL_USER_COUNT() |</a:t>
            </a:r>
          </a:p>
          <a:p>
            <a:pPr lvl="2"/>
            <a:r>
              <a:rPr lang="en-US" sz="1800" dirty="0"/>
              <a:t>|--------------------+</a:t>
            </a:r>
          </a:p>
          <a:p>
            <a:pPr lvl="2"/>
            <a:r>
              <a:rPr lang="en-US" sz="1800" dirty="0"/>
              <a:t>| 123                |</a:t>
            </a:r>
          </a:p>
          <a:p>
            <a:pPr lvl="2"/>
            <a:r>
              <a:rPr lang="en-US" sz="1800" dirty="0"/>
              <a:t>+--------------------+</a:t>
            </a:r>
          </a:p>
          <a:p>
            <a:pPr lvl="1"/>
            <a:endParaRPr lang="en-US" sz="2000" dirty="0"/>
          </a:p>
          <a:p>
            <a:r>
              <a:rPr lang="en-US" altLang="en-US" sz="2000" dirty="0"/>
              <a:t> </a:t>
            </a:r>
            <a:endParaRPr lang="en-US" altLang="en-US" sz="2000" dirty="0">
              <a:latin typeface="Arial" panose="020B0604020202020204" pitchFamily="34" charset="0"/>
            </a:endParaRPr>
          </a:p>
          <a:p>
            <a:endParaRPr lang="en-US" sz="2000" dirty="0"/>
          </a:p>
          <a:p>
            <a:endParaRPr lang="en-US" sz="2000" dirty="0"/>
          </a:p>
        </p:txBody>
      </p:sp>
      <p:sp>
        <p:nvSpPr>
          <p:cNvPr id="13" name="Rectangle 1">
            <a:extLst>
              <a:ext uri="{FF2B5EF4-FFF2-40B4-BE49-F238E27FC236}">
                <a16:creationId xmlns:a16="http://schemas.microsoft.com/office/drawing/2014/main" id="{BC1889E1-F4E0-49F7-BAD8-84CCE3DD4AB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4" name="Rectangle 2">
            <a:extLst>
              <a:ext uri="{FF2B5EF4-FFF2-40B4-BE49-F238E27FC236}">
                <a16:creationId xmlns:a16="http://schemas.microsoft.com/office/drawing/2014/main" id="{E05A7DB3-C803-4D81-AAFD-742FAB931EE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5" name="Rectangle 3">
            <a:extLst>
              <a:ext uri="{FF2B5EF4-FFF2-40B4-BE49-F238E27FC236}">
                <a16:creationId xmlns:a16="http://schemas.microsoft.com/office/drawing/2014/main" id="{5383AB9D-2B92-4D3C-B0DF-77B48481593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15848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5"/>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 UDFs, UDTFs &amp; Procedures 	</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15A7AF74-6AF7-471D-AD3D-41B1CF9B37C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F9ED5C6A-DFCF-495C-A7AB-C334C188CEE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296494F-AD18-429E-B5D0-1E4943CE04B7}"/>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
            <a:extLst>
              <a:ext uri="{FF2B5EF4-FFF2-40B4-BE49-F238E27FC236}">
                <a16:creationId xmlns:a16="http://schemas.microsoft.com/office/drawing/2014/main" id="{480B3028-BD5E-4539-9EB2-4E1A9158D3F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
            <a:extLst>
              <a:ext uri="{FF2B5EF4-FFF2-40B4-BE49-F238E27FC236}">
                <a16:creationId xmlns:a16="http://schemas.microsoft.com/office/drawing/2014/main" id="{ABDD7740-9EA6-45D3-AD67-3F4E4E6BEB1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3">
            <a:extLst>
              <a:ext uri="{FF2B5EF4-FFF2-40B4-BE49-F238E27FC236}">
                <a16:creationId xmlns:a16="http://schemas.microsoft.com/office/drawing/2014/main" id="{F0A1EE83-4335-4308-A3C8-55D51D47DA2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4">
            <a:extLst>
              <a:ext uri="{FF2B5EF4-FFF2-40B4-BE49-F238E27FC236}">
                <a16:creationId xmlns:a16="http://schemas.microsoft.com/office/drawing/2014/main" id="{8F52B738-A785-4D97-BC6F-3E1B39ECA8F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5">
            <a:extLst>
              <a:ext uri="{FF2B5EF4-FFF2-40B4-BE49-F238E27FC236}">
                <a16:creationId xmlns:a16="http://schemas.microsoft.com/office/drawing/2014/main" id="{E3CB87CC-0B79-4ACF-B477-41A1367725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6">
            <a:extLst>
              <a:ext uri="{FF2B5EF4-FFF2-40B4-BE49-F238E27FC236}">
                <a16:creationId xmlns:a16="http://schemas.microsoft.com/office/drawing/2014/main" id="{33203B43-F482-4749-9A2E-E8F1301E0C3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7">
            <a:extLst>
              <a:ext uri="{FF2B5EF4-FFF2-40B4-BE49-F238E27FC236}">
                <a16:creationId xmlns:a16="http://schemas.microsoft.com/office/drawing/2014/main" id="{7BA1B7F6-B75F-444F-BBC9-AF75B9096FD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1">
            <a:extLst>
              <a:ext uri="{FF2B5EF4-FFF2-40B4-BE49-F238E27FC236}">
                <a16:creationId xmlns:a16="http://schemas.microsoft.com/office/drawing/2014/main" id="{E3DC51B2-83F3-4878-B943-FB679D1AFC1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
            <a:extLst>
              <a:ext uri="{FF2B5EF4-FFF2-40B4-BE49-F238E27FC236}">
                <a16:creationId xmlns:a16="http://schemas.microsoft.com/office/drawing/2014/main" id="{0CF33F75-3B19-4345-83B0-2D9B7C127C6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Rectangle 1">
            <a:extLst>
              <a:ext uri="{FF2B5EF4-FFF2-40B4-BE49-F238E27FC236}">
                <a16:creationId xmlns:a16="http://schemas.microsoft.com/office/drawing/2014/main" id="{4D65A1B9-0E1E-49D8-9E0D-052DA1824DAB}"/>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2">
            <a:extLst>
              <a:ext uri="{FF2B5EF4-FFF2-40B4-BE49-F238E27FC236}">
                <a16:creationId xmlns:a16="http://schemas.microsoft.com/office/drawing/2014/main" id="{8E230305-4499-411B-91CF-8C3E63E5DD6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Rectangle 3">
            <a:extLst>
              <a:ext uri="{FF2B5EF4-FFF2-40B4-BE49-F238E27FC236}">
                <a16:creationId xmlns:a16="http://schemas.microsoft.com/office/drawing/2014/main" id="{489088C6-43B4-486E-992C-EA8F124DBB3A}"/>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3" name="Rectangle 2">
            <a:extLst>
              <a:ext uri="{FF2B5EF4-FFF2-40B4-BE49-F238E27FC236}">
                <a16:creationId xmlns:a16="http://schemas.microsoft.com/office/drawing/2014/main" id="{94823A94-B881-41D2-B6E7-80076FD2773B}"/>
              </a:ext>
            </a:extLst>
          </p:cNvPr>
          <p:cNvSpPr>
            <a:spLocks noChangeArrowheads="1"/>
          </p:cNvSpPr>
          <p:nvPr/>
        </p:nvSpPr>
        <p:spPr bwMode="auto">
          <a:xfrm>
            <a:off x="0" y="-266699"/>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2" name="Content Placeholder 31">
            <a:extLst>
              <a:ext uri="{FF2B5EF4-FFF2-40B4-BE49-F238E27FC236}">
                <a16:creationId xmlns:a16="http://schemas.microsoft.com/office/drawing/2014/main" id="{35BD2B6D-38A8-4F37-8E5A-C9C49DC17F51}"/>
              </a:ext>
            </a:extLst>
          </p:cNvPr>
          <p:cNvSpPr>
            <a:spLocks noGrp="1"/>
          </p:cNvSpPr>
          <p:nvPr>
            <p:ph idx="1"/>
          </p:nvPr>
        </p:nvSpPr>
        <p:spPr>
          <a:xfrm>
            <a:off x="-1" y="712174"/>
            <a:ext cx="12191867" cy="6145825"/>
          </a:xfrm>
        </p:spPr>
        <p:txBody>
          <a:bodyPr>
            <a:normAutofit/>
          </a:bodyPr>
          <a:lstStyle/>
          <a:p>
            <a:r>
              <a:rPr lang="en-IN" dirty="0"/>
              <a:t>Secure UDFs</a:t>
            </a:r>
          </a:p>
          <a:p>
            <a:pPr lvl="1"/>
            <a:r>
              <a:rPr lang="en-US" sz="1800" dirty="0"/>
              <a:t>For security or privacy reasons, you might not wish to expose the underlying tables or algorithmic details for a UDF. </a:t>
            </a:r>
          </a:p>
          <a:p>
            <a:pPr lvl="1"/>
            <a:r>
              <a:rPr lang="en-US" sz="1800" dirty="0"/>
              <a:t>With secure UDFs, the definition and details are visible only to authorized users (i.e. users who are granted the role that owns the view</a:t>
            </a:r>
          </a:p>
          <a:p>
            <a:pPr lvl="1"/>
            <a:r>
              <a:rPr lang="en-US" sz="1800" dirty="0"/>
              <a:t>Some of the internal optimizations for SQL UDFs require access to the underlying data in the base tables. </a:t>
            </a:r>
          </a:p>
          <a:p>
            <a:pPr lvl="1"/>
            <a:r>
              <a:rPr lang="en-US" sz="1800" dirty="0"/>
              <a:t>This access might allow data that is hidden from users of the UDF to be exposed indirectly through programmatic methods. Secure UDFs do not utilize these optimizations, ensuring that users do not have even indirect access to the underlying data.</a:t>
            </a:r>
          </a:p>
          <a:p>
            <a:pPr lvl="1"/>
            <a:r>
              <a:rPr lang="en-US" sz="2000" dirty="0"/>
              <a:t>To create a secure function, specify the SECURE keyword in the CREATE FUNCTION command.</a:t>
            </a:r>
          </a:p>
          <a:p>
            <a:pPr lvl="1"/>
            <a:r>
              <a:rPr lang="en-US" sz="2000" dirty="0"/>
              <a:t>To convert an existing function to a secure function or back to a regular function, set/unset the SECURE keyword in the</a:t>
            </a:r>
          </a:p>
          <a:p>
            <a:pPr lvl="1"/>
            <a:r>
              <a:rPr lang="en-US" sz="2000" dirty="0"/>
              <a:t>ALTER FUNCTION command.</a:t>
            </a:r>
          </a:p>
          <a:p>
            <a:pPr lvl="1"/>
            <a:r>
              <a:rPr lang="en-US" sz="2000" dirty="0"/>
              <a:t>The IS_SECURE column in the FUNCTIONS Information Schema view identifies whether a function is secure</a:t>
            </a:r>
          </a:p>
          <a:p>
            <a:pPr lvl="1"/>
            <a:endParaRPr lang="en-IN" sz="2000" dirty="0"/>
          </a:p>
          <a:p>
            <a:endParaRPr lang="en-US" dirty="0"/>
          </a:p>
          <a:p>
            <a:pPr lvl="1"/>
            <a:endParaRPr lang="en-US" dirty="0"/>
          </a:p>
          <a:p>
            <a:r>
              <a:rPr lang="en-US" altLang="en-US" sz="2000" dirty="0"/>
              <a:t> </a:t>
            </a:r>
            <a:endParaRPr lang="en-US" altLang="en-US" sz="5400" dirty="0">
              <a:latin typeface="Arial" panose="020B0604020202020204" pitchFamily="34" charset="0"/>
            </a:endParaRPr>
          </a:p>
          <a:p>
            <a:endParaRPr lang="en-US" dirty="0"/>
          </a:p>
          <a:p>
            <a:endParaRPr lang="en-US" dirty="0"/>
          </a:p>
        </p:txBody>
      </p:sp>
      <p:sp>
        <p:nvSpPr>
          <p:cNvPr id="13" name="Rectangle 1">
            <a:extLst>
              <a:ext uri="{FF2B5EF4-FFF2-40B4-BE49-F238E27FC236}">
                <a16:creationId xmlns:a16="http://schemas.microsoft.com/office/drawing/2014/main" id="{BC1889E1-F4E0-49F7-BAD8-84CCE3DD4AB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4" name="Rectangle 2">
            <a:extLst>
              <a:ext uri="{FF2B5EF4-FFF2-40B4-BE49-F238E27FC236}">
                <a16:creationId xmlns:a16="http://schemas.microsoft.com/office/drawing/2014/main" id="{E05A7DB3-C803-4D81-AAFD-742FAB931EE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5" name="Rectangle 3">
            <a:extLst>
              <a:ext uri="{FF2B5EF4-FFF2-40B4-BE49-F238E27FC236}">
                <a16:creationId xmlns:a16="http://schemas.microsoft.com/office/drawing/2014/main" id="{5383AB9D-2B92-4D3C-B0DF-77B48481593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79382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5"/>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 UDFs, UDTFs &amp; Procedures 	</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15A7AF74-6AF7-471D-AD3D-41B1CF9B37C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F9ED5C6A-DFCF-495C-A7AB-C334C188CEE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296494F-AD18-429E-B5D0-1E4943CE04B7}"/>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
            <a:extLst>
              <a:ext uri="{FF2B5EF4-FFF2-40B4-BE49-F238E27FC236}">
                <a16:creationId xmlns:a16="http://schemas.microsoft.com/office/drawing/2014/main" id="{480B3028-BD5E-4539-9EB2-4E1A9158D3F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
            <a:extLst>
              <a:ext uri="{FF2B5EF4-FFF2-40B4-BE49-F238E27FC236}">
                <a16:creationId xmlns:a16="http://schemas.microsoft.com/office/drawing/2014/main" id="{ABDD7740-9EA6-45D3-AD67-3F4E4E6BEB1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3">
            <a:extLst>
              <a:ext uri="{FF2B5EF4-FFF2-40B4-BE49-F238E27FC236}">
                <a16:creationId xmlns:a16="http://schemas.microsoft.com/office/drawing/2014/main" id="{F0A1EE83-4335-4308-A3C8-55D51D47DA2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4">
            <a:extLst>
              <a:ext uri="{FF2B5EF4-FFF2-40B4-BE49-F238E27FC236}">
                <a16:creationId xmlns:a16="http://schemas.microsoft.com/office/drawing/2014/main" id="{8F52B738-A785-4D97-BC6F-3E1B39ECA8F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5">
            <a:extLst>
              <a:ext uri="{FF2B5EF4-FFF2-40B4-BE49-F238E27FC236}">
                <a16:creationId xmlns:a16="http://schemas.microsoft.com/office/drawing/2014/main" id="{E3CB87CC-0B79-4ACF-B477-41A1367725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6">
            <a:extLst>
              <a:ext uri="{FF2B5EF4-FFF2-40B4-BE49-F238E27FC236}">
                <a16:creationId xmlns:a16="http://schemas.microsoft.com/office/drawing/2014/main" id="{33203B43-F482-4749-9A2E-E8F1301E0C3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7">
            <a:extLst>
              <a:ext uri="{FF2B5EF4-FFF2-40B4-BE49-F238E27FC236}">
                <a16:creationId xmlns:a16="http://schemas.microsoft.com/office/drawing/2014/main" id="{7BA1B7F6-B75F-444F-BBC9-AF75B9096FD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1">
            <a:extLst>
              <a:ext uri="{FF2B5EF4-FFF2-40B4-BE49-F238E27FC236}">
                <a16:creationId xmlns:a16="http://schemas.microsoft.com/office/drawing/2014/main" id="{E3DC51B2-83F3-4878-B943-FB679D1AFC1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
            <a:extLst>
              <a:ext uri="{FF2B5EF4-FFF2-40B4-BE49-F238E27FC236}">
                <a16:creationId xmlns:a16="http://schemas.microsoft.com/office/drawing/2014/main" id="{0CF33F75-3B19-4345-83B0-2D9B7C127C6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Rectangle 1">
            <a:extLst>
              <a:ext uri="{FF2B5EF4-FFF2-40B4-BE49-F238E27FC236}">
                <a16:creationId xmlns:a16="http://schemas.microsoft.com/office/drawing/2014/main" id="{4D65A1B9-0E1E-49D8-9E0D-052DA1824DAB}"/>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2">
            <a:extLst>
              <a:ext uri="{FF2B5EF4-FFF2-40B4-BE49-F238E27FC236}">
                <a16:creationId xmlns:a16="http://schemas.microsoft.com/office/drawing/2014/main" id="{8E230305-4499-411B-91CF-8C3E63E5DD6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Rectangle 3">
            <a:extLst>
              <a:ext uri="{FF2B5EF4-FFF2-40B4-BE49-F238E27FC236}">
                <a16:creationId xmlns:a16="http://schemas.microsoft.com/office/drawing/2014/main" id="{489088C6-43B4-486E-992C-EA8F124DBB3A}"/>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3" name="Rectangle 2">
            <a:extLst>
              <a:ext uri="{FF2B5EF4-FFF2-40B4-BE49-F238E27FC236}">
                <a16:creationId xmlns:a16="http://schemas.microsoft.com/office/drawing/2014/main" id="{94823A94-B881-41D2-B6E7-80076FD2773B}"/>
              </a:ext>
            </a:extLst>
          </p:cNvPr>
          <p:cNvSpPr>
            <a:spLocks noChangeArrowheads="1"/>
          </p:cNvSpPr>
          <p:nvPr/>
        </p:nvSpPr>
        <p:spPr bwMode="auto">
          <a:xfrm>
            <a:off x="0" y="-266699"/>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2" name="Content Placeholder 31">
            <a:extLst>
              <a:ext uri="{FF2B5EF4-FFF2-40B4-BE49-F238E27FC236}">
                <a16:creationId xmlns:a16="http://schemas.microsoft.com/office/drawing/2014/main" id="{35BD2B6D-38A8-4F37-8E5A-C9C49DC17F51}"/>
              </a:ext>
            </a:extLst>
          </p:cNvPr>
          <p:cNvSpPr>
            <a:spLocks noGrp="1"/>
          </p:cNvSpPr>
          <p:nvPr>
            <p:ph idx="1"/>
          </p:nvPr>
        </p:nvSpPr>
        <p:spPr>
          <a:xfrm>
            <a:off x="-1" y="712174"/>
            <a:ext cx="12191867" cy="6145825"/>
          </a:xfrm>
        </p:spPr>
        <p:txBody>
          <a:bodyPr>
            <a:normAutofit fontScale="25000" lnSpcReduction="20000"/>
          </a:bodyPr>
          <a:lstStyle/>
          <a:p>
            <a:r>
              <a:rPr lang="en-US" sz="9600" dirty="0"/>
              <a:t>UDF – Java Script</a:t>
            </a:r>
          </a:p>
          <a:p>
            <a:r>
              <a:rPr lang="en-US" sz="5600" dirty="0" err="1"/>
              <a:t>Eg</a:t>
            </a:r>
            <a:r>
              <a:rPr lang="en-US" sz="5600" dirty="0"/>
              <a:t>:</a:t>
            </a:r>
          </a:p>
          <a:p>
            <a:pPr lvl="1"/>
            <a:r>
              <a:rPr lang="en-US" altLang="en-US" sz="5600" dirty="0">
                <a:solidFill>
                  <a:srgbClr val="000000"/>
                </a:solidFill>
                <a:latin typeface="Courier 10 Pitch"/>
              </a:rPr>
              <a:t>CREATE OR REPLACE FUNCTION </a:t>
            </a:r>
            <a:r>
              <a:rPr lang="en-US" altLang="en-US" sz="5600" dirty="0" err="1">
                <a:solidFill>
                  <a:srgbClr val="000000"/>
                </a:solidFill>
                <a:latin typeface="Courier 10 Pitch"/>
              </a:rPr>
              <a:t>array_sort</a:t>
            </a:r>
            <a:r>
              <a:rPr lang="en-US" altLang="en-US" sz="5600" dirty="0">
                <a:solidFill>
                  <a:srgbClr val="000000"/>
                </a:solidFill>
                <a:latin typeface="Courier 10 Pitch"/>
              </a:rPr>
              <a:t>(a array) </a:t>
            </a:r>
          </a:p>
          <a:p>
            <a:pPr marL="457200" lvl="1" indent="0">
              <a:buNone/>
            </a:pPr>
            <a:r>
              <a:rPr lang="en-US" altLang="en-US" sz="5600" dirty="0">
                <a:solidFill>
                  <a:srgbClr val="000000"/>
                </a:solidFill>
                <a:latin typeface="Courier 10 Pitch"/>
              </a:rPr>
              <a:t> RETURNS array </a:t>
            </a:r>
          </a:p>
          <a:p>
            <a:pPr marL="457200" lvl="1" indent="0">
              <a:buNone/>
            </a:pPr>
            <a:r>
              <a:rPr lang="en-US" altLang="en-US" sz="5600" dirty="0">
                <a:solidFill>
                  <a:srgbClr val="000000"/>
                </a:solidFill>
                <a:latin typeface="Courier 10 Pitch"/>
              </a:rPr>
              <a:t> LANGUAGE JAVASCRIPT AS </a:t>
            </a:r>
          </a:p>
          <a:p>
            <a:pPr marL="457200" lvl="1" indent="0">
              <a:buNone/>
            </a:pPr>
            <a:r>
              <a:rPr lang="en-US" altLang="en-US" sz="5600" dirty="0">
                <a:solidFill>
                  <a:srgbClr val="000000"/>
                </a:solidFill>
                <a:latin typeface="Courier 10 Pitch"/>
              </a:rPr>
              <a:t> $$ </a:t>
            </a:r>
          </a:p>
          <a:p>
            <a:pPr marL="457200" lvl="1" indent="0">
              <a:buNone/>
            </a:pPr>
            <a:r>
              <a:rPr lang="en-US" altLang="en-US" sz="5600" dirty="0">
                <a:solidFill>
                  <a:srgbClr val="000000"/>
                </a:solidFill>
                <a:latin typeface="Courier 10 Pitch"/>
              </a:rPr>
              <a:t> return </a:t>
            </a:r>
            <a:r>
              <a:rPr lang="en-US" altLang="en-US" sz="5600" dirty="0" err="1">
                <a:solidFill>
                  <a:srgbClr val="000000"/>
                </a:solidFill>
                <a:latin typeface="Courier 10 Pitch"/>
              </a:rPr>
              <a:t>A.sort</a:t>
            </a:r>
            <a:r>
              <a:rPr lang="en-US" altLang="en-US" sz="5600" dirty="0">
                <a:solidFill>
                  <a:srgbClr val="000000"/>
                </a:solidFill>
                <a:latin typeface="Courier 10 Pitch"/>
              </a:rPr>
              <a:t>(); </a:t>
            </a:r>
          </a:p>
          <a:p>
            <a:pPr marL="457200" lvl="1" indent="0">
              <a:buNone/>
            </a:pPr>
            <a:r>
              <a:rPr lang="en-US" altLang="en-US" sz="5600" dirty="0">
                <a:solidFill>
                  <a:srgbClr val="000000"/>
                </a:solidFill>
                <a:latin typeface="Courier 10 Pitch"/>
              </a:rPr>
              <a:t> $$ ;</a:t>
            </a:r>
            <a:r>
              <a:rPr lang="en-US" altLang="en-US" sz="5600" dirty="0"/>
              <a:t> </a:t>
            </a:r>
            <a:endParaRPr lang="en-US" altLang="en-US" sz="5600" dirty="0">
              <a:latin typeface="Arial" panose="020B0604020202020204" pitchFamily="34" charset="0"/>
            </a:endParaRPr>
          </a:p>
          <a:p>
            <a:pPr lvl="1"/>
            <a:r>
              <a:rPr lang="en-US" sz="7200" dirty="0"/>
              <a:t>The Code Starts with $$ and Ends with $$</a:t>
            </a:r>
          </a:p>
          <a:p>
            <a:pPr lvl="1"/>
            <a:r>
              <a:rPr lang="en-US" sz="7200" dirty="0"/>
              <a:t>Data Types :</a:t>
            </a:r>
          </a:p>
          <a:p>
            <a:pPr lvl="1"/>
            <a:r>
              <a:rPr lang="en-US" sz="7200" dirty="0"/>
              <a:t>Integers &amp; Doubles – All Numbers or integers are Double in Java Script</a:t>
            </a:r>
          </a:p>
          <a:p>
            <a:pPr lvl="1"/>
            <a:r>
              <a:rPr lang="en-US" sz="7200" dirty="0"/>
              <a:t>Strings</a:t>
            </a:r>
          </a:p>
          <a:p>
            <a:pPr lvl="1"/>
            <a:r>
              <a:rPr lang="en-US" sz="7200" dirty="0"/>
              <a:t>Binary Values</a:t>
            </a:r>
          </a:p>
          <a:p>
            <a:pPr lvl="1"/>
            <a:r>
              <a:rPr lang="en-US" sz="7200" dirty="0"/>
              <a:t>Dates</a:t>
            </a:r>
          </a:p>
          <a:p>
            <a:pPr lvl="1"/>
            <a:r>
              <a:rPr lang="en-US" sz="7200" dirty="0"/>
              <a:t>Variant, Object &amp; Arrays</a:t>
            </a:r>
            <a:endParaRPr lang="en-US" sz="5500" dirty="0"/>
          </a:p>
          <a:p>
            <a:pPr marL="457200" lvl="1" indent="0">
              <a:buNone/>
            </a:pPr>
            <a:endParaRPr lang="en-US" sz="5500" dirty="0"/>
          </a:p>
          <a:p>
            <a:r>
              <a:rPr lang="en-US" sz="7200" dirty="0"/>
              <a:t>JavaScript Arguments and Returned Values</a:t>
            </a:r>
          </a:p>
          <a:p>
            <a:pPr lvl="1"/>
            <a:r>
              <a:rPr lang="en-US" sz="7200" dirty="0"/>
              <a:t>Unquoted Argument must be Capitalized</a:t>
            </a:r>
          </a:p>
          <a:p>
            <a:pPr lvl="1"/>
            <a:r>
              <a:rPr lang="en-US" sz="7200" dirty="0"/>
              <a:t>Refer Input Parameters always in upper Case</a:t>
            </a:r>
          </a:p>
          <a:p>
            <a:pPr lvl="1"/>
            <a:r>
              <a:rPr lang="en-US" sz="7200" dirty="0"/>
              <a:t>Argument Names should begin with Alphabets or $</a:t>
            </a:r>
          </a:p>
          <a:p>
            <a:pPr marL="457200" lvl="1" indent="0">
              <a:buNone/>
            </a:pPr>
            <a:endParaRPr lang="en-US" dirty="0"/>
          </a:p>
          <a:p>
            <a:pPr marL="457200" lvl="1" indent="0">
              <a:buNone/>
            </a:pPr>
            <a:r>
              <a:rPr lang="en-US" sz="7200" dirty="0"/>
              <a:t>CREATE OR REPLACE FUNCTION add5(n double)</a:t>
            </a:r>
          </a:p>
          <a:p>
            <a:pPr marL="457200" lvl="1" indent="0">
              <a:buNone/>
            </a:pPr>
            <a:r>
              <a:rPr lang="en-US" sz="7200" dirty="0"/>
              <a:t>  RETURNS double</a:t>
            </a:r>
          </a:p>
          <a:p>
            <a:pPr marL="457200" lvl="1" indent="0">
              <a:buNone/>
            </a:pPr>
            <a:r>
              <a:rPr lang="en-US" sz="7200" dirty="0"/>
              <a:t>  LANGUAGE JAVASCRIPT</a:t>
            </a:r>
          </a:p>
          <a:p>
            <a:pPr marL="457200" lvl="1" indent="0">
              <a:buNone/>
            </a:pPr>
            <a:r>
              <a:rPr lang="en-US" sz="7200" dirty="0"/>
              <a:t>  AS 'return N + 5;’;</a:t>
            </a:r>
          </a:p>
          <a:p>
            <a:pPr lvl="1"/>
            <a:endParaRPr lang="en-US" dirty="0"/>
          </a:p>
          <a:p>
            <a:endParaRPr lang="en-US" dirty="0"/>
          </a:p>
          <a:p>
            <a:pPr lvl="1"/>
            <a:endParaRPr lang="en-US" dirty="0"/>
          </a:p>
          <a:p>
            <a:pPr lvl="1"/>
            <a:endParaRPr lang="en-US" dirty="0"/>
          </a:p>
          <a:p>
            <a:r>
              <a:rPr lang="en-US" altLang="en-US" sz="2000" dirty="0"/>
              <a:t> </a:t>
            </a:r>
            <a:endParaRPr lang="en-US" altLang="en-US" sz="5400" dirty="0">
              <a:latin typeface="Arial" panose="020B0604020202020204" pitchFamily="34" charset="0"/>
            </a:endParaRPr>
          </a:p>
          <a:p>
            <a:endParaRPr lang="en-US" dirty="0"/>
          </a:p>
          <a:p>
            <a:endParaRPr lang="en-US" dirty="0"/>
          </a:p>
        </p:txBody>
      </p:sp>
      <p:sp>
        <p:nvSpPr>
          <p:cNvPr id="13" name="Rectangle 1">
            <a:extLst>
              <a:ext uri="{FF2B5EF4-FFF2-40B4-BE49-F238E27FC236}">
                <a16:creationId xmlns:a16="http://schemas.microsoft.com/office/drawing/2014/main" id="{BC1889E1-F4E0-49F7-BAD8-84CCE3DD4AB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4" name="Rectangle 2">
            <a:extLst>
              <a:ext uri="{FF2B5EF4-FFF2-40B4-BE49-F238E27FC236}">
                <a16:creationId xmlns:a16="http://schemas.microsoft.com/office/drawing/2014/main" id="{E05A7DB3-C803-4D81-AAFD-742FAB931EE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5" name="Rectangle 3">
            <a:extLst>
              <a:ext uri="{FF2B5EF4-FFF2-40B4-BE49-F238E27FC236}">
                <a16:creationId xmlns:a16="http://schemas.microsoft.com/office/drawing/2014/main" id="{5383AB9D-2B92-4D3C-B0DF-77B48481593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6" name="Rectangle 1">
            <a:extLst>
              <a:ext uri="{FF2B5EF4-FFF2-40B4-BE49-F238E27FC236}">
                <a16:creationId xmlns:a16="http://schemas.microsoft.com/office/drawing/2014/main" id="{8B4A2FC6-0ACD-4091-AFE5-18D613CE57DB}"/>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00746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5"/>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 UDFs, UDTFs &amp; Procedures 	</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15A7AF74-6AF7-471D-AD3D-41B1CF9B37C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F9ED5C6A-DFCF-495C-A7AB-C334C188CEE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296494F-AD18-429E-B5D0-1E4943CE04B7}"/>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
            <a:extLst>
              <a:ext uri="{FF2B5EF4-FFF2-40B4-BE49-F238E27FC236}">
                <a16:creationId xmlns:a16="http://schemas.microsoft.com/office/drawing/2014/main" id="{480B3028-BD5E-4539-9EB2-4E1A9158D3F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
            <a:extLst>
              <a:ext uri="{FF2B5EF4-FFF2-40B4-BE49-F238E27FC236}">
                <a16:creationId xmlns:a16="http://schemas.microsoft.com/office/drawing/2014/main" id="{ABDD7740-9EA6-45D3-AD67-3F4E4E6BEB1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3">
            <a:extLst>
              <a:ext uri="{FF2B5EF4-FFF2-40B4-BE49-F238E27FC236}">
                <a16:creationId xmlns:a16="http://schemas.microsoft.com/office/drawing/2014/main" id="{F0A1EE83-4335-4308-A3C8-55D51D47DA2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4">
            <a:extLst>
              <a:ext uri="{FF2B5EF4-FFF2-40B4-BE49-F238E27FC236}">
                <a16:creationId xmlns:a16="http://schemas.microsoft.com/office/drawing/2014/main" id="{8F52B738-A785-4D97-BC6F-3E1B39ECA8F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5">
            <a:extLst>
              <a:ext uri="{FF2B5EF4-FFF2-40B4-BE49-F238E27FC236}">
                <a16:creationId xmlns:a16="http://schemas.microsoft.com/office/drawing/2014/main" id="{E3CB87CC-0B79-4ACF-B477-41A1367725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6">
            <a:extLst>
              <a:ext uri="{FF2B5EF4-FFF2-40B4-BE49-F238E27FC236}">
                <a16:creationId xmlns:a16="http://schemas.microsoft.com/office/drawing/2014/main" id="{33203B43-F482-4749-9A2E-E8F1301E0C3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7">
            <a:extLst>
              <a:ext uri="{FF2B5EF4-FFF2-40B4-BE49-F238E27FC236}">
                <a16:creationId xmlns:a16="http://schemas.microsoft.com/office/drawing/2014/main" id="{7BA1B7F6-B75F-444F-BBC9-AF75B9096FD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1">
            <a:extLst>
              <a:ext uri="{FF2B5EF4-FFF2-40B4-BE49-F238E27FC236}">
                <a16:creationId xmlns:a16="http://schemas.microsoft.com/office/drawing/2014/main" id="{E3DC51B2-83F3-4878-B943-FB679D1AFC1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
            <a:extLst>
              <a:ext uri="{FF2B5EF4-FFF2-40B4-BE49-F238E27FC236}">
                <a16:creationId xmlns:a16="http://schemas.microsoft.com/office/drawing/2014/main" id="{0CF33F75-3B19-4345-83B0-2D9B7C127C6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Rectangle 1">
            <a:extLst>
              <a:ext uri="{FF2B5EF4-FFF2-40B4-BE49-F238E27FC236}">
                <a16:creationId xmlns:a16="http://schemas.microsoft.com/office/drawing/2014/main" id="{4D65A1B9-0E1E-49D8-9E0D-052DA1824DAB}"/>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2">
            <a:extLst>
              <a:ext uri="{FF2B5EF4-FFF2-40B4-BE49-F238E27FC236}">
                <a16:creationId xmlns:a16="http://schemas.microsoft.com/office/drawing/2014/main" id="{8E230305-4499-411B-91CF-8C3E63E5DD6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Rectangle 3">
            <a:extLst>
              <a:ext uri="{FF2B5EF4-FFF2-40B4-BE49-F238E27FC236}">
                <a16:creationId xmlns:a16="http://schemas.microsoft.com/office/drawing/2014/main" id="{489088C6-43B4-486E-992C-EA8F124DBB3A}"/>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3" name="Rectangle 2">
            <a:extLst>
              <a:ext uri="{FF2B5EF4-FFF2-40B4-BE49-F238E27FC236}">
                <a16:creationId xmlns:a16="http://schemas.microsoft.com/office/drawing/2014/main" id="{94823A94-B881-41D2-B6E7-80076FD2773B}"/>
              </a:ext>
            </a:extLst>
          </p:cNvPr>
          <p:cNvSpPr>
            <a:spLocks noChangeArrowheads="1"/>
          </p:cNvSpPr>
          <p:nvPr/>
        </p:nvSpPr>
        <p:spPr bwMode="auto">
          <a:xfrm>
            <a:off x="0" y="-266699"/>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2" name="Content Placeholder 31">
            <a:extLst>
              <a:ext uri="{FF2B5EF4-FFF2-40B4-BE49-F238E27FC236}">
                <a16:creationId xmlns:a16="http://schemas.microsoft.com/office/drawing/2014/main" id="{35BD2B6D-38A8-4F37-8E5A-C9C49DC17F51}"/>
              </a:ext>
            </a:extLst>
          </p:cNvPr>
          <p:cNvSpPr>
            <a:spLocks noGrp="1"/>
          </p:cNvSpPr>
          <p:nvPr>
            <p:ph idx="1"/>
          </p:nvPr>
        </p:nvSpPr>
        <p:spPr>
          <a:xfrm>
            <a:off x="-1" y="712174"/>
            <a:ext cx="12191867" cy="6145825"/>
          </a:xfrm>
        </p:spPr>
        <p:txBody>
          <a:bodyPr>
            <a:normAutofit/>
          </a:bodyPr>
          <a:lstStyle/>
          <a:p>
            <a:r>
              <a:rPr lang="en-US" dirty="0"/>
              <a:t>UDF – Java Script</a:t>
            </a:r>
          </a:p>
          <a:p>
            <a:r>
              <a:rPr lang="en-US" sz="1800" dirty="0" err="1"/>
              <a:t>Eg</a:t>
            </a:r>
            <a:r>
              <a:rPr lang="en-US" sz="1800" dirty="0"/>
              <a:t>: </a:t>
            </a:r>
          </a:p>
          <a:p>
            <a:pPr lvl="1"/>
            <a:r>
              <a:rPr lang="en-US" altLang="en-US" sz="1600" dirty="0"/>
              <a:t>-- Valid UDF. Lowercase argument is double-quoted.</a:t>
            </a:r>
          </a:p>
          <a:p>
            <a:pPr marL="457200" lvl="1" indent="0">
              <a:buNone/>
            </a:pPr>
            <a:r>
              <a:rPr lang="en-US" altLang="en-US" sz="1600" dirty="0"/>
              <a:t>CREATE OR REPLACE FUNCTION add5_quoted("n" double)</a:t>
            </a:r>
          </a:p>
          <a:p>
            <a:pPr marL="457200" lvl="1" indent="0">
              <a:buNone/>
            </a:pPr>
            <a:r>
              <a:rPr lang="en-US" altLang="en-US" sz="1600" dirty="0"/>
              <a:t>  RETURNS double</a:t>
            </a:r>
          </a:p>
          <a:p>
            <a:pPr marL="457200" lvl="1" indent="0">
              <a:buNone/>
            </a:pPr>
            <a:r>
              <a:rPr lang="en-US" altLang="en-US" sz="1600" dirty="0"/>
              <a:t>  LANGUAGE JAVASCRIPT</a:t>
            </a:r>
          </a:p>
          <a:p>
            <a:pPr marL="457200" lvl="1" indent="0">
              <a:buNone/>
            </a:pPr>
            <a:r>
              <a:rPr lang="en-US" altLang="en-US" sz="1600" dirty="0"/>
              <a:t>  AS 'return n + 5;’; </a:t>
            </a:r>
          </a:p>
          <a:p>
            <a:pPr lvl="1"/>
            <a:endParaRPr lang="en-US" altLang="en-US" sz="2000" dirty="0">
              <a:latin typeface="Arial" panose="020B0604020202020204" pitchFamily="34" charset="0"/>
            </a:endParaRPr>
          </a:p>
          <a:p>
            <a:pPr marL="457200" lvl="1" indent="0">
              <a:buNone/>
            </a:pPr>
            <a:r>
              <a:rPr lang="en-US" altLang="en-US" sz="1600" dirty="0"/>
              <a:t>Invalid UDF. Error returned at runtime because JavaScript identifier 'n' cannot be resolved.</a:t>
            </a:r>
          </a:p>
          <a:p>
            <a:pPr lvl="1"/>
            <a:r>
              <a:rPr lang="en-US" altLang="en-US" sz="1600" dirty="0"/>
              <a:t>CREATE OR REPLACE FUNCTION add5_lowercase(n double)</a:t>
            </a:r>
          </a:p>
          <a:p>
            <a:pPr lvl="1"/>
            <a:r>
              <a:rPr lang="en-US" altLang="en-US" sz="1600" dirty="0"/>
              <a:t>  RETURNS double</a:t>
            </a:r>
          </a:p>
          <a:p>
            <a:pPr lvl="1"/>
            <a:r>
              <a:rPr lang="en-US" altLang="en-US" sz="1600" dirty="0"/>
              <a:t>  LANGUAGE JAVASCRIPT</a:t>
            </a:r>
          </a:p>
          <a:p>
            <a:pPr lvl="1"/>
            <a:r>
              <a:rPr lang="en-US" altLang="en-US" sz="1600" dirty="0"/>
              <a:t>  AS 'return n + 5’;</a:t>
            </a:r>
          </a:p>
          <a:p>
            <a:r>
              <a:rPr lang="en-US" dirty="0"/>
              <a:t>Nulls &amp; Undefined Value</a:t>
            </a:r>
          </a:p>
          <a:p>
            <a:pPr lvl="1"/>
            <a:r>
              <a:rPr lang="en-US" sz="1800" dirty="0"/>
              <a:t>Snowflake has SQL Null &amp; JSON Variant null</a:t>
            </a:r>
          </a:p>
          <a:p>
            <a:pPr lvl="1"/>
            <a:r>
              <a:rPr lang="en-US" sz="1800" dirty="0"/>
              <a:t>JavaScript – Null value is “Undefined”</a:t>
            </a:r>
          </a:p>
          <a:p>
            <a:pPr lvl="1"/>
            <a:r>
              <a:rPr lang="en-US" sz="1800" dirty="0"/>
              <a:t>SQL null arguments to JavaScript UDF is Translated to  “Undefined”</a:t>
            </a:r>
          </a:p>
          <a:p>
            <a:pPr lvl="1"/>
            <a:r>
              <a:rPr lang="en-US" sz="1800" dirty="0"/>
              <a:t>JavaScript Returned “Undefined” values translate as null in SQL</a:t>
            </a:r>
          </a:p>
          <a:p>
            <a:pPr lvl="1"/>
            <a:endParaRPr lang="en-US" dirty="0"/>
          </a:p>
          <a:p>
            <a:endParaRPr lang="en-US" dirty="0"/>
          </a:p>
        </p:txBody>
      </p:sp>
      <p:sp>
        <p:nvSpPr>
          <p:cNvPr id="13" name="Rectangle 1">
            <a:extLst>
              <a:ext uri="{FF2B5EF4-FFF2-40B4-BE49-F238E27FC236}">
                <a16:creationId xmlns:a16="http://schemas.microsoft.com/office/drawing/2014/main" id="{BC1889E1-F4E0-49F7-BAD8-84CCE3DD4AB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4" name="Rectangle 2">
            <a:extLst>
              <a:ext uri="{FF2B5EF4-FFF2-40B4-BE49-F238E27FC236}">
                <a16:creationId xmlns:a16="http://schemas.microsoft.com/office/drawing/2014/main" id="{E05A7DB3-C803-4D81-AAFD-742FAB931EE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5" name="Rectangle 3">
            <a:extLst>
              <a:ext uri="{FF2B5EF4-FFF2-40B4-BE49-F238E27FC236}">
                <a16:creationId xmlns:a16="http://schemas.microsoft.com/office/drawing/2014/main" id="{5383AB9D-2B92-4D3C-B0DF-77B48481593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6" name="Rectangle 1">
            <a:extLst>
              <a:ext uri="{FF2B5EF4-FFF2-40B4-BE49-F238E27FC236}">
                <a16:creationId xmlns:a16="http://schemas.microsoft.com/office/drawing/2014/main" id="{8B4A2FC6-0ACD-4091-AFE5-18D613CE57DB}"/>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48753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5"/>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 UDFs, UDTFs &amp; Procedures 	</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15A7AF74-6AF7-471D-AD3D-41B1CF9B37C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F9ED5C6A-DFCF-495C-A7AB-C334C188CEE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296494F-AD18-429E-B5D0-1E4943CE04B7}"/>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
            <a:extLst>
              <a:ext uri="{FF2B5EF4-FFF2-40B4-BE49-F238E27FC236}">
                <a16:creationId xmlns:a16="http://schemas.microsoft.com/office/drawing/2014/main" id="{480B3028-BD5E-4539-9EB2-4E1A9158D3F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
            <a:extLst>
              <a:ext uri="{FF2B5EF4-FFF2-40B4-BE49-F238E27FC236}">
                <a16:creationId xmlns:a16="http://schemas.microsoft.com/office/drawing/2014/main" id="{ABDD7740-9EA6-45D3-AD67-3F4E4E6BEB1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3">
            <a:extLst>
              <a:ext uri="{FF2B5EF4-FFF2-40B4-BE49-F238E27FC236}">
                <a16:creationId xmlns:a16="http://schemas.microsoft.com/office/drawing/2014/main" id="{F0A1EE83-4335-4308-A3C8-55D51D47DA2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4">
            <a:extLst>
              <a:ext uri="{FF2B5EF4-FFF2-40B4-BE49-F238E27FC236}">
                <a16:creationId xmlns:a16="http://schemas.microsoft.com/office/drawing/2014/main" id="{8F52B738-A785-4D97-BC6F-3E1B39ECA8F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5">
            <a:extLst>
              <a:ext uri="{FF2B5EF4-FFF2-40B4-BE49-F238E27FC236}">
                <a16:creationId xmlns:a16="http://schemas.microsoft.com/office/drawing/2014/main" id="{E3CB87CC-0B79-4ACF-B477-41A1367725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6">
            <a:extLst>
              <a:ext uri="{FF2B5EF4-FFF2-40B4-BE49-F238E27FC236}">
                <a16:creationId xmlns:a16="http://schemas.microsoft.com/office/drawing/2014/main" id="{33203B43-F482-4749-9A2E-E8F1301E0C3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7">
            <a:extLst>
              <a:ext uri="{FF2B5EF4-FFF2-40B4-BE49-F238E27FC236}">
                <a16:creationId xmlns:a16="http://schemas.microsoft.com/office/drawing/2014/main" id="{7BA1B7F6-B75F-444F-BBC9-AF75B9096FD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1">
            <a:extLst>
              <a:ext uri="{FF2B5EF4-FFF2-40B4-BE49-F238E27FC236}">
                <a16:creationId xmlns:a16="http://schemas.microsoft.com/office/drawing/2014/main" id="{E3DC51B2-83F3-4878-B943-FB679D1AFC1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
            <a:extLst>
              <a:ext uri="{FF2B5EF4-FFF2-40B4-BE49-F238E27FC236}">
                <a16:creationId xmlns:a16="http://schemas.microsoft.com/office/drawing/2014/main" id="{0CF33F75-3B19-4345-83B0-2D9B7C127C6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Rectangle 1">
            <a:extLst>
              <a:ext uri="{FF2B5EF4-FFF2-40B4-BE49-F238E27FC236}">
                <a16:creationId xmlns:a16="http://schemas.microsoft.com/office/drawing/2014/main" id="{4D65A1B9-0E1E-49D8-9E0D-052DA1824DAB}"/>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2">
            <a:extLst>
              <a:ext uri="{FF2B5EF4-FFF2-40B4-BE49-F238E27FC236}">
                <a16:creationId xmlns:a16="http://schemas.microsoft.com/office/drawing/2014/main" id="{8E230305-4499-411B-91CF-8C3E63E5DD6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Rectangle 3">
            <a:extLst>
              <a:ext uri="{FF2B5EF4-FFF2-40B4-BE49-F238E27FC236}">
                <a16:creationId xmlns:a16="http://schemas.microsoft.com/office/drawing/2014/main" id="{489088C6-43B4-486E-992C-EA8F124DBB3A}"/>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3" name="Rectangle 2">
            <a:extLst>
              <a:ext uri="{FF2B5EF4-FFF2-40B4-BE49-F238E27FC236}">
                <a16:creationId xmlns:a16="http://schemas.microsoft.com/office/drawing/2014/main" id="{94823A94-B881-41D2-B6E7-80076FD2773B}"/>
              </a:ext>
            </a:extLst>
          </p:cNvPr>
          <p:cNvSpPr>
            <a:spLocks noChangeArrowheads="1"/>
          </p:cNvSpPr>
          <p:nvPr/>
        </p:nvSpPr>
        <p:spPr bwMode="auto">
          <a:xfrm>
            <a:off x="0" y="-266699"/>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2" name="Content Placeholder 31">
            <a:extLst>
              <a:ext uri="{FF2B5EF4-FFF2-40B4-BE49-F238E27FC236}">
                <a16:creationId xmlns:a16="http://schemas.microsoft.com/office/drawing/2014/main" id="{35BD2B6D-38A8-4F37-8E5A-C9C49DC17F51}"/>
              </a:ext>
            </a:extLst>
          </p:cNvPr>
          <p:cNvSpPr>
            <a:spLocks noGrp="1"/>
          </p:cNvSpPr>
          <p:nvPr>
            <p:ph idx="1"/>
          </p:nvPr>
        </p:nvSpPr>
        <p:spPr>
          <a:xfrm>
            <a:off x="-1" y="712174"/>
            <a:ext cx="12191867" cy="6145825"/>
          </a:xfrm>
        </p:spPr>
        <p:txBody>
          <a:bodyPr>
            <a:normAutofit/>
          </a:bodyPr>
          <a:lstStyle/>
          <a:p>
            <a:r>
              <a:rPr lang="en-US" dirty="0"/>
              <a:t>UDF – Java Script Errors</a:t>
            </a:r>
          </a:p>
          <a:p>
            <a:r>
              <a:rPr lang="en-US" dirty="0"/>
              <a:t>JavaScript Errors</a:t>
            </a:r>
          </a:p>
          <a:p>
            <a:pPr lvl="1"/>
            <a:r>
              <a:rPr lang="en-US" altLang="en-US" sz="1600" dirty="0">
                <a:latin typeface="Arial" panose="020B0604020202020204" pitchFamily="34" charset="0"/>
              </a:rPr>
              <a:t>Java Script Error are returned as SQL Errors</a:t>
            </a:r>
          </a:p>
          <a:p>
            <a:pPr lvl="1"/>
            <a:r>
              <a:rPr lang="en-US" altLang="en-US" sz="1600" dirty="0">
                <a:latin typeface="Arial" panose="020B0604020202020204" pitchFamily="34" charset="0"/>
              </a:rPr>
              <a:t>Parsing Errors, Un Caught Exceptions and  Runtime Errors</a:t>
            </a:r>
          </a:p>
          <a:p>
            <a:r>
              <a:rPr lang="en-US" dirty="0"/>
              <a:t>UDF Limitations</a:t>
            </a:r>
          </a:p>
          <a:p>
            <a:r>
              <a:rPr lang="en-US" sz="1800" dirty="0"/>
              <a:t>Memory</a:t>
            </a:r>
          </a:p>
          <a:p>
            <a:pPr lvl="1"/>
            <a:r>
              <a:rPr lang="en-US" sz="1800" dirty="0"/>
              <a:t>JavaScript UDFs will fail if they consume too much memory</a:t>
            </a:r>
          </a:p>
          <a:p>
            <a:r>
              <a:rPr lang="en-US" sz="1800" dirty="0"/>
              <a:t>Time</a:t>
            </a:r>
          </a:p>
          <a:p>
            <a:pPr lvl="1"/>
            <a:r>
              <a:rPr lang="en-US" sz="1800" dirty="0"/>
              <a:t>JavaScript UDFs that take too long to complete will be killed and an error returned to the user</a:t>
            </a:r>
          </a:p>
          <a:p>
            <a:r>
              <a:rPr lang="en-US" sz="1800" dirty="0"/>
              <a:t>Stack Depth</a:t>
            </a:r>
          </a:p>
          <a:p>
            <a:pPr lvl="1"/>
            <a:r>
              <a:rPr lang="en-US" sz="1800" dirty="0"/>
              <a:t>Excessive stack depth due to recursion will result in an error</a:t>
            </a:r>
          </a:p>
          <a:p>
            <a:r>
              <a:rPr lang="en-US" sz="1800" dirty="0"/>
              <a:t>Global State</a:t>
            </a:r>
          </a:p>
          <a:p>
            <a:pPr lvl="1"/>
            <a:r>
              <a:rPr lang="en-US" sz="1800" dirty="0"/>
              <a:t>Snowflake usually preserves the JavaScript global state between iterations of a UDF</a:t>
            </a:r>
          </a:p>
          <a:p>
            <a:pPr lvl="1"/>
            <a:r>
              <a:rPr lang="en-US" sz="1800" dirty="0"/>
              <a:t>Recommended pattern is to guarantee that relevant code is evaluated only once</a:t>
            </a:r>
          </a:p>
          <a:p>
            <a:endParaRPr lang="en-US" dirty="0"/>
          </a:p>
          <a:p>
            <a:pPr lvl="1"/>
            <a:endParaRPr lang="en-US" dirty="0"/>
          </a:p>
          <a:p>
            <a:endParaRPr lang="en-US" dirty="0"/>
          </a:p>
        </p:txBody>
      </p:sp>
      <p:sp>
        <p:nvSpPr>
          <p:cNvPr id="13" name="Rectangle 1">
            <a:extLst>
              <a:ext uri="{FF2B5EF4-FFF2-40B4-BE49-F238E27FC236}">
                <a16:creationId xmlns:a16="http://schemas.microsoft.com/office/drawing/2014/main" id="{BC1889E1-F4E0-49F7-BAD8-84CCE3DD4AB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4" name="Rectangle 2">
            <a:extLst>
              <a:ext uri="{FF2B5EF4-FFF2-40B4-BE49-F238E27FC236}">
                <a16:creationId xmlns:a16="http://schemas.microsoft.com/office/drawing/2014/main" id="{E05A7DB3-C803-4D81-AAFD-742FAB931EE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5" name="Rectangle 3">
            <a:extLst>
              <a:ext uri="{FF2B5EF4-FFF2-40B4-BE49-F238E27FC236}">
                <a16:creationId xmlns:a16="http://schemas.microsoft.com/office/drawing/2014/main" id="{5383AB9D-2B92-4D3C-B0DF-77B48481593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6" name="Rectangle 1">
            <a:extLst>
              <a:ext uri="{FF2B5EF4-FFF2-40B4-BE49-F238E27FC236}">
                <a16:creationId xmlns:a16="http://schemas.microsoft.com/office/drawing/2014/main" id="{8B4A2FC6-0ACD-4091-AFE5-18D613CE57DB}"/>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79786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5"/>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 UDFs, UDTFs &amp; Procedures 	</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15A7AF74-6AF7-471D-AD3D-41B1CF9B37C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F9ED5C6A-DFCF-495C-A7AB-C334C188CEE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296494F-AD18-429E-B5D0-1E4943CE04B7}"/>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
            <a:extLst>
              <a:ext uri="{FF2B5EF4-FFF2-40B4-BE49-F238E27FC236}">
                <a16:creationId xmlns:a16="http://schemas.microsoft.com/office/drawing/2014/main" id="{480B3028-BD5E-4539-9EB2-4E1A9158D3F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
            <a:extLst>
              <a:ext uri="{FF2B5EF4-FFF2-40B4-BE49-F238E27FC236}">
                <a16:creationId xmlns:a16="http://schemas.microsoft.com/office/drawing/2014/main" id="{ABDD7740-9EA6-45D3-AD67-3F4E4E6BEB1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3">
            <a:extLst>
              <a:ext uri="{FF2B5EF4-FFF2-40B4-BE49-F238E27FC236}">
                <a16:creationId xmlns:a16="http://schemas.microsoft.com/office/drawing/2014/main" id="{F0A1EE83-4335-4308-A3C8-55D51D47DA2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4">
            <a:extLst>
              <a:ext uri="{FF2B5EF4-FFF2-40B4-BE49-F238E27FC236}">
                <a16:creationId xmlns:a16="http://schemas.microsoft.com/office/drawing/2014/main" id="{8F52B738-A785-4D97-BC6F-3E1B39ECA8F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5">
            <a:extLst>
              <a:ext uri="{FF2B5EF4-FFF2-40B4-BE49-F238E27FC236}">
                <a16:creationId xmlns:a16="http://schemas.microsoft.com/office/drawing/2014/main" id="{E3CB87CC-0B79-4ACF-B477-41A1367725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6">
            <a:extLst>
              <a:ext uri="{FF2B5EF4-FFF2-40B4-BE49-F238E27FC236}">
                <a16:creationId xmlns:a16="http://schemas.microsoft.com/office/drawing/2014/main" id="{33203B43-F482-4749-9A2E-E8F1301E0C3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7">
            <a:extLst>
              <a:ext uri="{FF2B5EF4-FFF2-40B4-BE49-F238E27FC236}">
                <a16:creationId xmlns:a16="http://schemas.microsoft.com/office/drawing/2014/main" id="{7BA1B7F6-B75F-444F-BBC9-AF75B9096FD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1">
            <a:extLst>
              <a:ext uri="{FF2B5EF4-FFF2-40B4-BE49-F238E27FC236}">
                <a16:creationId xmlns:a16="http://schemas.microsoft.com/office/drawing/2014/main" id="{E3DC51B2-83F3-4878-B943-FB679D1AFC1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
            <a:extLst>
              <a:ext uri="{FF2B5EF4-FFF2-40B4-BE49-F238E27FC236}">
                <a16:creationId xmlns:a16="http://schemas.microsoft.com/office/drawing/2014/main" id="{0CF33F75-3B19-4345-83B0-2D9B7C127C6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Rectangle 1">
            <a:extLst>
              <a:ext uri="{FF2B5EF4-FFF2-40B4-BE49-F238E27FC236}">
                <a16:creationId xmlns:a16="http://schemas.microsoft.com/office/drawing/2014/main" id="{4D65A1B9-0E1E-49D8-9E0D-052DA1824DAB}"/>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2">
            <a:extLst>
              <a:ext uri="{FF2B5EF4-FFF2-40B4-BE49-F238E27FC236}">
                <a16:creationId xmlns:a16="http://schemas.microsoft.com/office/drawing/2014/main" id="{8E230305-4499-411B-91CF-8C3E63E5DD6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Rectangle 3">
            <a:extLst>
              <a:ext uri="{FF2B5EF4-FFF2-40B4-BE49-F238E27FC236}">
                <a16:creationId xmlns:a16="http://schemas.microsoft.com/office/drawing/2014/main" id="{489088C6-43B4-486E-992C-EA8F124DBB3A}"/>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3" name="Rectangle 2">
            <a:extLst>
              <a:ext uri="{FF2B5EF4-FFF2-40B4-BE49-F238E27FC236}">
                <a16:creationId xmlns:a16="http://schemas.microsoft.com/office/drawing/2014/main" id="{94823A94-B881-41D2-B6E7-80076FD2773B}"/>
              </a:ext>
            </a:extLst>
          </p:cNvPr>
          <p:cNvSpPr>
            <a:spLocks noChangeArrowheads="1"/>
          </p:cNvSpPr>
          <p:nvPr/>
        </p:nvSpPr>
        <p:spPr bwMode="auto">
          <a:xfrm>
            <a:off x="0" y="-266699"/>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2" name="Content Placeholder 31">
            <a:extLst>
              <a:ext uri="{FF2B5EF4-FFF2-40B4-BE49-F238E27FC236}">
                <a16:creationId xmlns:a16="http://schemas.microsoft.com/office/drawing/2014/main" id="{35BD2B6D-38A8-4F37-8E5A-C9C49DC17F51}"/>
              </a:ext>
            </a:extLst>
          </p:cNvPr>
          <p:cNvSpPr>
            <a:spLocks noGrp="1"/>
          </p:cNvSpPr>
          <p:nvPr>
            <p:ph idx="1"/>
          </p:nvPr>
        </p:nvSpPr>
        <p:spPr>
          <a:xfrm>
            <a:off x="-1" y="712174"/>
            <a:ext cx="12191867" cy="6145825"/>
          </a:xfrm>
        </p:spPr>
        <p:txBody>
          <a:bodyPr>
            <a:normAutofit/>
          </a:bodyPr>
          <a:lstStyle/>
          <a:p>
            <a:r>
              <a:rPr lang="en-US" sz="2400" dirty="0"/>
              <a:t>SQL UDTF – User Defined Table Function</a:t>
            </a:r>
          </a:p>
          <a:p>
            <a:pPr lvl="1"/>
            <a:r>
              <a:rPr lang="en-US" sz="1800" dirty="0"/>
              <a:t>A UDTF returns a set of rows instead of a single, scalar value, and can be accessed in the FROM clause of a query. </a:t>
            </a:r>
          </a:p>
          <a:p>
            <a:pPr lvl="1"/>
            <a:r>
              <a:rPr lang="en-US" sz="1800" dirty="0"/>
              <a:t>Snowflake supports both SQL and JavaScript UDTFs</a:t>
            </a:r>
          </a:p>
          <a:p>
            <a:pPr lvl="1"/>
            <a:r>
              <a:rPr lang="en-IN" dirty="0"/>
              <a:t>SQL UDTFs</a:t>
            </a:r>
          </a:p>
          <a:p>
            <a:pPr marL="914400" lvl="2" indent="0">
              <a:buNone/>
            </a:pPr>
            <a:r>
              <a:rPr lang="en-US" sz="1600" dirty="0"/>
              <a:t> create function t()</a:t>
            </a:r>
          </a:p>
          <a:p>
            <a:pPr marL="914400" lvl="2" indent="0">
              <a:buNone/>
            </a:pPr>
            <a:r>
              <a:rPr lang="en-US" sz="1600" dirty="0"/>
              <a:t>    returns table(msg varchar)</a:t>
            </a:r>
          </a:p>
          <a:p>
            <a:pPr marL="914400" lvl="2" indent="0">
              <a:buNone/>
            </a:pPr>
            <a:r>
              <a:rPr lang="en-US" sz="1600" dirty="0"/>
              <a:t>    as</a:t>
            </a:r>
          </a:p>
          <a:p>
            <a:pPr marL="914400" lvl="2" indent="0">
              <a:buNone/>
            </a:pPr>
            <a:r>
              <a:rPr lang="en-US" sz="1600" dirty="0"/>
              <a:t>    $$</a:t>
            </a:r>
          </a:p>
          <a:p>
            <a:pPr marL="914400" lvl="2" indent="0">
              <a:buNone/>
            </a:pPr>
            <a:r>
              <a:rPr lang="en-US" sz="1600" dirty="0"/>
              <a:t>        select 'Hello'</a:t>
            </a:r>
          </a:p>
          <a:p>
            <a:pPr marL="914400" lvl="2" indent="0">
              <a:buNone/>
            </a:pPr>
            <a:r>
              <a:rPr lang="en-US" sz="1600" dirty="0"/>
              <a:t>        union</a:t>
            </a:r>
          </a:p>
          <a:p>
            <a:pPr marL="914400" lvl="2" indent="0">
              <a:buNone/>
            </a:pPr>
            <a:r>
              <a:rPr lang="en-US" sz="1600" dirty="0"/>
              <a:t>        select 'World'</a:t>
            </a:r>
          </a:p>
          <a:p>
            <a:pPr marL="914400" lvl="2" indent="0">
              <a:buNone/>
            </a:pPr>
            <a:r>
              <a:rPr lang="en-US" sz="1600" dirty="0"/>
              <a:t>    $$;</a:t>
            </a:r>
          </a:p>
          <a:p>
            <a:pPr marL="914400" lvl="2" indent="0">
              <a:buNone/>
            </a:pPr>
            <a:endParaRPr lang="en-US" sz="1400" dirty="0"/>
          </a:p>
          <a:p>
            <a:pPr marL="914400" lvl="2" indent="0">
              <a:buNone/>
            </a:pPr>
            <a:r>
              <a:rPr lang="en-US" sz="1400" dirty="0"/>
              <a:t>-- Check Examples</a:t>
            </a:r>
          </a:p>
        </p:txBody>
      </p:sp>
      <p:sp>
        <p:nvSpPr>
          <p:cNvPr id="13" name="Rectangle 1">
            <a:extLst>
              <a:ext uri="{FF2B5EF4-FFF2-40B4-BE49-F238E27FC236}">
                <a16:creationId xmlns:a16="http://schemas.microsoft.com/office/drawing/2014/main" id="{BC1889E1-F4E0-49F7-BAD8-84CCE3DD4AB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4" name="Rectangle 2">
            <a:extLst>
              <a:ext uri="{FF2B5EF4-FFF2-40B4-BE49-F238E27FC236}">
                <a16:creationId xmlns:a16="http://schemas.microsoft.com/office/drawing/2014/main" id="{E05A7DB3-C803-4D81-AAFD-742FAB931EE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5" name="Rectangle 3">
            <a:extLst>
              <a:ext uri="{FF2B5EF4-FFF2-40B4-BE49-F238E27FC236}">
                <a16:creationId xmlns:a16="http://schemas.microsoft.com/office/drawing/2014/main" id="{5383AB9D-2B92-4D3C-B0DF-77B48481593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6" name="Rectangle 1">
            <a:extLst>
              <a:ext uri="{FF2B5EF4-FFF2-40B4-BE49-F238E27FC236}">
                <a16:creationId xmlns:a16="http://schemas.microsoft.com/office/drawing/2014/main" id="{8B4A2FC6-0ACD-4091-AFE5-18D613CE57DB}"/>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189547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19322</TotalTime>
  <Words>3521</Words>
  <Application>Microsoft Office PowerPoint</Application>
  <PresentationFormat>Widescreen</PresentationFormat>
  <Paragraphs>465</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Courier 10 Pitch</vt:lpstr>
      <vt:lpstr>Office Theme</vt:lpstr>
      <vt:lpstr>Snowflake – UDFs, UDTFs &amp; Procedures </vt:lpstr>
      <vt:lpstr>Snowflake – UDFs, UDTFs &amp; Procedures </vt:lpstr>
      <vt:lpstr>Snowflake – UDFs, UDTFs &amp; Procedures  </vt:lpstr>
      <vt:lpstr>Snowflake – UDFs, UDTFs &amp; Procedures  </vt:lpstr>
      <vt:lpstr>Snowflake – UDFs, UDTFs &amp; Procedures  </vt:lpstr>
      <vt:lpstr>Snowflake – UDFs, UDTFs &amp; Procedures  </vt:lpstr>
      <vt:lpstr>Snowflake – UDFs, UDTFs &amp; Procedures  </vt:lpstr>
      <vt:lpstr>Snowflake – UDFs, UDTFs &amp; Procedures  </vt:lpstr>
      <vt:lpstr>Snowflake – UDFs, UDTFs &amp; Procedures  </vt:lpstr>
      <vt:lpstr>Snowflake – UDFs, UDTFs &amp; Procedures  </vt:lpstr>
      <vt:lpstr>Snowflake – UDFs, UDTFs &amp; Procedures  </vt:lpstr>
      <vt:lpstr>Snowflake – UDFs, UDTFs &amp; Procedures  </vt:lpstr>
      <vt:lpstr>Snowflake – UDFs, UDTFs &amp; Procedures  </vt:lpstr>
      <vt:lpstr>Snowflake – UDFs, UDTFs &amp; Procedures  </vt:lpstr>
      <vt:lpstr>Snowflake – UDFs, UDTFs &amp; Procedures  </vt:lpstr>
      <vt:lpstr>Snowflake – UDFs, UDTFs &amp; Procedures  </vt:lpstr>
      <vt:lpstr>Snowflake – UDFs, UDTFs &amp; Procedures  </vt:lpstr>
      <vt:lpstr>Snowflake – UDFs, UDTFs &amp; Procedures  </vt:lpstr>
      <vt:lpstr>Snowflake – UDFs, UDTFs &amp; Procedures  </vt:lpstr>
      <vt:lpstr>Snowflake – UDFs, UDTFs &amp; Procedures  </vt:lpstr>
      <vt:lpstr>Snowflake – UDFs, UDTFs &amp; Procedures  </vt:lpstr>
      <vt:lpstr>Snowflake – UDFs, UDTFs &amp; Procedures  </vt:lpstr>
      <vt:lpstr>Snowflake – UDFs, UDTFs &amp; Procedures  </vt:lpstr>
      <vt:lpstr>Snowflake – UDFs, UDTFs &amp; Procedures  </vt:lpstr>
      <vt:lpstr>Snowflake – UDFs, UDTFs &amp; Procedures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Snowflake – Security</dc:title>
  <dc:creator>Sekhar Modem -X (smodem - WIPRO LIMITED at Cisco)</dc:creator>
  <cp:lastModifiedBy>Sekhar Modem -X (smodem - TECH MAHINDRA LIM at Cisco)</cp:lastModifiedBy>
  <cp:revision>136</cp:revision>
  <dcterms:created xsi:type="dcterms:W3CDTF">2019-09-02T08:54:49Z</dcterms:created>
  <dcterms:modified xsi:type="dcterms:W3CDTF">2020-07-17T01:31:17Z</dcterms:modified>
</cp:coreProperties>
</file>