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3"/>
    <p:sldId id="258" r:id="rId4"/>
    <p:sldId id="260" r:id="rId5"/>
    <p:sldId id="261" r:id="rId6"/>
    <p:sldId id="262" r:id="rId7"/>
    <p:sldId id="263" r:id="rId8"/>
    <p:sldId id="264" r:id="rId9"/>
    <p:sldId id="265" r:id="rId10"/>
    <p:sldId id="279" r:id="rId11"/>
    <p:sldId id="266" r:id="rId12"/>
    <p:sldId id="267" r:id="rId13"/>
    <p:sldId id="268" r:id="rId14"/>
    <p:sldId id="269" r:id="rId15"/>
    <p:sldId id="270" r:id="rId16"/>
    <p:sldId id="271" r:id="rId17"/>
    <p:sldId id="272" r:id="rId18"/>
    <p:sldId id="274" r:id="rId19"/>
    <p:sldId id="275" r:id="rId20"/>
    <p:sldId id="273" r:id="rId21"/>
    <p:sldId id="276" r:id="rId22"/>
    <p:sldId id="277" r:id="rId23"/>
    <p:sldId id="280" r:id="rId24"/>
    <p:sldId id="282" r:id="rId25"/>
    <p:sldId id="283" r:id="rId26"/>
    <p:sldId id="285" r:id="rId27"/>
    <p:sldId id="284" r:id="rId28"/>
    <p:sldId id="286" r:id="rId29"/>
    <p:sldId id="287" r:id="rId30"/>
    <p:sldId id="288" r:id="rId31"/>
    <p:sldId id="289" r:id="rId32"/>
    <p:sldId id="290" r:id="rId33"/>
    <p:sldId id="291" r:id="rId34"/>
    <p:sldId id="292" r:id="rId35"/>
    <p:sldId id="293" r:id="rId36"/>
    <p:sldId id="294" r:id="rId37"/>
    <p:sldId id="295" r:id="rId38"/>
    <p:sldId id="296" r:id="rId39"/>
    <p:sldId id="297" r:id="rId40"/>
    <p:sldId id="298" r:id="rId41"/>
    <p:sldId id="299" r:id="rId42"/>
    <p:sldId id="300" r:id="rId43"/>
    <p:sldId id="301" r:id="rId44"/>
    <p:sldId id="302" r:id="rId45"/>
    <p:sldId id="303" r:id="rId46"/>
    <p:sldId id="304" r:id="rId47"/>
    <p:sldId id="305" r:id="rId48"/>
    <p:sldId id="306" r:id="rId49"/>
    <p:sldId id="307" r:id="rId50"/>
    <p:sldId id="308" r:id="rId51"/>
    <p:sldId id="309" r:id="rId52"/>
    <p:sldId id="310" r:id="rId53"/>
    <p:sldId id="311" r:id="rId54"/>
    <p:sldId id="312" r:id="rId55"/>
    <p:sldId id="313" r:id="rId56"/>
    <p:sldId id="314" r:id="rId57"/>
    <p:sldId id="315" r:id="rId58"/>
    <p:sldId id="316" r:id="rId59"/>
    <p:sldId id="317" r:id="rId60"/>
    <p:sldId id="318" r:id="rId61"/>
    <p:sldId id="259"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4" d="100"/>
          <a:sy n="74" d="100"/>
        </p:scale>
        <p:origin x="57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4308C888-F894-4A5A-A145-437331ED210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821BD3-E2E0-4B73-9C21-BBA44604AAE3}"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308C888-F894-4A5A-A145-437331ED210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821BD3-E2E0-4B73-9C21-BBA44604AAE3}"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308C888-F894-4A5A-A145-437331ED210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821BD3-E2E0-4B73-9C21-BBA44604AAE3}"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4308C888-F894-4A5A-A145-437331ED210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821BD3-E2E0-4B73-9C21-BBA44604AAE3}"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4308C888-F894-4A5A-A145-437331ED2108}"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821BD3-E2E0-4B73-9C21-BBA44604AAE3}"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4308C888-F894-4A5A-A145-437331ED210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821BD3-E2E0-4B73-9C21-BBA44604AAE3}"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4308C888-F894-4A5A-A145-437331ED2108}"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821BD3-E2E0-4B73-9C21-BBA44604AAE3}"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4308C888-F894-4A5A-A145-437331ED2108}"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821BD3-E2E0-4B73-9C21-BBA44604AAE3}"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08C888-F894-4A5A-A145-437331ED2108}"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821BD3-E2E0-4B73-9C21-BBA44604AAE3}"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308C888-F894-4A5A-A145-437331ED210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821BD3-E2E0-4B73-9C21-BBA44604AAE3}"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308C888-F894-4A5A-A145-437331ED2108}"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821BD3-E2E0-4B73-9C21-BBA44604AAE3}"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08C888-F894-4A5A-A145-437331ED2108}"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821BD3-E2E0-4B73-9C21-BBA44604AAE3}"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hyperlink" Target="https://oracle-base.com/articles/misc/null-related-functions#nullif" TargetMode="External"/><Relationship Id="rId3" Type="http://schemas.openxmlformats.org/officeDocument/2006/relationships/hyperlink" Target="https://oracle-base.com/articles/misc/null-related-functions#coalesce" TargetMode="External"/><Relationship Id="rId2" Type="http://schemas.openxmlformats.org/officeDocument/2006/relationships/hyperlink" Target="https://oracle-base.com/articles/misc/null-related-functions#nvl2" TargetMode="External"/><Relationship Id="rId1" Type="http://schemas.openxmlformats.org/officeDocument/2006/relationships/hyperlink" Target="https://oracle-base.com/articles/misc/null-related-functions#nv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w3resource.com/oracle/character-functions/oracle-ascii-function.php"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themeOverride" Target="../theme/themeOverride1.xml"/><Relationship Id="rId5" Type="http://schemas.openxmlformats.org/officeDocument/2006/relationships/hyperlink" Target="https://docs.oracle.com/en/database/oracle/oracle-database/19/sqlrf/SUM.html#GUID-5610BE2C-CFE5-446F-A1F7-B924B5663220" TargetMode="External"/><Relationship Id="rId4" Type="http://schemas.openxmlformats.org/officeDocument/2006/relationships/hyperlink" Target="https://docs.oracle.com/en/database/oracle/oracle-database/19/sqlrf/MIN.html#GUID-F7F04E18-1AD8-4D15-9491-4622AD847A74" TargetMode="External"/><Relationship Id="rId3" Type="http://schemas.openxmlformats.org/officeDocument/2006/relationships/hyperlink" Target="https://docs.oracle.com/en/database/oracle/oracle-database/19/sqlrf/MAX.html#GUID-E5372020-A6DA-44BF-93BE-DA8C3F74CD01" TargetMode="External"/><Relationship Id="rId2" Type="http://schemas.openxmlformats.org/officeDocument/2006/relationships/hyperlink" Target="https://docs.oracle.com/en/database/oracle/oracle-database/19/sqlrf/COUNT.html#GUID-AEF08B79-024D-4E3A-B362-9715FB011776" TargetMode="External"/><Relationship Id="rId1" Type="http://schemas.openxmlformats.org/officeDocument/2006/relationships/hyperlink" Target="https://docs.oracle.com/en/database/oracle/oracle-database/19/sqlrf/AVG.html#GUID-B64BCBF1-DAA0-4D88-9821-2C4D3FDE5E4A"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nareshit.in/oracle-training/#Working_with_Sequence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mailto:username.object_name@databaselink"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https://www.geeksforgeeks.org/sql-transactions/" TargetMode="External"/><Relationship Id="rId1" Type="http://schemas.openxmlformats.org/officeDocument/2006/relationships/hyperlink" Target="https://nareshit.in/oracle-training/#Working_with_DCL_TCL_Command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SQL Introduction</a:t>
            </a:r>
            <a:endParaRPr lang="en-US" b="1" u="sng" dirty="0">
              <a:solidFill>
                <a:srgbClr val="FF0000"/>
              </a:solidFill>
            </a:endParaRPr>
          </a:p>
        </p:txBody>
      </p:sp>
      <p:sp>
        <p:nvSpPr>
          <p:cNvPr id="3" name="Content Placeholder 2"/>
          <p:cNvSpPr>
            <a:spLocks noGrp="1"/>
          </p:cNvSpPr>
          <p:nvPr>
            <p:ph idx="1"/>
          </p:nvPr>
        </p:nvSpPr>
        <p:spPr/>
        <p:txBody>
          <a:bodyPr>
            <a:normAutofit/>
          </a:bodyPr>
          <a:lstStyle/>
          <a:p>
            <a:r>
              <a:rPr lang="en-US" sz="1800" dirty="0"/>
              <a:t>SQL is a standard language for storing, manipulating and retrieving data in databases.</a:t>
            </a:r>
            <a:endParaRPr lang="en-US" sz="1800" dirty="0"/>
          </a:p>
          <a:p>
            <a:r>
              <a:rPr lang="en-US" sz="1800" dirty="0"/>
              <a:t>In 1970 E.F.Codd introduced the SQL to operate the RDBMS</a:t>
            </a:r>
            <a:endParaRPr lang="en-US" sz="1800" dirty="0"/>
          </a:p>
          <a:p>
            <a:r>
              <a:rPr lang="en-US" sz="1800" dirty="0"/>
              <a:t>SQL is an ANSI/ISO standard.</a:t>
            </a:r>
            <a:endParaRPr lang="en-US" sz="1800" dirty="0"/>
          </a:p>
          <a:p>
            <a:r>
              <a:rPr lang="en-US" dirty="0"/>
              <a:t>SQL Commands</a:t>
            </a:r>
            <a:endParaRPr lang="en-US" dirty="0"/>
          </a:p>
          <a:p>
            <a:pPr marL="342900" indent="-342900">
              <a:buFont typeface="+mj-lt"/>
              <a:buAutoNum type="arabicPeriod"/>
            </a:pPr>
            <a:r>
              <a:rPr lang="en-US" sz="1800" dirty="0"/>
              <a:t>DDL</a:t>
            </a:r>
            <a:r>
              <a:rPr lang="en-US" sz="1800" dirty="0">
                <a:sym typeface="Wingdings" panose="05000000000000000000" pitchFamily="2" charset="2"/>
              </a:rPr>
              <a:t> (Create,Alter, Drop,Truncate,Rename)</a:t>
            </a:r>
            <a:endParaRPr lang="en-US" sz="1800" dirty="0"/>
          </a:p>
          <a:p>
            <a:pPr marL="342900" indent="-342900">
              <a:buFont typeface="+mj-lt"/>
              <a:buAutoNum type="arabicPeriod"/>
            </a:pPr>
            <a:r>
              <a:rPr lang="en-US" sz="1800" dirty="0"/>
              <a:t>DML(Insert,Update,Delete)</a:t>
            </a:r>
            <a:endParaRPr lang="en-US" sz="1800" dirty="0"/>
          </a:p>
          <a:p>
            <a:pPr marL="342900" indent="-342900">
              <a:buFont typeface="+mj-lt"/>
              <a:buAutoNum type="arabicPeriod"/>
            </a:pPr>
            <a:r>
              <a:rPr lang="en-US" sz="1800" dirty="0"/>
              <a:t>DQL/DRL(Select)</a:t>
            </a:r>
            <a:endParaRPr lang="en-US" sz="1800" dirty="0"/>
          </a:p>
          <a:p>
            <a:pPr marL="342900" indent="-342900">
              <a:buFont typeface="+mj-lt"/>
              <a:buAutoNum type="arabicPeriod"/>
            </a:pPr>
            <a:r>
              <a:rPr lang="en-US" sz="1800" dirty="0"/>
              <a:t>TCL(Commit and rollback)</a:t>
            </a:r>
            <a:endParaRPr lang="en-US" sz="1800" dirty="0"/>
          </a:p>
          <a:p>
            <a:pPr marL="342900" indent="-342900">
              <a:buFont typeface="+mj-lt"/>
              <a:buAutoNum type="arabicPeriod"/>
            </a:pPr>
            <a:r>
              <a:rPr lang="en-US" sz="1800" dirty="0"/>
              <a:t>DCL(Grant and Revoke)</a:t>
            </a:r>
            <a:endParaRPr lang="en-US" sz="1800" dirty="0"/>
          </a:p>
          <a:p>
            <a:pPr marL="342900" indent="-342900">
              <a:buFont typeface="+mj-lt"/>
              <a:buAutoNum type="arabicPeriod"/>
            </a:pPr>
            <a:endParaRPr lang="en-US" sz="1800" dirty="0"/>
          </a:p>
          <a:p>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Data retrieval language</a:t>
            </a:r>
            <a:endParaRPr lang="en-US" b="1" u="sng" dirty="0">
              <a:solidFill>
                <a:srgbClr val="FF0000"/>
              </a:solidFill>
            </a:endParaRPr>
          </a:p>
        </p:txBody>
      </p:sp>
      <p:sp>
        <p:nvSpPr>
          <p:cNvPr id="3" name="Content Placeholder 2"/>
          <p:cNvSpPr>
            <a:spLocks noGrp="1"/>
          </p:cNvSpPr>
          <p:nvPr>
            <p:ph idx="1"/>
          </p:nvPr>
        </p:nvSpPr>
        <p:spPr/>
        <p:txBody>
          <a:bodyPr>
            <a:normAutofit/>
          </a:bodyPr>
          <a:lstStyle/>
          <a:p>
            <a:r>
              <a:rPr lang="en-US" sz="1800" dirty="0"/>
              <a:t>Fetch the records from table.</a:t>
            </a:r>
            <a:endParaRPr lang="en-US" sz="1800" dirty="0"/>
          </a:p>
          <a:p>
            <a:pPr marL="0" indent="0">
              <a:buNone/>
            </a:pPr>
            <a:r>
              <a:rPr lang="en-US" sz="1800" dirty="0"/>
              <a:t>  Ex::Select * from emp;</a:t>
            </a:r>
            <a:endParaRPr lang="en-US" sz="18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Operators</a:t>
            </a:r>
            <a:endParaRPr lang="en-US" b="1" u="sng" dirty="0">
              <a:solidFill>
                <a:srgbClr val="FF0000"/>
              </a:solidFill>
            </a:endParaRPr>
          </a:p>
        </p:txBody>
      </p:sp>
      <p:sp>
        <p:nvSpPr>
          <p:cNvPr id="3" name="Content Placeholder 2"/>
          <p:cNvSpPr>
            <a:spLocks noGrp="1"/>
          </p:cNvSpPr>
          <p:nvPr>
            <p:ph idx="1"/>
          </p:nvPr>
        </p:nvSpPr>
        <p:spPr/>
        <p:txBody>
          <a:bodyPr>
            <a:normAutofit/>
          </a:bodyPr>
          <a:lstStyle/>
          <a:p>
            <a:r>
              <a:rPr lang="en-US" sz="1800" dirty="0"/>
              <a:t>Arithmetic operators(+,-,*,/)</a:t>
            </a:r>
            <a:endParaRPr lang="en-US" sz="1800" dirty="0"/>
          </a:p>
          <a:p>
            <a:r>
              <a:rPr lang="en-US" sz="1800" dirty="0"/>
              <a:t>Relational operators(=,&lt;,&lt;=,&gt;=,!=,&lt;&gt;)</a:t>
            </a:r>
            <a:endParaRPr lang="en-US" sz="1800" dirty="0"/>
          </a:p>
          <a:p>
            <a:r>
              <a:rPr lang="en-US" sz="1800" dirty="0"/>
              <a:t>Logical operators(</a:t>
            </a:r>
            <a:r>
              <a:rPr lang="en-US" sz="1800" dirty="0" err="1"/>
              <a:t>And,Or,Not</a:t>
            </a:r>
            <a:r>
              <a:rPr lang="en-US" sz="1800" dirty="0"/>
              <a:t>)</a:t>
            </a:r>
            <a:endParaRPr lang="en-US" sz="1800" dirty="0"/>
          </a:p>
          <a:p>
            <a:r>
              <a:rPr lang="en-US" sz="1800" dirty="0"/>
              <a:t>Special operators(In,Any,Between,,</a:t>
            </a:r>
            <a:r>
              <a:rPr lang="en-US" sz="1800" dirty="0" err="1"/>
              <a:t>Like,Not</a:t>
            </a:r>
            <a:r>
              <a:rPr lang="en-US" sz="1800" dirty="0"/>
              <a:t>, all ________)</a:t>
            </a:r>
            <a:endParaRPr lang="en-US" sz="1800" dirty="0"/>
          </a:p>
          <a:p>
            <a:r>
              <a:rPr lang="en-US" sz="1800" dirty="0"/>
              <a:t>Concatenation operator(||,</a:t>
            </a:r>
            <a:r>
              <a:rPr lang="en-US" sz="1800" dirty="0" err="1"/>
              <a:t>concat</a:t>
            </a:r>
            <a:r>
              <a:rPr lang="en-US" sz="1800" dirty="0"/>
              <a:t>)</a:t>
            </a:r>
            <a:endParaRPr lang="en-US" sz="1800" dirty="0"/>
          </a:p>
          <a:p>
            <a:r>
              <a:rPr lang="en-US" sz="1800" dirty="0" err="1"/>
              <a:t>Misc</a:t>
            </a:r>
            <a:r>
              <a:rPr lang="en-US" sz="1800" dirty="0"/>
              <a:t>(</a:t>
            </a:r>
            <a:r>
              <a:rPr lang="en-IN" sz="1800" b="1" dirty="0"/>
              <a:t>distinct</a:t>
            </a:r>
            <a:r>
              <a:rPr lang="en-US" sz="1800" dirty="0"/>
              <a:t>):: Used to select the unique records in given result.</a:t>
            </a:r>
            <a:endParaRPr lang="en-US" sz="1800" dirty="0"/>
          </a:p>
          <a:p>
            <a:pPr marL="0" indent="0">
              <a:buNone/>
            </a:pPr>
            <a:r>
              <a:rPr lang="en-US" sz="1800" dirty="0"/>
              <a:t>      Ex::</a:t>
            </a:r>
            <a:r>
              <a:rPr lang="en-IN" sz="1800" dirty="0"/>
              <a:t> select distinct </a:t>
            </a:r>
            <a:r>
              <a:rPr lang="en-IN" sz="1800" dirty="0" err="1"/>
              <a:t>a,b</a:t>
            </a:r>
            <a:r>
              <a:rPr lang="en-IN" sz="1800" dirty="0"/>
              <a:t> from t1;</a:t>
            </a:r>
            <a:endParaRPr lang="en-US" sz="18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Null Introduction</a:t>
            </a:r>
            <a:endParaRPr lang="en-US" b="1" u="sng" dirty="0">
              <a:solidFill>
                <a:srgbClr val="FF0000"/>
              </a:solidFill>
            </a:endParaRPr>
          </a:p>
        </p:txBody>
      </p:sp>
      <p:sp>
        <p:nvSpPr>
          <p:cNvPr id="3" name="Content Placeholder 2"/>
          <p:cNvSpPr>
            <a:spLocks noGrp="1"/>
          </p:cNvSpPr>
          <p:nvPr>
            <p:ph idx="1"/>
          </p:nvPr>
        </p:nvSpPr>
        <p:spPr/>
        <p:txBody>
          <a:bodyPr>
            <a:normAutofit/>
          </a:bodyPr>
          <a:lstStyle/>
          <a:p>
            <a:r>
              <a:rPr lang="en-US" sz="1800" dirty="0"/>
              <a:t>If Field has no value, then the column is said to be null, or to contain null. </a:t>
            </a:r>
            <a:endParaRPr lang="en-US" sz="1800" dirty="0"/>
          </a:p>
          <a:p>
            <a:r>
              <a:rPr lang="en-US" sz="1800" dirty="0"/>
              <a:t>Nulls can appear in columns of any datatype.</a:t>
            </a:r>
            <a:endParaRPr lang="en-US" sz="1800" dirty="0"/>
          </a:p>
          <a:p>
            <a:r>
              <a:rPr lang="en-US" sz="1800" dirty="0"/>
              <a:t>Null can filter using ‘Is null’ and ‘Is not null’.</a:t>
            </a:r>
            <a:endParaRPr lang="en-US" sz="1800" dirty="0"/>
          </a:p>
          <a:p>
            <a:r>
              <a:rPr lang="en-US" sz="1800" dirty="0"/>
              <a:t>Null handling functions::  </a:t>
            </a:r>
            <a:r>
              <a:rPr lang="en-US" sz="1800" dirty="0">
                <a:hlinkClick r:id="rId1"/>
              </a:rPr>
              <a:t>NVL</a:t>
            </a:r>
            <a:r>
              <a:rPr lang="en-US" sz="1800" dirty="0"/>
              <a:t>,</a:t>
            </a:r>
            <a:r>
              <a:rPr lang="en-US" sz="1800" dirty="0">
                <a:hlinkClick r:id="rId2"/>
              </a:rPr>
              <a:t> NVL2</a:t>
            </a:r>
            <a:r>
              <a:rPr lang="en-US" sz="1800" dirty="0"/>
              <a:t>,</a:t>
            </a:r>
            <a:r>
              <a:rPr lang="en-US" sz="1800" dirty="0">
                <a:hlinkClick r:id="rId3"/>
              </a:rPr>
              <a:t>COALESCE</a:t>
            </a:r>
            <a:r>
              <a:rPr lang="en-US" sz="1800" dirty="0"/>
              <a:t>,</a:t>
            </a:r>
            <a:r>
              <a:rPr lang="en-US" sz="1800" dirty="0">
                <a:hlinkClick r:id="rId4"/>
              </a:rPr>
              <a:t>NULLIF</a:t>
            </a:r>
            <a:endParaRPr lang="en-US" sz="1800" dirty="0"/>
          </a:p>
          <a:p>
            <a:r>
              <a:rPr lang="en-US" sz="1800" dirty="0"/>
              <a:t>          select </a:t>
            </a:r>
            <a:r>
              <a:rPr lang="en-US" sz="1800" dirty="0" err="1"/>
              <a:t>nullif</a:t>
            </a:r>
            <a:r>
              <a:rPr lang="en-US" sz="1800" dirty="0"/>
              <a:t>(2,2) from dual –null</a:t>
            </a:r>
            <a:endParaRPr lang="en-US" sz="1800" dirty="0"/>
          </a:p>
          <a:p>
            <a:r>
              <a:rPr lang="en-US" sz="1800" dirty="0"/>
              <a:t>          select </a:t>
            </a:r>
            <a:r>
              <a:rPr lang="en-US" sz="1800" dirty="0" err="1"/>
              <a:t>nullif</a:t>
            </a:r>
            <a:r>
              <a:rPr lang="en-US" sz="1800" dirty="0"/>
              <a:t>(2,4) from dual –2</a:t>
            </a:r>
            <a:endParaRPr lang="en-US" sz="1800" dirty="0"/>
          </a:p>
          <a:p>
            <a:endParaRPr lang="en-US" sz="1800" dirty="0"/>
          </a:p>
          <a:p>
            <a:endParaRPr lang="en-US" sz="18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Built-in functions</a:t>
            </a:r>
            <a:endParaRPr lang="en-US" b="1" u="sng" dirty="0">
              <a:solidFill>
                <a:srgbClr val="FF0000"/>
              </a:solidFill>
            </a:endParaRPr>
          </a:p>
        </p:txBody>
      </p:sp>
      <p:sp>
        <p:nvSpPr>
          <p:cNvPr id="3" name="Content Placeholder 2"/>
          <p:cNvSpPr>
            <a:spLocks noGrp="1"/>
          </p:cNvSpPr>
          <p:nvPr>
            <p:ph idx="1"/>
          </p:nvPr>
        </p:nvSpPr>
        <p:spPr/>
        <p:txBody>
          <a:bodyPr/>
          <a:lstStyle/>
          <a:p>
            <a:r>
              <a:rPr lang="en-US" sz="1800" b="1" u="sng" dirty="0"/>
              <a:t>Single-Row functions:</a:t>
            </a:r>
            <a:endParaRPr lang="en-US" sz="1800" b="1" u="sng" dirty="0"/>
          </a:p>
          <a:p>
            <a:pPr marL="0" indent="0">
              <a:buNone/>
            </a:pPr>
            <a:r>
              <a:rPr lang="en-US" sz="1800" dirty="0"/>
              <a:t>             Number functions</a:t>
            </a:r>
            <a:endParaRPr lang="en-US" sz="1800" dirty="0"/>
          </a:p>
          <a:p>
            <a:pPr marL="457200" lvl="1" indent="0">
              <a:buNone/>
            </a:pPr>
            <a:r>
              <a:rPr lang="en-US" sz="1800" dirty="0"/>
              <a:t>     Character functions</a:t>
            </a:r>
            <a:endParaRPr lang="en-US" sz="1800" dirty="0"/>
          </a:p>
          <a:p>
            <a:pPr marL="457200" lvl="1" indent="0">
              <a:buNone/>
            </a:pPr>
            <a:r>
              <a:rPr lang="en-US" sz="1800" dirty="0"/>
              <a:t>     Date –time functions</a:t>
            </a:r>
            <a:endParaRPr lang="en-US" sz="1800" dirty="0"/>
          </a:p>
          <a:p>
            <a:pPr marL="457200" lvl="1" indent="0">
              <a:buNone/>
            </a:pPr>
            <a:r>
              <a:rPr lang="en-US" sz="1800" dirty="0"/>
              <a:t>     Aggregate functions</a:t>
            </a:r>
            <a:endParaRPr lang="en-US" sz="1800" dirty="0"/>
          </a:p>
          <a:p>
            <a:pPr marL="457200" lvl="1" indent="0">
              <a:buNone/>
            </a:pPr>
            <a:r>
              <a:rPr lang="en-US" sz="1800" dirty="0"/>
              <a:t>     Analytic functions</a:t>
            </a:r>
            <a:endParaRPr lang="en-US" sz="1800" dirty="0"/>
          </a:p>
          <a:p>
            <a:pPr marL="457200" lvl="1" indent="0">
              <a:buNone/>
            </a:pPr>
            <a:r>
              <a:rPr lang="en-US" sz="1800" dirty="0"/>
              <a:t>     </a:t>
            </a:r>
            <a:endParaRPr lang="en-US" sz="1800" dirty="0"/>
          </a:p>
          <a:p>
            <a:pPr lvl="1"/>
            <a:endParaRPr lang="en-US" dirty="0"/>
          </a:p>
          <a:p>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Number functions</a:t>
            </a:r>
            <a:br>
              <a:rPr lang="en-US" dirty="0"/>
            </a:br>
            <a:endParaRPr lang="en-US" dirty="0"/>
          </a:p>
        </p:txBody>
      </p:sp>
      <p:sp>
        <p:nvSpPr>
          <p:cNvPr id="3" name="Content Placeholder 2"/>
          <p:cNvSpPr>
            <a:spLocks noGrp="1"/>
          </p:cNvSpPr>
          <p:nvPr>
            <p:ph idx="1"/>
          </p:nvPr>
        </p:nvSpPr>
        <p:spPr/>
        <p:txBody>
          <a:bodyPr>
            <a:normAutofit/>
          </a:bodyPr>
          <a:lstStyle/>
          <a:p>
            <a:r>
              <a:rPr lang="en-US" sz="1800" dirty="0"/>
              <a:t>Select abs(-20) from dual;</a:t>
            </a:r>
            <a:endParaRPr lang="en-US" sz="1800" dirty="0"/>
          </a:p>
          <a:p>
            <a:r>
              <a:rPr lang="en-US" sz="1800" dirty="0"/>
              <a:t>Select ceil(6.3) from dual;</a:t>
            </a:r>
            <a:endParaRPr lang="en-US" sz="1800" dirty="0"/>
          </a:p>
          <a:p>
            <a:r>
              <a:rPr lang="en-US" sz="1800" dirty="0"/>
              <a:t>Select floor(6.3) from dual;</a:t>
            </a:r>
            <a:endParaRPr lang="en-US" sz="1800" dirty="0"/>
          </a:p>
          <a:p>
            <a:r>
              <a:rPr lang="en-US" sz="1800" dirty="0"/>
              <a:t>Select round(12.39) from dual;</a:t>
            </a:r>
            <a:endParaRPr lang="en-US" sz="1800" dirty="0"/>
          </a:p>
          <a:p>
            <a:r>
              <a:rPr lang="en-US" sz="1800" dirty="0"/>
              <a:t>Select mod(22,4) from dual; --reminder</a:t>
            </a:r>
            <a:endParaRPr lang="en-US" sz="1800" dirty="0"/>
          </a:p>
          <a:p>
            <a:r>
              <a:rPr lang="en-US" sz="1800" dirty="0"/>
              <a:t>Select power(3,2) from dual;</a:t>
            </a:r>
            <a:endParaRPr lang="en-US" sz="1800" dirty="0"/>
          </a:p>
          <a:p>
            <a:r>
              <a:rPr lang="en-US" sz="1800" dirty="0"/>
              <a:t>Select sign(00) from dual;(-1)</a:t>
            </a:r>
            <a:endParaRPr lang="en-US" sz="1800" dirty="0"/>
          </a:p>
          <a:p>
            <a:r>
              <a:rPr lang="en-US" sz="1800" dirty="0"/>
              <a:t>Select sqrt(16) from dual;</a:t>
            </a:r>
            <a:endParaRPr lang="en-US" sz="1800" dirty="0"/>
          </a:p>
          <a:p>
            <a:r>
              <a:rPr lang="en-US" sz="1800" dirty="0"/>
              <a:t>Select </a:t>
            </a:r>
            <a:r>
              <a:rPr lang="en-US" sz="1800" dirty="0" err="1"/>
              <a:t>trunc</a:t>
            </a:r>
            <a:r>
              <a:rPr lang="en-US" sz="1800" dirty="0"/>
              <a:t>(15.79,1) from dual; --15.7</a:t>
            </a:r>
            <a:endParaRPr lang="en-US" sz="1800" dirty="0"/>
          </a:p>
          <a:p>
            <a:r>
              <a:rPr lang="en-US" sz="1800" dirty="0"/>
              <a:t>select </a:t>
            </a:r>
            <a:r>
              <a:rPr lang="en-US" sz="1800" dirty="0" err="1"/>
              <a:t>trunc</a:t>
            </a:r>
            <a:r>
              <a:rPr lang="en-US" sz="1800" dirty="0"/>
              <a:t>(15.79,-1) from dual; --10</a:t>
            </a:r>
            <a:endParaRPr lang="en-US" sz="1800" dirty="0"/>
          </a:p>
          <a:p>
            <a:endParaRPr lang="en-US" sz="18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Character functions</a:t>
            </a:r>
            <a:endParaRPr lang="en-US" b="1" u="sng" dirty="0">
              <a:solidFill>
                <a:srgbClr val="FF0000"/>
              </a:solidFill>
            </a:endParaRPr>
          </a:p>
        </p:txBody>
      </p:sp>
      <p:sp>
        <p:nvSpPr>
          <p:cNvPr id="3" name="Content Placeholder 2"/>
          <p:cNvSpPr>
            <a:spLocks noGrp="1"/>
          </p:cNvSpPr>
          <p:nvPr>
            <p:ph idx="1"/>
          </p:nvPr>
        </p:nvSpPr>
        <p:spPr>
          <a:xfrm>
            <a:off x="838200" y="1825624"/>
            <a:ext cx="10515600" cy="5032376"/>
          </a:xfrm>
        </p:spPr>
        <p:txBody>
          <a:bodyPr>
            <a:normAutofit/>
          </a:bodyPr>
          <a:lstStyle/>
          <a:p>
            <a:r>
              <a:rPr lang="en-US" sz="1800" dirty="0"/>
              <a:t>Select chr(65) ,</a:t>
            </a:r>
            <a:r>
              <a:rPr lang="en-IN" sz="1800" dirty="0">
                <a:hlinkClick r:id="rId1"/>
              </a:rPr>
              <a:t> </a:t>
            </a:r>
            <a:r>
              <a:rPr lang="en-IN" sz="1800" dirty="0"/>
              <a:t>ascii(‘A’), length(‘</a:t>
            </a:r>
            <a:r>
              <a:rPr lang="en-IN" sz="1800" dirty="0" err="1"/>
              <a:t>krishna</a:t>
            </a:r>
            <a:r>
              <a:rPr lang="en-IN" sz="1800" dirty="0"/>
              <a:t>’) </a:t>
            </a:r>
            <a:r>
              <a:rPr lang="en-US" sz="1800" dirty="0"/>
              <a:t>from dual;--A</a:t>
            </a:r>
            <a:endParaRPr lang="en-US" sz="1800" dirty="0"/>
          </a:p>
          <a:p>
            <a:r>
              <a:rPr lang="en-US" sz="1800" dirty="0"/>
              <a:t>Select </a:t>
            </a:r>
            <a:r>
              <a:rPr lang="en-US" sz="1800" dirty="0" err="1"/>
              <a:t>concat</a:t>
            </a:r>
            <a:r>
              <a:rPr lang="en-US" sz="1800" dirty="0"/>
              <a:t>(‘shiva’,’ ‘,’Kumar’), </a:t>
            </a:r>
            <a:r>
              <a:rPr lang="en-US" sz="1800" dirty="0" err="1"/>
              <a:t>initcap</a:t>
            </a:r>
            <a:r>
              <a:rPr lang="en-US" sz="1800" dirty="0"/>
              <a:t>(‘</a:t>
            </a:r>
            <a:r>
              <a:rPr lang="en-US" sz="1800" dirty="0" err="1"/>
              <a:t>krishna</a:t>
            </a:r>
            <a:r>
              <a:rPr lang="en-US" sz="1800" dirty="0"/>
              <a:t>’) from dual</a:t>
            </a:r>
            <a:endParaRPr lang="en-US" sz="1800" dirty="0"/>
          </a:p>
          <a:p>
            <a:r>
              <a:rPr lang="en-US" sz="1800" dirty="0"/>
              <a:t>Select lower(‘KRISHNA’) , upper(‘Krishna’) from dual;</a:t>
            </a:r>
            <a:endParaRPr lang="en-US" sz="1800" dirty="0"/>
          </a:p>
          <a:p>
            <a:r>
              <a:rPr lang="en-US" sz="1800" dirty="0"/>
              <a:t>Select </a:t>
            </a:r>
            <a:r>
              <a:rPr lang="en-US" sz="1800" dirty="0" err="1"/>
              <a:t>nchr</a:t>
            </a:r>
            <a:r>
              <a:rPr lang="en-US" sz="1800" dirty="0"/>
              <a:t>(65) from dual;</a:t>
            </a:r>
            <a:endParaRPr lang="en-US" sz="1800" dirty="0"/>
          </a:p>
          <a:p>
            <a:r>
              <a:rPr lang="en-US" sz="1800" dirty="0"/>
              <a:t>Select </a:t>
            </a:r>
            <a:r>
              <a:rPr lang="en-US" sz="1800" dirty="0" err="1"/>
              <a:t>lpad</a:t>
            </a:r>
            <a:r>
              <a:rPr lang="en-US" sz="1800" dirty="0"/>
              <a:t>(‘krishna’,10,’*’) , </a:t>
            </a:r>
            <a:r>
              <a:rPr lang="en-US" sz="1800" dirty="0" err="1"/>
              <a:t>rpad</a:t>
            </a:r>
            <a:r>
              <a:rPr lang="en-US" sz="1800" dirty="0"/>
              <a:t>(‘krishna’,10,’*’) from dual;</a:t>
            </a:r>
            <a:endParaRPr lang="en-US" sz="1800" dirty="0"/>
          </a:p>
          <a:p>
            <a:r>
              <a:rPr lang="en-US" sz="1800" dirty="0"/>
              <a:t>Select </a:t>
            </a:r>
            <a:r>
              <a:rPr lang="en-US" sz="1800" dirty="0" err="1"/>
              <a:t>ltrim</a:t>
            </a:r>
            <a:r>
              <a:rPr lang="en-US" sz="1800" dirty="0"/>
              <a:t>(‘  Krishna  ‘), </a:t>
            </a:r>
            <a:r>
              <a:rPr lang="en-US" sz="1800" dirty="0" err="1"/>
              <a:t>rtrim</a:t>
            </a:r>
            <a:r>
              <a:rPr lang="en-US" sz="1800" dirty="0"/>
              <a:t>(‘  Krishna  ‘), trim(‘  Krishna  ‘)  from dual;</a:t>
            </a:r>
            <a:endParaRPr lang="en-US" sz="1800" dirty="0"/>
          </a:p>
          <a:p>
            <a:r>
              <a:rPr lang="en-US" sz="1800" dirty="0"/>
              <a:t>Select replace(‘</a:t>
            </a:r>
            <a:r>
              <a:rPr lang="en-US" sz="1800" dirty="0" err="1"/>
              <a:t>krishna</a:t>
            </a:r>
            <a:r>
              <a:rPr lang="en-US" sz="1800" dirty="0"/>
              <a:t>’,’n’) from dual;</a:t>
            </a:r>
            <a:endParaRPr lang="en-US" sz="1800" dirty="0"/>
          </a:p>
          <a:p>
            <a:r>
              <a:rPr lang="en-US" sz="1800" dirty="0"/>
              <a:t>Select replace(‘</a:t>
            </a:r>
            <a:r>
              <a:rPr lang="en-US" sz="1800" dirty="0" err="1"/>
              <a:t>krishna</a:t>
            </a:r>
            <a:r>
              <a:rPr lang="en-US" sz="1800" dirty="0"/>
              <a:t>’,’</a:t>
            </a:r>
            <a:r>
              <a:rPr lang="en-US" sz="1800" dirty="0" err="1"/>
              <a:t>shna</a:t>
            </a:r>
            <a:r>
              <a:rPr lang="en-US" sz="1800" dirty="0"/>
              <a:t>’, ’</a:t>
            </a:r>
            <a:r>
              <a:rPr lang="en-US" sz="1800" dirty="0" err="1"/>
              <a:t>sh</a:t>
            </a:r>
            <a:r>
              <a:rPr lang="en-US" sz="1800" dirty="0"/>
              <a:t>’) from dual;</a:t>
            </a:r>
            <a:endParaRPr lang="en-US" sz="1800" dirty="0"/>
          </a:p>
          <a:p>
            <a:r>
              <a:rPr lang="en-US" sz="1800" dirty="0"/>
              <a:t>SELECT TRANSLATE('</a:t>
            </a:r>
            <a:r>
              <a:rPr lang="en-US" sz="1800" dirty="0" err="1"/>
              <a:t>comma,delimited,text</a:t>
            </a:r>
            <a:r>
              <a:rPr lang="en-US" sz="1800" dirty="0"/>
              <a:t>', ',', '|') AS "New Text" FROM DUAL;</a:t>
            </a:r>
            <a:endParaRPr lang="en-US" sz="1800" dirty="0"/>
          </a:p>
          <a:p>
            <a:r>
              <a:rPr lang="en-US" sz="1800" dirty="0"/>
              <a:t>SELECT INSTR('THIS IS THE THING','TH') "Position Found" FROM DUAL;</a:t>
            </a:r>
            <a:endParaRPr lang="en-US" sz="1800" dirty="0"/>
          </a:p>
          <a:p>
            <a:r>
              <a:rPr lang="en-US" sz="1800" dirty="0"/>
              <a:t>Select </a:t>
            </a:r>
            <a:r>
              <a:rPr lang="en-US" sz="1800" dirty="0" err="1"/>
              <a:t>substr</a:t>
            </a:r>
            <a:r>
              <a:rPr lang="en-US" sz="1800" dirty="0"/>
              <a:t>(‘</a:t>
            </a:r>
            <a:r>
              <a:rPr lang="en-US" sz="1800" dirty="0" err="1"/>
              <a:t>bala</a:t>
            </a:r>
            <a:r>
              <a:rPr lang="en-US" sz="1800" dirty="0"/>
              <a:t>  krishna’,5,6) , </a:t>
            </a:r>
            <a:r>
              <a:rPr lang="en-US" sz="1800" dirty="0" err="1"/>
              <a:t>substr</a:t>
            </a:r>
            <a:r>
              <a:rPr lang="en-US" sz="1800" dirty="0"/>
              <a:t>(‘</a:t>
            </a:r>
            <a:r>
              <a:rPr lang="en-US" sz="1800" dirty="0" err="1"/>
              <a:t>bala</a:t>
            </a:r>
            <a:r>
              <a:rPr lang="en-US" sz="1800" dirty="0"/>
              <a:t>  krishna’,-5,6), </a:t>
            </a:r>
            <a:r>
              <a:rPr lang="en-US" sz="1800" dirty="0" err="1"/>
              <a:t>substr</a:t>
            </a:r>
            <a:r>
              <a:rPr lang="en-US" sz="1800" dirty="0"/>
              <a:t>(‘</a:t>
            </a:r>
            <a:r>
              <a:rPr lang="en-US" sz="1800" dirty="0" err="1"/>
              <a:t>bala</a:t>
            </a:r>
            <a:r>
              <a:rPr lang="en-US" sz="1800" dirty="0"/>
              <a:t>  krishna’,5), </a:t>
            </a:r>
            <a:r>
              <a:rPr lang="en-US" sz="1800" dirty="0" err="1"/>
              <a:t>substr</a:t>
            </a:r>
            <a:r>
              <a:rPr lang="en-US" sz="1800" dirty="0"/>
              <a:t>(‘</a:t>
            </a:r>
            <a:r>
              <a:rPr lang="en-US" sz="1800" dirty="0" err="1"/>
              <a:t>bala</a:t>
            </a:r>
            <a:r>
              <a:rPr lang="en-US" sz="1800" dirty="0"/>
              <a:t>  krishna’,-5,-6) from dual</a:t>
            </a:r>
            <a:endParaRPr lang="en-US" sz="1800" dirty="0"/>
          </a:p>
          <a:p>
            <a:endParaRPr lang="en-US" sz="1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Date and time functions</a:t>
            </a:r>
            <a:endParaRPr lang="en-IN" b="1" u="sng" dirty="0">
              <a:solidFill>
                <a:srgbClr val="FF0000"/>
              </a:solidFill>
            </a:endParaRPr>
          </a:p>
        </p:txBody>
      </p:sp>
      <p:sp>
        <p:nvSpPr>
          <p:cNvPr id="3" name="Content Placeholder 2"/>
          <p:cNvSpPr>
            <a:spLocks noGrp="1"/>
          </p:cNvSpPr>
          <p:nvPr>
            <p:ph idx="1"/>
          </p:nvPr>
        </p:nvSpPr>
        <p:spPr>
          <a:xfrm>
            <a:off x="838200" y="1825625"/>
            <a:ext cx="10515600" cy="4894152"/>
          </a:xfrm>
        </p:spPr>
        <p:txBody>
          <a:bodyPr/>
          <a:lstStyle/>
          <a:p>
            <a:r>
              <a:rPr lang="en-US" sz="1800" dirty="0"/>
              <a:t>Select </a:t>
            </a:r>
            <a:r>
              <a:rPr lang="en-US" sz="1800" dirty="0" err="1"/>
              <a:t>Sysdate,current_date,current_timestamp</a:t>
            </a:r>
            <a:r>
              <a:rPr lang="en-US" sz="1800" dirty="0"/>
              <a:t>() from dual;</a:t>
            </a:r>
            <a:endParaRPr lang="en-US" sz="1800" dirty="0"/>
          </a:p>
          <a:p>
            <a:r>
              <a:rPr lang="en-US" sz="1800" dirty="0"/>
              <a:t>SELECT TO_CHAR(ADD_MONTHS(</a:t>
            </a:r>
            <a:r>
              <a:rPr lang="en-US" sz="1800" dirty="0" err="1"/>
              <a:t>hire_date</a:t>
            </a:r>
            <a:r>
              <a:rPr lang="en-US" sz="1800" dirty="0"/>
              <a:t>, 1), 'DD-MON-YYYY') "Next month" FROM emp ;</a:t>
            </a:r>
            <a:endParaRPr lang="en-US" sz="1800" dirty="0"/>
          </a:p>
          <a:p>
            <a:r>
              <a:rPr lang="en-US" sz="1800" dirty="0"/>
              <a:t>SELECT EXTRACT(YEAR FROM DATE '1998-03-07'),EXTRACT(MONTH FROM DATE '1998-03-07'),EXTRACT(DAY FROM DATE '1998-03-07') FROM DUAL;</a:t>
            </a:r>
            <a:endParaRPr lang="en-US" sz="1800" dirty="0"/>
          </a:p>
          <a:p>
            <a:r>
              <a:rPr lang="en-US" sz="1800" dirty="0"/>
              <a:t>SELECT SYSDATE, LAST_DAY(SYSDATE) "</a:t>
            </a:r>
            <a:r>
              <a:rPr lang="en-US" sz="1800" dirty="0" err="1"/>
              <a:t>Last",NEXT_DAY</a:t>
            </a:r>
            <a:r>
              <a:rPr lang="en-US" sz="1800" dirty="0"/>
              <a:t>('15-OCT-2009','TUESDAY') "NEXT DAY" from dual;</a:t>
            </a:r>
            <a:endParaRPr lang="en-US" sz="1800" dirty="0"/>
          </a:p>
          <a:p>
            <a:r>
              <a:rPr lang="en-US" sz="1800" dirty="0"/>
              <a:t>SELECT ROUND (TO_DATE ('27-OCT-2022'),'month')  ,ROUND (TO_DATE ('27-OCT-2022'),'year') "New Year" FROM DUAL;</a:t>
            </a:r>
            <a:endParaRPr lang="en-US" sz="1800" dirty="0"/>
          </a:p>
          <a:p>
            <a:r>
              <a:rPr lang="en-US" sz="1800" dirty="0"/>
              <a:t>ALTER SESSION SET TIME_ZONE = '-5:00';</a:t>
            </a:r>
            <a:endParaRPr lang="en-US" sz="1800" dirty="0"/>
          </a:p>
          <a:p>
            <a:r>
              <a:rPr lang="en-US" sz="1800" dirty="0"/>
              <a:t>SELECT SESSIONTIMEZONE, TO_CHAR(</a:t>
            </a:r>
            <a:r>
              <a:rPr lang="en-US" sz="1800" dirty="0" err="1"/>
              <a:t>sysdate</a:t>
            </a:r>
            <a:r>
              <a:rPr lang="en-US" sz="1800" dirty="0"/>
              <a:t>, 'DD-MON-YYYY HH24:MI:SS') from dual;</a:t>
            </a:r>
            <a:endParaRPr lang="en-US" sz="1800" dirty="0"/>
          </a:p>
          <a:p>
            <a:r>
              <a:rPr lang="en-US" sz="1800" dirty="0"/>
              <a:t>SELECT TO_DATE('January 15, 1989, 11:00 </a:t>
            </a:r>
            <a:r>
              <a:rPr lang="en-US" sz="1800" dirty="0" err="1"/>
              <a:t>A.M.','Month</a:t>
            </a:r>
            <a:r>
              <a:rPr lang="en-US" sz="1800" dirty="0"/>
              <a:t> dd, YYYY, HH:MI A.M.','NLS_DATE_LANGUAGE = American') FROM DUAL;</a:t>
            </a:r>
            <a:endParaRPr lang="en-US" sz="1800" dirty="0"/>
          </a:p>
          <a:p>
            <a:r>
              <a:rPr lang="en-US" sz="1800" dirty="0"/>
              <a:t>SELECT TRUNC(TO_DATE('27-OCT-92','DD-MON-YY'), 'month') "New Year" FROM DUAL;</a:t>
            </a:r>
            <a:endParaRPr lang="en-US" sz="1800" dirty="0"/>
          </a:p>
          <a:p>
            <a:r>
              <a:rPr lang="en-US" sz="1800" dirty="0"/>
              <a:t>SELECT TO_TIMESTAMP ('10-Sep-02 14:10:10.123000', 'DD-Mon-RR HH24:MI:SS.FF') FROM DUAL;</a:t>
            </a:r>
            <a:endParaRPr lang="en-IN" sz="18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rgbClr val="FF0000"/>
                </a:solidFill>
              </a:rPr>
              <a:t>Conversion functions</a:t>
            </a:r>
            <a:endParaRPr lang="en-IN" u="sng" dirty="0">
              <a:solidFill>
                <a:srgbClr val="FF0000"/>
              </a:solidFill>
            </a:endParaRPr>
          </a:p>
        </p:txBody>
      </p:sp>
      <p:sp>
        <p:nvSpPr>
          <p:cNvPr id="3" name="Content Placeholder 2"/>
          <p:cNvSpPr>
            <a:spLocks noGrp="1"/>
          </p:cNvSpPr>
          <p:nvPr>
            <p:ph idx="1"/>
          </p:nvPr>
        </p:nvSpPr>
        <p:spPr/>
        <p:txBody>
          <a:bodyPr>
            <a:normAutofit/>
          </a:bodyPr>
          <a:lstStyle/>
          <a:p>
            <a:r>
              <a:rPr lang="en-US" sz="1800" dirty="0"/>
              <a:t>SELECT CAST('22-OCT-1997' AS TIMESTAMP WITH LOCAL TIME ZONE)   FROM DUAL;</a:t>
            </a:r>
            <a:endParaRPr lang="en-US" sz="1800" dirty="0"/>
          </a:p>
          <a:p>
            <a:r>
              <a:rPr lang="en-US" sz="1800" dirty="0"/>
              <a:t>SELECT </a:t>
            </a:r>
            <a:r>
              <a:rPr lang="en-US" sz="1800" dirty="0" err="1"/>
              <a:t>empno</a:t>
            </a:r>
            <a:r>
              <a:rPr lang="en-US" sz="1800" dirty="0"/>
              <a:t>, CAST(</a:t>
            </a:r>
            <a:r>
              <a:rPr lang="en-US" sz="1800" dirty="0" err="1"/>
              <a:t>ename</a:t>
            </a:r>
            <a:r>
              <a:rPr lang="en-US" sz="1800" dirty="0"/>
              <a:t>||'===&gt;'||</a:t>
            </a:r>
            <a:r>
              <a:rPr lang="en-US" sz="1800" dirty="0" err="1"/>
              <a:t>sal</a:t>
            </a:r>
            <a:r>
              <a:rPr lang="en-US" sz="1800" dirty="0"/>
              <a:t> AS VARCHAR2(30)) text FROM emp order by </a:t>
            </a:r>
            <a:r>
              <a:rPr lang="en-US" sz="1800" dirty="0" err="1"/>
              <a:t>empno</a:t>
            </a:r>
            <a:r>
              <a:rPr lang="en-US" sz="1800" dirty="0"/>
              <a:t>;</a:t>
            </a:r>
            <a:endParaRPr lang="en-US" sz="1800" dirty="0"/>
          </a:p>
          <a:p>
            <a:r>
              <a:rPr lang="en-US" sz="1800" dirty="0"/>
              <a:t>SELECT CAST('N/A'  AS NUMBER DEFAULT '0' ON CONVERSION ERROR) FROM DUAL;</a:t>
            </a:r>
            <a:endParaRPr lang="en-US" sz="1800" dirty="0"/>
          </a:p>
          <a:p>
            <a:endParaRPr lang="en-IN"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solidFill>
                  <a:srgbClr val="FF0000"/>
                </a:solidFill>
              </a:rPr>
              <a:t>Aggregate functions</a:t>
            </a:r>
            <a:endParaRPr lang="en-IN" u="sng" dirty="0">
              <a:solidFill>
                <a:srgbClr val="FF0000"/>
              </a:solidFill>
            </a:endParaRPr>
          </a:p>
        </p:txBody>
      </p:sp>
      <p:sp>
        <p:nvSpPr>
          <p:cNvPr id="3" name="Content Placeholder 2"/>
          <p:cNvSpPr>
            <a:spLocks noGrp="1"/>
          </p:cNvSpPr>
          <p:nvPr>
            <p:ph idx="1"/>
          </p:nvPr>
        </p:nvSpPr>
        <p:spPr/>
        <p:txBody>
          <a:bodyPr>
            <a:normAutofit/>
          </a:bodyPr>
          <a:lstStyle/>
          <a:p>
            <a:r>
              <a:rPr lang="en-IN" sz="1800" dirty="0">
                <a:hlinkClick r:id="rId1"/>
              </a:rPr>
              <a:t>AVG</a:t>
            </a:r>
            <a:endParaRPr lang="en-IN" sz="1800" dirty="0"/>
          </a:p>
          <a:p>
            <a:r>
              <a:rPr lang="en-IN" sz="1800" dirty="0">
                <a:hlinkClick r:id="rId2"/>
              </a:rPr>
              <a:t>COUNT</a:t>
            </a:r>
            <a:endParaRPr lang="en-IN" sz="1800" dirty="0"/>
          </a:p>
          <a:p>
            <a:r>
              <a:rPr lang="en-IN" sz="1800" dirty="0">
                <a:hlinkClick r:id="rId3"/>
              </a:rPr>
              <a:t>MAX</a:t>
            </a:r>
            <a:endParaRPr lang="en-IN" sz="1800" dirty="0"/>
          </a:p>
          <a:p>
            <a:r>
              <a:rPr lang="en-IN" sz="1800" dirty="0">
                <a:hlinkClick r:id="rId4"/>
              </a:rPr>
              <a:t>MIN</a:t>
            </a:r>
            <a:endParaRPr lang="en-IN" sz="1800" dirty="0"/>
          </a:p>
          <a:p>
            <a:r>
              <a:rPr lang="en-IN" sz="1800" dirty="0">
                <a:hlinkClick r:id="rId5"/>
              </a:rPr>
              <a:t>SUM</a:t>
            </a:r>
            <a:endParaRPr lang="en-IN" sz="1800" dirty="0"/>
          </a:p>
          <a:p>
            <a:r>
              <a:rPr lang="en-IN" sz="1800" dirty="0"/>
              <a:t>SELECT LISTAGG(</a:t>
            </a:r>
            <a:r>
              <a:rPr lang="en-IN" sz="1800" dirty="0" err="1"/>
              <a:t>ename</a:t>
            </a:r>
            <a:r>
              <a:rPr lang="en-IN" sz="1800" dirty="0"/>
              <a:t>, '; ')</a:t>
            </a:r>
            <a:endParaRPr lang="en-IN" sz="1800" dirty="0"/>
          </a:p>
          <a:p>
            <a:pPr marL="0" indent="0">
              <a:buNone/>
            </a:pPr>
            <a:r>
              <a:rPr lang="en-IN" sz="1800" dirty="0"/>
              <a:t>         WITHIN GROUP (ORDER BY </a:t>
            </a:r>
            <a:r>
              <a:rPr lang="en-IN" sz="1800" dirty="0" err="1"/>
              <a:t>hiredate</a:t>
            </a:r>
            <a:r>
              <a:rPr lang="en-IN" sz="1800" dirty="0"/>
              <a:t>, </a:t>
            </a:r>
            <a:r>
              <a:rPr lang="en-IN" sz="1800" dirty="0" err="1"/>
              <a:t>ename</a:t>
            </a:r>
            <a:r>
              <a:rPr lang="en-IN" sz="1800" dirty="0"/>
              <a:t>) "</a:t>
            </a:r>
            <a:r>
              <a:rPr lang="en-IN" sz="1800" dirty="0" err="1"/>
              <a:t>Emp_list</a:t>
            </a:r>
            <a:r>
              <a:rPr lang="en-IN" sz="1800" dirty="0"/>
              <a:t>",</a:t>
            </a:r>
            <a:endParaRPr lang="en-IN" sz="1800" dirty="0"/>
          </a:p>
          <a:p>
            <a:pPr marL="0" indent="0">
              <a:buNone/>
            </a:pPr>
            <a:r>
              <a:rPr lang="en-IN" sz="1800" dirty="0"/>
              <a:t>       MIN(</a:t>
            </a:r>
            <a:r>
              <a:rPr lang="en-IN" sz="1800" dirty="0" err="1"/>
              <a:t>hiredate</a:t>
            </a:r>
            <a:r>
              <a:rPr lang="en-IN" sz="1800" dirty="0"/>
              <a:t>) "Earliest"</a:t>
            </a:r>
            <a:endParaRPr lang="en-IN" sz="1800" dirty="0"/>
          </a:p>
          <a:p>
            <a:pPr marL="0" indent="0">
              <a:buNone/>
            </a:pPr>
            <a:r>
              <a:rPr lang="en-IN" sz="1800" dirty="0"/>
              <a:t>  FROM employees</a:t>
            </a:r>
            <a:endParaRPr lang="en-IN" sz="1800" dirty="0"/>
          </a:p>
          <a:p>
            <a:pPr marL="0" indent="0">
              <a:buNone/>
            </a:pPr>
            <a:r>
              <a:rPr lang="en-IN" sz="1800" dirty="0"/>
              <a:t>  WHERE </a:t>
            </a:r>
            <a:r>
              <a:rPr lang="en-IN" sz="1800" dirty="0" err="1"/>
              <a:t>dept_id</a:t>
            </a:r>
            <a:r>
              <a:rPr lang="en-IN" sz="1800" dirty="0"/>
              <a:t> = 30;</a:t>
            </a:r>
            <a:endParaRPr lang="en-IN" sz="1800" dirty="0"/>
          </a:p>
        </p:txBody>
      </p:sp>
    </p:spTree>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FF0000"/>
                </a:solidFill>
              </a:rPr>
              <a:t>General Comparison Functions</a:t>
            </a:r>
            <a:br>
              <a:rPr lang="en-IN" b="0" i="0" dirty="0">
                <a:solidFill>
                  <a:srgbClr val="1A1816"/>
                </a:solidFill>
                <a:effectLst/>
                <a:latin typeface="Oracle Sans"/>
              </a:rPr>
            </a:br>
            <a:endParaRPr lang="en-IN" dirty="0"/>
          </a:p>
        </p:txBody>
      </p:sp>
      <p:sp>
        <p:nvSpPr>
          <p:cNvPr id="3" name="Content Placeholder 2"/>
          <p:cNvSpPr>
            <a:spLocks noGrp="1"/>
          </p:cNvSpPr>
          <p:nvPr>
            <p:ph idx="1"/>
          </p:nvPr>
        </p:nvSpPr>
        <p:spPr/>
        <p:txBody>
          <a:bodyPr/>
          <a:lstStyle/>
          <a:p>
            <a:r>
              <a:rPr lang="en-US" sz="1800" dirty="0"/>
              <a:t>SELECT GREATEST('HARRY', 'HARRIOT', 'HAROLD') "Greatest" FROM DUAL;</a:t>
            </a:r>
            <a:endParaRPr lang="en-US" sz="1800" dirty="0"/>
          </a:p>
          <a:p>
            <a:r>
              <a:rPr lang="en-US" sz="1800" dirty="0"/>
              <a:t>SELECT GREATEST (1, '3.925', '2.4') "Greatest" FROM DUAL;</a:t>
            </a:r>
            <a:endParaRPr lang="en-US" sz="1800" dirty="0"/>
          </a:p>
          <a:p>
            <a:r>
              <a:rPr lang="en-US" sz="1800" dirty="0"/>
              <a:t>SELECT LEAST (1, '3.925', '2.4') "Least" FROM DUAL;</a:t>
            </a:r>
            <a:endParaRPr lang="en-US" sz="1800" dirty="0"/>
          </a:p>
          <a:p>
            <a:r>
              <a:rPr lang="en-US" sz="1800" dirty="0"/>
              <a:t>SELECT LEAST('HARRY','HARRIOT','HAROLD') "Least" FROM DUAL;</a:t>
            </a:r>
            <a:endParaRPr lang="en-IN"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Data Types</a:t>
            </a:r>
            <a:endParaRPr lang="en-US" b="1" u="sng" dirty="0">
              <a:solidFill>
                <a:srgbClr val="FF0000"/>
              </a:solidFill>
            </a:endParaRPr>
          </a:p>
        </p:txBody>
      </p:sp>
      <p:sp>
        <p:nvSpPr>
          <p:cNvPr id="3" name="Content Placeholder 2"/>
          <p:cNvSpPr>
            <a:spLocks noGrp="1"/>
          </p:cNvSpPr>
          <p:nvPr>
            <p:ph idx="1"/>
          </p:nvPr>
        </p:nvSpPr>
        <p:spPr/>
        <p:txBody>
          <a:bodyPr>
            <a:normAutofit/>
          </a:bodyPr>
          <a:lstStyle/>
          <a:p>
            <a:r>
              <a:rPr lang="en-US" sz="1800" dirty="0"/>
              <a:t>Number datatypes(Number(P,s),</a:t>
            </a:r>
            <a:r>
              <a:rPr lang="en-US" sz="1800" dirty="0" err="1"/>
              <a:t>Int,Number</a:t>
            </a:r>
            <a:r>
              <a:rPr lang="en-US" sz="1800" dirty="0"/>
              <a:t>)</a:t>
            </a:r>
            <a:endParaRPr lang="en-US" sz="1800" dirty="0"/>
          </a:p>
          <a:p>
            <a:r>
              <a:rPr lang="en-US" sz="1800" dirty="0"/>
              <a:t>Character datatypes(CHAR (), VARCHAR2(),CLOB,Long)</a:t>
            </a:r>
            <a:endParaRPr lang="en-US" sz="1800" dirty="0"/>
          </a:p>
          <a:p>
            <a:r>
              <a:rPr lang="en-US" sz="1800" dirty="0"/>
              <a:t>Date datatypes(Date)</a:t>
            </a:r>
            <a:endParaRPr lang="en-US" sz="1800" dirty="0"/>
          </a:p>
          <a:p>
            <a:r>
              <a:rPr lang="en-US" sz="1800" dirty="0"/>
              <a:t>Binary datatypes(BLOB)</a:t>
            </a:r>
            <a:endParaRPr 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Decode and Case statements</a:t>
            </a:r>
            <a:endParaRPr lang="en-IN" b="1" u="sng"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sz="1800" b="1" dirty="0">
                <a:solidFill>
                  <a:srgbClr val="FF0000"/>
                </a:solidFill>
              </a:rPr>
              <a:t>Decode()::</a:t>
            </a:r>
            <a:endParaRPr lang="en-US" sz="1800" b="1" dirty="0">
              <a:solidFill>
                <a:srgbClr val="FF0000"/>
              </a:solidFill>
            </a:endParaRPr>
          </a:p>
          <a:p>
            <a:pPr marL="0" indent="0">
              <a:buNone/>
            </a:pPr>
            <a:r>
              <a:rPr lang="en-US" sz="1800" dirty="0"/>
              <a:t>  SELECT </a:t>
            </a:r>
            <a:r>
              <a:rPr lang="en-US" sz="1800" dirty="0" err="1"/>
              <a:t>empno,ename,deptno,DECODE</a:t>
            </a:r>
            <a:r>
              <a:rPr lang="en-US" sz="1800" dirty="0"/>
              <a:t> (</a:t>
            </a:r>
            <a:r>
              <a:rPr lang="en-US" sz="1800" dirty="0" err="1"/>
              <a:t>deptno</a:t>
            </a:r>
            <a:r>
              <a:rPr lang="en-US" sz="1800" dirty="0"/>
              <a:t>, 10, 'Accounts',   20, '</a:t>
            </a:r>
            <a:r>
              <a:rPr lang="en-US" sz="1800" dirty="0" err="1"/>
              <a:t>Finanace</a:t>
            </a:r>
            <a:r>
              <a:rPr lang="en-US" sz="1800" dirty="0"/>
              <a:t>',    30, 'software',   40, 'Inventory',  'General')  "</a:t>
            </a:r>
            <a:r>
              <a:rPr lang="en-US" sz="1800" dirty="0" err="1"/>
              <a:t>Dept_details</a:t>
            </a:r>
            <a:r>
              <a:rPr lang="en-US" sz="1800" dirty="0"/>
              <a:t>" FROM emp;</a:t>
            </a:r>
            <a:endParaRPr lang="en-US" sz="1800" dirty="0"/>
          </a:p>
          <a:p>
            <a:pPr marL="0" indent="0">
              <a:buNone/>
            </a:pPr>
            <a:endParaRPr lang="en-US" sz="1800" dirty="0"/>
          </a:p>
          <a:p>
            <a:r>
              <a:rPr lang="en-US" sz="1800" b="1" dirty="0">
                <a:solidFill>
                  <a:srgbClr val="FF0000"/>
                </a:solidFill>
              </a:rPr>
              <a:t>Case::</a:t>
            </a:r>
            <a:endParaRPr lang="en-US" sz="1800" b="1" dirty="0">
              <a:solidFill>
                <a:srgbClr val="FF0000"/>
              </a:solidFill>
            </a:endParaRPr>
          </a:p>
          <a:p>
            <a:pPr marL="0" indent="0">
              <a:lnSpc>
                <a:spcPct val="100000"/>
              </a:lnSpc>
              <a:buNone/>
            </a:pPr>
            <a:r>
              <a:rPr lang="en-IN" sz="1800" dirty="0"/>
              <a:t>SELECT </a:t>
            </a:r>
            <a:r>
              <a:rPr lang="en-IN" sz="1800" dirty="0" err="1"/>
              <a:t>empno,ename,deptno</a:t>
            </a:r>
            <a:r>
              <a:rPr lang="en-IN" sz="1800" dirty="0"/>
              <a:t>,</a:t>
            </a:r>
            <a:endParaRPr lang="en-IN" sz="1800" dirty="0"/>
          </a:p>
          <a:p>
            <a:pPr marL="0" indent="0">
              <a:lnSpc>
                <a:spcPct val="100000"/>
              </a:lnSpc>
              <a:buNone/>
            </a:pPr>
            <a:r>
              <a:rPr lang="en-IN" sz="1800" dirty="0"/>
              <a:t>       case when </a:t>
            </a:r>
            <a:r>
              <a:rPr lang="en-IN" sz="1800" dirty="0" err="1"/>
              <a:t>deptno</a:t>
            </a:r>
            <a:r>
              <a:rPr lang="en-IN" sz="1800" dirty="0"/>
              <a:t>= 10 then 'Accounts' </a:t>
            </a:r>
            <a:endParaRPr lang="en-IN" sz="1800" dirty="0"/>
          </a:p>
          <a:p>
            <a:pPr marL="0" indent="0">
              <a:lnSpc>
                <a:spcPct val="100000"/>
              </a:lnSpc>
              <a:buNone/>
            </a:pPr>
            <a:r>
              <a:rPr lang="en-IN" sz="1800" dirty="0"/>
              <a:t>            when </a:t>
            </a:r>
            <a:r>
              <a:rPr lang="en-IN" sz="1800" dirty="0" err="1"/>
              <a:t>deptno</a:t>
            </a:r>
            <a:r>
              <a:rPr lang="en-IN" sz="1800" dirty="0"/>
              <a:t>= 20 then '</a:t>
            </a:r>
            <a:r>
              <a:rPr lang="en-IN" sz="1800" dirty="0" err="1"/>
              <a:t>Finanace</a:t>
            </a:r>
            <a:r>
              <a:rPr lang="en-IN" sz="1800" dirty="0"/>
              <a:t>' </a:t>
            </a:r>
            <a:endParaRPr lang="en-IN" sz="1800" dirty="0"/>
          </a:p>
          <a:p>
            <a:pPr marL="0" indent="0">
              <a:lnSpc>
                <a:spcPct val="100000"/>
              </a:lnSpc>
              <a:buNone/>
            </a:pPr>
            <a:r>
              <a:rPr lang="en-IN" sz="1800" dirty="0"/>
              <a:t>            when </a:t>
            </a:r>
            <a:r>
              <a:rPr lang="en-IN" sz="1800" dirty="0" err="1"/>
              <a:t>deptno</a:t>
            </a:r>
            <a:r>
              <a:rPr lang="en-IN" sz="1800" dirty="0"/>
              <a:t>= 30 then 'software'</a:t>
            </a:r>
            <a:endParaRPr lang="en-IN" sz="1800" dirty="0"/>
          </a:p>
          <a:p>
            <a:pPr marL="0" indent="0">
              <a:lnSpc>
                <a:spcPct val="100000"/>
              </a:lnSpc>
              <a:buNone/>
            </a:pPr>
            <a:r>
              <a:rPr lang="en-IN" sz="1800" dirty="0"/>
              <a:t>            when </a:t>
            </a:r>
            <a:r>
              <a:rPr lang="en-IN" sz="1800" dirty="0" err="1"/>
              <a:t>deptno</a:t>
            </a:r>
            <a:r>
              <a:rPr lang="en-IN" sz="1800" dirty="0"/>
              <a:t>= 40 then 'Inventory'</a:t>
            </a:r>
            <a:endParaRPr lang="en-IN" sz="1800" dirty="0"/>
          </a:p>
          <a:p>
            <a:pPr marL="0" indent="0">
              <a:lnSpc>
                <a:spcPct val="100000"/>
              </a:lnSpc>
              <a:buNone/>
            </a:pPr>
            <a:r>
              <a:rPr lang="en-IN" sz="1800" dirty="0"/>
              <a:t>            else 'General'</a:t>
            </a:r>
            <a:endParaRPr lang="en-IN" sz="1800" dirty="0"/>
          </a:p>
          <a:p>
            <a:pPr marL="0" indent="0">
              <a:lnSpc>
                <a:spcPct val="100000"/>
              </a:lnSpc>
              <a:buNone/>
            </a:pPr>
            <a:r>
              <a:rPr lang="en-IN" sz="1800" dirty="0"/>
              <a:t>        end			</a:t>
            </a:r>
            <a:endParaRPr lang="en-IN" sz="1800" dirty="0"/>
          </a:p>
          <a:p>
            <a:pPr marL="0" indent="0">
              <a:lnSpc>
                <a:spcPct val="100000"/>
              </a:lnSpc>
              <a:buNone/>
            </a:pPr>
            <a:r>
              <a:rPr lang="en-IN" sz="1800" dirty="0"/>
              <a:t>       "</a:t>
            </a:r>
            <a:r>
              <a:rPr lang="en-IN" sz="1800" dirty="0" err="1"/>
              <a:t>Dept_details</a:t>
            </a:r>
            <a:r>
              <a:rPr lang="en-IN" sz="1800" dirty="0"/>
              <a:t>" FROM emp;</a:t>
            </a:r>
            <a:endParaRPr lang="en-IN" sz="18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Where ,Group by and Having Clause</a:t>
            </a:r>
            <a:endParaRPr lang="en-IN" b="1" u="sng" dirty="0">
              <a:solidFill>
                <a:srgbClr val="FF0000"/>
              </a:solidFill>
            </a:endParaRPr>
          </a:p>
        </p:txBody>
      </p:sp>
      <p:sp>
        <p:nvSpPr>
          <p:cNvPr id="3" name="Content Placeholder 2"/>
          <p:cNvSpPr>
            <a:spLocks noGrp="1"/>
          </p:cNvSpPr>
          <p:nvPr>
            <p:ph idx="1"/>
          </p:nvPr>
        </p:nvSpPr>
        <p:spPr/>
        <p:txBody>
          <a:bodyPr/>
          <a:lstStyle/>
          <a:p>
            <a:r>
              <a:rPr lang="en-US" sz="1700" b="1" dirty="0">
                <a:solidFill>
                  <a:srgbClr val="FF0000"/>
                </a:solidFill>
              </a:rPr>
              <a:t>Where Clause:: </a:t>
            </a:r>
            <a:r>
              <a:rPr lang="en-US" sz="1700" dirty="0"/>
              <a:t>Used for filter the data based on condition.</a:t>
            </a:r>
            <a:endParaRPr lang="en-US" sz="1700" dirty="0"/>
          </a:p>
          <a:p>
            <a:pPr marL="0" indent="0">
              <a:buNone/>
            </a:pPr>
            <a:r>
              <a:rPr lang="en-US" sz="1700" dirty="0"/>
              <a:t>      Ex:: Select * from emp where </a:t>
            </a:r>
            <a:r>
              <a:rPr lang="en-US" sz="1700" dirty="0" err="1"/>
              <a:t>deptno</a:t>
            </a:r>
            <a:r>
              <a:rPr lang="en-US" sz="1700" dirty="0"/>
              <a:t>=20;</a:t>
            </a:r>
            <a:endParaRPr lang="en-US" sz="1700" dirty="0"/>
          </a:p>
          <a:p>
            <a:r>
              <a:rPr lang="en-US" sz="1700" b="1" dirty="0">
                <a:solidFill>
                  <a:srgbClr val="FF0000"/>
                </a:solidFill>
              </a:rPr>
              <a:t>Group By Clause::</a:t>
            </a:r>
            <a:r>
              <a:rPr lang="en-US" sz="1700" dirty="0"/>
              <a:t>used with SELECT statement to collect data from multiple records and group the results by one or more columns.</a:t>
            </a:r>
            <a:endParaRPr lang="en-US" sz="1700" dirty="0"/>
          </a:p>
          <a:p>
            <a:pPr marL="0" indent="0">
              <a:buNone/>
            </a:pPr>
            <a:r>
              <a:rPr lang="en-US" sz="1700" dirty="0"/>
              <a:t>           Ex:: select sum(</a:t>
            </a:r>
            <a:r>
              <a:rPr lang="en-US" sz="1700" dirty="0" err="1"/>
              <a:t>sal</a:t>
            </a:r>
            <a:r>
              <a:rPr lang="en-US" sz="1700" dirty="0"/>
              <a:t>) from emp group by </a:t>
            </a:r>
            <a:r>
              <a:rPr lang="en-US" sz="1700" dirty="0" err="1"/>
              <a:t>deptno</a:t>
            </a:r>
            <a:r>
              <a:rPr lang="en-US" sz="1700" dirty="0"/>
              <a:t>;</a:t>
            </a:r>
            <a:endParaRPr lang="en-US" sz="1700" dirty="0"/>
          </a:p>
          <a:p>
            <a:r>
              <a:rPr lang="en-US" sz="1700" b="1" dirty="0">
                <a:solidFill>
                  <a:srgbClr val="FF0000"/>
                </a:solidFill>
              </a:rPr>
              <a:t>Having Clause:: </a:t>
            </a:r>
            <a:r>
              <a:rPr lang="en-US" sz="1700" dirty="0"/>
              <a:t>In Oracle, HAVING Clause is used with GROUP BY Clause to restrict the groups of returned rows where condition is TRUE.</a:t>
            </a:r>
            <a:endParaRPr lang="en-US" sz="1700" dirty="0"/>
          </a:p>
          <a:p>
            <a:pPr marL="0" indent="0">
              <a:buNone/>
            </a:pPr>
            <a:r>
              <a:rPr lang="en-US" sz="1700" dirty="0"/>
              <a:t>           Ex::select sum(</a:t>
            </a:r>
            <a:r>
              <a:rPr lang="en-US" sz="1700" dirty="0" err="1"/>
              <a:t>sal</a:t>
            </a:r>
            <a:r>
              <a:rPr lang="en-US" sz="1700" dirty="0"/>
              <a:t>) from emp group by </a:t>
            </a:r>
            <a:r>
              <a:rPr lang="en-US" sz="1700" dirty="0" err="1"/>
              <a:t>deptno</a:t>
            </a:r>
            <a:r>
              <a:rPr lang="en-US" sz="1700" dirty="0"/>
              <a:t> having sum(</a:t>
            </a:r>
            <a:r>
              <a:rPr lang="en-US" sz="1700" dirty="0" err="1"/>
              <a:t>sal</a:t>
            </a:r>
            <a:r>
              <a:rPr lang="en-US" sz="1700" dirty="0"/>
              <a:t>)&gt;9000;</a:t>
            </a:r>
            <a:endParaRPr lang="en-US" sz="1700" dirty="0"/>
          </a:p>
          <a:p>
            <a:r>
              <a:rPr lang="en-US" sz="1700" b="1" dirty="0">
                <a:solidFill>
                  <a:srgbClr val="FF0000"/>
                </a:solidFill>
              </a:rPr>
              <a:t>Order BY Clause::</a:t>
            </a:r>
            <a:r>
              <a:rPr lang="en-US" sz="1700" dirty="0"/>
              <a:t>ORDER BY Clause is used to sort or re-arrange the records in the result set. The ORDER BY clause is only used with SELECT statement.</a:t>
            </a:r>
            <a:endParaRPr lang="en-IN" sz="1700" dirty="0"/>
          </a:p>
          <a:p>
            <a:pPr marL="0" indent="0">
              <a:buNone/>
            </a:pPr>
            <a:r>
              <a:rPr lang="en-IN" sz="1700" dirty="0"/>
              <a:t>      Ex:: </a:t>
            </a:r>
            <a:r>
              <a:rPr lang="en-US" sz="1700" dirty="0"/>
              <a:t>Select * from emp Order by </a:t>
            </a:r>
            <a:r>
              <a:rPr lang="en-US" sz="1700" dirty="0" err="1"/>
              <a:t>deptno</a:t>
            </a:r>
            <a:r>
              <a:rPr lang="en-US" sz="1700" dirty="0"/>
              <a:t> desc;</a:t>
            </a:r>
            <a:endParaRPr lang="en-US" sz="17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Sub Queries</a:t>
            </a:r>
            <a:endParaRPr lang="en-IN" b="1" u="sng" dirty="0">
              <a:solidFill>
                <a:srgbClr val="FF0000"/>
              </a:solidFill>
            </a:endParaRPr>
          </a:p>
        </p:txBody>
      </p:sp>
      <p:sp>
        <p:nvSpPr>
          <p:cNvPr id="3" name="Content Placeholder 2"/>
          <p:cNvSpPr>
            <a:spLocks noGrp="1"/>
          </p:cNvSpPr>
          <p:nvPr>
            <p:ph idx="1"/>
          </p:nvPr>
        </p:nvSpPr>
        <p:spPr/>
        <p:txBody>
          <a:bodyPr>
            <a:normAutofit fontScale="92500" lnSpcReduction="10000"/>
          </a:bodyPr>
          <a:lstStyle/>
          <a:p>
            <a:r>
              <a:rPr lang="en-US" sz="1800" dirty="0"/>
              <a:t>A Subquery or Inner query or a Nested query is a query within another SQL query and embedded within the WHERE clause</a:t>
            </a:r>
            <a:r>
              <a:rPr lang="en-US" b="0" i="0" dirty="0">
                <a:solidFill>
                  <a:srgbClr val="000000"/>
                </a:solidFill>
                <a:effectLst/>
                <a:latin typeface="Nunito" panose="020B0604020202020204" pitchFamily="2" charset="0"/>
              </a:rPr>
              <a:t>.</a:t>
            </a:r>
            <a:endParaRPr lang="en-US" b="0" i="0" dirty="0">
              <a:solidFill>
                <a:srgbClr val="000000"/>
              </a:solidFill>
              <a:effectLst/>
              <a:latin typeface="Nunito" panose="020B0604020202020204" pitchFamily="2" charset="0"/>
            </a:endParaRPr>
          </a:p>
          <a:p>
            <a:pPr algn="just"/>
            <a:r>
              <a:rPr lang="en-US" sz="1800" dirty="0"/>
              <a:t>A subquery is used to return data that will be used in the main query as a condition to further restrict the data to be retrieved.</a:t>
            </a:r>
            <a:endParaRPr lang="en-US" sz="1800" dirty="0"/>
          </a:p>
          <a:p>
            <a:pPr algn="just"/>
            <a:r>
              <a:rPr lang="en-US" sz="1800" dirty="0"/>
              <a:t>Subqueries can be used with the SELECT, INSERT, UPDATE, and DELETE statements along with the operators like =, &lt;, &gt;, &gt;=, &lt;=, IN, BETWEEN, etc.</a:t>
            </a:r>
            <a:endParaRPr lang="en-US" sz="1800" dirty="0"/>
          </a:p>
          <a:p>
            <a:r>
              <a:rPr lang="en-IN" sz="1800" b="1" dirty="0"/>
              <a:t>Syntax</a:t>
            </a:r>
            <a:r>
              <a:rPr lang="en-IN" b="1" dirty="0"/>
              <a:t>:</a:t>
            </a:r>
            <a:endParaRPr lang="en-IN" b="1" dirty="0"/>
          </a:p>
          <a:p>
            <a:pPr marL="0" indent="0">
              <a:buNone/>
            </a:pPr>
            <a:r>
              <a:rPr lang="en-IN" dirty="0"/>
              <a:t> </a:t>
            </a:r>
            <a:r>
              <a:rPr lang="en-US" altLang="en-US" sz="1800" dirty="0"/>
              <a:t>SELECT </a:t>
            </a:r>
            <a:r>
              <a:rPr lang="en-US" altLang="en-US" sz="1800" dirty="0" err="1"/>
              <a:t>column_name</a:t>
            </a:r>
            <a:r>
              <a:rPr lang="en-US" altLang="en-US" sz="1800" dirty="0"/>
              <a:t> [, </a:t>
            </a:r>
            <a:r>
              <a:rPr lang="en-US" altLang="en-US" sz="1800" dirty="0" err="1"/>
              <a:t>column_name</a:t>
            </a:r>
            <a:r>
              <a:rPr lang="en-US" altLang="en-US" sz="1800" dirty="0"/>
              <a:t> ] </a:t>
            </a:r>
            <a:endParaRPr lang="en-US" altLang="en-US" sz="1800" dirty="0"/>
          </a:p>
          <a:p>
            <a:pPr marL="0" indent="0">
              <a:buNone/>
            </a:pPr>
            <a:r>
              <a:rPr lang="en-US" altLang="en-US" sz="1800" dirty="0"/>
              <a:t>  FROM table1 [, table2 ] </a:t>
            </a:r>
            <a:endParaRPr lang="en-US" altLang="en-US" sz="1800" dirty="0"/>
          </a:p>
          <a:p>
            <a:pPr marL="0" indent="0">
              <a:buNone/>
            </a:pPr>
            <a:r>
              <a:rPr lang="en-US" altLang="en-US" sz="1800" dirty="0"/>
              <a:t>  WHERE </a:t>
            </a:r>
            <a:r>
              <a:rPr lang="en-US" altLang="en-US" sz="1800" dirty="0" err="1"/>
              <a:t>column_name</a:t>
            </a:r>
            <a:r>
              <a:rPr lang="en-US" altLang="en-US" sz="1800" dirty="0"/>
              <a:t> OPERATOR (SELECT </a:t>
            </a:r>
            <a:r>
              <a:rPr lang="en-US" altLang="en-US" sz="1800" dirty="0" err="1"/>
              <a:t>column_name</a:t>
            </a:r>
            <a:r>
              <a:rPr lang="en-US" altLang="en-US" sz="1800" dirty="0"/>
              <a:t> [, </a:t>
            </a:r>
            <a:r>
              <a:rPr lang="en-US" altLang="en-US" sz="1800" dirty="0" err="1"/>
              <a:t>column_name</a:t>
            </a:r>
            <a:r>
              <a:rPr lang="en-US" altLang="en-US" sz="1800" dirty="0"/>
              <a:t> ] </a:t>
            </a:r>
            <a:endParaRPr lang="en-US" altLang="en-US" sz="1800" dirty="0"/>
          </a:p>
          <a:p>
            <a:pPr marL="0" indent="0">
              <a:buNone/>
            </a:pPr>
            <a:r>
              <a:rPr lang="en-US" altLang="en-US" sz="1800" dirty="0"/>
              <a:t>			           FROM table1 [, table2 ] </a:t>
            </a:r>
            <a:endParaRPr lang="en-US" altLang="en-US" sz="1800" dirty="0"/>
          </a:p>
          <a:p>
            <a:pPr marL="0" indent="0">
              <a:buNone/>
            </a:pPr>
            <a:r>
              <a:rPr lang="en-US" altLang="en-US" sz="1800" dirty="0"/>
              <a:t>                                                                   [WHERE]</a:t>
            </a:r>
            <a:endParaRPr lang="en-US" altLang="en-US" sz="1800" dirty="0"/>
          </a:p>
          <a:p>
            <a:pPr marL="0" indent="0">
              <a:buNone/>
            </a:pPr>
            <a:r>
              <a:rPr lang="en-US" altLang="en-US" sz="1800" dirty="0"/>
              <a:t>                                                                ) </a:t>
            </a:r>
            <a:endParaRPr lang="en-US" altLang="en-US" sz="1800" dirty="0"/>
          </a:p>
          <a:p>
            <a:endParaRPr lang="en-IN" dirty="0"/>
          </a:p>
          <a:p>
            <a:endParaRPr lang="en-IN" dirty="0"/>
          </a:p>
        </p:txBody>
      </p:sp>
      <p:sp>
        <p:nvSpPr>
          <p:cNvPr id="4" name="Rectangle 1"/>
          <p:cNvSpPr>
            <a:spLocks noChangeArrowheads="1"/>
          </p:cNvSpPr>
          <p:nvPr/>
        </p:nvSpPr>
        <p:spPr bwMode="auto">
          <a:xfrm>
            <a:off x="0" y="67017"/>
            <a:ext cx="184731" cy="323165"/>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Joins</a:t>
            </a:r>
            <a:endParaRPr lang="en-IN" dirty="0"/>
          </a:p>
        </p:txBody>
      </p:sp>
      <p:sp>
        <p:nvSpPr>
          <p:cNvPr id="3" name="Content Placeholder 2"/>
          <p:cNvSpPr>
            <a:spLocks noGrp="1"/>
          </p:cNvSpPr>
          <p:nvPr>
            <p:ph idx="1"/>
          </p:nvPr>
        </p:nvSpPr>
        <p:spPr/>
        <p:txBody>
          <a:bodyPr/>
          <a:lstStyle/>
          <a:p>
            <a:r>
              <a:rPr lang="en-US" sz="1700" dirty="0"/>
              <a:t>A join is a query that combines rows from two or more tables, views, or materialized views. </a:t>
            </a:r>
            <a:endParaRPr lang="en-US" sz="1700" dirty="0"/>
          </a:p>
          <a:p>
            <a:r>
              <a:rPr lang="en-US" sz="1700" dirty="0"/>
              <a:t>Oracle Database performs a join whenever multiple tables appear in the FROM clause of the query. </a:t>
            </a:r>
            <a:endParaRPr lang="en-US" sz="1700" dirty="0"/>
          </a:p>
          <a:p>
            <a:r>
              <a:rPr lang="en-US" sz="1700" dirty="0"/>
              <a:t>The select list of the query can select any columns from any of these table</a:t>
            </a:r>
            <a:endParaRPr lang="en-US" sz="1700" dirty="0"/>
          </a:p>
          <a:p>
            <a:r>
              <a:rPr lang="en-US" sz="1700" dirty="0"/>
              <a:t> If any two of these tables have a column name in common, then you must qualify all references to these columns throughout the query with table names to avoid ambiguity.</a:t>
            </a:r>
            <a:r>
              <a:rPr lang="en-US" b="0" i="0" dirty="0">
                <a:solidFill>
                  <a:srgbClr val="222222"/>
                </a:solidFill>
                <a:effectLst/>
                <a:latin typeface="Helvetica Neue"/>
              </a:rPr>
              <a:t> </a:t>
            </a:r>
            <a:endParaRPr lang="en-US" b="0" i="0" dirty="0">
              <a:solidFill>
                <a:srgbClr val="222222"/>
              </a:solidFill>
              <a:effectLst/>
              <a:latin typeface="Helvetica Neue"/>
            </a:endParaRPr>
          </a:p>
          <a:p>
            <a:r>
              <a:rPr lang="en-US" sz="1700" b="1" dirty="0">
                <a:solidFill>
                  <a:srgbClr val="FF0000"/>
                </a:solidFill>
              </a:rPr>
              <a:t>Syntax::</a:t>
            </a:r>
            <a:endParaRPr lang="en-US" sz="1700" b="1" dirty="0">
              <a:solidFill>
                <a:srgbClr val="FF0000"/>
              </a:solidFill>
            </a:endParaRPr>
          </a:p>
          <a:p>
            <a:pPr marL="0" indent="0">
              <a:buNone/>
            </a:pPr>
            <a:r>
              <a:rPr lang="en-US" sz="1700" dirty="0"/>
              <a:t>                      SELECT columns</a:t>
            </a:r>
            <a:endParaRPr lang="en-US" sz="1700" dirty="0"/>
          </a:p>
          <a:p>
            <a:pPr marL="0" indent="0">
              <a:buNone/>
            </a:pPr>
            <a:r>
              <a:rPr lang="en-US" sz="1700" dirty="0"/>
              <a:t>                       FROM table1 </a:t>
            </a:r>
            <a:endParaRPr lang="en-US" sz="1700" dirty="0"/>
          </a:p>
          <a:p>
            <a:pPr marL="0" indent="0">
              <a:buNone/>
            </a:pPr>
            <a:r>
              <a:rPr lang="en-US" sz="1700" dirty="0"/>
              <a:t>                       [INNER] JOIN table2</a:t>
            </a:r>
            <a:endParaRPr lang="en-US" sz="1700" dirty="0"/>
          </a:p>
          <a:p>
            <a:pPr marL="0" indent="0">
              <a:buNone/>
            </a:pPr>
            <a:r>
              <a:rPr lang="en-US" sz="1700" dirty="0"/>
              <a:t>                       ON table1.column = table2.column;</a:t>
            </a:r>
            <a:endParaRPr lang="en-IN" sz="17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Joins Types</a:t>
            </a:r>
            <a:endParaRPr lang="en-IN" b="1" u="sng" dirty="0">
              <a:solidFill>
                <a:srgbClr val="FF0000"/>
              </a:solidFill>
            </a:endParaRPr>
          </a:p>
        </p:txBody>
      </p:sp>
      <p:sp>
        <p:nvSpPr>
          <p:cNvPr id="3" name="Content Placeholder 2"/>
          <p:cNvSpPr>
            <a:spLocks noGrp="1"/>
          </p:cNvSpPr>
          <p:nvPr>
            <p:ph idx="1"/>
          </p:nvPr>
        </p:nvSpPr>
        <p:spPr/>
        <p:txBody>
          <a:bodyPr/>
          <a:lstStyle/>
          <a:p>
            <a:r>
              <a:rPr lang="en-IN" sz="1700" b="1" dirty="0">
                <a:solidFill>
                  <a:srgbClr val="FF0000"/>
                </a:solidFill>
              </a:rPr>
              <a:t>Equijoins/Inner Join::</a:t>
            </a:r>
            <a:r>
              <a:rPr lang="en-IN" sz="1700" dirty="0"/>
              <a:t>Its a</a:t>
            </a:r>
            <a:r>
              <a:rPr lang="en-US" sz="1700" dirty="0"/>
              <a:t> join with a join condition containing an equality operator. An equijoin combines rows that have equivalent values for the specified columns.</a:t>
            </a:r>
            <a:endParaRPr lang="en-US" sz="1700" dirty="0"/>
          </a:p>
          <a:p>
            <a:r>
              <a:rPr lang="en-IN" sz="1700" b="1" dirty="0">
                <a:solidFill>
                  <a:srgbClr val="FF0000"/>
                </a:solidFill>
              </a:rPr>
              <a:t>Outer Joins:: </a:t>
            </a:r>
            <a:r>
              <a:rPr lang="en-US" sz="1700" dirty="0"/>
              <a:t>An outer join extends the result of a simple join. An outer join returns all rows that satisfy the join condition and also returns some or all of those rows from one table for which no rows from the other satisfy the join condition.</a:t>
            </a:r>
            <a:endParaRPr lang="en-US" sz="1700" dirty="0"/>
          </a:p>
          <a:p>
            <a:pPr marL="0" indent="0">
              <a:buNone/>
            </a:pPr>
            <a:r>
              <a:rPr lang="en-US" sz="1700" dirty="0"/>
              <a:t>       </a:t>
            </a:r>
            <a:r>
              <a:rPr lang="en-US" sz="1700" b="1" dirty="0"/>
              <a:t>Left Outer Join</a:t>
            </a:r>
            <a:r>
              <a:rPr lang="en-US" sz="1700" dirty="0"/>
              <a:t>::It will read the all records from left table along with </a:t>
            </a:r>
            <a:r>
              <a:rPr lang="en-US" sz="1700" dirty="0" err="1"/>
              <a:t>equi</a:t>
            </a:r>
            <a:r>
              <a:rPr lang="en-US" sz="1700" dirty="0"/>
              <a:t> join records</a:t>
            </a:r>
            <a:br>
              <a:rPr lang="en-US" sz="1700" dirty="0"/>
            </a:br>
            <a:r>
              <a:rPr lang="en-US" sz="1700" dirty="0"/>
              <a:t>       </a:t>
            </a:r>
            <a:r>
              <a:rPr lang="en-US" sz="1700" b="1" dirty="0"/>
              <a:t>Right Outer Join</a:t>
            </a:r>
            <a:r>
              <a:rPr lang="en-US" sz="1700" dirty="0"/>
              <a:t>:: It will read the all records from right table along with </a:t>
            </a:r>
            <a:r>
              <a:rPr lang="en-US" sz="1700" dirty="0" err="1"/>
              <a:t>equi</a:t>
            </a:r>
            <a:r>
              <a:rPr lang="en-US" sz="1700" dirty="0"/>
              <a:t> join records</a:t>
            </a:r>
            <a:endParaRPr lang="en-US" sz="1700" dirty="0"/>
          </a:p>
          <a:p>
            <a:pPr marL="0" indent="0">
              <a:buNone/>
            </a:pPr>
            <a:r>
              <a:rPr lang="en-US" sz="1700" dirty="0"/>
              <a:t>       </a:t>
            </a:r>
            <a:r>
              <a:rPr lang="en-US" sz="1700" b="1" dirty="0"/>
              <a:t>Full Outer Join</a:t>
            </a:r>
            <a:r>
              <a:rPr lang="en-US" sz="1700" dirty="0"/>
              <a:t>:: It will read the both table’s records along with </a:t>
            </a:r>
            <a:r>
              <a:rPr lang="en-US" sz="1700" dirty="0" err="1"/>
              <a:t>equi</a:t>
            </a:r>
            <a:r>
              <a:rPr lang="en-US" sz="1700" dirty="0"/>
              <a:t> join records.</a:t>
            </a:r>
            <a:endParaRPr lang="en-IN" sz="1700" dirty="0"/>
          </a:p>
          <a:p>
            <a:r>
              <a:rPr lang="en-IN" sz="1700" b="1" dirty="0">
                <a:solidFill>
                  <a:srgbClr val="FF0000"/>
                </a:solidFill>
              </a:rPr>
              <a:t>Self Joins:: </a:t>
            </a:r>
            <a:r>
              <a:rPr lang="en-US" sz="1700" dirty="0"/>
              <a:t>A self join is a join of a table to itself. </a:t>
            </a:r>
            <a:endParaRPr lang="en-US" sz="1700" dirty="0"/>
          </a:p>
          <a:p>
            <a:r>
              <a:rPr lang="en-IN" sz="1700" b="1" dirty="0">
                <a:solidFill>
                  <a:srgbClr val="FF0000"/>
                </a:solidFill>
              </a:rPr>
              <a:t>Cartesian Products(Cross join) </a:t>
            </a:r>
            <a:r>
              <a:rPr lang="en-IN" sz="1700" dirty="0">
                <a:solidFill>
                  <a:srgbClr val="FF0000"/>
                </a:solidFill>
              </a:rPr>
              <a:t>::</a:t>
            </a:r>
            <a:r>
              <a:rPr lang="en-US" sz="1700" dirty="0"/>
              <a:t> If two tables in a join query have no join condition, then Oracle Database returns their Cartesian product. Oracle combines each row of one table with each row of the other. A Cartesian product always generates many rows and is rarely useful. </a:t>
            </a:r>
            <a:endParaRPr lang="en-IN" sz="1700" dirty="0"/>
          </a:p>
          <a:p>
            <a:endParaRPr lang="en-IN" sz="1700" dirty="0"/>
          </a:p>
          <a:p>
            <a:endParaRPr lang="en-IN"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u="sng" dirty="0">
                <a:solidFill>
                  <a:srgbClr val="FF0000"/>
                </a:solidFill>
              </a:rPr>
              <a:t>Pseudo column in Oracle SQL</a:t>
            </a:r>
            <a:br>
              <a:rPr lang="en-IN" b="1" i="0" dirty="0">
                <a:solidFill>
                  <a:srgbClr val="273239"/>
                </a:solidFill>
                <a:effectLst/>
                <a:latin typeface="sofia-pro"/>
              </a:rPr>
            </a:br>
            <a:endParaRPr lang="en-IN" dirty="0"/>
          </a:p>
        </p:txBody>
      </p:sp>
      <p:sp>
        <p:nvSpPr>
          <p:cNvPr id="3" name="Content Placeholder 2"/>
          <p:cNvSpPr>
            <a:spLocks noGrp="1"/>
          </p:cNvSpPr>
          <p:nvPr>
            <p:ph idx="1"/>
          </p:nvPr>
        </p:nvSpPr>
        <p:spPr/>
        <p:txBody>
          <a:bodyPr>
            <a:normAutofit fontScale="25000" lnSpcReduction="20000"/>
          </a:bodyPr>
          <a:lstStyle/>
          <a:p>
            <a:pPr>
              <a:lnSpc>
                <a:spcPct val="110000"/>
              </a:lnSpc>
            </a:pPr>
            <a:r>
              <a:rPr lang="en-US" sz="6800" b="1" dirty="0">
                <a:solidFill>
                  <a:srgbClr val="FF0000"/>
                </a:solidFill>
              </a:rPr>
              <a:t>Pseudo column: </a:t>
            </a:r>
            <a:r>
              <a:rPr lang="en-US" sz="6800" dirty="0"/>
              <a:t>A pseudo-column behaves like a table column but is not actually stored in the table. </a:t>
            </a:r>
            <a:endParaRPr lang="en-US" sz="6800" dirty="0"/>
          </a:p>
          <a:p>
            <a:pPr>
              <a:lnSpc>
                <a:spcPct val="110000"/>
              </a:lnSpc>
            </a:pPr>
            <a:r>
              <a:rPr lang="en-US" sz="6800" dirty="0"/>
              <a:t>We can select from pseudo-columns, but you cannot insert, update, or delete their values. </a:t>
            </a:r>
            <a:endParaRPr lang="en-US" sz="6800" dirty="0"/>
          </a:p>
          <a:p>
            <a:pPr>
              <a:lnSpc>
                <a:spcPct val="110000"/>
              </a:lnSpc>
            </a:pPr>
            <a:r>
              <a:rPr lang="en-US" sz="6800" dirty="0"/>
              <a:t>A pseudo-column is also similar to a function without arguments. </a:t>
            </a:r>
            <a:endParaRPr lang="en-US" sz="6800" dirty="0"/>
          </a:p>
          <a:p>
            <a:pPr fontAlgn="base">
              <a:lnSpc>
                <a:spcPct val="110000"/>
              </a:lnSpc>
            </a:pPr>
            <a:r>
              <a:rPr lang="en-US" sz="6800" dirty="0"/>
              <a:t>Ex:: CURRVAL and NEXTVAL, LEVEL, ROWID, ROWNUM.</a:t>
            </a:r>
            <a:endParaRPr lang="en-US" sz="6800" dirty="0"/>
          </a:p>
          <a:p>
            <a:pPr marL="0" indent="0" algn="l" fontAlgn="base">
              <a:buNone/>
            </a:pPr>
            <a:r>
              <a:rPr lang="en-US" sz="6800" b="1" dirty="0">
                <a:solidFill>
                  <a:srgbClr val="FF0000"/>
                </a:solidFill>
              </a:rPr>
              <a:t>1)Level</a:t>
            </a:r>
            <a:r>
              <a:rPr lang="en-US" sz="1700" b="1" dirty="0">
                <a:solidFill>
                  <a:srgbClr val="FF0000"/>
                </a:solidFill>
              </a:rPr>
              <a:t>:: </a:t>
            </a:r>
            <a:r>
              <a:rPr lang="en-US" sz="6800" dirty="0"/>
              <a:t>For each row returned by a hierarchical query, the LEVEL pseudo column returns 1 for a root node, 2 for a child of a root, ..</a:t>
            </a:r>
            <a:endParaRPr lang="en-US" sz="6800" dirty="0"/>
          </a:p>
          <a:p>
            <a:pPr marL="0" indent="0" algn="l" fontAlgn="base">
              <a:buNone/>
            </a:pPr>
            <a:r>
              <a:rPr lang="en-US" sz="6800" dirty="0"/>
              <a:t>         </a:t>
            </a:r>
            <a:r>
              <a:rPr lang="en-US" sz="6800" b="1" dirty="0"/>
              <a:t>Ex:: </a:t>
            </a:r>
            <a:r>
              <a:rPr lang="en-US" sz="6800" dirty="0"/>
              <a:t>SELECT Level AS Sequence FROM dual CONNECT BY Level &lt;= 5;</a:t>
            </a:r>
            <a:endParaRPr lang="en-US" sz="6800" dirty="0"/>
          </a:p>
          <a:p>
            <a:pPr marL="0" indent="0" algn="l" fontAlgn="base">
              <a:buNone/>
            </a:pPr>
            <a:r>
              <a:rPr lang="en-US" sz="6800" b="1" dirty="0">
                <a:solidFill>
                  <a:srgbClr val="FF0000"/>
                </a:solidFill>
              </a:rPr>
              <a:t>2)ROWNUM</a:t>
            </a:r>
            <a:r>
              <a:rPr lang="en-US" sz="1600" b="1" dirty="0">
                <a:solidFill>
                  <a:srgbClr val="FF0000"/>
                </a:solidFill>
              </a:rPr>
              <a:t>: </a:t>
            </a:r>
            <a:r>
              <a:rPr lang="en-US" sz="6800" dirty="0"/>
              <a:t>Oracle engine maintains the number of each record inserted by users in table. By the help of ROWNUM clause we can access the data according to the record inserted. </a:t>
            </a:r>
            <a:endParaRPr lang="en-US" sz="6800" dirty="0"/>
          </a:p>
          <a:p>
            <a:pPr marL="0" indent="0" algn="l" fontAlgn="base">
              <a:buNone/>
            </a:pPr>
            <a:r>
              <a:rPr lang="en-US" sz="6800" dirty="0"/>
              <a:t>      Ex:  SELECT * FROM EMP WHERE ROWNUM &lt;= 3; </a:t>
            </a:r>
            <a:endParaRPr lang="en-US" sz="6800" dirty="0"/>
          </a:p>
          <a:p>
            <a:pPr marL="0" indent="0" fontAlgn="base">
              <a:buNone/>
            </a:pPr>
            <a:r>
              <a:rPr lang="en-US" sz="6800" b="1" dirty="0">
                <a:solidFill>
                  <a:srgbClr val="FF0000"/>
                </a:solidFill>
              </a:rPr>
              <a:t>3)ROWID:: </a:t>
            </a:r>
            <a:r>
              <a:rPr lang="en-US" sz="6800" dirty="0"/>
              <a:t>For each row in the database, the ROWID pseudo column returns a row\’s address. The ROWID contains 3 information about row address: </a:t>
            </a:r>
            <a:endParaRPr lang="en-US" sz="6800" dirty="0"/>
          </a:p>
          <a:p>
            <a:pPr fontAlgn="base">
              <a:buFont typeface="Arial" panose="020B0604020202020204" pitchFamily="34" charset="0"/>
              <a:buChar char="•"/>
            </a:pPr>
            <a:r>
              <a:rPr lang="en-US" sz="6800" dirty="0" err="1"/>
              <a:t>FileNo</a:t>
            </a:r>
            <a:r>
              <a:rPr lang="en-US" sz="6800" dirty="0"/>
              <a:t> : </a:t>
            </a:r>
            <a:r>
              <a:rPr lang="en-US" sz="6800" dirty="0" err="1"/>
              <a:t>FileNo</a:t>
            </a:r>
            <a:r>
              <a:rPr lang="en-US" sz="6800" dirty="0"/>
              <a:t> means Table Number.</a:t>
            </a:r>
            <a:endParaRPr lang="en-US" sz="6800" dirty="0"/>
          </a:p>
          <a:p>
            <a:pPr fontAlgn="base">
              <a:buFont typeface="Arial" panose="020B0604020202020204" pitchFamily="34" charset="0"/>
              <a:buChar char="•"/>
            </a:pPr>
            <a:r>
              <a:rPr lang="en-US" sz="6800" dirty="0"/>
              <a:t>DataBlockNo : DataBlockNo means the space assigned by the oracle SQL engine to save the record.</a:t>
            </a:r>
            <a:endParaRPr lang="en-US" sz="6800" dirty="0"/>
          </a:p>
          <a:p>
            <a:pPr fontAlgn="base">
              <a:buFont typeface="Arial" panose="020B0604020202020204" pitchFamily="34" charset="0"/>
              <a:buChar char="•"/>
            </a:pPr>
            <a:r>
              <a:rPr lang="en-US" sz="6800" dirty="0" err="1"/>
              <a:t>RecordNo</a:t>
            </a:r>
            <a:r>
              <a:rPr lang="en-US" sz="6800" dirty="0"/>
              <a:t> : Oracle engine maintains the record number for each record.</a:t>
            </a:r>
            <a:endParaRPr lang="en-US" sz="6800" dirty="0"/>
          </a:p>
          <a:p>
            <a:pPr marL="0" indent="0" fontAlgn="base">
              <a:buFont typeface="Arial" panose="020B0604020202020204" pitchFamily="34" charset="0"/>
              <a:buNone/>
            </a:pPr>
            <a:r>
              <a:rPr lang="en-US" sz="6800" dirty="0"/>
              <a:t>         </a:t>
            </a:r>
            <a:endParaRPr lang="en-US" sz="6800" dirty="0"/>
          </a:p>
          <a:p>
            <a:pPr marL="0" indent="0" algn="l" fontAlgn="base">
              <a:buNone/>
            </a:pPr>
            <a:r>
              <a:rPr lang="en-US" sz="1200" b="0" i="0" dirty="0">
                <a:solidFill>
                  <a:srgbClr val="273239"/>
                </a:solidFill>
                <a:effectLst/>
                <a:latin typeface="urw-din"/>
              </a:rPr>
              <a:t>                 </a:t>
            </a:r>
            <a:endParaRPr lang="en-US" sz="1200" b="0" i="0" dirty="0">
              <a:solidFill>
                <a:srgbClr val="273239"/>
              </a:solidFill>
              <a:effectLst/>
              <a:latin typeface="urw-din"/>
            </a:endParaRPr>
          </a:p>
          <a:p>
            <a:pPr marL="0" indent="0" algn="l" fontAlgn="base">
              <a:buNone/>
            </a:pPr>
            <a:r>
              <a:rPr lang="en-US" sz="1200" b="0" i="0" dirty="0">
                <a:solidFill>
                  <a:srgbClr val="273239"/>
                </a:solidFill>
                <a:effectLst/>
                <a:latin typeface="urw-din"/>
              </a:rPr>
              <a:t>                    </a:t>
            </a:r>
            <a:endParaRPr lang="en-US" sz="1200" b="0" i="0" dirty="0">
              <a:solidFill>
                <a:srgbClr val="273239"/>
              </a:solidFill>
              <a:effectLst/>
              <a:latin typeface="urw-din"/>
            </a:endParaRPr>
          </a:p>
          <a:p>
            <a:endParaRPr lang="en-IN" sz="17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Hierarchical Queries</a:t>
            </a:r>
            <a:endParaRPr lang="en-IN" b="1" u="sng" dirty="0">
              <a:solidFill>
                <a:srgbClr val="FF0000"/>
              </a:solidFill>
            </a:endParaRPr>
          </a:p>
        </p:txBody>
      </p:sp>
      <p:sp>
        <p:nvSpPr>
          <p:cNvPr id="3" name="Content Placeholder 2"/>
          <p:cNvSpPr>
            <a:spLocks noGrp="1"/>
          </p:cNvSpPr>
          <p:nvPr>
            <p:ph idx="1"/>
          </p:nvPr>
        </p:nvSpPr>
        <p:spPr/>
        <p:txBody>
          <a:bodyPr/>
          <a:lstStyle/>
          <a:p>
            <a:r>
              <a:rPr lang="en-US" sz="1700" dirty="0"/>
              <a:t>Hierarchical data is a data structure when items are linked to each other in parent-child relationships in an overall tree structure.</a:t>
            </a:r>
            <a:endParaRPr lang="en-US" sz="1700" dirty="0"/>
          </a:p>
          <a:p>
            <a:r>
              <a:rPr lang="en-US" sz="1700" b="1" dirty="0">
                <a:solidFill>
                  <a:srgbClr val="FF0000"/>
                </a:solidFill>
              </a:rPr>
              <a:t>Hierarchical Query Syntax:-        </a:t>
            </a:r>
            <a:endParaRPr lang="en-US" sz="1700" b="1" dirty="0">
              <a:solidFill>
                <a:srgbClr val="FF0000"/>
              </a:solidFill>
            </a:endParaRPr>
          </a:p>
          <a:p>
            <a:r>
              <a:rPr lang="en-US" sz="1700" b="1" dirty="0">
                <a:solidFill>
                  <a:srgbClr val="FF0000"/>
                </a:solidFill>
              </a:rPr>
              <a:t>  </a:t>
            </a:r>
            <a:r>
              <a:rPr lang="en-US" sz="1700" b="1" dirty="0"/>
              <a:t>Select</a:t>
            </a:r>
            <a:r>
              <a:rPr lang="en-US" sz="1700" dirty="0"/>
              <a:t> level,column1,column2…[</a:t>
            </a:r>
            <a:r>
              <a:rPr lang="en-US" sz="1700" dirty="0" err="1"/>
              <a:t>sys_connect_by_path</a:t>
            </a:r>
            <a:r>
              <a:rPr lang="en-US" sz="1700" dirty="0"/>
              <a:t>(</a:t>
            </a:r>
            <a:r>
              <a:rPr lang="en-US" sz="1700" dirty="0" err="1"/>
              <a:t>col_name,’delimiter</a:t>
            </a:r>
            <a:r>
              <a:rPr lang="en-US" sz="1700" dirty="0"/>
              <a:t>’)][</a:t>
            </a:r>
            <a:r>
              <a:rPr lang="en-US" sz="1700" dirty="0" err="1"/>
              <a:t>connect_by</a:t>
            </a:r>
            <a:r>
              <a:rPr lang="en-US" sz="1700" dirty="0"/>
              <a:t> _root </a:t>
            </a:r>
            <a:r>
              <a:rPr lang="en-US" sz="1700" dirty="0" err="1"/>
              <a:t>column_name</a:t>
            </a:r>
            <a:r>
              <a:rPr lang="en-US" sz="1700" dirty="0"/>
              <a:t>]</a:t>
            </a:r>
            <a:endParaRPr lang="en-US" sz="1700" dirty="0"/>
          </a:p>
          <a:p>
            <a:pPr marL="0" indent="0">
              <a:buNone/>
            </a:pPr>
            <a:r>
              <a:rPr lang="en-US" sz="1700" dirty="0"/>
              <a:t>        </a:t>
            </a:r>
            <a:r>
              <a:rPr lang="en-US" sz="1700" b="1" dirty="0"/>
              <a:t>from</a:t>
            </a:r>
            <a:r>
              <a:rPr lang="en-US" sz="1700" dirty="0"/>
              <a:t> Table_name</a:t>
            </a:r>
            <a:endParaRPr lang="en-US" sz="1700" dirty="0"/>
          </a:p>
          <a:p>
            <a:pPr marL="0" indent="0">
              <a:buNone/>
            </a:pPr>
            <a:r>
              <a:rPr lang="en-US" sz="1700" dirty="0"/>
              <a:t>        </a:t>
            </a:r>
            <a:r>
              <a:rPr lang="en-US" sz="1700" b="1" dirty="0"/>
              <a:t>start with</a:t>
            </a:r>
            <a:r>
              <a:rPr lang="en-US" sz="1700" dirty="0"/>
              <a:t> Condition</a:t>
            </a:r>
            <a:endParaRPr lang="en-US" sz="1700" dirty="0"/>
          </a:p>
          <a:p>
            <a:pPr marL="0" indent="0">
              <a:buNone/>
            </a:pPr>
            <a:r>
              <a:rPr lang="en-US" sz="1700" dirty="0"/>
              <a:t>        </a:t>
            </a:r>
            <a:r>
              <a:rPr lang="en-US" sz="1700" b="1" dirty="0"/>
              <a:t>connect by</a:t>
            </a:r>
            <a:r>
              <a:rPr lang="en-US" sz="1700" dirty="0"/>
              <a:t> </a:t>
            </a:r>
            <a:r>
              <a:rPr lang="en-US" sz="1700" b="1" dirty="0"/>
              <a:t>prior</a:t>
            </a:r>
            <a:r>
              <a:rPr lang="en-US" sz="1700" dirty="0"/>
              <a:t> </a:t>
            </a:r>
            <a:r>
              <a:rPr lang="en-US" sz="1700" dirty="0" err="1"/>
              <a:t>parent_col_name</a:t>
            </a:r>
            <a:r>
              <a:rPr lang="en-US" sz="1700" dirty="0"/>
              <a:t>=</a:t>
            </a:r>
            <a:r>
              <a:rPr lang="en-US" sz="1700" dirty="0" err="1"/>
              <a:t>Child_column_name</a:t>
            </a:r>
            <a:r>
              <a:rPr lang="en-US" sz="1700" dirty="0"/>
              <a:t>;</a:t>
            </a:r>
            <a:endParaRPr lang="en-US" sz="1700" dirty="0"/>
          </a:p>
          <a:p>
            <a:pPr marL="0" indent="0">
              <a:buNone/>
            </a:pPr>
            <a:r>
              <a:rPr lang="en-IN" sz="1700" b="1" dirty="0"/>
              <a:t>Level::</a:t>
            </a:r>
            <a:r>
              <a:rPr lang="en-IN" sz="1700" dirty="0"/>
              <a:t>Level is pseudo column which assigns numbers to each level in tree structure.</a:t>
            </a:r>
            <a:endParaRPr lang="en-IN" sz="1700" dirty="0"/>
          </a:p>
          <a:p>
            <a:pPr marL="0" indent="0">
              <a:buNone/>
            </a:pPr>
            <a:r>
              <a:rPr lang="en-IN" sz="1700" b="1" dirty="0"/>
              <a:t>Start with:: </a:t>
            </a:r>
            <a:r>
              <a:rPr lang="en-IN" sz="1700" dirty="0"/>
              <a:t>it specifies searching condition in hierarchy.</a:t>
            </a:r>
            <a:endParaRPr lang="en-IN" sz="1700" dirty="0"/>
          </a:p>
          <a:p>
            <a:pPr marL="0" indent="0">
              <a:buNone/>
            </a:pPr>
            <a:r>
              <a:rPr lang="en-IN" sz="1700" b="1" dirty="0"/>
              <a:t>Connect by:: </a:t>
            </a:r>
            <a:r>
              <a:rPr lang="en-IN" sz="1700" dirty="0"/>
              <a:t>we must specify relation ship between parent column ,child column using “Prior” operator</a:t>
            </a:r>
            <a:endParaRPr lang="en-IN" sz="1700" dirty="0"/>
          </a:p>
          <a:p>
            <a:pPr marL="0" indent="0">
              <a:buNone/>
            </a:pPr>
            <a:r>
              <a:rPr lang="en-IN" sz="1700" b="1" dirty="0" err="1"/>
              <a:t>Sys_connect_by_path</a:t>
            </a:r>
            <a:r>
              <a:rPr lang="en-IN" sz="1700" b="1" dirty="0"/>
              <a:t>():: </a:t>
            </a:r>
            <a:r>
              <a:rPr lang="en-IN" sz="1700" dirty="0"/>
              <a:t>Returns the path of the hierarchy in tree structure.</a:t>
            </a:r>
            <a:endParaRPr lang="en-IN" sz="1700" dirty="0"/>
          </a:p>
          <a:p>
            <a:pPr marL="0" indent="0">
              <a:buNone/>
            </a:pPr>
            <a:r>
              <a:rPr lang="en-IN" sz="1700" b="1" dirty="0" err="1"/>
              <a:t>Connect_by_root</a:t>
            </a:r>
            <a:r>
              <a:rPr lang="en-IN" sz="1700" b="1" dirty="0"/>
              <a:t>::</a:t>
            </a:r>
            <a:r>
              <a:rPr lang="en-IN" sz="1700" dirty="0"/>
              <a:t>  it returns the root node of hierarchy.</a:t>
            </a:r>
            <a:endParaRPr lang="en-IN" sz="17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Set Operators</a:t>
            </a:r>
            <a:endParaRPr lang="en-IN" b="1" u="sng" dirty="0">
              <a:solidFill>
                <a:srgbClr val="FF0000"/>
              </a:solidFill>
            </a:endParaRPr>
          </a:p>
        </p:txBody>
      </p:sp>
      <p:sp>
        <p:nvSpPr>
          <p:cNvPr id="3" name="Content Placeholder 2"/>
          <p:cNvSpPr>
            <a:spLocks noGrp="1"/>
          </p:cNvSpPr>
          <p:nvPr>
            <p:ph idx="1"/>
          </p:nvPr>
        </p:nvSpPr>
        <p:spPr/>
        <p:txBody>
          <a:bodyPr/>
          <a:lstStyle/>
          <a:p>
            <a:r>
              <a:rPr lang="en-US" sz="1700" dirty="0"/>
              <a:t>Set operators are used to retrieve data from  multiple statements.</a:t>
            </a:r>
            <a:endParaRPr lang="en-US" sz="1700" dirty="0"/>
          </a:p>
          <a:p>
            <a:r>
              <a:rPr lang="en-US" sz="1700" dirty="0"/>
              <a:t>We can say “Vertical joins”.</a:t>
            </a:r>
            <a:endParaRPr lang="en-US" sz="1700" dirty="0"/>
          </a:p>
          <a:p>
            <a:r>
              <a:rPr lang="en-US" sz="1700" dirty="0"/>
              <a:t>Data types for column sequence should be same while selecting the data from multiple sets.</a:t>
            </a:r>
            <a:endParaRPr lang="en-US" sz="1700" dirty="0"/>
          </a:p>
          <a:p>
            <a:pPr marL="0" indent="0">
              <a:buNone/>
            </a:pPr>
            <a:r>
              <a:rPr lang="en-US" sz="1700" dirty="0"/>
              <a:t>Set operators::</a:t>
            </a:r>
            <a:endParaRPr lang="en-US" sz="1700" dirty="0"/>
          </a:p>
          <a:p>
            <a:pPr marL="0" indent="0">
              <a:buNone/>
            </a:pPr>
            <a:r>
              <a:rPr lang="en-US" sz="1700" dirty="0"/>
              <a:t>        1) </a:t>
            </a:r>
            <a:r>
              <a:rPr lang="en-US" sz="1700" b="1" dirty="0"/>
              <a:t>Union</a:t>
            </a:r>
            <a:r>
              <a:rPr lang="en-US" sz="1700" dirty="0"/>
              <a:t> ::Returns distinct values from both statements and will make order .</a:t>
            </a:r>
            <a:endParaRPr lang="en-US" sz="1700" dirty="0"/>
          </a:p>
          <a:p>
            <a:pPr marL="0" indent="0">
              <a:buNone/>
            </a:pPr>
            <a:r>
              <a:rPr lang="en-US" sz="1700" dirty="0"/>
              <a:t>        2) </a:t>
            </a:r>
            <a:r>
              <a:rPr lang="en-US" sz="1700" b="1" dirty="0"/>
              <a:t>Union all</a:t>
            </a:r>
            <a:r>
              <a:rPr lang="en-US" sz="1700" dirty="0"/>
              <a:t>:: returns set by set result .means allow duplicates</a:t>
            </a:r>
            <a:endParaRPr lang="en-US" sz="1700" dirty="0"/>
          </a:p>
          <a:p>
            <a:pPr marL="0" indent="0">
              <a:buNone/>
            </a:pPr>
            <a:r>
              <a:rPr lang="en-US" sz="1700" dirty="0"/>
              <a:t>        3)</a:t>
            </a:r>
            <a:r>
              <a:rPr lang="en-US" sz="1700" b="1" dirty="0"/>
              <a:t>Intersect</a:t>
            </a:r>
            <a:r>
              <a:rPr lang="en-US" sz="1700" dirty="0"/>
              <a:t> :: common values in both sets.</a:t>
            </a:r>
            <a:endParaRPr lang="en-US" sz="1700" dirty="0"/>
          </a:p>
          <a:p>
            <a:pPr marL="0" indent="0">
              <a:buNone/>
            </a:pPr>
            <a:r>
              <a:rPr lang="en-US" sz="1700" dirty="0"/>
              <a:t>         4)</a:t>
            </a:r>
            <a:r>
              <a:rPr lang="en-US" sz="1700" b="1" dirty="0"/>
              <a:t>Minus</a:t>
            </a:r>
            <a:r>
              <a:rPr lang="en-US" sz="1700" dirty="0"/>
              <a:t> :: values from set1 which are not present in second set.</a:t>
            </a:r>
            <a:endParaRPr lang="en-US" sz="1700" dirty="0"/>
          </a:p>
          <a:p>
            <a:r>
              <a:rPr lang="en-IN" sz="1700" b="1" dirty="0">
                <a:solidFill>
                  <a:srgbClr val="FF0000"/>
                </a:solidFill>
              </a:rPr>
              <a:t>Note:: </a:t>
            </a:r>
            <a:r>
              <a:rPr lang="en-IN" sz="1700" dirty="0"/>
              <a:t>First query column headings will display as set operators result set column headings .</a:t>
            </a:r>
            <a:endParaRPr lang="en-IN" sz="1700" dirty="0"/>
          </a:p>
        </p:txBody>
      </p:sp>
    </p:spTree>
  </p:cSld>
  <p:clrMapOvr>
    <a:overrideClrMapping bg1="lt1" tx1="dk1" bg2="lt2" tx2="dk2" accent1="accent1" accent2="accent2" accent3="accent3" accent4="accent4" accent5="accent5" accent6="accent6" hlink="hlink" folHlink="folHlink"/>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hlinkClick r:id="rId1"/>
              </a:rPr>
              <a:t>Sequences</a:t>
            </a:r>
            <a:br>
              <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p:txBody>
          <a:bodyPr/>
          <a:lstStyle/>
          <a:p>
            <a:r>
              <a:rPr lang="en-US" sz="1700" dirty="0"/>
              <a:t>database object from which multiple users may generate unique integers. You can use sequences to automatically generate primary key values.</a:t>
            </a:r>
            <a:endParaRPr lang="en-US" sz="1700" dirty="0"/>
          </a:p>
          <a:p>
            <a:r>
              <a:rPr lang="en-US" sz="1700" dirty="0"/>
              <a:t>Ex:: CREATE SEQUENCE </a:t>
            </a:r>
            <a:r>
              <a:rPr lang="en-US" sz="1700" dirty="0" err="1"/>
              <a:t>supplier_seq</a:t>
            </a:r>
            <a:endParaRPr lang="en-US" sz="1700" dirty="0"/>
          </a:p>
          <a:p>
            <a:r>
              <a:rPr lang="en-US" sz="1700" dirty="0"/>
              <a:t>  MINVALUE 1</a:t>
            </a:r>
            <a:endParaRPr lang="en-US" sz="1700" dirty="0"/>
          </a:p>
          <a:p>
            <a:r>
              <a:rPr lang="en-US" sz="1700" dirty="0"/>
              <a:t>  MAXVALUE 999999999999999999999999999</a:t>
            </a:r>
            <a:endParaRPr lang="en-US" sz="1700" dirty="0"/>
          </a:p>
          <a:p>
            <a:r>
              <a:rPr lang="en-US" sz="1700" dirty="0"/>
              <a:t>  START WITH 1</a:t>
            </a:r>
            <a:endParaRPr lang="en-US" sz="1700" dirty="0"/>
          </a:p>
          <a:p>
            <a:r>
              <a:rPr lang="en-US" sz="1700" dirty="0"/>
              <a:t>  INCREMENT BY 1</a:t>
            </a:r>
            <a:endParaRPr lang="en-US" sz="1700" dirty="0"/>
          </a:p>
          <a:p>
            <a:r>
              <a:rPr lang="en-US" sz="1700" dirty="0"/>
              <a:t>  CACHE 20;</a:t>
            </a:r>
            <a:endParaRPr lang="en-US" sz="1700" dirty="0"/>
          </a:p>
          <a:p>
            <a:endParaRPr lang="en-US" sz="1700" dirty="0"/>
          </a:p>
          <a:p>
            <a:r>
              <a:rPr lang="en-US" sz="1700" dirty="0" err="1"/>
              <a:t>Accesssing</a:t>
            </a:r>
            <a:r>
              <a:rPr lang="en-US" sz="1700" dirty="0"/>
              <a:t> the </a:t>
            </a:r>
            <a:r>
              <a:rPr lang="en-US" sz="1700" dirty="0" err="1"/>
              <a:t>sequenece</a:t>
            </a:r>
            <a:r>
              <a:rPr lang="en-US" sz="1700" dirty="0"/>
              <a:t> values </a:t>
            </a:r>
            <a:r>
              <a:rPr lang="en-US" sz="1700" dirty="0" err="1"/>
              <a:t>currval</a:t>
            </a:r>
            <a:r>
              <a:rPr lang="en-US" sz="1700" dirty="0"/>
              <a:t> and </a:t>
            </a:r>
            <a:r>
              <a:rPr lang="en-US" sz="1700" dirty="0" err="1"/>
              <a:t>nextval</a:t>
            </a:r>
            <a:r>
              <a:rPr lang="en-US" sz="1700" dirty="0"/>
              <a:t>()</a:t>
            </a:r>
            <a:endParaRPr lang="en-IN" sz="1700"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CONSTRAINTS</a:t>
            </a:r>
            <a:endParaRPr lang="en-IN" b="1" u="sng" dirty="0">
              <a:solidFill>
                <a:srgbClr val="FF0000"/>
              </a:solidFill>
            </a:endParaRPr>
          </a:p>
        </p:txBody>
      </p:sp>
      <p:sp>
        <p:nvSpPr>
          <p:cNvPr id="3" name="Content Placeholder 2"/>
          <p:cNvSpPr>
            <a:spLocks noGrp="1"/>
          </p:cNvSpPr>
          <p:nvPr>
            <p:ph idx="1"/>
          </p:nvPr>
        </p:nvSpPr>
        <p:spPr/>
        <p:txBody>
          <a:bodyPr/>
          <a:lstStyle/>
          <a:p>
            <a:r>
              <a:rPr lang="en-US" sz="1700" dirty="0"/>
              <a:t>Constraints are used to prevents invalid data entry into tables.</a:t>
            </a:r>
            <a:endParaRPr lang="en-US" sz="1700" dirty="0"/>
          </a:p>
          <a:p>
            <a:r>
              <a:rPr lang="en-US" sz="1700" dirty="0"/>
              <a:t>Mainly will create on columns to build the relations.</a:t>
            </a:r>
            <a:endParaRPr lang="en-US" sz="1700" dirty="0"/>
          </a:p>
          <a:p>
            <a:r>
              <a:rPr lang="en-US" sz="1700" dirty="0"/>
              <a:t>Ex: NOT NULL,UNIQUE,Primary key,foreign key,check</a:t>
            </a:r>
            <a:endParaRPr lang="en-US" sz="1700" dirty="0"/>
          </a:p>
          <a:p>
            <a:r>
              <a:rPr lang="en-US" sz="1700" b="1" dirty="0">
                <a:solidFill>
                  <a:srgbClr val="FF0000"/>
                </a:solidFill>
              </a:rPr>
              <a:t>Table level constraints</a:t>
            </a:r>
            <a:r>
              <a:rPr lang="en-US" sz="1700" dirty="0"/>
              <a:t>: will create as group of columns</a:t>
            </a:r>
            <a:endParaRPr lang="en-US" sz="1700" dirty="0"/>
          </a:p>
          <a:p>
            <a:pPr marL="0" indent="0">
              <a:buNone/>
            </a:pPr>
            <a:r>
              <a:rPr lang="en-US" sz="1700" dirty="0"/>
              <a:t>       Ex: create table tab_name(col1 DT(size), col2 DT(size),…. </a:t>
            </a:r>
            <a:r>
              <a:rPr lang="en-US" sz="1700" dirty="0" err="1"/>
              <a:t>coln</a:t>
            </a:r>
            <a:r>
              <a:rPr lang="en-US" sz="1700" dirty="0"/>
              <a:t> DT(size),constraint_type (col1,col2,….) )</a:t>
            </a:r>
            <a:endParaRPr lang="en-US" sz="1700" dirty="0"/>
          </a:p>
          <a:p>
            <a:r>
              <a:rPr lang="en-US" sz="1700" b="1" dirty="0">
                <a:solidFill>
                  <a:srgbClr val="FF0000"/>
                </a:solidFill>
              </a:rPr>
              <a:t>Column level constraints</a:t>
            </a:r>
            <a:r>
              <a:rPr lang="en-US" sz="1700" dirty="0"/>
              <a:t>: we can define constraint at column level.</a:t>
            </a:r>
            <a:endParaRPr lang="en-US" sz="1700" dirty="0"/>
          </a:p>
          <a:p>
            <a:pPr marL="0" indent="0">
              <a:buNone/>
            </a:pPr>
            <a:r>
              <a:rPr lang="en-US" sz="1700" dirty="0"/>
              <a:t>         Syn:: create table tab_name(col1 DT(size) constraint_type ,col2 DT(size) constraint_type);</a:t>
            </a:r>
            <a:endParaRPr lang="en-US" sz="1700" dirty="0"/>
          </a:p>
          <a:p>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err="1">
                <a:solidFill>
                  <a:srgbClr val="FF0000"/>
                </a:solidFill>
              </a:rPr>
              <a:t>Create&amp;Truncate</a:t>
            </a:r>
            <a:endParaRPr lang="en-US" b="1" u="sng" dirty="0">
              <a:solidFill>
                <a:srgbClr val="FF0000"/>
              </a:solidFill>
            </a:endParaRPr>
          </a:p>
        </p:txBody>
      </p:sp>
      <p:sp>
        <p:nvSpPr>
          <p:cNvPr id="3" name="Content Placeholder 2"/>
          <p:cNvSpPr>
            <a:spLocks noGrp="1"/>
          </p:cNvSpPr>
          <p:nvPr>
            <p:ph idx="1"/>
          </p:nvPr>
        </p:nvSpPr>
        <p:spPr/>
        <p:txBody>
          <a:bodyPr>
            <a:normAutofit/>
          </a:bodyPr>
          <a:lstStyle/>
          <a:p>
            <a:pPr marL="0" indent="0">
              <a:buNone/>
            </a:pPr>
            <a:r>
              <a:rPr lang="en-US" sz="1800" b="1" u="sng" dirty="0">
                <a:solidFill>
                  <a:srgbClr val="FF0000"/>
                </a:solidFill>
              </a:rPr>
              <a:t>Create::</a:t>
            </a:r>
            <a:endParaRPr lang="en-US" sz="1800" b="1" u="sng" dirty="0">
              <a:solidFill>
                <a:srgbClr val="FF0000"/>
              </a:solidFill>
            </a:endParaRPr>
          </a:p>
          <a:p>
            <a:pPr marL="0" indent="0">
              <a:buNone/>
            </a:pPr>
            <a:r>
              <a:rPr lang="en-US" sz="1800" dirty="0"/>
              <a:t>      Used to create data objects like table,view,sequence,user,synonym,index,constraint,procedure,function…</a:t>
            </a:r>
            <a:endParaRPr lang="en-US" sz="1800" dirty="0"/>
          </a:p>
          <a:p>
            <a:pPr marL="0" indent="0">
              <a:buNone/>
            </a:pPr>
            <a:r>
              <a:rPr lang="en-US" sz="1800" dirty="0"/>
              <a:t>    Ex:: Create table emp1(</a:t>
            </a:r>
            <a:r>
              <a:rPr lang="en-US" sz="1800" dirty="0" err="1"/>
              <a:t>eno</a:t>
            </a:r>
            <a:r>
              <a:rPr lang="en-US" sz="1800" dirty="0"/>
              <a:t> </a:t>
            </a:r>
            <a:r>
              <a:rPr lang="en-US" sz="1800" dirty="0" err="1"/>
              <a:t>number,ename</a:t>
            </a:r>
            <a:r>
              <a:rPr lang="en-US" sz="1800" dirty="0"/>
              <a:t> varchar2(100),</a:t>
            </a:r>
            <a:r>
              <a:rPr lang="en-US" sz="1800" dirty="0" err="1"/>
              <a:t>deptno</a:t>
            </a:r>
            <a:r>
              <a:rPr lang="en-US" sz="1800" dirty="0"/>
              <a:t> number(3),</a:t>
            </a:r>
            <a:r>
              <a:rPr lang="en-US" sz="1800" dirty="0" err="1"/>
              <a:t>sal</a:t>
            </a:r>
            <a:r>
              <a:rPr lang="en-US" sz="1800" dirty="0"/>
              <a:t> number(7,2));</a:t>
            </a:r>
            <a:endParaRPr lang="en-US" sz="1800" dirty="0"/>
          </a:p>
          <a:p>
            <a:pPr marL="0" indent="0">
              <a:buNone/>
            </a:pPr>
            <a:r>
              <a:rPr lang="en-US" sz="1800" dirty="0"/>
              <a:t>           desc emp1;</a:t>
            </a:r>
            <a:endParaRPr lang="en-US" sz="1800" dirty="0"/>
          </a:p>
          <a:p>
            <a:pPr marL="0" indent="0">
              <a:buNone/>
            </a:pPr>
            <a:r>
              <a:rPr lang="en-US" sz="1800" dirty="0"/>
              <a:t>           Create view </a:t>
            </a:r>
            <a:r>
              <a:rPr lang="en-US" sz="1800" dirty="0" err="1"/>
              <a:t>empv</a:t>
            </a:r>
            <a:r>
              <a:rPr lang="en-US" sz="1800" dirty="0"/>
              <a:t> as select * from emp1;</a:t>
            </a:r>
            <a:endParaRPr lang="en-US" sz="1800" dirty="0"/>
          </a:p>
          <a:p>
            <a:pPr marL="0" indent="0">
              <a:buNone/>
            </a:pPr>
            <a:r>
              <a:rPr lang="en-US" sz="1800" dirty="0"/>
              <a:t>            Create user </a:t>
            </a:r>
            <a:r>
              <a:rPr lang="en-US" sz="1800" dirty="0" err="1"/>
              <a:t>user_balu</a:t>
            </a:r>
            <a:r>
              <a:rPr lang="en-US" sz="1800" dirty="0"/>
              <a:t> identified by </a:t>
            </a:r>
            <a:r>
              <a:rPr lang="en-US" sz="1800" dirty="0" err="1"/>
              <a:t>balu</a:t>
            </a:r>
            <a:r>
              <a:rPr lang="en-US" sz="1800" dirty="0"/>
              <a:t>;</a:t>
            </a:r>
            <a:endParaRPr lang="en-US" sz="1800" dirty="0"/>
          </a:p>
          <a:p>
            <a:pPr marL="0" indent="0">
              <a:buNone/>
            </a:pPr>
            <a:r>
              <a:rPr lang="en-US" sz="1800" b="1" dirty="0"/>
              <a:t> </a:t>
            </a:r>
            <a:r>
              <a:rPr lang="en-US" sz="1800" b="1" u="sng" dirty="0">
                <a:solidFill>
                  <a:srgbClr val="FF0000"/>
                </a:solidFill>
              </a:rPr>
              <a:t>Truncate::</a:t>
            </a:r>
            <a:endParaRPr lang="en-US" sz="1800" b="1" u="sng" dirty="0">
              <a:solidFill>
                <a:srgbClr val="FF0000"/>
              </a:solidFill>
            </a:endParaRPr>
          </a:p>
          <a:p>
            <a:pPr marL="0" indent="0">
              <a:buNone/>
            </a:pPr>
            <a:r>
              <a:rPr lang="en-US" sz="1800" dirty="0"/>
              <a:t>         deletes the physical data.Meta data remains in data base.</a:t>
            </a:r>
            <a:endParaRPr lang="en-US" sz="1800" dirty="0"/>
          </a:p>
          <a:p>
            <a:pPr marL="0" indent="0">
              <a:buNone/>
            </a:pPr>
            <a:r>
              <a:rPr lang="en-US" sz="1800" dirty="0"/>
              <a:t>    Ex: Truncate table emp;</a:t>
            </a:r>
            <a:endParaRPr lang="en-US" sz="1800" dirty="0"/>
          </a:p>
          <a:p>
            <a:pPr marL="0" indent="0">
              <a:buNone/>
            </a:pPr>
            <a:r>
              <a:rPr lang="en-US" sz="1800" b="1" u="sng" dirty="0">
                <a:solidFill>
                  <a:srgbClr val="FF0000"/>
                </a:solidFill>
              </a:rPr>
              <a:t>Rename::</a:t>
            </a:r>
            <a:endParaRPr lang="en-US" sz="1800" b="1" u="sng" dirty="0">
              <a:solidFill>
                <a:srgbClr val="FF0000"/>
              </a:solidFill>
            </a:endParaRPr>
          </a:p>
          <a:p>
            <a:pPr marL="0" indent="0">
              <a:buNone/>
            </a:pPr>
            <a:r>
              <a:rPr lang="en-US" sz="1800" dirty="0"/>
              <a:t>         Rename emp1   to </a:t>
            </a:r>
            <a:r>
              <a:rPr lang="en-US" sz="1800" dirty="0" err="1"/>
              <a:t>emp_new</a:t>
            </a:r>
            <a:r>
              <a:rPr lang="en-US" sz="1800" dirty="0"/>
              <a:t>; </a:t>
            </a:r>
            <a:endParaRPr lang="en-US" sz="18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NOT NULL,UNIQUE</a:t>
            </a:r>
            <a:endParaRPr lang="en-IN" b="1" u="sng" dirty="0">
              <a:solidFill>
                <a:srgbClr val="FF0000"/>
              </a:solidFill>
            </a:endParaRPr>
          </a:p>
        </p:txBody>
      </p:sp>
      <p:sp>
        <p:nvSpPr>
          <p:cNvPr id="3" name="Content Placeholder 2"/>
          <p:cNvSpPr>
            <a:spLocks noGrp="1"/>
          </p:cNvSpPr>
          <p:nvPr>
            <p:ph idx="1"/>
          </p:nvPr>
        </p:nvSpPr>
        <p:spPr/>
        <p:txBody>
          <a:bodyPr/>
          <a:lstStyle/>
          <a:p>
            <a:pPr marL="0" indent="0">
              <a:buNone/>
            </a:pPr>
            <a:r>
              <a:rPr lang="en-US" b="1" dirty="0">
                <a:solidFill>
                  <a:srgbClr val="FF0000"/>
                </a:solidFill>
              </a:rPr>
              <a:t>NOT NULL:</a:t>
            </a:r>
            <a:endParaRPr lang="en-US" b="1" dirty="0">
              <a:solidFill>
                <a:srgbClr val="FF0000"/>
              </a:solidFill>
            </a:endParaRPr>
          </a:p>
          <a:p>
            <a:r>
              <a:rPr lang="en-US" sz="1700" dirty="0"/>
              <a:t>It will support only in column level</a:t>
            </a:r>
            <a:endParaRPr lang="en-US" sz="1700" dirty="0"/>
          </a:p>
          <a:p>
            <a:r>
              <a:rPr lang="en-US" sz="1700" dirty="0"/>
              <a:t>It doesn’t accept null values </a:t>
            </a:r>
            <a:endParaRPr lang="en-US" sz="1700" dirty="0"/>
          </a:p>
          <a:p>
            <a:r>
              <a:rPr lang="en-US" sz="1700" dirty="0"/>
              <a:t>Allow duplicate values</a:t>
            </a:r>
            <a:endParaRPr lang="en-US" sz="1700" dirty="0"/>
          </a:p>
          <a:p>
            <a:r>
              <a:rPr lang="en-US" sz="1700" dirty="0"/>
              <a:t>Ex:: create table student(sno number not null, name varchar2(100));</a:t>
            </a:r>
            <a:endParaRPr lang="en-US" sz="1700" dirty="0"/>
          </a:p>
          <a:p>
            <a:r>
              <a:rPr lang="en-US" sz="1700" dirty="0"/>
              <a:t>ORA-01400: cannot insert NULL into ("SYS"."TAB1"."A")</a:t>
            </a:r>
            <a:endParaRPr lang="en-US" sz="1700" dirty="0"/>
          </a:p>
          <a:p>
            <a:pPr marL="0" indent="0">
              <a:buNone/>
            </a:pPr>
            <a:r>
              <a:rPr lang="en-US" b="1" dirty="0">
                <a:solidFill>
                  <a:srgbClr val="FF0000"/>
                </a:solidFill>
              </a:rPr>
              <a:t>Unique::</a:t>
            </a:r>
            <a:endParaRPr lang="en-US" b="1" dirty="0">
              <a:solidFill>
                <a:srgbClr val="FF0000"/>
              </a:solidFill>
            </a:endParaRPr>
          </a:p>
          <a:p>
            <a:r>
              <a:rPr lang="en-US" sz="1700" dirty="0"/>
              <a:t>This will define at column level and table level.</a:t>
            </a:r>
            <a:endParaRPr lang="en-US" sz="1700" dirty="0"/>
          </a:p>
          <a:p>
            <a:r>
              <a:rPr lang="en-US" sz="1700" dirty="0"/>
              <a:t>This doesn’t accept duplicate values but it will accept null values.</a:t>
            </a:r>
            <a:endParaRPr lang="en-US" sz="1700" dirty="0"/>
          </a:p>
          <a:p>
            <a:r>
              <a:rPr lang="en-US" sz="1700" dirty="0"/>
              <a:t>By default Oracle will create b-tree index on those columns. </a:t>
            </a:r>
            <a:endParaRPr lang="en-US" sz="1700" dirty="0"/>
          </a:p>
          <a:p>
            <a:r>
              <a:rPr lang="fr-FR" sz="1700" dirty="0"/>
              <a:t>ORA-00001: unique </a:t>
            </a:r>
            <a:r>
              <a:rPr lang="fr-FR" sz="1700" dirty="0" err="1"/>
              <a:t>constraint</a:t>
            </a:r>
            <a:r>
              <a:rPr lang="fr-FR" sz="1700" dirty="0"/>
              <a:t> (SYS.CQ1) </a:t>
            </a:r>
            <a:r>
              <a:rPr lang="fr-FR" sz="1700" dirty="0" err="1"/>
              <a:t>violated</a:t>
            </a:r>
            <a:endParaRPr lang="en-US" sz="1700" dirty="0"/>
          </a:p>
          <a:p>
            <a:endParaRPr lang="en-IN" sz="17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Primary Key</a:t>
            </a:r>
            <a:endParaRPr lang="en-IN" b="1" u="sng" dirty="0">
              <a:solidFill>
                <a:srgbClr val="FF0000"/>
              </a:solidFill>
            </a:endParaRPr>
          </a:p>
        </p:txBody>
      </p:sp>
      <p:sp>
        <p:nvSpPr>
          <p:cNvPr id="3" name="Content Placeholder 2"/>
          <p:cNvSpPr>
            <a:spLocks noGrp="1"/>
          </p:cNvSpPr>
          <p:nvPr>
            <p:ph idx="1"/>
          </p:nvPr>
        </p:nvSpPr>
        <p:spPr/>
        <p:txBody>
          <a:bodyPr/>
          <a:lstStyle/>
          <a:p>
            <a:r>
              <a:rPr lang="en-US" sz="1700" dirty="0"/>
              <a:t>Will define as “unique” and “not null”.</a:t>
            </a:r>
            <a:endParaRPr lang="en-US" sz="1700" dirty="0"/>
          </a:p>
          <a:p>
            <a:r>
              <a:rPr lang="en-US" sz="1700" dirty="0"/>
              <a:t> will allow only one primary key</a:t>
            </a:r>
            <a:r>
              <a:rPr lang="en-IN" sz="1700" dirty="0"/>
              <a:t>.</a:t>
            </a:r>
            <a:endParaRPr lang="en-IN" sz="1700" dirty="0"/>
          </a:p>
          <a:p>
            <a:r>
              <a:rPr lang="en-IN" sz="1700" dirty="0"/>
              <a:t>We can create on multiple columns (Table level) also.</a:t>
            </a:r>
            <a:endParaRPr lang="en-IN" sz="1700" dirty="0"/>
          </a:p>
          <a:p>
            <a:r>
              <a:rPr lang="en-IN" sz="1700" dirty="0"/>
              <a:t>By default oracle will create b-tree index while inserting data into table.</a:t>
            </a:r>
            <a:endParaRPr lang="en-IN" sz="1700" dirty="0"/>
          </a:p>
          <a:p>
            <a:r>
              <a:rPr lang="en-IN" sz="1700" b="1" dirty="0">
                <a:solidFill>
                  <a:srgbClr val="FF0000"/>
                </a:solidFill>
              </a:rPr>
              <a:t>Ex-: </a:t>
            </a:r>
            <a:r>
              <a:rPr lang="en-IN" sz="1700" dirty="0"/>
              <a:t>create table student2(sno number primary </a:t>
            </a:r>
            <a:r>
              <a:rPr lang="en-IN" sz="1700" dirty="0" err="1"/>
              <a:t>key,ename</a:t>
            </a:r>
            <a:r>
              <a:rPr lang="en-IN" sz="1700" dirty="0"/>
              <a:t> varchar2(10),</a:t>
            </a:r>
            <a:r>
              <a:rPr lang="en-IN" sz="1700" dirty="0" err="1"/>
              <a:t>class_no</a:t>
            </a:r>
            <a:r>
              <a:rPr lang="en-IN" sz="1700" dirty="0"/>
              <a:t> number);</a:t>
            </a:r>
            <a:endParaRPr lang="en-IN" sz="1700" dirty="0"/>
          </a:p>
          <a:p>
            <a:pPr marL="0" indent="0">
              <a:buNone/>
            </a:pPr>
            <a:r>
              <a:rPr lang="en-US" sz="1700" dirty="0"/>
              <a:t> </a:t>
            </a:r>
            <a:r>
              <a:rPr lang="en-IN" sz="1700" b="1" dirty="0">
                <a:solidFill>
                  <a:srgbClr val="FF0000"/>
                </a:solidFill>
              </a:rPr>
              <a:t>Composite Primary key:</a:t>
            </a:r>
            <a:r>
              <a:rPr lang="en-US" sz="1700" dirty="0"/>
              <a:t> </a:t>
            </a:r>
            <a:r>
              <a:rPr lang="en-IN" sz="1700" dirty="0"/>
              <a:t>create table student3(sno </a:t>
            </a:r>
            <a:r>
              <a:rPr lang="en-IN" sz="1700" dirty="0" err="1"/>
              <a:t>number,ename</a:t>
            </a:r>
            <a:r>
              <a:rPr lang="en-IN" sz="1700" dirty="0"/>
              <a:t> varchar2(10),</a:t>
            </a:r>
            <a:r>
              <a:rPr lang="en-IN" sz="1700" dirty="0" err="1"/>
              <a:t>class_no</a:t>
            </a:r>
            <a:r>
              <a:rPr lang="en-IN" sz="1700" dirty="0"/>
              <a:t> number, primary key(</a:t>
            </a:r>
            <a:r>
              <a:rPr lang="en-IN" sz="1700" dirty="0" err="1"/>
              <a:t>sno,sname</a:t>
            </a:r>
            <a:r>
              <a:rPr lang="en-IN" sz="1700" dirty="0"/>
              <a:t>));</a:t>
            </a:r>
            <a:endParaRPr lang="en-IN" sz="1700" dirty="0"/>
          </a:p>
          <a:p>
            <a:pPr marL="0" indent="0">
              <a:buNone/>
            </a:pPr>
            <a:endParaRPr lang="en-US" sz="1700"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Foreign key, References key integration</a:t>
            </a:r>
            <a:endParaRPr lang="en-IN" b="1" u="sng" dirty="0">
              <a:solidFill>
                <a:srgbClr val="FF0000"/>
              </a:solidFill>
            </a:endParaRPr>
          </a:p>
        </p:txBody>
      </p:sp>
      <p:sp>
        <p:nvSpPr>
          <p:cNvPr id="3" name="Content Placeholder 2"/>
          <p:cNvSpPr>
            <a:spLocks noGrp="1"/>
          </p:cNvSpPr>
          <p:nvPr>
            <p:ph idx="1"/>
          </p:nvPr>
        </p:nvSpPr>
        <p:spPr/>
        <p:txBody>
          <a:bodyPr/>
          <a:lstStyle/>
          <a:p>
            <a:r>
              <a:rPr lang="en-US" sz="1700" dirty="0"/>
              <a:t>Foreign key will use for establishing the relationship between tables.</a:t>
            </a:r>
            <a:endParaRPr lang="en-US" sz="1700" dirty="0"/>
          </a:p>
          <a:p>
            <a:r>
              <a:rPr lang="en-US" sz="1700" dirty="0"/>
              <a:t>Relation key will be the key-role .Parent table primary key will be reference key to child </a:t>
            </a:r>
            <a:r>
              <a:rPr lang="en-US" sz="1700" dirty="0" err="1"/>
              <a:t>records.These</a:t>
            </a:r>
            <a:r>
              <a:rPr lang="en-US" sz="1700" dirty="0"/>
              <a:t> should be same data type.</a:t>
            </a:r>
            <a:endParaRPr lang="en-US" sz="1700" dirty="0"/>
          </a:p>
          <a:p>
            <a:r>
              <a:rPr lang="en-US" sz="1700" dirty="0"/>
              <a:t>Normally PK will not accept duplicates and null values but foreign key will allow.</a:t>
            </a:r>
            <a:endParaRPr lang="en-US" sz="1700" dirty="0"/>
          </a:p>
          <a:p>
            <a:r>
              <a:rPr lang="en-US" sz="1700" dirty="0"/>
              <a:t>We can define at both  column level and table level.</a:t>
            </a:r>
            <a:endParaRPr lang="en-US" sz="1700" dirty="0"/>
          </a:p>
          <a:p>
            <a:r>
              <a:rPr lang="en-US" sz="1700" dirty="0"/>
              <a:t>Syn: Create table </a:t>
            </a:r>
            <a:r>
              <a:rPr lang="en-US" sz="1700" dirty="0" err="1"/>
              <a:t>child_tab</a:t>
            </a:r>
            <a:r>
              <a:rPr lang="en-US" sz="1700" dirty="0"/>
              <a:t>(col1 dt(size) references </a:t>
            </a:r>
            <a:r>
              <a:rPr lang="en-US" sz="1700" dirty="0" err="1"/>
              <a:t>master_table</a:t>
            </a:r>
            <a:r>
              <a:rPr lang="en-US" sz="1700" dirty="0"/>
              <a:t>(</a:t>
            </a:r>
            <a:r>
              <a:rPr lang="en-US" sz="1700" dirty="0" err="1"/>
              <a:t>PK_Column_name</a:t>
            </a:r>
            <a:r>
              <a:rPr lang="en-US" sz="1700" dirty="0"/>
              <a:t>),col2 DT…);</a:t>
            </a:r>
            <a:endParaRPr lang="en-US" sz="1700" dirty="0"/>
          </a:p>
          <a:p>
            <a:r>
              <a:rPr lang="en-US" sz="1700" dirty="0"/>
              <a:t> Ex::create table t1(c1 number primary key,c2 varchar2(100));</a:t>
            </a:r>
            <a:endParaRPr lang="en-US" sz="1700" dirty="0"/>
          </a:p>
          <a:p>
            <a:pPr marL="0" indent="0">
              <a:buNone/>
            </a:pPr>
            <a:r>
              <a:rPr lang="en-US" sz="1700" dirty="0"/>
              <a:t>        create table t2(c3 number references t1);</a:t>
            </a:r>
            <a:endParaRPr lang="en-US" sz="1700" dirty="0"/>
          </a:p>
          <a:p>
            <a:pPr marL="0" indent="0">
              <a:buNone/>
            </a:pPr>
            <a:r>
              <a:rPr lang="en-US" sz="1700" dirty="0"/>
              <a:t>        create table t3( c4 number references t1(c1));</a:t>
            </a:r>
            <a:endParaRPr lang="en-US" sz="1700" dirty="0"/>
          </a:p>
          <a:p>
            <a:pPr marL="0" indent="0">
              <a:buNone/>
            </a:pPr>
            <a:endParaRPr lang="en-IN" sz="17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Relation ship mgt for </a:t>
            </a:r>
            <a:r>
              <a:rPr lang="en-US" b="1" u="sng" dirty="0" err="1">
                <a:solidFill>
                  <a:srgbClr val="FF0000"/>
                </a:solidFill>
              </a:rPr>
              <a:t>Emp&amp;Dept</a:t>
            </a:r>
            <a:r>
              <a:rPr lang="en-US" b="1" u="sng" dirty="0">
                <a:solidFill>
                  <a:srgbClr val="FF0000"/>
                </a:solidFill>
              </a:rPr>
              <a:t> table</a:t>
            </a:r>
            <a:endParaRPr lang="en-IN" b="1" u="sng" dirty="0">
              <a:solidFill>
                <a:srgbClr val="FF0000"/>
              </a:solidFill>
            </a:endParaRPr>
          </a:p>
        </p:txBody>
      </p:sp>
      <p:sp>
        <p:nvSpPr>
          <p:cNvPr id="3" name="Content Placeholder 2"/>
          <p:cNvSpPr>
            <a:spLocks noGrp="1"/>
          </p:cNvSpPr>
          <p:nvPr>
            <p:ph idx="1"/>
          </p:nvPr>
        </p:nvSpPr>
        <p:spPr/>
        <p:txBody>
          <a:bodyPr>
            <a:normAutofit/>
          </a:bodyPr>
          <a:lstStyle/>
          <a:p>
            <a:r>
              <a:rPr lang="en-IN" sz="1700" dirty="0"/>
              <a:t>By referring the master key in child table we can define the relation at child table.</a:t>
            </a:r>
            <a:endParaRPr lang="en-IN" sz="1700" dirty="0"/>
          </a:p>
          <a:p>
            <a:pPr marL="0" indent="0">
              <a:buNone/>
            </a:pPr>
            <a:r>
              <a:rPr lang="en-IN" sz="1700" b="1" dirty="0">
                <a:solidFill>
                  <a:srgbClr val="FF0000"/>
                </a:solidFill>
              </a:rPr>
              <a:t>Primary key Ex</a:t>
            </a:r>
            <a:r>
              <a:rPr lang="en-IN" sz="1700" dirty="0"/>
              <a:t>:: create table dept1( </a:t>
            </a:r>
            <a:r>
              <a:rPr lang="en-IN" sz="1700" dirty="0" err="1"/>
              <a:t>deptno</a:t>
            </a:r>
            <a:r>
              <a:rPr lang="en-IN" sz="1700" dirty="0"/>
              <a:t> number(2,0),  </a:t>
            </a:r>
            <a:r>
              <a:rPr lang="en-IN" sz="1700" dirty="0" err="1"/>
              <a:t>dname</a:t>
            </a:r>
            <a:r>
              <a:rPr lang="en-IN" sz="1700" dirty="0"/>
              <a:t>  varchar2(14),  </a:t>
            </a:r>
            <a:r>
              <a:rPr lang="en-IN" sz="1700" dirty="0" err="1"/>
              <a:t>loc</a:t>
            </a:r>
            <a:r>
              <a:rPr lang="en-IN" sz="1700" dirty="0"/>
              <a:t>    varchar2(13), constraint pk_dept1 primary key (</a:t>
            </a:r>
            <a:r>
              <a:rPr lang="en-IN" sz="1700" dirty="0" err="1"/>
              <a:t>deptno</a:t>
            </a:r>
            <a:r>
              <a:rPr lang="en-IN" sz="1700" dirty="0"/>
              <a:t>));</a:t>
            </a:r>
            <a:endParaRPr lang="en-IN" sz="1700" dirty="0"/>
          </a:p>
          <a:p>
            <a:pPr marL="0" indent="0">
              <a:buNone/>
            </a:pPr>
            <a:r>
              <a:rPr lang="en-IN" sz="1700" b="1" dirty="0" err="1">
                <a:solidFill>
                  <a:srgbClr val="FF0000"/>
                </a:solidFill>
              </a:rPr>
              <a:t>Foregn</a:t>
            </a:r>
            <a:r>
              <a:rPr lang="en-IN" sz="1700" b="1" dirty="0">
                <a:solidFill>
                  <a:srgbClr val="FF0000"/>
                </a:solidFill>
              </a:rPr>
              <a:t>-key Ex</a:t>
            </a:r>
            <a:r>
              <a:rPr lang="en-IN" sz="1700" dirty="0"/>
              <a:t>::create table emp10(</a:t>
            </a:r>
            <a:r>
              <a:rPr lang="en-IN" sz="1700" dirty="0" err="1"/>
              <a:t>empno</a:t>
            </a:r>
            <a:r>
              <a:rPr lang="en-IN" sz="1700" dirty="0"/>
              <a:t>    number(4,0), </a:t>
            </a:r>
            <a:r>
              <a:rPr lang="en-IN" sz="1700" dirty="0" err="1"/>
              <a:t>ename</a:t>
            </a:r>
            <a:r>
              <a:rPr lang="en-IN" sz="1700" dirty="0"/>
              <a:t>    varchar2(10), job      varchar2(9), </a:t>
            </a:r>
            <a:r>
              <a:rPr lang="en-IN" sz="1700" dirty="0" err="1"/>
              <a:t>mgr</a:t>
            </a:r>
            <a:r>
              <a:rPr lang="en-IN" sz="1700" dirty="0"/>
              <a:t>      number(4,0), </a:t>
            </a:r>
            <a:r>
              <a:rPr lang="en-IN" sz="1700" dirty="0" err="1"/>
              <a:t>hiredate</a:t>
            </a:r>
            <a:r>
              <a:rPr lang="en-IN" sz="1700" dirty="0"/>
              <a:t> date, </a:t>
            </a:r>
            <a:r>
              <a:rPr lang="en-IN" sz="1700" dirty="0" err="1"/>
              <a:t>sal</a:t>
            </a:r>
            <a:r>
              <a:rPr lang="en-IN" sz="1700" dirty="0"/>
              <a:t>      number(7,2), comm     number(7,2), </a:t>
            </a:r>
            <a:r>
              <a:rPr lang="en-IN" sz="1700" dirty="0" err="1"/>
              <a:t>deptno</a:t>
            </a:r>
            <a:r>
              <a:rPr lang="en-IN" sz="1700" dirty="0"/>
              <a:t>   number(2,0), constraint pk_emp1 primary key (</a:t>
            </a:r>
            <a:r>
              <a:rPr lang="en-IN" sz="1700" dirty="0" err="1"/>
              <a:t>empno</a:t>
            </a:r>
            <a:r>
              <a:rPr lang="en-IN" sz="1700" dirty="0"/>
              <a:t>), constraint fk_deptno1 foreign key (</a:t>
            </a:r>
            <a:r>
              <a:rPr lang="en-IN" sz="1700" dirty="0" err="1"/>
              <a:t>deptno</a:t>
            </a:r>
            <a:r>
              <a:rPr lang="en-IN" sz="1700" dirty="0"/>
              <a:t>) references dept1 (</a:t>
            </a:r>
            <a:r>
              <a:rPr lang="en-IN" sz="1700" dirty="0" err="1"/>
              <a:t>deptno</a:t>
            </a:r>
            <a:r>
              <a:rPr lang="en-IN" sz="1700" dirty="0"/>
              <a:t>));</a:t>
            </a:r>
            <a:endParaRPr lang="en-IN" sz="17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Deleting the records in Master table</a:t>
            </a:r>
            <a:endParaRPr lang="en-IN" b="1" u="sng" dirty="0">
              <a:solidFill>
                <a:srgbClr val="FF0000"/>
              </a:solidFill>
            </a:endParaRPr>
          </a:p>
        </p:txBody>
      </p:sp>
      <p:sp>
        <p:nvSpPr>
          <p:cNvPr id="3" name="Content Placeholder 2"/>
          <p:cNvSpPr>
            <a:spLocks noGrp="1"/>
          </p:cNvSpPr>
          <p:nvPr>
            <p:ph idx="1"/>
          </p:nvPr>
        </p:nvSpPr>
        <p:spPr/>
        <p:txBody>
          <a:bodyPr/>
          <a:lstStyle/>
          <a:p>
            <a:r>
              <a:rPr lang="en-US" sz="1700" dirty="0"/>
              <a:t>We can delete the records from master table only after deleting the related records in child table.</a:t>
            </a:r>
            <a:endParaRPr lang="en-US" sz="1700" dirty="0"/>
          </a:p>
          <a:p>
            <a:r>
              <a:rPr lang="en-US" sz="1700" dirty="0"/>
              <a:t>If we want to delete the records in master table forcefully we can use below clauses.</a:t>
            </a:r>
            <a:endParaRPr lang="en-US" sz="1700" dirty="0"/>
          </a:p>
          <a:p>
            <a:pPr marL="0" indent="0">
              <a:buNone/>
            </a:pPr>
            <a:r>
              <a:rPr lang="en-US" sz="1700" b="1" dirty="0">
                <a:solidFill>
                  <a:srgbClr val="FF0000"/>
                </a:solidFill>
              </a:rPr>
              <a:t>1) On delete cascade:: </a:t>
            </a:r>
            <a:r>
              <a:rPr lang="en-US" sz="1700" dirty="0"/>
              <a:t>it will delete the appropriate records from the child table when we after deleting the parent table records</a:t>
            </a:r>
            <a:endParaRPr lang="en-US" sz="1700" dirty="0"/>
          </a:p>
          <a:p>
            <a:pPr marL="0" indent="0">
              <a:buNone/>
            </a:pPr>
            <a:r>
              <a:rPr lang="en-US" sz="1700" b="1" dirty="0">
                <a:solidFill>
                  <a:srgbClr val="FF0000"/>
                </a:solidFill>
              </a:rPr>
              <a:t>   Ex: </a:t>
            </a:r>
            <a:r>
              <a:rPr lang="en-US" sz="1700" dirty="0"/>
              <a:t>create table  student( sno number primary key, </a:t>
            </a:r>
            <a:r>
              <a:rPr lang="en-US" sz="1700" dirty="0" err="1"/>
              <a:t>sname</a:t>
            </a:r>
            <a:r>
              <a:rPr lang="en-US" sz="1700" dirty="0"/>
              <a:t> varchar2(100),</a:t>
            </a:r>
            <a:r>
              <a:rPr lang="en-US" sz="1700" dirty="0" err="1"/>
              <a:t>class_s</a:t>
            </a:r>
            <a:r>
              <a:rPr lang="en-US" sz="1700" dirty="0"/>
              <a:t> number);</a:t>
            </a:r>
            <a:endParaRPr lang="en-US" sz="1700" dirty="0"/>
          </a:p>
          <a:p>
            <a:pPr marL="0" indent="0">
              <a:buNone/>
            </a:pPr>
            <a:r>
              <a:rPr lang="en-US" sz="1700" dirty="0"/>
              <a:t>            create table marks(sno number ,subject varchar2(100),</a:t>
            </a:r>
            <a:r>
              <a:rPr lang="en-US" sz="1700" dirty="0" err="1"/>
              <a:t>mk</a:t>
            </a:r>
            <a:r>
              <a:rPr lang="en-US" sz="1700" dirty="0"/>
              <a:t> number references student(sno) on delete cascade);</a:t>
            </a:r>
            <a:endParaRPr lang="en-US" sz="1700" dirty="0"/>
          </a:p>
          <a:p>
            <a:pPr marL="0" indent="0">
              <a:buNone/>
            </a:pPr>
            <a:r>
              <a:rPr lang="en-US" sz="1700" b="1" dirty="0">
                <a:solidFill>
                  <a:srgbClr val="FF0000"/>
                </a:solidFill>
              </a:rPr>
              <a:t>2) on delete set null:: </a:t>
            </a:r>
            <a:r>
              <a:rPr lang="en-US" sz="1700" dirty="0"/>
              <a:t>It will delete the master records but appropriate foreign key values are set to null.</a:t>
            </a:r>
            <a:endParaRPr lang="en-US" sz="1700" dirty="0"/>
          </a:p>
          <a:p>
            <a:pPr marL="0" indent="0">
              <a:buNone/>
            </a:pPr>
            <a:r>
              <a:rPr lang="en-US" sz="1700" b="1" dirty="0">
                <a:solidFill>
                  <a:srgbClr val="FF0000"/>
                </a:solidFill>
              </a:rPr>
              <a:t>Ex:      </a:t>
            </a:r>
            <a:r>
              <a:rPr lang="en-US" sz="1700" dirty="0"/>
              <a:t>create table  student( sno number primary </a:t>
            </a:r>
            <a:r>
              <a:rPr lang="en-US" sz="1700" dirty="0" err="1"/>
              <a:t>key,sname</a:t>
            </a:r>
            <a:r>
              <a:rPr lang="en-US" sz="1700" dirty="0"/>
              <a:t> varchar2(100),</a:t>
            </a:r>
            <a:r>
              <a:rPr lang="en-US" sz="1700" dirty="0" err="1"/>
              <a:t>class_s</a:t>
            </a:r>
            <a:r>
              <a:rPr lang="en-US" sz="1700" dirty="0"/>
              <a:t> number);</a:t>
            </a:r>
            <a:endParaRPr lang="en-US" sz="1700" dirty="0"/>
          </a:p>
          <a:p>
            <a:pPr marL="0" indent="0">
              <a:buNone/>
            </a:pPr>
            <a:r>
              <a:rPr lang="en-US" sz="1700" dirty="0"/>
              <a:t>            create table marks(sno </a:t>
            </a:r>
            <a:r>
              <a:rPr lang="en-US" sz="1700" dirty="0" err="1"/>
              <a:t>number,subject</a:t>
            </a:r>
            <a:r>
              <a:rPr lang="en-US" sz="1700" dirty="0"/>
              <a:t> varchar2(100),</a:t>
            </a:r>
            <a:r>
              <a:rPr lang="en-US" sz="1700" dirty="0" err="1"/>
              <a:t>mk</a:t>
            </a:r>
            <a:r>
              <a:rPr lang="en-US" sz="1700" dirty="0"/>
              <a:t> number references student(sno) on delete set null);</a:t>
            </a:r>
            <a:endParaRPr lang="en-US" sz="1700" dirty="0"/>
          </a:p>
          <a:p>
            <a:pPr marL="0" indent="0">
              <a:buNone/>
            </a:pPr>
            <a:r>
              <a:rPr lang="en-US" sz="1700" b="1" dirty="0">
                <a:solidFill>
                  <a:srgbClr val="FF0000"/>
                </a:solidFill>
              </a:rPr>
              <a:t>Inserting values to child table: </a:t>
            </a:r>
            <a:r>
              <a:rPr lang="en-US" sz="1700" dirty="0"/>
              <a:t>we cannot insert the child records without inserting correspondent records in master table.</a:t>
            </a:r>
            <a:endParaRPr lang="en-US" sz="1700" dirty="0"/>
          </a:p>
          <a:p>
            <a:pPr marL="0" indent="0">
              <a:buNone/>
            </a:pPr>
            <a:r>
              <a:rPr lang="en-US" sz="1700" dirty="0"/>
              <a:t>   Will get error: ORA-2291:: integrity constraint violated –parent key not found</a:t>
            </a:r>
            <a:endParaRPr lang="en-IN" sz="17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Check Constraint</a:t>
            </a:r>
            <a:endParaRPr lang="en-IN" b="1" u="sng" dirty="0">
              <a:solidFill>
                <a:srgbClr val="FF0000"/>
              </a:solidFill>
            </a:endParaRPr>
          </a:p>
        </p:txBody>
      </p:sp>
      <p:sp>
        <p:nvSpPr>
          <p:cNvPr id="3" name="Content Placeholder 2"/>
          <p:cNvSpPr>
            <a:spLocks noGrp="1"/>
          </p:cNvSpPr>
          <p:nvPr>
            <p:ph idx="1"/>
          </p:nvPr>
        </p:nvSpPr>
        <p:spPr/>
        <p:txBody>
          <a:bodyPr/>
          <a:lstStyle/>
          <a:p>
            <a:r>
              <a:rPr lang="en-US" sz="1700" dirty="0"/>
              <a:t>It is used to define logical conditions according to business needs.</a:t>
            </a:r>
            <a:endParaRPr lang="en-US" sz="1700" dirty="0"/>
          </a:p>
          <a:p>
            <a:r>
              <a:rPr lang="en-US" sz="1700" dirty="0"/>
              <a:t>It will create at table level also.</a:t>
            </a:r>
            <a:endParaRPr lang="en-US" sz="1700" dirty="0"/>
          </a:p>
          <a:p>
            <a:r>
              <a:rPr lang="en-US" sz="1700" dirty="0">
                <a:solidFill>
                  <a:srgbClr val="FF0000"/>
                </a:solidFill>
              </a:rPr>
              <a:t>Ex: </a:t>
            </a:r>
            <a:r>
              <a:rPr lang="en-US" sz="1700" dirty="0"/>
              <a:t>create table t5(a number check(a&gt;100),b varchar2(100));</a:t>
            </a:r>
            <a:endParaRPr lang="en-US" sz="1700" dirty="0"/>
          </a:p>
          <a:p>
            <a:r>
              <a:rPr lang="en-US" sz="1700" dirty="0"/>
              <a:t>     create table t6(a number ,b varchar2(100) ,check(a&gt;100 and b=upper(b)));</a:t>
            </a:r>
            <a:endParaRPr lang="en-US" sz="1700" dirty="0"/>
          </a:p>
          <a:p>
            <a:r>
              <a:rPr lang="en-IN" sz="1700" dirty="0"/>
              <a:t>      insert into t1 values (120);</a:t>
            </a:r>
            <a:endParaRPr lang="en-IN" sz="1700" dirty="0"/>
          </a:p>
          <a:p>
            <a:r>
              <a:rPr lang="en-IN" sz="1700" dirty="0"/>
              <a:t>      insert into t1 values (10);</a:t>
            </a:r>
            <a:endParaRPr lang="en-IN" sz="1700" dirty="0"/>
          </a:p>
          <a:p>
            <a:r>
              <a:rPr lang="en-IN" sz="1700" dirty="0"/>
              <a:t> </a:t>
            </a:r>
            <a:r>
              <a:rPr lang="en-IN" sz="1700" dirty="0">
                <a:solidFill>
                  <a:srgbClr val="FF0000"/>
                </a:solidFill>
              </a:rPr>
              <a:t>Error: </a:t>
            </a:r>
            <a:r>
              <a:rPr lang="en-IN" sz="1700" dirty="0"/>
              <a:t>ORA-02290: check constraint (SYS.SYS_C008335) violated</a:t>
            </a:r>
            <a:endParaRPr lang="en-IN" sz="1700"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Analytical</a:t>
            </a:r>
            <a:r>
              <a:rPr lang="en-US" dirty="0"/>
              <a:t> </a:t>
            </a:r>
            <a:r>
              <a:rPr lang="en-US" b="1" u="sng" dirty="0">
                <a:solidFill>
                  <a:srgbClr val="FF0000"/>
                </a:solidFill>
              </a:rPr>
              <a:t>Functions</a:t>
            </a:r>
            <a:endParaRPr lang="en-IN" b="1" u="sng" dirty="0">
              <a:solidFill>
                <a:srgbClr val="FF0000"/>
              </a:solidFill>
            </a:endParaRPr>
          </a:p>
        </p:txBody>
      </p:sp>
      <p:sp>
        <p:nvSpPr>
          <p:cNvPr id="3" name="Content Placeholder 2"/>
          <p:cNvSpPr>
            <a:spLocks noGrp="1"/>
          </p:cNvSpPr>
          <p:nvPr>
            <p:ph idx="1"/>
          </p:nvPr>
        </p:nvSpPr>
        <p:spPr/>
        <p:txBody>
          <a:bodyPr/>
          <a:lstStyle/>
          <a:p>
            <a:r>
              <a:rPr lang="en-US" sz="1700" dirty="0"/>
              <a:t>Analytic functions in Oracle can be defined as functions similar to aggregate functions (Aggregate functions is used to group several rows of data into a single row) as it works on subset of rows and is used to calculate aggregate value based on a group of rows</a:t>
            </a:r>
            <a:endParaRPr lang="en-US" sz="1700" dirty="0"/>
          </a:p>
          <a:p>
            <a:r>
              <a:rPr lang="en-US" sz="1700" dirty="0"/>
              <a:t> but in case of aggregate functions the number of rows returned by the query is reduced whereas in case of aggregate function the number of rows returned by the query is not reduced after execution.</a:t>
            </a:r>
            <a:endParaRPr lang="en-US" sz="1700" dirty="0"/>
          </a:p>
          <a:p>
            <a:pPr>
              <a:lnSpc>
                <a:spcPct val="100000"/>
              </a:lnSpc>
              <a:spcBef>
                <a:spcPts val="0"/>
              </a:spcBef>
            </a:pPr>
            <a:r>
              <a:rPr lang="en-US" sz="1700" dirty="0"/>
              <a:t>List:: </a:t>
            </a:r>
            <a:r>
              <a:rPr lang="en-US" sz="1700" dirty="0" err="1"/>
              <a:t>Row_Number</a:t>
            </a:r>
            <a:r>
              <a:rPr lang="en-US" sz="1700" dirty="0"/>
              <a:t>() :: Assigns the different rank numbers when values are same</a:t>
            </a:r>
            <a:endParaRPr lang="en-US" sz="1700" dirty="0"/>
          </a:p>
          <a:p>
            <a:pPr marL="0" indent="0">
              <a:lnSpc>
                <a:spcPct val="100000"/>
              </a:lnSpc>
              <a:spcBef>
                <a:spcPts val="0"/>
              </a:spcBef>
              <a:buNone/>
            </a:pPr>
            <a:r>
              <a:rPr lang="en-US" sz="1700" dirty="0"/>
              <a:t>              Rank():: Assigns the Same rank numbers when values are same. But rank values are not consecutive.</a:t>
            </a:r>
            <a:br>
              <a:rPr lang="en-US" sz="1700" dirty="0"/>
            </a:br>
            <a:r>
              <a:rPr lang="en-US" sz="1700" dirty="0"/>
              <a:t>               </a:t>
            </a:r>
            <a:r>
              <a:rPr lang="en-US" sz="1700" dirty="0" err="1"/>
              <a:t>Dense_rank</a:t>
            </a:r>
            <a:r>
              <a:rPr lang="en-US" sz="1700" dirty="0"/>
              <a:t>() ::calculates the rank of a row as consecutive integers.</a:t>
            </a:r>
            <a:br>
              <a:rPr lang="en-US" sz="1700" dirty="0"/>
            </a:br>
            <a:r>
              <a:rPr lang="en-US" sz="1700" dirty="0"/>
              <a:t>               </a:t>
            </a:r>
            <a:r>
              <a:rPr lang="en-US" sz="1700" dirty="0" err="1"/>
              <a:t>First_Value</a:t>
            </a:r>
            <a:r>
              <a:rPr lang="en-US" sz="1700" dirty="0"/>
              <a:t>():: is</a:t>
            </a:r>
            <a:r>
              <a:rPr lang="en-US" sz="1200" b="0" i="0" dirty="0">
                <a:solidFill>
                  <a:srgbClr val="4D5968"/>
                </a:solidFill>
                <a:effectLst/>
                <a:latin typeface="Nunito Sans" pitchFamily="2" charset="0"/>
              </a:rPr>
              <a:t> </a:t>
            </a:r>
            <a:r>
              <a:rPr lang="en-US" sz="1700" dirty="0"/>
              <a:t>used to provide the value of the first row in an ordered set of rows.</a:t>
            </a:r>
            <a:br>
              <a:rPr lang="en-US" sz="1700" dirty="0"/>
            </a:br>
            <a:r>
              <a:rPr lang="en-US" sz="1200" b="0" i="0" dirty="0">
                <a:solidFill>
                  <a:srgbClr val="4D5968"/>
                </a:solidFill>
                <a:effectLst/>
                <a:latin typeface="Nunito Sans" pitchFamily="2" charset="0"/>
              </a:rPr>
              <a:t>                  </a:t>
            </a:r>
            <a:r>
              <a:rPr lang="en-US" sz="1700" dirty="0" err="1"/>
              <a:t>Last_Value</a:t>
            </a:r>
            <a:r>
              <a:rPr lang="en-US" sz="1700" dirty="0"/>
              <a:t>()</a:t>
            </a:r>
            <a:r>
              <a:rPr lang="en-US" sz="1200" b="0" i="0" dirty="0">
                <a:solidFill>
                  <a:srgbClr val="4D5968"/>
                </a:solidFill>
                <a:effectLst/>
                <a:latin typeface="Nunito Sans" pitchFamily="2" charset="0"/>
              </a:rPr>
              <a:t>:: </a:t>
            </a:r>
            <a:r>
              <a:rPr lang="en-US" sz="1700" dirty="0"/>
              <a:t>is used to get the value of the last row in an ordered set of rows.</a:t>
            </a:r>
            <a:endParaRPr lang="en-US" sz="1700" dirty="0"/>
          </a:p>
          <a:p>
            <a:pPr marL="0" indent="0">
              <a:buNone/>
            </a:pPr>
            <a:r>
              <a:rPr lang="en-US" sz="1200" dirty="0">
                <a:solidFill>
                  <a:srgbClr val="4D5968"/>
                </a:solidFill>
                <a:latin typeface="Nunito Sans" pitchFamily="2" charset="0"/>
              </a:rPr>
              <a:t>                   </a:t>
            </a:r>
            <a:r>
              <a:rPr lang="en-US" sz="1700" dirty="0"/>
              <a:t>Lead():: allows us to access a following row from the current row based on an offset value.</a:t>
            </a:r>
            <a:br>
              <a:rPr lang="en-US" sz="1700" dirty="0"/>
            </a:br>
            <a:r>
              <a:rPr lang="en-US" sz="1700" dirty="0"/>
              <a:t>              Lag()::</a:t>
            </a:r>
            <a:r>
              <a:rPr lang="en-US" sz="1200" b="0" i="0" dirty="0">
                <a:solidFill>
                  <a:srgbClr val="4D5968"/>
                </a:solidFill>
                <a:effectLst/>
                <a:latin typeface="Nunito Sans" pitchFamily="2" charset="0"/>
              </a:rPr>
              <a:t> </a:t>
            </a:r>
            <a:r>
              <a:rPr lang="en-US" sz="1700" dirty="0"/>
              <a:t>allows us to access a. prior row from the current row based on an offset value.</a:t>
            </a:r>
            <a:endParaRPr lang="en-US" sz="1700" dirty="0"/>
          </a:p>
          <a:p>
            <a:pPr marL="0" indent="0">
              <a:buNone/>
            </a:pPr>
            <a:r>
              <a:rPr lang="en-US" sz="1700" b="1" dirty="0"/>
              <a:t>Syn:: </a:t>
            </a:r>
            <a:r>
              <a:rPr lang="en-US" sz="1700" dirty="0"/>
              <a:t> Select ….,</a:t>
            </a:r>
            <a:r>
              <a:rPr lang="en-US" sz="1700" dirty="0" err="1"/>
              <a:t>Analytical_function</a:t>
            </a:r>
            <a:r>
              <a:rPr lang="en-US" sz="1700" dirty="0"/>
              <a:t>() Over(Partition by </a:t>
            </a:r>
            <a:r>
              <a:rPr lang="en-US" sz="1700" dirty="0" err="1"/>
              <a:t>column_names</a:t>
            </a:r>
            <a:r>
              <a:rPr lang="en-US" sz="1700" dirty="0"/>
              <a:t> …   Order by </a:t>
            </a:r>
            <a:r>
              <a:rPr lang="en-US" sz="1700" dirty="0" err="1"/>
              <a:t>column_name</a:t>
            </a:r>
            <a:r>
              <a:rPr lang="en-US" sz="1700" dirty="0"/>
              <a:t> desc/</a:t>
            </a:r>
            <a:r>
              <a:rPr lang="en-US" sz="1700" dirty="0" err="1"/>
              <a:t>asc</a:t>
            </a:r>
            <a:r>
              <a:rPr lang="en-US" sz="1700" dirty="0"/>
              <a:t>)</a:t>
            </a:r>
            <a:endParaRPr lang="en-US" sz="1700" dirty="0"/>
          </a:p>
          <a:p>
            <a:pPr marL="0" indent="0">
              <a:buNone/>
            </a:pPr>
            <a:r>
              <a:rPr lang="en-US" sz="1700" dirty="0"/>
              <a:t>Ex:: Select </a:t>
            </a:r>
            <a:r>
              <a:rPr lang="en-US" sz="1700" dirty="0" err="1"/>
              <a:t>deptno,sal,lead</a:t>
            </a:r>
            <a:r>
              <a:rPr lang="en-US" sz="1700" dirty="0"/>
              <a:t>(sal,1,0) over (Partition by </a:t>
            </a:r>
            <a:r>
              <a:rPr lang="en-US" sz="1700" dirty="0" err="1"/>
              <a:t>deptno</a:t>
            </a:r>
            <a:r>
              <a:rPr lang="en-US" sz="1700" dirty="0"/>
              <a:t> order by </a:t>
            </a:r>
            <a:r>
              <a:rPr lang="en-US" sz="1700" dirty="0" err="1"/>
              <a:t>ename</a:t>
            </a:r>
            <a:r>
              <a:rPr lang="en-US" sz="1700" dirty="0"/>
              <a:t> desc) R from emp;</a:t>
            </a:r>
            <a:endParaRPr lang="en-IN" sz="17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Synonyms</a:t>
            </a:r>
            <a:endParaRPr lang="en-IN" b="1" u="sng" dirty="0">
              <a:solidFill>
                <a:srgbClr val="FF0000"/>
              </a:solidFill>
            </a:endParaRPr>
          </a:p>
        </p:txBody>
      </p:sp>
      <p:sp>
        <p:nvSpPr>
          <p:cNvPr id="3" name="Content Placeholder 2"/>
          <p:cNvSpPr>
            <a:spLocks noGrp="1"/>
          </p:cNvSpPr>
          <p:nvPr>
            <p:ph idx="1"/>
          </p:nvPr>
        </p:nvSpPr>
        <p:spPr/>
        <p:txBody>
          <a:bodyPr/>
          <a:lstStyle/>
          <a:p>
            <a:r>
              <a:rPr lang="en-US" sz="1700" dirty="0"/>
              <a:t>Synonym is an database object which hides another schema username/object name.</a:t>
            </a:r>
            <a:endParaRPr lang="en-US" sz="1700" dirty="0"/>
          </a:p>
          <a:p>
            <a:r>
              <a:rPr lang="en-US" sz="1700" dirty="0"/>
              <a:t>It mainly for security purpose(alias names)</a:t>
            </a:r>
            <a:endParaRPr lang="en-US" sz="1700" dirty="0"/>
          </a:p>
          <a:p>
            <a:r>
              <a:rPr lang="en-US" sz="1700" dirty="0"/>
              <a:t>It is reference name for original object</a:t>
            </a:r>
            <a:endParaRPr lang="en-US" sz="1700" dirty="0"/>
          </a:p>
          <a:p>
            <a:r>
              <a:rPr lang="en-US" sz="1700" dirty="0"/>
              <a:t>There are 2 types  public and private synonyms</a:t>
            </a:r>
            <a:endParaRPr lang="en-US" sz="1700" dirty="0"/>
          </a:p>
          <a:p>
            <a:r>
              <a:rPr lang="en-US" sz="1700" dirty="0"/>
              <a:t>By default synonyms are private</a:t>
            </a:r>
            <a:endParaRPr lang="en-US" sz="1700" dirty="0"/>
          </a:p>
          <a:p>
            <a:r>
              <a:rPr lang="en-US" sz="1700" b="1" dirty="0">
                <a:solidFill>
                  <a:srgbClr val="FF0000"/>
                </a:solidFill>
              </a:rPr>
              <a:t>Syn:</a:t>
            </a:r>
            <a:r>
              <a:rPr lang="en-US" sz="1700" dirty="0"/>
              <a:t> create public synonym </a:t>
            </a:r>
            <a:r>
              <a:rPr lang="en-US" sz="1700" dirty="0" err="1"/>
              <a:t>syn_name</a:t>
            </a:r>
            <a:r>
              <a:rPr lang="en-US" sz="1700" dirty="0"/>
              <a:t> for </a:t>
            </a:r>
            <a:r>
              <a:rPr lang="en-US" sz="1700" dirty="0" err="1">
                <a:hlinkClick r:id="rId1"/>
              </a:rPr>
              <a:t>username.object_name@databaselink</a:t>
            </a:r>
            <a:r>
              <a:rPr lang="en-US" sz="1700" dirty="0"/>
              <a:t>.</a:t>
            </a:r>
            <a:endParaRPr lang="en-US" sz="1700" dirty="0"/>
          </a:p>
          <a:p>
            <a:endParaRPr lang="en-US" sz="1700" dirty="0"/>
          </a:p>
          <a:p>
            <a:endParaRPr lang="en-IN" sz="1700" dirty="0"/>
          </a:p>
          <a:p>
            <a:endParaRPr lang="en-IN"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Views</a:t>
            </a:r>
            <a:endParaRPr lang="en-IN" b="1" u="sng"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sz="1700" dirty="0"/>
              <a:t>Is used to provide authority level of security.</a:t>
            </a:r>
            <a:endParaRPr lang="en-US" sz="1700" dirty="0"/>
          </a:p>
          <a:p>
            <a:r>
              <a:rPr lang="en-US" sz="1700" dirty="0"/>
              <a:t>view is a virtual table that does not physically exist. We can say stored select statement.</a:t>
            </a:r>
            <a:endParaRPr lang="en-US" sz="1700" dirty="0"/>
          </a:p>
          <a:p>
            <a:r>
              <a:rPr lang="en-US" sz="1700" dirty="0"/>
              <a:t>Types:: </a:t>
            </a:r>
            <a:r>
              <a:rPr lang="en-US" sz="1700" b="1" dirty="0"/>
              <a:t>Simple view </a:t>
            </a:r>
            <a:r>
              <a:rPr lang="en-US" sz="1700" dirty="0"/>
              <a:t>and </a:t>
            </a:r>
            <a:r>
              <a:rPr lang="en-US" sz="1700" b="1" dirty="0"/>
              <a:t>complex view</a:t>
            </a:r>
            <a:r>
              <a:rPr lang="en-US" sz="1700" dirty="0"/>
              <a:t>.</a:t>
            </a:r>
            <a:endParaRPr lang="en-US" sz="1700" dirty="0"/>
          </a:p>
          <a:p>
            <a:r>
              <a:rPr lang="en-IN" sz="1700" b="1" dirty="0">
                <a:solidFill>
                  <a:srgbClr val="FF0000"/>
                </a:solidFill>
              </a:rPr>
              <a:t>Simple view: </a:t>
            </a:r>
            <a:r>
              <a:rPr lang="en-IN" sz="1700" dirty="0"/>
              <a:t>It is created from only one table.</a:t>
            </a:r>
            <a:endParaRPr lang="en-IN" sz="1700" dirty="0"/>
          </a:p>
          <a:p>
            <a:r>
              <a:rPr lang="en-IN" sz="1700" dirty="0"/>
              <a:t>Simple view can allow all DML operations  on original table if the definition doesn’t contains aggregations, pseudo, distinct columns.</a:t>
            </a:r>
            <a:endParaRPr lang="en-IN" sz="1700" dirty="0"/>
          </a:p>
          <a:p>
            <a:r>
              <a:rPr lang="en-IN" sz="1700" b="1" dirty="0"/>
              <a:t>With check option:: </a:t>
            </a:r>
            <a:r>
              <a:rPr lang="en-IN" sz="1700" dirty="0"/>
              <a:t>Its optional clause to keep control on insertion values.</a:t>
            </a:r>
            <a:endParaRPr lang="en-IN" sz="1700" dirty="0"/>
          </a:p>
          <a:p>
            <a:r>
              <a:rPr lang="en-IN" sz="1700" b="1" dirty="0" err="1"/>
              <a:t>Syn</a:t>
            </a:r>
            <a:r>
              <a:rPr lang="en-IN" sz="1700" b="1" dirty="0"/>
              <a:t>:  </a:t>
            </a:r>
            <a:r>
              <a:rPr lang="en-IN" sz="1700" dirty="0"/>
              <a:t>create or replace view </a:t>
            </a:r>
            <a:r>
              <a:rPr lang="en-IN" sz="1700" dirty="0" err="1"/>
              <a:t>v_name</a:t>
            </a:r>
            <a:r>
              <a:rPr lang="en-IN" sz="1700" dirty="0"/>
              <a:t> as select * from tab  where col= with check option;</a:t>
            </a:r>
            <a:endParaRPr lang="en-IN" sz="1700" dirty="0"/>
          </a:p>
          <a:p>
            <a:r>
              <a:rPr lang="en-IN" sz="1700" b="1" dirty="0"/>
              <a:t>Ex:: </a:t>
            </a:r>
            <a:r>
              <a:rPr lang="en-IN" sz="1700" dirty="0"/>
              <a:t>create or replace view v1 as select * from emp where </a:t>
            </a:r>
            <a:r>
              <a:rPr lang="en-IN" sz="1700" dirty="0" err="1"/>
              <a:t>deptno</a:t>
            </a:r>
            <a:r>
              <a:rPr lang="en-IN" sz="1700" dirty="0"/>
              <a:t>=10 with check option;</a:t>
            </a:r>
            <a:endParaRPr lang="en-IN" sz="1700" dirty="0"/>
          </a:p>
          <a:p>
            <a:r>
              <a:rPr lang="en-IN" sz="1700" b="1" dirty="0">
                <a:solidFill>
                  <a:srgbClr val="FF0000"/>
                </a:solidFill>
              </a:rPr>
              <a:t>Complex view: </a:t>
            </a:r>
            <a:r>
              <a:rPr lang="en-IN" sz="1700" dirty="0"/>
              <a:t>complex view is created from no.of tables.</a:t>
            </a:r>
            <a:endParaRPr lang="en-IN" sz="1700" dirty="0"/>
          </a:p>
          <a:p>
            <a:r>
              <a:rPr lang="en-IN" sz="1700" dirty="0"/>
              <a:t>Complex view will allow not allow to do perform DML operations directly. Need to take care of dependencies.</a:t>
            </a:r>
            <a:endParaRPr lang="en-IN" sz="1700" dirty="0"/>
          </a:p>
          <a:p>
            <a:r>
              <a:rPr lang="en-IN" sz="1700" dirty="0"/>
              <a:t>To overcome this problem need to use “ instead of ” triggers.</a:t>
            </a:r>
            <a:endParaRPr lang="en-IN" sz="1700" dirty="0"/>
          </a:p>
          <a:p>
            <a:r>
              <a:rPr lang="en-IN" sz="1700" b="1" dirty="0">
                <a:solidFill>
                  <a:srgbClr val="FF0000"/>
                </a:solidFill>
              </a:rPr>
              <a:t>Force View ::-</a:t>
            </a:r>
            <a:r>
              <a:rPr lang="en-US" sz="1200" b="0" i="0" dirty="0">
                <a:solidFill>
                  <a:srgbClr val="333333"/>
                </a:solidFill>
                <a:effectLst/>
                <a:latin typeface="Open Sans" panose="020B0604020202020204" pitchFamily="34" charset="0"/>
              </a:rPr>
              <a:t> </a:t>
            </a:r>
            <a:r>
              <a:rPr lang="en-US" sz="1700" dirty="0"/>
              <a:t>Force View does forces the creation of a View even when the View will be invalid.</a:t>
            </a:r>
            <a:endParaRPr lang="en-IN" sz="1700"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Materialized</a:t>
            </a:r>
            <a:r>
              <a:rPr lang="en-US" dirty="0"/>
              <a:t> </a:t>
            </a:r>
            <a:r>
              <a:rPr lang="en-US" b="1" u="sng" dirty="0">
                <a:solidFill>
                  <a:srgbClr val="FF0000"/>
                </a:solidFill>
              </a:rPr>
              <a:t>view</a:t>
            </a:r>
            <a:endParaRPr lang="en-IN" b="1" u="sng" dirty="0">
              <a:solidFill>
                <a:srgbClr val="FF0000"/>
              </a:solidFill>
            </a:endParaRPr>
          </a:p>
        </p:txBody>
      </p:sp>
      <p:sp>
        <p:nvSpPr>
          <p:cNvPr id="3" name="Content Placeholder 2"/>
          <p:cNvSpPr>
            <a:spLocks noGrp="1"/>
          </p:cNvSpPr>
          <p:nvPr>
            <p:ph idx="1"/>
          </p:nvPr>
        </p:nvSpPr>
        <p:spPr/>
        <p:txBody>
          <a:bodyPr/>
          <a:lstStyle/>
          <a:p>
            <a:r>
              <a:rPr lang="en-US" sz="1700" dirty="0" err="1"/>
              <a:t>Mviews</a:t>
            </a:r>
            <a:r>
              <a:rPr lang="en-US" sz="1700" dirty="0"/>
              <a:t> behaves like view .But it will maintain the copy of the remote database table data separately in local node.</a:t>
            </a:r>
            <a:endParaRPr lang="en-US" sz="1700" dirty="0"/>
          </a:p>
          <a:p>
            <a:r>
              <a:rPr lang="en-US" sz="1700" dirty="0"/>
              <a:t>It uses the improves the performance for joined and aggregated queries</a:t>
            </a:r>
            <a:r>
              <a:rPr lang="en-US" dirty="0"/>
              <a:t>. </a:t>
            </a:r>
            <a:endParaRPr lang="en-US" dirty="0"/>
          </a:p>
          <a:p>
            <a:r>
              <a:rPr lang="en-US" sz="1700" dirty="0" err="1"/>
              <a:t>Mview</a:t>
            </a:r>
            <a:r>
              <a:rPr lang="en-US" sz="1700" dirty="0"/>
              <a:t> also stores like tables .But need to refresh the </a:t>
            </a:r>
            <a:r>
              <a:rPr lang="en-US" sz="1700" dirty="0" err="1"/>
              <a:t>MViews</a:t>
            </a:r>
            <a:r>
              <a:rPr lang="en-US" sz="1700" dirty="0"/>
              <a:t> to tables for synchronization.</a:t>
            </a:r>
            <a:endParaRPr lang="en-US" sz="1700" dirty="0"/>
          </a:p>
          <a:p>
            <a:r>
              <a:rPr lang="en-US" sz="1700" dirty="0" err="1"/>
              <a:t>Mviews</a:t>
            </a:r>
            <a:r>
              <a:rPr lang="en-US" sz="1700" dirty="0"/>
              <a:t> will maintain separate </a:t>
            </a:r>
            <a:r>
              <a:rPr lang="en-US" sz="1700" dirty="0" err="1"/>
              <a:t>rowid’s</a:t>
            </a:r>
            <a:r>
              <a:rPr lang="en-US" sz="1700" dirty="0"/>
              <a:t> since maintain the separate tables.</a:t>
            </a:r>
            <a:endParaRPr lang="en-US" sz="1700" dirty="0"/>
          </a:p>
          <a:p>
            <a:r>
              <a:rPr lang="en-US" sz="1700" dirty="0"/>
              <a:t>For refreshing the data from table to view.</a:t>
            </a:r>
            <a:endParaRPr lang="en-US" sz="1700" dirty="0"/>
          </a:p>
          <a:p>
            <a:pPr marL="0" indent="0">
              <a:buNone/>
            </a:pPr>
            <a:r>
              <a:rPr lang="en-US" sz="1700" dirty="0"/>
              <a:t>         </a:t>
            </a:r>
            <a:r>
              <a:rPr lang="en-US" sz="1700" b="1" dirty="0">
                <a:solidFill>
                  <a:srgbClr val="FF0000"/>
                </a:solidFill>
              </a:rPr>
              <a:t>Syn</a:t>
            </a:r>
            <a:r>
              <a:rPr lang="en-US" sz="1700" dirty="0"/>
              <a:t>: exec </a:t>
            </a:r>
            <a:r>
              <a:rPr lang="en-US" sz="1700" dirty="0" err="1"/>
              <a:t>Dbms_mview.refresh</a:t>
            </a:r>
            <a:r>
              <a:rPr lang="en-US" sz="1700" dirty="0"/>
              <a:t>(‘</a:t>
            </a:r>
            <a:r>
              <a:rPr lang="en-US" sz="1700" dirty="0" err="1"/>
              <a:t>materialized_view_name</a:t>
            </a:r>
            <a:r>
              <a:rPr lang="en-US" sz="1700" dirty="0"/>
              <a:t>’);</a:t>
            </a:r>
            <a:endParaRPr lang="en-US" sz="1700" dirty="0"/>
          </a:p>
          <a:p>
            <a:endParaRPr lang="en-US" sz="1700" dirty="0"/>
          </a:p>
          <a:p>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Alter</a:t>
            </a:r>
            <a:endParaRPr lang="en-US" b="1" u="sng" dirty="0">
              <a:solidFill>
                <a:srgbClr val="FF0000"/>
              </a:solidFill>
            </a:endParaRPr>
          </a:p>
        </p:txBody>
      </p:sp>
      <p:sp>
        <p:nvSpPr>
          <p:cNvPr id="3" name="Content Placeholder 2"/>
          <p:cNvSpPr>
            <a:spLocks noGrp="1"/>
          </p:cNvSpPr>
          <p:nvPr>
            <p:ph idx="1"/>
          </p:nvPr>
        </p:nvSpPr>
        <p:spPr/>
        <p:txBody>
          <a:bodyPr>
            <a:normAutofit/>
          </a:bodyPr>
          <a:lstStyle/>
          <a:p>
            <a:r>
              <a:rPr lang="en-US" sz="1800" dirty="0"/>
              <a:t>Used to change the structure of the table</a:t>
            </a:r>
            <a:endParaRPr lang="en-US" sz="1800" dirty="0"/>
          </a:p>
          <a:p>
            <a:r>
              <a:rPr lang="en-US" sz="1800" dirty="0"/>
              <a:t>  </a:t>
            </a:r>
            <a:r>
              <a:rPr lang="en-US" sz="1800" dirty="0" err="1"/>
              <a:t>Alter+Add</a:t>
            </a:r>
            <a:r>
              <a:rPr lang="en-US" sz="1800" dirty="0"/>
              <a:t> </a:t>
            </a:r>
            <a:r>
              <a:rPr lang="en-US" sz="1800" dirty="0">
                <a:sym typeface="Wingdings" panose="05000000000000000000" pitchFamily="2" charset="2"/>
              </a:rPr>
              <a:t>alter table emp1 add comm number(5,2);</a:t>
            </a:r>
            <a:endParaRPr lang="en-US" sz="1800" dirty="0">
              <a:sym typeface="Wingdings" panose="05000000000000000000" pitchFamily="2" charset="2"/>
            </a:endParaRPr>
          </a:p>
          <a:p>
            <a:pPr marL="0" indent="0">
              <a:buNone/>
            </a:pPr>
            <a:r>
              <a:rPr lang="en-US" sz="1800" dirty="0">
                <a:sym typeface="Wingdings" panose="05000000000000000000" pitchFamily="2" charset="2"/>
              </a:rPr>
              <a:t>                            alter table emp1 add (</a:t>
            </a:r>
            <a:r>
              <a:rPr lang="en-US" sz="1800" dirty="0" err="1">
                <a:sym typeface="Wingdings" panose="05000000000000000000" pitchFamily="2" charset="2"/>
              </a:rPr>
              <a:t>hire_date</a:t>
            </a:r>
            <a:r>
              <a:rPr lang="en-US" sz="1800" dirty="0">
                <a:sym typeface="Wingdings" panose="05000000000000000000" pitchFamily="2" charset="2"/>
              </a:rPr>
              <a:t> varchar2(15),</a:t>
            </a:r>
            <a:r>
              <a:rPr lang="en-US" sz="1800" dirty="0" err="1">
                <a:sym typeface="Wingdings" panose="05000000000000000000" pitchFamily="2" charset="2"/>
              </a:rPr>
              <a:t>mgr</a:t>
            </a:r>
            <a:r>
              <a:rPr lang="en-US" sz="1800" dirty="0">
                <a:sym typeface="Wingdings" panose="05000000000000000000" pitchFamily="2" charset="2"/>
              </a:rPr>
              <a:t> number, hire_date1 varchar2(25));</a:t>
            </a:r>
            <a:endParaRPr lang="en-US" sz="1800" dirty="0">
              <a:sym typeface="Wingdings" panose="05000000000000000000" pitchFamily="2" charset="2"/>
            </a:endParaRPr>
          </a:p>
          <a:p>
            <a:pPr marL="0" indent="0">
              <a:buNone/>
            </a:pPr>
            <a:endParaRPr lang="en-US" sz="1800" dirty="0">
              <a:sym typeface="Wingdings" panose="05000000000000000000" pitchFamily="2" charset="2"/>
            </a:endParaRPr>
          </a:p>
          <a:p>
            <a:r>
              <a:rPr lang="en-US" sz="1800" dirty="0">
                <a:sym typeface="Wingdings" panose="05000000000000000000" pitchFamily="2" charset="2"/>
              </a:rPr>
              <a:t>  </a:t>
            </a:r>
            <a:r>
              <a:rPr lang="en-US" sz="1800" dirty="0" err="1">
                <a:sym typeface="Wingdings" panose="05000000000000000000" pitchFamily="2" charset="2"/>
              </a:rPr>
              <a:t>Alter+Modify</a:t>
            </a:r>
            <a:r>
              <a:rPr lang="en-US" sz="1800" dirty="0">
                <a:sym typeface="Wingdings" panose="05000000000000000000" pitchFamily="2" charset="2"/>
              </a:rPr>
              <a:t> alter table emp1 modify </a:t>
            </a:r>
            <a:r>
              <a:rPr lang="en-US" sz="1800" dirty="0" err="1">
                <a:sym typeface="Wingdings" panose="05000000000000000000" pitchFamily="2" charset="2"/>
              </a:rPr>
              <a:t>hire_date</a:t>
            </a:r>
            <a:r>
              <a:rPr lang="en-US" sz="1800" dirty="0">
                <a:sym typeface="Wingdings" panose="05000000000000000000" pitchFamily="2" charset="2"/>
              </a:rPr>
              <a:t> varchar(10) NOT NULL;</a:t>
            </a:r>
            <a:endParaRPr lang="en-US" sz="1800" dirty="0">
              <a:sym typeface="Wingdings" panose="05000000000000000000" pitchFamily="2" charset="2"/>
            </a:endParaRPr>
          </a:p>
          <a:p>
            <a:pPr marL="0" indent="0">
              <a:buNone/>
            </a:pPr>
            <a:r>
              <a:rPr lang="en-US" sz="1800" dirty="0">
                <a:sym typeface="Wingdings" panose="05000000000000000000" pitchFamily="2" charset="2"/>
              </a:rPr>
              <a:t>                                  alter table emp1 modify </a:t>
            </a:r>
            <a:r>
              <a:rPr lang="en-US" sz="1800" dirty="0" err="1">
                <a:sym typeface="Wingdings" panose="05000000000000000000" pitchFamily="2" charset="2"/>
              </a:rPr>
              <a:t>hire_date</a:t>
            </a:r>
            <a:r>
              <a:rPr lang="en-US" sz="1800" dirty="0">
                <a:sym typeface="Wingdings" panose="05000000000000000000" pitchFamily="2" charset="2"/>
              </a:rPr>
              <a:t> date default  </a:t>
            </a:r>
            <a:r>
              <a:rPr lang="en-US" sz="1800" dirty="0" err="1">
                <a:sym typeface="Wingdings" panose="05000000000000000000" pitchFamily="2" charset="2"/>
              </a:rPr>
              <a:t>sysdate</a:t>
            </a:r>
            <a:r>
              <a:rPr lang="en-US" sz="1800" dirty="0">
                <a:sym typeface="Wingdings" panose="05000000000000000000" pitchFamily="2" charset="2"/>
              </a:rPr>
              <a:t> ;</a:t>
            </a:r>
            <a:endParaRPr lang="en-US" sz="1800" dirty="0">
              <a:sym typeface="Wingdings" panose="05000000000000000000" pitchFamily="2" charset="2"/>
            </a:endParaRPr>
          </a:p>
          <a:p>
            <a:pPr marL="0" indent="0">
              <a:buNone/>
            </a:pPr>
            <a:endParaRPr lang="en-US" sz="1800" dirty="0">
              <a:sym typeface="Wingdings" panose="05000000000000000000" pitchFamily="2" charset="2"/>
            </a:endParaRPr>
          </a:p>
          <a:p>
            <a:r>
              <a:rPr lang="en-US" sz="1800" dirty="0">
                <a:sym typeface="Wingdings" panose="05000000000000000000" pitchFamily="2" charset="2"/>
              </a:rPr>
              <a:t>  </a:t>
            </a:r>
            <a:r>
              <a:rPr lang="en-US" sz="1800" dirty="0" err="1">
                <a:sym typeface="Wingdings" panose="05000000000000000000" pitchFamily="2" charset="2"/>
              </a:rPr>
              <a:t>Alter+Drop</a:t>
            </a:r>
            <a:r>
              <a:rPr lang="en-US" sz="1800" dirty="0">
                <a:sym typeface="Wingdings" panose="05000000000000000000" pitchFamily="2" charset="2"/>
              </a:rPr>
              <a:t>   alter table emp1 drop column hire_date1;  </a:t>
            </a:r>
            <a:endParaRPr lang="en-US" sz="1800" dirty="0">
              <a:sym typeface="Wingdings" panose="05000000000000000000" pitchFamily="2" charset="2"/>
            </a:endParaRPr>
          </a:p>
          <a:p>
            <a:endParaRPr lang="en-US" sz="1800" dirty="0">
              <a:sym typeface="Wingdings" panose="05000000000000000000" pitchFamily="2" charset="2"/>
            </a:endParaRPr>
          </a:p>
          <a:p>
            <a:r>
              <a:rPr lang="en-US" sz="1800" dirty="0">
                <a:sym typeface="Wingdings" panose="05000000000000000000" pitchFamily="2" charset="2"/>
              </a:rPr>
              <a:t>  </a:t>
            </a:r>
            <a:r>
              <a:rPr lang="en-US" sz="1800" dirty="0" err="1">
                <a:sym typeface="Wingdings" panose="05000000000000000000" pitchFamily="2" charset="2"/>
              </a:rPr>
              <a:t>Alter+Rename</a:t>
            </a:r>
            <a:r>
              <a:rPr lang="en-US" sz="1800" dirty="0">
                <a:sym typeface="Wingdings" panose="05000000000000000000" pitchFamily="2" charset="2"/>
              </a:rPr>
              <a:t>  Alter table emp1 rename column </a:t>
            </a:r>
            <a:r>
              <a:rPr lang="en-US" sz="1800" dirty="0" err="1">
                <a:sym typeface="Wingdings" panose="05000000000000000000" pitchFamily="2" charset="2"/>
              </a:rPr>
              <a:t>Hire_date</a:t>
            </a:r>
            <a:r>
              <a:rPr lang="en-US" sz="1800" dirty="0">
                <a:sym typeface="Wingdings" panose="05000000000000000000" pitchFamily="2" charset="2"/>
              </a:rPr>
              <a:t> to </a:t>
            </a:r>
            <a:r>
              <a:rPr lang="en-US" sz="1800" dirty="0" err="1">
                <a:sym typeface="Wingdings" panose="05000000000000000000" pitchFamily="2" charset="2"/>
              </a:rPr>
              <a:t>hiredate</a:t>
            </a:r>
            <a:r>
              <a:rPr lang="en-US" sz="1800" dirty="0">
                <a:sym typeface="Wingdings" panose="05000000000000000000" pitchFamily="2" charset="2"/>
              </a:rPr>
              <a:t>;</a:t>
            </a:r>
            <a:endParaRPr lang="en-US" sz="1800" dirty="0">
              <a:sym typeface="Wingdings" panose="05000000000000000000" pitchFamily="2" charset="2"/>
            </a:endParaRPr>
          </a:p>
          <a:p>
            <a:pPr marL="0" indent="0">
              <a:buNone/>
            </a:pPr>
            <a:r>
              <a:rPr lang="en-US" sz="1800" dirty="0"/>
              <a:t>                                      </a:t>
            </a:r>
            <a:endParaRPr lang="en-US" sz="1800" dirty="0"/>
          </a:p>
          <a:p>
            <a:endParaRPr lang="en-US" sz="1800" dirty="0">
              <a:sym typeface="Wingdings" panose="05000000000000000000" pitchFamily="2" charset="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Complete</a:t>
            </a:r>
            <a:r>
              <a:rPr lang="en-US" dirty="0"/>
              <a:t> </a:t>
            </a:r>
            <a:r>
              <a:rPr lang="en-US" b="1" u="sng" dirty="0">
                <a:solidFill>
                  <a:srgbClr val="FF0000"/>
                </a:solidFill>
              </a:rPr>
              <a:t>refresh</a:t>
            </a:r>
            <a:endParaRPr lang="en-IN" b="1" u="sng" dirty="0">
              <a:solidFill>
                <a:srgbClr val="FF0000"/>
              </a:solidFill>
            </a:endParaRPr>
          </a:p>
        </p:txBody>
      </p:sp>
      <p:sp>
        <p:nvSpPr>
          <p:cNvPr id="3" name="Content Placeholder 2"/>
          <p:cNvSpPr>
            <a:spLocks noGrp="1"/>
          </p:cNvSpPr>
          <p:nvPr>
            <p:ph idx="1"/>
          </p:nvPr>
        </p:nvSpPr>
        <p:spPr/>
        <p:txBody>
          <a:bodyPr/>
          <a:lstStyle/>
          <a:p>
            <a:r>
              <a:rPr lang="en-US" sz="1700" dirty="0"/>
              <a:t>By default </a:t>
            </a:r>
            <a:r>
              <a:rPr lang="en-US" sz="1700" dirty="0" err="1"/>
              <a:t>Mviews</a:t>
            </a:r>
            <a:r>
              <a:rPr lang="en-US" sz="1700" dirty="0"/>
              <a:t> are complete refresh.</a:t>
            </a:r>
            <a:endParaRPr lang="en-US" sz="1700" dirty="0"/>
          </a:p>
          <a:p>
            <a:r>
              <a:rPr lang="en-US" sz="1700" dirty="0"/>
              <a:t>In these </a:t>
            </a:r>
            <a:r>
              <a:rPr lang="en-US" sz="1700" dirty="0" err="1"/>
              <a:t>rowids</a:t>
            </a:r>
            <a:r>
              <a:rPr lang="en-US" sz="1700" dirty="0"/>
              <a:t> will be recreated when we are doing the refresh( event </a:t>
            </a:r>
            <a:r>
              <a:rPr lang="en-US" sz="1700" dirty="0" err="1"/>
              <a:t>hough</a:t>
            </a:r>
            <a:r>
              <a:rPr lang="en-US" sz="1700" dirty="0"/>
              <a:t> with out modifying the base table).  </a:t>
            </a:r>
            <a:endParaRPr lang="en-US" sz="1700" dirty="0"/>
          </a:p>
          <a:p>
            <a:r>
              <a:rPr lang="en-US" sz="1700" dirty="0"/>
              <a:t>It degrades the performance.</a:t>
            </a:r>
            <a:endParaRPr lang="en-US" sz="1700" dirty="0"/>
          </a:p>
          <a:p>
            <a:r>
              <a:rPr lang="en-US" sz="1700" b="1" dirty="0">
                <a:solidFill>
                  <a:srgbClr val="FF0000"/>
                </a:solidFill>
              </a:rPr>
              <a:t>view creation</a:t>
            </a:r>
            <a:r>
              <a:rPr lang="en-US" sz="1700" dirty="0"/>
              <a:t>: create materialized view </a:t>
            </a:r>
            <a:r>
              <a:rPr lang="en-US" sz="1700" dirty="0" err="1"/>
              <a:t>mviewname</a:t>
            </a:r>
            <a:r>
              <a:rPr lang="en-IN" sz="1700" dirty="0"/>
              <a:t> </a:t>
            </a:r>
            <a:br>
              <a:rPr lang="en-IN" sz="1700" dirty="0"/>
            </a:br>
            <a:r>
              <a:rPr lang="en-IN" sz="1700" b="1" dirty="0"/>
              <a:t>                           [refresh complete] </a:t>
            </a:r>
            <a:r>
              <a:rPr lang="en-IN" sz="1700" dirty="0"/>
              <a:t>as</a:t>
            </a:r>
            <a:br>
              <a:rPr lang="en-IN" sz="1700" dirty="0"/>
            </a:br>
            <a:r>
              <a:rPr lang="en-IN" sz="1700" dirty="0"/>
              <a:t>                           select * from table;</a:t>
            </a:r>
            <a:endParaRPr lang="en-IN" sz="1700" dirty="0"/>
          </a:p>
          <a:p>
            <a:r>
              <a:rPr lang="en-US" sz="1700" b="1" dirty="0">
                <a:solidFill>
                  <a:srgbClr val="FF0000"/>
                </a:solidFill>
              </a:rPr>
              <a:t>Syn</a:t>
            </a:r>
            <a:r>
              <a:rPr lang="en-US" sz="1700" dirty="0"/>
              <a:t>: Exec </a:t>
            </a:r>
            <a:r>
              <a:rPr lang="en-US" sz="1700" dirty="0" err="1"/>
              <a:t>Dbms_mview.refresh</a:t>
            </a:r>
            <a:r>
              <a:rPr lang="en-US" sz="1700" dirty="0"/>
              <a:t>(‘</a:t>
            </a:r>
            <a:r>
              <a:rPr lang="en-US" sz="1700" dirty="0" err="1"/>
              <a:t>materialized_view_name</a:t>
            </a:r>
            <a:r>
              <a:rPr lang="en-US" sz="1700" dirty="0"/>
              <a:t>’);</a:t>
            </a:r>
            <a:endParaRPr lang="en-US" sz="1700" dirty="0"/>
          </a:p>
          <a:p>
            <a:endParaRPr lang="en-US" sz="1700"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Fast</a:t>
            </a:r>
            <a:r>
              <a:rPr lang="en-US" dirty="0"/>
              <a:t> </a:t>
            </a:r>
            <a:r>
              <a:rPr lang="en-US" b="1" u="sng" dirty="0">
                <a:solidFill>
                  <a:srgbClr val="FF0000"/>
                </a:solidFill>
              </a:rPr>
              <a:t>refresh</a:t>
            </a:r>
            <a:endParaRPr lang="en-IN" b="1" u="sng" dirty="0">
              <a:solidFill>
                <a:srgbClr val="FF0000"/>
              </a:solidFill>
            </a:endParaRPr>
          </a:p>
        </p:txBody>
      </p:sp>
      <p:sp>
        <p:nvSpPr>
          <p:cNvPr id="3" name="Content Placeholder 2"/>
          <p:cNvSpPr>
            <a:spLocks noGrp="1"/>
          </p:cNvSpPr>
          <p:nvPr>
            <p:ph idx="1"/>
          </p:nvPr>
        </p:nvSpPr>
        <p:spPr/>
        <p:txBody>
          <a:bodyPr/>
          <a:lstStyle/>
          <a:p>
            <a:r>
              <a:rPr lang="en-US" sz="1700" dirty="0"/>
              <a:t>These we can say incremental refresh.</a:t>
            </a:r>
            <a:endParaRPr lang="en-US" sz="1700" dirty="0"/>
          </a:p>
          <a:p>
            <a:r>
              <a:rPr lang="en-US" sz="1700" dirty="0"/>
              <a:t>Performance is very high.</a:t>
            </a:r>
            <a:endParaRPr lang="en-US" sz="1700" dirty="0"/>
          </a:p>
          <a:p>
            <a:r>
              <a:rPr lang="en-US" sz="1700" dirty="0"/>
              <a:t>In these </a:t>
            </a:r>
            <a:r>
              <a:rPr lang="en-US" sz="1700" dirty="0" err="1"/>
              <a:t>rowid’s</a:t>
            </a:r>
            <a:r>
              <a:rPr lang="en-US" sz="1700" dirty="0"/>
              <a:t> never changed when we are refreshing </a:t>
            </a:r>
            <a:r>
              <a:rPr lang="en-US" sz="1700" dirty="0" err="1"/>
              <a:t>Mviews</a:t>
            </a:r>
            <a:r>
              <a:rPr lang="en-US" sz="1700" dirty="0"/>
              <a:t> are no.of times also.</a:t>
            </a:r>
            <a:endParaRPr lang="en-US" sz="1700" dirty="0"/>
          </a:p>
          <a:p>
            <a:r>
              <a:rPr lang="en-US" sz="1700" b="1" dirty="0">
                <a:solidFill>
                  <a:srgbClr val="FF0000"/>
                </a:solidFill>
              </a:rPr>
              <a:t>view creation</a:t>
            </a:r>
            <a:r>
              <a:rPr lang="en-US" sz="1700" dirty="0"/>
              <a:t>: create materialized view </a:t>
            </a:r>
            <a:r>
              <a:rPr lang="en-US" sz="1700" dirty="0" err="1"/>
              <a:t>mviewname</a:t>
            </a:r>
            <a:r>
              <a:rPr lang="en-IN" sz="1700" dirty="0"/>
              <a:t> </a:t>
            </a:r>
            <a:br>
              <a:rPr lang="en-IN" sz="1700" dirty="0"/>
            </a:br>
            <a:r>
              <a:rPr lang="en-IN" sz="1700" dirty="0"/>
              <a:t>                           </a:t>
            </a:r>
            <a:r>
              <a:rPr lang="en-IN" sz="1700" b="1" dirty="0"/>
              <a:t>[refresh fast] </a:t>
            </a:r>
            <a:r>
              <a:rPr lang="en-IN" sz="1700" dirty="0"/>
              <a:t>as</a:t>
            </a:r>
            <a:br>
              <a:rPr lang="en-IN" sz="1700" dirty="0"/>
            </a:br>
            <a:r>
              <a:rPr lang="en-IN" sz="1700" dirty="0"/>
              <a:t>                           select * from table;</a:t>
            </a:r>
            <a:endParaRPr lang="en-US" sz="1700" dirty="0"/>
          </a:p>
          <a:p>
            <a:r>
              <a:rPr lang="en-US" sz="1700" b="1" dirty="0">
                <a:solidFill>
                  <a:srgbClr val="FF0000"/>
                </a:solidFill>
              </a:rPr>
              <a:t>Syn</a:t>
            </a:r>
            <a:r>
              <a:rPr lang="en-US" sz="1700" dirty="0"/>
              <a:t>: Exec </a:t>
            </a:r>
            <a:r>
              <a:rPr lang="en-US" sz="1700" dirty="0" err="1"/>
              <a:t>Dbms_mview.refresh</a:t>
            </a:r>
            <a:r>
              <a:rPr lang="en-US" sz="1700" dirty="0"/>
              <a:t>(‘</a:t>
            </a:r>
            <a:r>
              <a:rPr lang="en-US" sz="1700" dirty="0" err="1"/>
              <a:t>materialized_view_name</a:t>
            </a:r>
            <a:r>
              <a:rPr lang="en-US" sz="1700" dirty="0"/>
              <a:t>’);</a:t>
            </a:r>
            <a:endParaRPr lang="en-US" sz="1700" dirty="0"/>
          </a:p>
          <a:p>
            <a:r>
              <a:rPr lang="en-US" sz="1700" dirty="0"/>
              <a:t>Before creating the fast refresh view we must create </a:t>
            </a:r>
            <a:r>
              <a:rPr lang="en-US" sz="1700" dirty="0" err="1"/>
              <a:t>Mview</a:t>
            </a:r>
            <a:r>
              <a:rPr lang="en-US" sz="1700" dirty="0"/>
              <a:t> log on </a:t>
            </a:r>
            <a:r>
              <a:rPr lang="en-US" sz="1700" dirty="0" err="1"/>
              <a:t>base_tables</a:t>
            </a:r>
            <a:r>
              <a:rPr lang="en-US" sz="1700" dirty="0"/>
              <a:t>.</a:t>
            </a:r>
            <a:endParaRPr lang="en-US" sz="1700" dirty="0"/>
          </a:p>
          <a:p>
            <a:r>
              <a:rPr lang="en-US" sz="1700" b="1" dirty="0">
                <a:solidFill>
                  <a:srgbClr val="FF0000"/>
                </a:solidFill>
              </a:rPr>
              <a:t>Syn: </a:t>
            </a:r>
            <a:r>
              <a:rPr lang="en-US" sz="1700" dirty="0"/>
              <a:t>create materialized view log on </a:t>
            </a:r>
            <a:r>
              <a:rPr lang="en-US" sz="1700" dirty="0" err="1"/>
              <a:t>base_tables</a:t>
            </a:r>
            <a:r>
              <a:rPr lang="en-US" sz="1700" dirty="0"/>
              <a:t>;</a:t>
            </a:r>
            <a:endParaRPr lang="en-US" sz="1700" dirty="0"/>
          </a:p>
          <a:p>
            <a:endParaRPr lang="en-IN" sz="1700"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Ways</a:t>
            </a:r>
            <a:r>
              <a:rPr lang="en-US" dirty="0"/>
              <a:t> </a:t>
            </a:r>
            <a:r>
              <a:rPr lang="en-US" b="1" u="sng" dirty="0">
                <a:solidFill>
                  <a:srgbClr val="FF0000"/>
                </a:solidFill>
              </a:rPr>
              <a:t>of refreshing the </a:t>
            </a:r>
            <a:r>
              <a:rPr lang="en-US" b="1" u="sng" dirty="0" err="1">
                <a:solidFill>
                  <a:srgbClr val="FF0000"/>
                </a:solidFill>
              </a:rPr>
              <a:t>Mview</a:t>
            </a:r>
            <a:endParaRPr lang="en-IN" b="1" u="sng" dirty="0">
              <a:solidFill>
                <a:srgbClr val="FF0000"/>
              </a:solidFill>
            </a:endParaRPr>
          </a:p>
        </p:txBody>
      </p:sp>
      <p:sp>
        <p:nvSpPr>
          <p:cNvPr id="3" name="Content Placeholder 2"/>
          <p:cNvSpPr>
            <a:spLocks noGrp="1"/>
          </p:cNvSpPr>
          <p:nvPr>
            <p:ph idx="1"/>
          </p:nvPr>
        </p:nvSpPr>
        <p:spPr/>
        <p:txBody>
          <a:bodyPr/>
          <a:lstStyle/>
          <a:p>
            <a:r>
              <a:rPr lang="en-US" sz="1700" dirty="0"/>
              <a:t>Generally we are doing the refresh in 2 </a:t>
            </a:r>
            <a:r>
              <a:rPr lang="en-US" sz="1700" dirty="0" err="1"/>
              <a:t>ways.Manually</a:t>
            </a:r>
            <a:r>
              <a:rPr lang="en-US" sz="1700" dirty="0"/>
              <a:t>(on-demand) and Automatically(on-commit).</a:t>
            </a:r>
            <a:endParaRPr lang="en-US" sz="1700" dirty="0"/>
          </a:p>
          <a:p>
            <a:r>
              <a:rPr lang="en-US" sz="1700" b="1" dirty="0">
                <a:solidFill>
                  <a:srgbClr val="FF0000"/>
                </a:solidFill>
              </a:rPr>
              <a:t>On-Demand:-</a:t>
            </a:r>
            <a:r>
              <a:rPr lang="en-US" sz="1700" dirty="0"/>
              <a:t>By default refresh mode would be </a:t>
            </a:r>
            <a:r>
              <a:rPr lang="en-US" sz="1700" dirty="0" err="1"/>
              <a:t>manual.In</a:t>
            </a:r>
            <a:r>
              <a:rPr lang="en-US" sz="1700" dirty="0"/>
              <a:t> this we will use the </a:t>
            </a:r>
            <a:r>
              <a:rPr lang="en-US" sz="1700" dirty="0" err="1"/>
              <a:t>Dbms_Mview</a:t>
            </a:r>
            <a:r>
              <a:rPr lang="en-US" sz="1700" dirty="0"/>
              <a:t> package to refresh.</a:t>
            </a:r>
            <a:endParaRPr lang="en-US" sz="1700" dirty="0"/>
          </a:p>
          <a:p>
            <a:r>
              <a:rPr lang="en-US" sz="1700" b="1" dirty="0">
                <a:solidFill>
                  <a:srgbClr val="FF0000"/>
                </a:solidFill>
              </a:rPr>
              <a:t>On-commit  :- </a:t>
            </a:r>
            <a:r>
              <a:rPr lang="en-US" sz="1700" dirty="0"/>
              <a:t>We can refresh the </a:t>
            </a:r>
            <a:r>
              <a:rPr lang="en-US" sz="1700" dirty="0" err="1"/>
              <a:t>mview</a:t>
            </a:r>
            <a:r>
              <a:rPr lang="en-US" sz="1700" dirty="0"/>
              <a:t> with using the </a:t>
            </a:r>
            <a:r>
              <a:rPr lang="en-US" sz="1700" dirty="0" err="1"/>
              <a:t>dbms_mview</a:t>
            </a:r>
            <a:r>
              <a:rPr lang="en-US" sz="1700" dirty="0"/>
              <a:t> package using on commit clause in view definition. Explicitly we have to commit the transaction then only data can be synced to </a:t>
            </a:r>
            <a:r>
              <a:rPr lang="en-US" sz="1700" dirty="0" err="1"/>
              <a:t>mview</a:t>
            </a:r>
            <a:r>
              <a:rPr lang="en-US" sz="1700" dirty="0"/>
              <a:t>.</a:t>
            </a:r>
            <a:endParaRPr lang="en-US" sz="1700" dirty="0"/>
          </a:p>
          <a:p>
            <a:pPr marL="0" indent="0">
              <a:buNone/>
            </a:pPr>
            <a:r>
              <a:rPr lang="en-IN" sz="1700" b="1" dirty="0" err="1">
                <a:solidFill>
                  <a:srgbClr val="FF0000"/>
                </a:solidFill>
              </a:rPr>
              <a:t>Syn</a:t>
            </a:r>
            <a:r>
              <a:rPr lang="en-IN" sz="1700" dirty="0"/>
              <a:t>: create materialized view </a:t>
            </a:r>
            <a:r>
              <a:rPr lang="en-IN" sz="1700" dirty="0" err="1"/>
              <a:t>mviewname</a:t>
            </a:r>
            <a:endParaRPr lang="en-IN" sz="1700" dirty="0"/>
          </a:p>
          <a:p>
            <a:pPr marL="0" indent="0">
              <a:buNone/>
            </a:pPr>
            <a:r>
              <a:rPr lang="en-IN" sz="1700" dirty="0"/>
              <a:t>        [refresh complete/refresh fast] [on demand/on commit]</a:t>
            </a:r>
            <a:endParaRPr lang="en-IN" sz="1700" dirty="0"/>
          </a:p>
          <a:p>
            <a:pPr marL="0" indent="0">
              <a:buNone/>
            </a:pPr>
            <a:r>
              <a:rPr lang="en-IN" sz="1700" dirty="0"/>
              <a:t>        As </a:t>
            </a:r>
            <a:br>
              <a:rPr lang="en-IN" sz="1700" dirty="0"/>
            </a:br>
            <a:r>
              <a:rPr lang="en-IN" sz="1700" dirty="0"/>
              <a:t>        select * from table;</a:t>
            </a:r>
            <a:endParaRPr lang="en-IN" sz="1700" dirty="0"/>
          </a:p>
          <a:p>
            <a:pPr marL="0" indent="0">
              <a:buNone/>
            </a:pPr>
            <a:endParaRPr lang="en-US" sz="1700"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Co-related subquery</a:t>
            </a:r>
            <a:endParaRPr lang="en-IN" b="1" u="sng" dirty="0">
              <a:solidFill>
                <a:srgbClr val="FF0000"/>
              </a:solidFill>
            </a:endParaRPr>
          </a:p>
        </p:txBody>
      </p:sp>
      <p:sp>
        <p:nvSpPr>
          <p:cNvPr id="3" name="Content Placeholder 2"/>
          <p:cNvSpPr>
            <a:spLocks noGrp="1"/>
          </p:cNvSpPr>
          <p:nvPr>
            <p:ph idx="1"/>
          </p:nvPr>
        </p:nvSpPr>
        <p:spPr/>
        <p:txBody>
          <a:bodyPr/>
          <a:lstStyle/>
          <a:p>
            <a:pPr>
              <a:lnSpc>
                <a:spcPct val="100000"/>
              </a:lnSpc>
              <a:spcBef>
                <a:spcPts val="0"/>
              </a:spcBef>
            </a:pPr>
            <a:r>
              <a:rPr lang="en-US" sz="1700" dirty="0"/>
              <a:t>Generally in non co-related subquery child query is executed first then only parent query executed where as co-related subqueries parent query is executed first then only child query executed.</a:t>
            </a:r>
            <a:endParaRPr lang="en-US" sz="1700" dirty="0"/>
          </a:p>
          <a:p>
            <a:pPr>
              <a:lnSpc>
                <a:spcPct val="100000"/>
              </a:lnSpc>
              <a:spcBef>
                <a:spcPts val="0"/>
              </a:spcBef>
            </a:pPr>
            <a:r>
              <a:rPr lang="en-US" sz="1700" dirty="0"/>
              <a:t>Syn:: select * from table_name1 A</a:t>
            </a:r>
            <a:r>
              <a:rPr lang="en-IN" sz="1700" dirty="0"/>
              <a:t>   where </a:t>
            </a:r>
            <a:r>
              <a:rPr lang="en-IN" sz="1700" dirty="0" err="1"/>
              <a:t>col_name</a:t>
            </a:r>
            <a:r>
              <a:rPr lang="en-IN" sz="1700" dirty="0"/>
              <a:t>=( </a:t>
            </a:r>
            <a:br>
              <a:rPr lang="en-IN" sz="1700" dirty="0"/>
            </a:br>
            <a:r>
              <a:rPr lang="en-IN" sz="1700" dirty="0"/>
              <a:t>                                                                select </a:t>
            </a:r>
            <a:r>
              <a:rPr lang="en-IN" sz="1700" dirty="0" err="1"/>
              <a:t>col_name</a:t>
            </a:r>
            <a:r>
              <a:rPr lang="en-IN" sz="1700" dirty="0"/>
              <a:t> from table_name2 B where </a:t>
            </a:r>
            <a:r>
              <a:rPr lang="en-IN" sz="1700" dirty="0" err="1"/>
              <a:t>col_name</a:t>
            </a:r>
            <a:r>
              <a:rPr lang="en-IN" sz="1700" dirty="0"/>
              <a:t>=</a:t>
            </a:r>
            <a:r>
              <a:rPr lang="en-IN" sz="1700" dirty="0" err="1"/>
              <a:t>A.col_name</a:t>
            </a:r>
            <a:r>
              <a:rPr lang="en-IN" sz="1700" dirty="0"/>
              <a:t>);</a:t>
            </a:r>
            <a:endParaRPr lang="en-IN" sz="1700" dirty="0"/>
          </a:p>
          <a:p>
            <a:r>
              <a:rPr lang="en-IN" sz="1700" dirty="0"/>
              <a:t>Ex:: update emp e set </a:t>
            </a:r>
            <a:r>
              <a:rPr lang="en-IN" sz="1700" dirty="0" err="1"/>
              <a:t>dname</a:t>
            </a:r>
            <a:r>
              <a:rPr lang="en-IN" sz="1700" dirty="0"/>
              <a:t>=(select </a:t>
            </a:r>
            <a:r>
              <a:rPr lang="en-IN" sz="1700" dirty="0" err="1"/>
              <a:t>dname</a:t>
            </a:r>
            <a:r>
              <a:rPr lang="en-IN" sz="1700" dirty="0"/>
              <a:t> from dept d where </a:t>
            </a:r>
            <a:r>
              <a:rPr lang="en-IN" sz="1700" dirty="0" err="1"/>
              <a:t>e.deptno</a:t>
            </a:r>
            <a:r>
              <a:rPr lang="en-IN" sz="1700" dirty="0"/>
              <a:t>=</a:t>
            </a:r>
            <a:r>
              <a:rPr lang="en-IN" sz="1700" dirty="0" err="1"/>
              <a:t>d.deptno</a:t>
            </a:r>
            <a:r>
              <a:rPr lang="en-IN" sz="1700" dirty="0"/>
              <a:t>);</a:t>
            </a:r>
            <a:br>
              <a:rPr lang="en-IN" sz="1700" dirty="0"/>
            </a:br>
            <a:r>
              <a:rPr lang="en-IN" sz="1700" dirty="0"/>
              <a:t>        Select * from emp e where </a:t>
            </a:r>
            <a:r>
              <a:rPr lang="en-IN" sz="1700" dirty="0" err="1"/>
              <a:t>sal</a:t>
            </a:r>
            <a:r>
              <a:rPr lang="en-IN" sz="1700" dirty="0"/>
              <a:t>&gt; (select </a:t>
            </a:r>
            <a:r>
              <a:rPr lang="en-IN" sz="1700" dirty="0" err="1"/>
              <a:t>avg</a:t>
            </a:r>
            <a:r>
              <a:rPr lang="en-IN" sz="1700" dirty="0"/>
              <a:t>(</a:t>
            </a:r>
            <a:r>
              <a:rPr lang="en-IN" sz="1700" dirty="0" err="1"/>
              <a:t>sal</a:t>
            </a:r>
            <a:r>
              <a:rPr lang="en-IN" sz="1700" dirty="0"/>
              <a:t>) from emp where job=</a:t>
            </a:r>
            <a:r>
              <a:rPr lang="en-IN" sz="1700" dirty="0" err="1"/>
              <a:t>e.job</a:t>
            </a:r>
            <a:r>
              <a:rPr lang="en-IN" sz="1700" dirty="0"/>
              <a:t>);</a:t>
            </a:r>
            <a:endParaRPr lang="en-IN" sz="1700" dirty="0"/>
          </a:p>
          <a:p>
            <a:pPr marL="0" indent="0">
              <a:buNone/>
            </a:pPr>
            <a:r>
              <a:rPr lang="en-IN" sz="1700" dirty="0"/>
              <a:t>             </a:t>
            </a:r>
            <a:endParaRPr lang="en-US" sz="1700" dirty="0"/>
          </a:p>
        </p:txBody>
      </p:sp>
      <p:pic>
        <p:nvPicPr>
          <p:cNvPr id="5" name="Picture 4"/>
          <p:cNvPicPr>
            <a:picLocks noChangeAspect="1"/>
          </p:cNvPicPr>
          <p:nvPr/>
        </p:nvPicPr>
        <p:blipFill>
          <a:blip r:embed="rId1"/>
          <a:stretch>
            <a:fillRect/>
          </a:stretch>
        </p:blipFill>
        <p:spPr>
          <a:xfrm>
            <a:off x="1724468" y="3614184"/>
            <a:ext cx="6866639" cy="319682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Co-Related subquery ex (Exists &amp;not exists)</a:t>
            </a:r>
            <a:endParaRPr lang="en-IN" b="1" u="sng" dirty="0">
              <a:solidFill>
                <a:srgbClr val="FF0000"/>
              </a:solidFill>
            </a:endParaRPr>
          </a:p>
        </p:txBody>
      </p:sp>
      <p:sp>
        <p:nvSpPr>
          <p:cNvPr id="3" name="Content Placeholder 2"/>
          <p:cNvSpPr>
            <a:spLocks noGrp="1"/>
          </p:cNvSpPr>
          <p:nvPr>
            <p:ph idx="1"/>
          </p:nvPr>
        </p:nvSpPr>
        <p:spPr/>
        <p:txBody>
          <a:bodyPr/>
          <a:lstStyle/>
          <a:p>
            <a:r>
              <a:rPr lang="en-US" sz="1700" b="1" dirty="0">
                <a:solidFill>
                  <a:srgbClr val="FF0000"/>
                </a:solidFill>
              </a:rPr>
              <a:t>Ex:  </a:t>
            </a:r>
            <a:r>
              <a:rPr lang="en-US" sz="1700" dirty="0"/>
              <a:t>select * from emp e1 where 2=(select count(*) from emp e2 where e2.sal&gt;e1.sal);</a:t>
            </a:r>
            <a:br>
              <a:rPr lang="en-US" sz="1700" b="1" dirty="0">
                <a:solidFill>
                  <a:srgbClr val="FF0000"/>
                </a:solidFill>
              </a:rPr>
            </a:br>
            <a:r>
              <a:rPr lang="en-US" sz="1700" b="1" dirty="0">
                <a:solidFill>
                  <a:srgbClr val="FF0000"/>
                </a:solidFill>
              </a:rPr>
              <a:t>       </a:t>
            </a:r>
            <a:r>
              <a:rPr lang="en-US" sz="1700" dirty="0"/>
              <a:t>select * from emp e1 where (&amp;n-1)=(select count(distinct(</a:t>
            </a:r>
            <a:r>
              <a:rPr lang="en-US" sz="1700" dirty="0" err="1"/>
              <a:t>sal</a:t>
            </a:r>
            <a:r>
              <a:rPr lang="en-US" sz="1700" dirty="0"/>
              <a:t>)) from emp e2 where e2.sal&gt;e1.sal);</a:t>
            </a:r>
            <a:br>
              <a:rPr lang="en-US" sz="1700" dirty="0"/>
            </a:br>
            <a:r>
              <a:rPr lang="en-US" sz="1700" dirty="0"/>
              <a:t>       select * from emp e1 where (&amp;n)=(select count(distinct(</a:t>
            </a:r>
            <a:r>
              <a:rPr lang="en-US" sz="1700" dirty="0" err="1"/>
              <a:t>sal</a:t>
            </a:r>
            <a:r>
              <a:rPr lang="en-US" sz="1700" dirty="0"/>
              <a:t>)) from emp e2 where e2.sal&gt;=e1.sal);       </a:t>
            </a:r>
            <a:endParaRPr lang="en-US" sz="1700" dirty="0"/>
          </a:p>
          <a:p>
            <a:pPr marL="0" indent="0">
              <a:buNone/>
            </a:pPr>
            <a:r>
              <a:rPr lang="en-US" sz="1700" dirty="0"/>
              <a:t> </a:t>
            </a:r>
            <a:r>
              <a:rPr lang="en-US" sz="1700" b="1" dirty="0">
                <a:solidFill>
                  <a:srgbClr val="FF0000"/>
                </a:solidFill>
              </a:rPr>
              <a:t>Exists:</a:t>
            </a:r>
            <a:endParaRPr lang="en-US" sz="1700" b="1" dirty="0">
              <a:solidFill>
                <a:srgbClr val="FF0000"/>
              </a:solidFill>
            </a:endParaRPr>
          </a:p>
          <a:p>
            <a:r>
              <a:rPr lang="en-US" sz="1700" dirty="0"/>
              <a:t>Exists operator is used to test whether in a given set is empty or non-empty.</a:t>
            </a:r>
            <a:endParaRPr lang="en-US" sz="1700" dirty="0"/>
          </a:p>
          <a:p>
            <a:r>
              <a:rPr lang="en-US" sz="1700" dirty="0"/>
              <a:t>Exists operator performance is very high compare to ‘In’ operators.</a:t>
            </a:r>
            <a:br>
              <a:rPr lang="en-US" sz="1700" dirty="0"/>
            </a:br>
            <a:r>
              <a:rPr lang="en-US" sz="2800" dirty="0"/>
              <a:t>  </a:t>
            </a:r>
            <a:r>
              <a:rPr lang="en-US" sz="1700" b="1" dirty="0">
                <a:solidFill>
                  <a:srgbClr val="FF0000"/>
                </a:solidFill>
              </a:rPr>
              <a:t>Ex</a:t>
            </a:r>
            <a:r>
              <a:rPr lang="en-US" sz="2800" dirty="0"/>
              <a:t>:: </a:t>
            </a:r>
            <a:r>
              <a:rPr lang="en-US" sz="1700" dirty="0"/>
              <a:t>select * from dept d where exists (select 1 from emp e where </a:t>
            </a:r>
            <a:r>
              <a:rPr lang="en-US" sz="1700" dirty="0" err="1"/>
              <a:t>e.deptno</a:t>
            </a:r>
            <a:r>
              <a:rPr lang="en-US" sz="1700" dirty="0"/>
              <a:t>=</a:t>
            </a:r>
            <a:r>
              <a:rPr lang="en-US" sz="1700" dirty="0" err="1"/>
              <a:t>d.deptno</a:t>
            </a:r>
            <a:r>
              <a:rPr lang="en-US" sz="1700" dirty="0"/>
              <a:t>);</a:t>
            </a:r>
            <a:endParaRPr lang="en-US" sz="1700" dirty="0"/>
          </a:p>
          <a:p>
            <a:pPr marL="0" indent="0">
              <a:buNone/>
            </a:pPr>
            <a:r>
              <a:rPr lang="en-US" sz="1700" b="1" dirty="0">
                <a:solidFill>
                  <a:srgbClr val="FF0000"/>
                </a:solidFill>
              </a:rPr>
              <a:t>Not Exists </a:t>
            </a:r>
            <a:endParaRPr lang="en-US" sz="1700" b="1" dirty="0">
              <a:solidFill>
                <a:srgbClr val="FF0000"/>
              </a:solidFill>
            </a:endParaRPr>
          </a:p>
          <a:p>
            <a:r>
              <a:rPr lang="en-IN" sz="1700" dirty="0"/>
              <a:t> Generally ‘not in’ doesn’t work with ‘NULL’ values. To overcome this problem we must use ‘Not exists’ operator using co-related subqueries.</a:t>
            </a:r>
            <a:endParaRPr lang="en-IN" sz="1700" dirty="0"/>
          </a:p>
          <a:p>
            <a:pPr marL="0" indent="0">
              <a:buNone/>
            </a:pPr>
            <a:r>
              <a:rPr lang="en-IN" sz="1700" dirty="0"/>
              <a:t>     Ex: select * from dept where not exists (select * from emp where </a:t>
            </a:r>
            <a:r>
              <a:rPr lang="en-IN" sz="1700" dirty="0" err="1"/>
              <a:t>deptno</a:t>
            </a:r>
            <a:r>
              <a:rPr lang="en-IN" sz="1700" dirty="0"/>
              <a:t>=</a:t>
            </a:r>
            <a:r>
              <a:rPr lang="en-IN" sz="1700" dirty="0" err="1"/>
              <a:t>d.deptno</a:t>
            </a:r>
            <a:r>
              <a:rPr lang="en-IN" sz="1700" dirty="0"/>
              <a:t>);</a:t>
            </a:r>
            <a:endParaRPr lang="en-IN" sz="1700" dirty="0"/>
          </a:p>
          <a:p>
            <a:endParaRPr lang="en-US" sz="1700"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Locks</a:t>
            </a:r>
            <a:endParaRPr lang="en-IN" b="1" u="sng" dirty="0">
              <a:solidFill>
                <a:srgbClr val="FF0000"/>
              </a:solidFill>
            </a:endParaRPr>
          </a:p>
        </p:txBody>
      </p:sp>
      <p:sp>
        <p:nvSpPr>
          <p:cNvPr id="3" name="Content Placeholder 2"/>
          <p:cNvSpPr>
            <a:spLocks noGrp="1"/>
          </p:cNvSpPr>
          <p:nvPr>
            <p:ph idx="1"/>
          </p:nvPr>
        </p:nvSpPr>
        <p:spPr/>
        <p:txBody>
          <a:bodyPr/>
          <a:lstStyle/>
          <a:p>
            <a:r>
              <a:rPr lang="en-US" sz="1700" dirty="0"/>
              <a:t>Locking is a mechanism which prevents un authorized access for resources.</a:t>
            </a:r>
            <a:endParaRPr lang="en-US" sz="1700" dirty="0"/>
          </a:p>
          <a:p>
            <a:r>
              <a:rPr lang="en-US" sz="1700" dirty="0"/>
              <a:t>Types of locks: Row-level locks(For update clause)</a:t>
            </a:r>
            <a:br>
              <a:rPr lang="en-US" sz="1700" dirty="0"/>
            </a:br>
            <a:r>
              <a:rPr lang="en-US" sz="1700" dirty="0"/>
              <a:t>                           Table –level locks(shared locks &amp; exclusive locks)</a:t>
            </a:r>
            <a:endParaRPr lang="en-US" sz="1700" dirty="0"/>
          </a:p>
          <a:p>
            <a:pPr marL="0" indent="0">
              <a:buNone/>
            </a:pPr>
            <a:r>
              <a:rPr lang="en-US" sz="1700" b="1" dirty="0">
                <a:solidFill>
                  <a:srgbClr val="FF0000"/>
                </a:solidFill>
              </a:rPr>
              <a:t>Row-level locks(For update ) </a:t>
            </a:r>
            <a:r>
              <a:rPr lang="en-US" sz="1700" dirty="0"/>
              <a:t>:: </a:t>
            </a:r>
            <a:endParaRPr lang="en-US" sz="1700" dirty="0"/>
          </a:p>
          <a:p>
            <a:r>
              <a:rPr lang="en-US" sz="1700" dirty="0"/>
              <a:t>when ever we are using this lock (select statement ) no other user cannot perform the </a:t>
            </a:r>
            <a:r>
              <a:rPr lang="en-US" sz="1700" dirty="0" err="1"/>
              <a:t>dml</a:t>
            </a:r>
            <a:r>
              <a:rPr lang="en-US" sz="1700" dirty="0"/>
              <a:t> operation.</a:t>
            </a:r>
            <a:endParaRPr lang="en-US" sz="1700" dirty="0"/>
          </a:p>
          <a:p>
            <a:r>
              <a:rPr lang="en-US" sz="1700" dirty="0"/>
              <a:t>We have to use commit/rollback to release the locks.</a:t>
            </a:r>
            <a:endParaRPr lang="en-US" sz="1700" dirty="0"/>
          </a:p>
          <a:p>
            <a:r>
              <a:rPr lang="en-US" sz="1700" dirty="0"/>
              <a:t>Syn: select * from emp </a:t>
            </a:r>
            <a:r>
              <a:rPr lang="en-US" sz="1700" dirty="0" err="1"/>
              <a:t>emp</a:t>
            </a:r>
            <a:r>
              <a:rPr lang="en-US" sz="1700" dirty="0"/>
              <a:t> where </a:t>
            </a:r>
            <a:r>
              <a:rPr lang="en-US" sz="1700" dirty="0" err="1"/>
              <a:t>deptno</a:t>
            </a:r>
            <a:r>
              <a:rPr lang="en-US" sz="1700" dirty="0"/>
              <a:t>=10 for update [</a:t>
            </a:r>
            <a:r>
              <a:rPr lang="en-US" sz="1700" dirty="0" err="1"/>
              <a:t>nowait</a:t>
            </a:r>
            <a:r>
              <a:rPr lang="en-US" sz="1700" dirty="0"/>
              <a:t>];</a:t>
            </a:r>
            <a:endParaRPr lang="en-US" sz="1700" dirty="0"/>
          </a:p>
          <a:p>
            <a:r>
              <a:rPr lang="en-US" sz="1700" dirty="0" err="1">
                <a:solidFill>
                  <a:srgbClr val="FF0000"/>
                </a:solidFill>
              </a:rPr>
              <a:t>Nowait</a:t>
            </a:r>
            <a:r>
              <a:rPr lang="en-US" sz="1700" dirty="0"/>
              <a:t>:- its optional </a:t>
            </a:r>
            <a:r>
              <a:rPr lang="en-US" sz="1700" dirty="0" err="1"/>
              <a:t>clause.when</a:t>
            </a:r>
            <a:r>
              <a:rPr lang="en-US" sz="1700" dirty="0"/>
              <a:t> ever using this clause automatically control returns to current user if another user not releasing the locks and returns the below error </a:t>
            </a:r>
            <a:r>
              <a:rPr lang="en-US" sz="1700" dirty="0" err="1"/>
              <a:t>message.It</a:t>
            </a:r>
            <a:r>
              <a:rPr lang="en-US" sz="1700" dirty="0"/>
              <a:t> won’t wait till commit used.</a:t>
            </a:r>
            <a:endParaRPr lang="en-US" sz="1700" dirty="0"/>
          </a:p>
          <a:p>
            <a:pPr marL="0" indent="0">
              <a:buNone/>
            </a:pPr>
            <a:r>
              <a:rPr lang="en-US" sz="1700" dirty="0"/>
              <a:t>ORA-00054: resource busy and acquire with NOWAIT specified or timeout expired</a:t>
            </a:r>
            <a:endParaRPr lang="en-IN" sz="1700"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Table level locks</a:t>
            </a:r>
            <a:endParaRPr lang="en-US" b="1" u="sng" dirty="0">
              <a:solidFill>
                <a:srgbClr val="FF0000"/>
              </a:solidFill>
            </a:endParaRPr>
          </a:p>
        </p:txBody>
      </p:sp>
      <p:sp>
        <p:nvSpPr>
          <p:cNvPr id="3" name="Content Placeholder 2"/>
          <p:cNvSpPr>
            <a:spLocks noGrp="1"/>
          </p:cNvSpPr>
          <p:nvPr>
            <p:ph idx="1"/>
          </p:nvPr>
        </p:nvSpPr>
        <p:spPr/>
        <p:txBody>
          <a:bodyPr/>
          <a:lstStyle/>
          <a:p>
            <a:pPr marL="0" indent="0">
              <a:buNone/>
            </a:pPr>
            <a:r>
              <a:rPr lang="en-US" sz="1700" b="1" dirty="0">
                <a:solidFill>
                  <a:srgbClr val="FF0000"/>
                </a:solidFill>
              </a:rPr>
              <a:t>Shared Locks:</a:t>
            </a:r>
            <a:endParaRPr lang="en-US" sz="1700" b="1" dirty="0">
              <a:solidFill>
                <a:srgbClr val="FF0000"/>
              </a:solidFill>
            </a:endParaRPr>
          </a:p>
          <a:p>
            <a:r>
              <a:rPr lang="en-US" sz="1700" dirty="0"/>
              <a:t>When we are using this lock another user query the data .but they can’t perform the DML operations. And also no.of users block the table</a:t>
            </a:r>
            <a:endParaRPr lang="en-US" sz="1700" dirty="0"/>
          </a:p>
          <a:p>
            <a:r>
              <a:rPr lang="en-US" sz="1700" dirty="0"/>
              <a:t>Here also when we are using commit/rollback automatically locks will be released.</a:t>
            </a:r>
            <a:endParaRPr lang="en-US" sz="1700" dirty="0"/>
          </a:p>
          <a:p>
            <a:r>
              <a:rPr lang="en-US" sz="1700" b="1" dirty="0">
                <a:solidFill>
                  <a:srgbClr val="FF0000"/>
                </a:solidFill>
              </a:rPr>
              <a:t>Syn</a:t>
            </a:r>
            <a:r>
              <a:rPr lang="en-US" sz="1700" dirty="0"/>
              <a:t>: lock table </a:t>
            </a:r>
            <a:r>
              <a:rPr lang="en-US" sz="1700" dirty="0" err="1"/>
              <a:t>tab_name</a:t>
            </a:r>
            <a:r>
              <a:rPr lang="en-US" sz="1700" dirty="0"/>
              <a:t> in share mode;</a:t>
            </a:r>
            <a:endParaRPr lang="en-US" sz="1700" dirty="0"/>
          </a:p>
          <a:p>
            <a:pPr marL="0" indent="0">
              <a:buNone/>
            </a:pPr>
            <a:r>
              <a:rPr lang="en-US" sz="1700" b="1" dirty="0">
                <a:solidFill>
                  <a:srgbClr val="FF0000"/>
                </a:solidFill>
              </a:rPr>
              <a:t>Exclusive locks: </a:t>
            </a:r>
            <a:r>
              <a:rPr lang="en-US" sz="1700" dirty="0"/>
              <a:t>When we are using this lock another use can able to query data, but cannot able to do </a:t>
            </a:r>
            <a:r>
              <a:rPr lang="en-US" sz="1700" dirty="0" err="1"/>
              <a:t>dml</a:t>
            </a:r>
            <a:r>
              <a:rPr lang="en-US" sz="1700" dirty="0"/>
              <a:t> operation .And also at a time only one user lock the resources.</a:t>
            </a:r>
            <a:endParaRPr lang="en-US" sz="1700" dirty="0"/>
          </a:p>
          <a:p>
            <a:pPr marL="0" indent="0">
              <a:buNone/>
            </a:pPr>
            <a:r>
              <a:rPr lang="en-US" sz="1700" dirty="0"/>
              <a:t>Syn: lock table emp in exclusive mode;</a:t>
            </a:r>
            <a:endParaRPr lang="en-US" sz="1700" dirty="0"/>
          </a:p>
          <a:p>
            <a:pPr marL="0" indent="0">
              <a:buNone/>
            </a:pPr>
            <a:endParaRPr lang="en-US" sz="1700" dirty="0"/>
          </a:p>
          <a:p>
            <a:pPr marL="0" indent="0">
              <a:buNone/>
            </a:pPr>
            <a:r>
              <a:rPr lang="en-US" sz="1700" b="1" dirty="0">
                <a:solidFill>
                  <a:srgbClr val="FF0000"/>
                </a:solidFill>
              </a:rPr>
              <a:t>Note:: </a:t>
            </a:r>
            <a:r>
              <a:rPr lang="en-US" sz="1700" dirty="0"/>
              <a:t>In all DBMS whenever we are using cursor locking mechanism internally DB servers used the exclusive locks only.</a:t>
            </a:r>
            <a:endParaRPr lang="en-US" sz="1700"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Indexes</a:t>
            </a:r>
            <a:endParaRPr lang="en-US" b="1" u="sng" dirty="0">
              <a:solidFill>
                <a:srgbClr val="FF0000"/>
              </a:solidFill>
            </a:endParaRPr>
          </a:p>
        </p:txBody>
      </p:sp>
      <p:sp>
        <p:nvSpPr>
          <p:cNvPr id="3" name="Content Placeholder 2"/>
          <p:cNvSpPr>
            <a:spLocks noGrp="1"/>
          </p:cNvSpPr>
          <p:nvPr>
            <p:ph idx="1"/>
          </p:nvPr>
        </p:nvSpPr>
        <p:spPr/>
        <p:txBody>
          <a:bodyPr/>
          <a:lstStyle/>
          <a:p>
            <a:r>
              <a:rPr lang="en-US" sz="1700" dirty="0"/>
              <a:t>Index is used to retrieve data from the table very fastly.</a:t>
            </a:r>
            <a:endParaRPr lang="en-US" sz="1700" dirty="0"/>
          </a:p>
          <a:p>
            <a:r>
              <a:rPr lang="en-US" sz="1700" dirty="0"/>
              <a:t>Index will be created in 2 ways automatically and manually.</a:t>
            </a:r>
            <a:endParaRPr lang="en-US" sz="1700" dirty="0"/>
          </a:p>
          <a:p>
            <a:r>
              <a:rPr lang="en-US" sz="1700" b="1" dirty="0">
                <a:solidFill>
                  <a:srgbClr val="FF0000"/>
                </a:solidFill>
              </a:rPr>
              <a:t>Automatically::  </a:t>
            </a:r>
            <a:r>
              <a:rPr lang="en-US" sz="1700" dirty="0"/>
              <a:t>When ever we are creating the unique or primary key constraints then oracle automatically will create the b-tree index on those columns(primary and unique columns).</a:t>
            </a:r>
            <a:endParaRPr lang="en-US" sz="1700" dirty="0"/>
          </a:p>
          <a:p>
            <a:r>
              <a:rPr lang="en-US" sz="1700" b="1" dirty="0">
                <a:solidFill>
                  <a:srgbClr val="FF0000"/>
                </a:solidFill>
              </a:rPr>
              <a:t>Manually</a:t>
            </a:r>
            <a:r>
              <a:rPr lang="en-US" sz="1700" dirty="0"/>
              <a:t> :: We can also create index manually.</a:t>
            </a:r>
            <a:endParaRPr lang="en-US" sz="1700" dirty="0"/>
          </a:p>
          <a:p>
            <a:pPr marL="0" indent="0">
              <a:buNone/>
            </a:pPr>
            <a:r>
              <a:rPr lang="en-US" sz="1700" dirty="0"/>
              <a:t>             </a:t>
            </a:r>
            <a:r>
              <a:rPr lang="en-US" sz="1700" b="1" dirty="0">
                <a:solidFill>
                  <a:srgbClr val="FF0000"/>
                </a:solidFill>
              </a:rPr>
              <a:t>Syn</a:t>
            </a:r>
            <a:r>
              <a:rPr lang="en-US" sz="1700" dirty="0"/>
              <a:t>: create index </a:t>
            </a:r>
            <a:r>
              <a:rPr lang="en-US" sz="1700" dirty="0" err="1"/>
              <a:t>index_name</a:t>
            </a:r>
            <a:r>
              <a:rPr lang="en-US" sz="1700" dirty="0"/>
              <a:t> on </a:t>
            </a:r>
            <a:r>
              <a:rPr lang="en-US" sz="1700" dirty="0" err="1"/>
              <a:t>tab_name</a:t>
            </a:r>
            <a:r>
              <a:rPr lang="en-US" sz="1700" dirty="0"/>
              <a:t>(</a:t>
            </a:r>
            <a:r>
              <a:rPr lang="en-US" sz="1700" dirty="0" err="1"/>
              <a:t>col_name</a:t>
            </a:r>
            <a:r>
              <a:rPr lang="en-US" sz="1700" dirty="0"/>
              <a:t>);</a:t>
            </a:r>
            <a:endParaRPr lang="en-US" sz="1700" dirty="0"/>
          </a:p>
          <a:p>
            <a:pPr marL="0" indent="0">
              <a:buNone/>
            </a:pPr>
            <a:r>
              <a:rPr lang="en-US" sz="1700" b="1" dirty="0">
                <a:solidFill>
                  <a:srgbClr val="FF0000"/>
                </a:solidFill>
              </a:rPr>
              <a:t>Note</a:t>
            </a:r>
            <a:r>
              <a:rPr lang="en-US" sz="1700" dirty="0"/>
              <a:t>:: If oracle statement contains where/order by clause then only oracle server checks for index existence.</a:t>
            </a:r>
            <a:br>
              <a:rPr lang="en-US" sz="1700" dirty="0"/>
            </a:br>
            <a:r>
              <a:rPr lang="en-US" sz="1700" dirty="0"/>
              <a:t>            If indexes are available then oracle server retrieve data very fastly from DB using “index scan” method.</a:t>
            </a:r>
            <a:endParaRPr lang="en-US" sz="1700" dirty="0"/>
          </a:p>
          <a:p>
            <a:pPr marL="0" indent="0">
              <a:buNone/>
            </a:pPr>
            <a:r>
              <a:rPr lang="en-US" sz="1700" dirty="0"/>
              <a:t>            If indexes are not available oracle server returns by using “full table scan” method.</a:t>
            </a:r>
            <a:br>
              <a:rPr lang="en-US" sz="1700" dirty="0"/>
            </a:br>
            <a:r>
              <a:rPr lang="en-US" sz="1700" dirty="0"/>
              <a:t>            If where clause contains not equals (!=,&lt;&gt;),is </a:t>
            </a:r>
            <a:r>
              <a:rPr lang="en-US" sz="1700" dirty="0" err="1"/>
              <a:t>null,Is</a:t>
            </a:r>
            <a:r>
              <a:rPr lang="en-US" sz="1700" dirty="0"/>
              <a:t> not null operators then oracle server doesn’t search for indexes even though those columns having indexes also.</a:t>
            </a:r>
            <a:endParaRPr lang="en-US" sz="1700" dirty="0"/>
          </a:p>
          <a:p>
            <a:pPr marL="0" indent="0">
              <a:buNone/>
            </a:pPr>
            <a:endParaRPr lang="en-US" sz="1700"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Index</a:t>
            </a:r>
            <a:r>
              <a:rPr lang="en-US" dirty="0"/>
              <a:t> </a:t>
            </a:r>
            <a:r>
              <a:rPr lang="en-US" b="1" u="sng" dirty="0">
                <a:solidFill>
                  <a:srgbClr val="FF0000"/>
                </a:solidFill>
              </a:rPr>
              <a:t>types</a:t>
            </a:r>
            <a:endParaRPr lang="en-US" b="1" u="sng" dirty="0">
              <a:solidFill>
                <a:srgbClr val="FF0000"/>
              </a:solidFill>
            </a:endParaRPr>
          </a:p>
        </p:txBody>
      </p:sp>
      <p:sp>
        <p:nvSpPr>
          <p:cNvPr id="3" name="Content Placeholder 2"/>
          <p:cNvSpPr>
            <a:spLocks noGrp="1"/>
          </p:cNvSpPr>
          <p:nvPr>
            <p:ph idx="1"/>
          </p:nvPr>
        </p:nvSpPr>
        <p:spPr/>
        <p:txBody>
          <a:bodyPr>
            <a:normAutofit/>
          </a:bodyPr>
          <a:lstStyle/>
          <a:p>
            <a:r>
              <a:rPr lang="en-US" sz="1700" dirty="0"/>
              <a:t>Oracle</a:t>
            </a:r>
            <a:r>
              <a:rPr lang="en-US" sz="1700" b="1" dirty="0">
                <a:solidFill>
                  <a:srgbClr val="FF0000"/>
                </a:solidFill>
              </a:rPr>
              <a:t> </a:t>
            </a:r>
            <a:r>
              <a:rPr lang="en-US" sz="1700" dirty="0"/>
              <a:t>having</a:t>
            </a:r>
            <a:r>
              <a:rPr lang="en-US" sz="1700" b="1" dirty="0">
                <a:solidFill>
                  <a:srgbClr val="FF0000"/>
                </a:solidFill>
              </a:rPr>
              <a:t> </a:t>
            </a:r>
            <a:r>
              <a:rPr lang="en-US" sz="1700" dirty="0"/>
              <a:t>two</a:t>
            </a:r>
            <a:r>
              <a:rPr lang="en-US" sz="1700" b="1" dirty="0">
                <a:solidFill>
                  <a:srgbClr val="FF0000"/>
                </a:solidFill>
              </a:rPr>
              <a:t> </a:t>
            </a:r>
            <a:r>
              <a:rPr lang="en-US" sz="1700" dirty="0"/>
              <a:t>types</a:t>
            </a:r>
            <a:r>
              <a:rPr lang="en-US" sz="1700" b="1" dirty="0">
                <a:solidFill>
                  <a:srgbClr val="FF0000"/>
                </a:solidFill>
              </a:rPr>
              <a:t> </a:t>
            </a:r>
            <a:r>
              <a:rPr lang="en-US" sz="1700" dirty="0"/>
              <a:t>of indexes </a:t>
            </a:r>
            <a:r>
              <a:rPr lang="en-US" sz="1700" dirty="0">
                <a:solidFill>
                  <a:srgbClr val="FF0000"/>
                </a:solidFill>
              </a:rPr>
              <a:t>B-Tree indexes </a:t>
            </a:r>
            <a:r>
              <a:rPr lang="en-US" sz="1700" dirty="0"/>
              <a:t>and </a:t>
            </a:r>
            <a:r>
              <a:rPr lang="en-US" sz="1700" dirty="0">
                <a:solidFill>
                  <a:srgbClr val="FF0000"/>
                </a:solidFill>
              </a:rPr>
              <a:t>Bit-map indexes</a:t>
            </a:r>
            <a:r>
              <a:rPr lang="en-US" sz="1700" dirty="0"/>
              <a:t>.</a:t>
            </a:r>
            <a:endParaRPr lang="en-US" sz="1700" dirty="0"/>
          </a:p>
          <a:p>
            <a:r>
              <a:rPr lang="en-US" sz="1700" b="1" dirty="0">
                <a:solidFill>
                  <a:srgbClr val="FF0000"/>
                </a:solidFill>
              </a:rPr>
              <a:t>B-Tree</a:t>
            </a:r>
            <a:r>
              <a:rPr lang="en-US" dirty="0"/>
              <a:t> </a:t>
            </a:r>
            <a:r>
              <a:rPr lang="en-US" sz="1700" b="1" dirty="0">
                <a:solidFill>
                  <a:srgbClr val="FF0000"/>
                </a:solidFill>
              </a:rPr>
              <a:t>index: </a:t>
            </a:r>
            <a:r>
              <a:rPr lang="en-US" sz="1700" dirty="0"/>
              <a:t>By default indexes are B-tree indexes.</a:t>
            </a:r>
            <a:endParaRPr lang="en-US" sz="1700" dirty="0"/>
          </a:p>
          <a:p>
            <a:r>
              <a:rPr lang="en-US" sz="1700" dirty="0"/>
              <a:t>When ever we are create B-tree index Oracle server automatically create B-Tree structure based on indexed  column.</a:t>
            </a:r>
            <a:endParaRPr lang="en-US" sz="1700" dirty="0"/>
          </a:p>
          <a:p>
            <a:r>
              <a:rPr lang="en-US" sz="1700" dirty="0"/>
              <a:t>In B-Tree structure always Leaf blocks stores actual data along with Row ID's.</a:t>
            </a:r>
            <a:endParaRPr lang="en-US" sz="1700" dirty="0"/>
          </a:p>
          <a:p>
            <a:r>
              <a:rPr lang="en-US" sz="1700" dirty="0"/>
              <a:t>Whenever user requesting data using indexed column through where/order by clause then oracle server search data by using index scan method in B-Tree structure.</a:t>
            </a:r>
            <a:endParaRPr lang="en-US" sz="1700" dirty="0"/>
          </a:p>
          <a:p>
            <a:r>
              <a:rPr lang="en-US" sz="1700" dirty="0"/>
              <a:t>Oracle having 2 types of B-tree indexes 1) Unique B-tree index</a:t>
            </a:r>
            <a:br>
              <a:rPr lang="en-US" sz="1700" dirty="0"/>
            </a:br>
            <a:r>
              <a:rPr lang="en-US" sz="1700" dirty="0"/>
              <a:t>                                                                       2)Non-Unique B-Tree index</a:t>
            </a:r>
            <a:endParaRPr lang="en-US" sz="1700" dirty="0"/>
          </a:p>
          <a:p>
            <a:pPr marL="0" indent="0">
              <a:buNone/>
            </a:pPr>
            <a:r>
              <a:rPr lang="en-US" sz="1700" b="1" dirty="0">
                <a:solidFill>
                  <a:srgbClr val="FF0000"/>
                </a:solidFill>
              </a:rPr>
              <a:t>Unique B-tree index:: </a:t>
            </a:r>
            <a:r>
              <a:rPr lang="en-US" sz="1700" dirty="0"/>
              <a:t>By default all automatic (Primary and unique) indexes are Unique B-Tree indexes.</a:t>
            </a:r>
            <a:br>
              <a:rPr lang="en-US" sz="1700" dirty="0"/>
            </a:br>
            <a:r>
              <a:rPr lang="en-US" sz="1700" dirty="0"/>
              <a:t>                                        We can create this explicitly when ever we are not creating indexes.</a:t>
            </a:r>
            <a:br>
              <a:rPr lang="en-US" sz="1700" dirty="0"/>
            </a:br>
            <a:r>
              <a:rPr lang="en-US" sz="1700" dirty="0"/>
              <a:t>   </a:t>
            </a:r>
            <a:r>
              <a:rPr lang="en-US" sz="1700" dirty="0">
                <a:solidFill>
                  <a:srgbClr val="FF0000"/>
                </a:solidFill>
              </a:rPr>
              <a:t>Ex: </a:t>
            </a:r>
            <a:r>
              <a:rPr lang="en-US" sz="1700" b="1" dirty="0">
                <a:solidFill>
                  <a:srgbClr val="FF0000"/>
                </a:solidFill>
              </a:rPr>
              <a:t> </a:t>
            </a:r>
            <a:r>
              <a:rPr lang="en-US" sz="1700" dirty="0"/>
              <a:t>create unique index </a:t>
            </a:r>
            <a:r>
              <a:rPr lang="en-US" sz="1700" dirty="0" err="1"/>
              <a:t>unique_custid</a:t>
            </a:r>
            <a:r>
              <a:rPr lang="en-US" sz="1700" dirty="0"/>
              <a:t> on customer(</a:t>
            </a:r>
            <a:r>
              <a:rPr lang="en-US" sz="1700" dirty="0" err="1"/>
              <a:t>cust_id</a:t>
            </a:r>
            <a:r>
              <a:rPr lang="en-US" sz="1700" dirty="0"/>
              <a:t>);</a:t>
            </a:r>
            <a:br>
              <a:rPr lang="en-US" sz="1700" dirty="0"/>
            </a:br>
            <a:r>
              <a:rPr lang="en-US" sz="1700" b="1" dirty="0">
                <a:solidFill>
                  <a:srgbClr val="FF0000"/>
                </a:solidFill>
              </a:rPr>
              <a:t>Non-Unique B-Tree index: </a:t>
            </a:r>
            <a:r>
              <a:rPr lang="en-US" sz="1700" dirty="0"/>
              <a:t>To speed up the lookup, you create an index for the </a:t>
            </a:r>
            <a:r>
              <a:rPr lang="en-US" sz="1700" dirty="0" err="1"/>
              <a:t>ename</a:t>
            </a:r>
            <a:r>
              <a:rPr lang="en-US" sz="1700" dirty="0"/>
              <a:t> column.</a:t>
            </a:r>
            <a:br>
              <a:rPr lang="en-US" sz="1700" b="1" dirty="0">
                <a:solidFill>
                  <a:srgbClr val="FF0000"/>
                </a:solidFill>
              </a:rPr>
            </a:br>
            <a:r>
              <a:rPr lang="en-US" sz="1700" b="1" dirty="0">
                <a:solidFill>
                  <a:srgbClr val="FF0000"/>
                </a:solidFill>
              </a:rPr>
              <a:t>  </a:t>
            </a:r>
            <a:r>
              <a:rPr lang="en-US" sz="1700" dirty="0">
                <a:solidFill>
                  <a:srgbClr val="FF0000"/>
                </a:solidFill>
              </a:rPr>
              <a:t>Ex:: </a:t>
            </a:r>
            <a:r>
              <a:rPr lang="en-US" sz="1700" dirty="0"/>
              <a:t>CREATE INDEX  </a:t>
            </a:r>
            <a:r>
              <a:rPr lang="en-US" sz="1700" dirty="0" err="1"/>
              <a:t>ind_ename</a:t>
            </a:r>
            <a:r>
              <a:rPr lang="en-US" sz="1700" dirty="0"/>
              <a:t> ON Emp(</a:t>
            </a:r>
            <a:r>
              <a:rPr lang="en-US" sz="1700" dirty="0" err="1"/>
              <a:t>ename</a:t>
            </a:r>
            <a:r>
              <a:rPr lang="en-US" sz="1700" dirty="0"/>
              <a:t>);</a:t>
            </a:r>
            <a:endParaRPr lang="en-US" sz="17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Bit-Map Indexes</a:t>
            </a:r>
            <a:endParaRPr lang="en-US" b="1" u="sng" dirty="0">
              <a:solidFill>
                <a:srgbClr val="FF0000"/>
              </a:solidFill>
            </a:endParaRPr>
          </a:p>
        </p:txBody>
      </p:sp>
      <p:sp>
        <p:nvSpPr>
          <p:cNvPr id="3" name="Content Placeholder 2"/>
          <p:cNvSpPr>
            <a:spLocks noGrp="1"/>
          </p:cNvSpPr>
          <p:nvPr>
            <p:ph idx="1"/>
          </p:nvPr>
        </p:nvSpPr>
        <p:spPr/>
        <p:txBody>
          <a:bodyPr/>
          <a:lstStyle/>
          <a:p>
            <a:r>
              <a:rPr lang="en-US" sz="1700" dirty="0"/>
              <a:t>Bit map indexes are used mainly in data warehousing applications.</a:t>
            </a:r>
            <a:endParaRPr lang="en-US" sz="1700" dirty="0"/>
          </a:p>
          <a:p>
            <a:r>
              <a:rPr lang="en-US" sz="1700" dirty="0"/>
              <a:t>Bit map indexes are created on low-cardinality </a:t>
            </a:r>
            <a:r>
              <a:rPr lang="en-US" sz="1700" dirty="0" err="1"/>
              <a:t>columns.Means</a:t>
            </a:r>
            <a:r>
              <a:rPr lang="en-US" sz="1700" dirty="0"/>
              <a:t> these columns have more duplicate data.</a:t>
            </a:r>
            <a:br>
              <a:rPr lang="en-US" sz="1700" dirty="0"/>
            </a:br>
            <a:r>
              <a:rPr lang="en-US" sz="1700" b="1" dirty="0">
                <a:solidFill>
                  <a:srgbClr val="FF0000"/>
                </a:solidFill>
              </a:rPr>
              <a:t>Ex: </a:t>
            </a:r>
            <a:r>
              <a:rPr lang="en-US" sz="1700" dirty="0"/>
              <a:t>create bitmap index </a:t>
            </a:r>
            <a:r>
              <a:rPr lang="en-US" sz="1700" dirty="0" err="1"/>
              <a:t>I_bitmap_job</a:t>
            </a:r>
            <a:r>
              <a:rPr lang="en-US" sz="1700" dirty="0"/>
              <a:t> on emp(job);</a:t>
            </a:r>
            <a:endParaRPr lang="en-US" sz="1700" dirty="0"/>
          </a:p>
          <a:p>
            <a:r>
              <a:rPr lang="en-US" sz="1700" dirty="0"/>
              <a:t>When ever we are creating bitmap index Oracle will create a bitmap table by default.</a:t>
            </a:r>
            <a:endParaRPr lang="en-US" sz="1700" dirty="0"/>
          </a:p>
          <a:p>
            <a:r>
              <a:rPr lang="en-US" sz="1700" dirty="0"/>
              <a:t>When ever user requesting the data using logical operators Oracle operates these bits with in a bit-map </a:t>
            </a:r>
            <a:r>
              <a:rPr lang="en-US" sz="1700" dirty="0" err="1"/>
              <a:t>table.Then</a:t>
            </a:r>
            <a:r>
              <a:rPr lang="en-US" sz="1700" dirty="0"/>
              <a:t> resultant bitmap automatically converted into </a:t>
            </a:r>
            <a:r>
              <a:rPr lang="en-US" sz="1700" dirty="0" err="1"/>
              <a:t>RowId</a:t>
            </a:r>
            <a:r>
              <a:rPr lang="en-US" sz="1700" dirty="0"/>
              <a:t> using an internal Bitmap function.</a:t>
            </a:r>
            <a:endParaRPr lang="en-US" sz="1700" dirty="0"/>
          </a:p>
          <a:p>
            <a:endParaRPr lang="en-US" sz="1700" dirty="0"/>
          </a:p>
        </p:txBody>
      </p:sp>
      <p:graphicFrame>
        <p:nvGraphicFramePr>
          <p:cNvPr id="4" name="Table 3"/>
          <p:cNvGraphicFramePr>
            <a:graphicFrameLocks noGrp="1"/>
          </p:cNvGraphicFramePr>
          <p:nvPr/>
        </p:nvGraphicFramePr>
        <p:xfrm>
          <a:off x="2009104" y="3709119"/>
          <a:ext cx="7572778" cy="2488194"/>
        </p:xfrm>
        <a:graphic>
          <a:graphicData uri="http://schemas.openxmlformats.org/drawingml/2006/table">
            <a:tbl>
              <a:tblPr>
                <a:tableStyleId>{5C22544A-7EE6-4342-B048-85BDC9FD1C3A}</a:tableStyleId>
              </a:tblPr>
              <a:tblGrid>
                <a:gridCol w="1167850"/>
                <a:gridCol w="442009"/>
                <a:gridCol w="1893691"/>
                <a:gridCol w="1733528"/>
                <a:gridCol w="1240995"/>
                <a:gridCol w="1094705"/>
              </a:tblGrid>
              <a:tr h="306862">
                <a:tc>
                  <a:txBody>
                    <a:bodyPr/>
                    <a:lstStyle/>
                    <a:p>
                      <a:pPr algn="l" fontAlgn="b"/>
                      <a:r>
                        <a:rPr lang="en-US" sz="1100" u="none" strike="noStrike">
                          <a:effectLst/>
                        </a:rPr>
                        <a:t>Cut_id</a:t>
                      </a:r>
                      <a:endParaRPr lang="en-US" sz="1100" b="0" i="0" u="none" strike="noStrike">
                        <a:solidFill>
                          <a:srgbClr val="FF0000"/>
                        </a:solidFill>
                        <a:effectLst/>
                        <a:latin typeface="Calibri" panose="020F0502020204030204" charset="0"/>
                      </a:endParaRPr>
                    </a:p>
                  </a:txBody>
                  <a:tcPr marL="9525" marR="9525" marT="9525" marB="0" anchor="b"/>
                </a:tc>
                <a:tc>
                  <a:txBody>
                    <a:bodyPr/>
                    <a:lstStyle/>
                    <a:p>
                      <a:pPr algn="l" fontAlgn="b"/>
                      <a:r>
                        <a:rPr lang="en-US" sz="1100" u="none" strike="noStrike" dirty="0">
                          <a:effectLst/>
                        </a:rPr>
                        <a:t>Gender</a:t>
                      </a:r>
                      <a:endParaRPr lang="en-US" sz="1100" b="0" i="0" u="none" strike="noStrike" dirty="0">
                        <a:solidFill>
                          <a:srgbClr val="FF0000"/>
                        </a:solidFill>
                        <a:effectLst/>
                        <a:latin typeface="Calibri" panose="020F050202020403020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charset="0"/>
                      </a:endParaRPr>
                    </a:p>
                  </a:txBody>
                  <a:tcPr marL="9525" marR="9525" marT="9525" marB="0" anchor="b"/>
                </a:tc>
                <a:tc>
                  <a:txBody>
                    <a:bodyPr/>
                    <a:lstStyle/>
                    <a:p>
                      <a:pPr algn="l" fontAlgn="b"/>
                      <a:r>
                        <a:rPr lang="en-US" sz="1100" u="none" strike="noStrike">
                          <a:effectLst/>
                        </a:rPr>
                        <a:t>Cut_id</a:t>
                      </a:r>
                      <a:endParaRPr lang="en-US" sz="1100" b="0" i="0" u="none" strike="noStrike">
                        <a:solidFill>
                          <a:srgbClr val="FF0000"/>
                        </a:solidFill>
                        <a:effectLst/>
                        <a:latin typeface="Calibri" panose="020F0502020204030204" charset="0"/>
                      </a:endParaRPr>
                    </a:p>
                  </a:txBody>
                  <a:tcPr marL="9525" marR="9525" marT="9525" marB="0" anchor="b"/>
                </a:tc>
                <a:tc>
                  <a:txBody>
                    <a:bodyPr/>
                    <a:lstStyle/>
                    <a:p>
                      <a:pPr algn="l" fontAlgn="b"/>
                      <a:r>
                        <a:rPr lang="en-US" sz="1100" u="none" strike="noStrike">
                          <a:effectLst/>
                        </a:rPr>
                        <a:t>Male</a:t>
                      </a:r>
                      <a:endParaRPr lang="en-US" sz="1100" b="0" i="0" u="none" strike="noStrike">
                        <a:solidFill>
                          <a:srgbClr val="FF0000"/>
                        </a:solidFill>
                        <a:effectLst/>
                        <a:latin typeface="Calibri" panose="020F0502020204030204" charset="0"/>
                      </a:endParaRPr>
                    </a:p>
                  </a:txBody>
                  <a:tcPr marL="9525" marR="9525" marT="9525" marB="0" anchor="b"/>
                </a:tc>
                <a:tc>
                  <a:txBody>
                    <a:bodyPr/>
                    <a:lstStyle/>
                    <a:p>
                      <a:pPr algn="l" fontAlgn="b"/>
                      <a:r>
                        <a:rPr lang="en-US" sz="1100" u="none" strike="noStrike" dirty="0">
                          <a:effectLst/>
                        </a:rPr>
                        <a:t>Female</a:t>
                      </a:r>
                      <a:endParaRPr lang="en-US" sz="1100" b="0" i="0" u="none" strike="noStrike" dirty="0">
                        <a:solidFill>
                          <a:srgbClr val="FF0000"/>
                        </a:solidFill>
                        <a:effectLst/>
                        <a:latin typeface="Calibri" panose="020F0502020204030204" charset="0"/>
                      </a:endParaRPr>
                    </a:p>
                  </a:txBody>
                  <a:tcPr marL="9525" marR="9525" marT="9525" marB="0" anchor="b"/>
                </a:tc>
              </a:tr>
              <a:tr h="226668">
                <a:tc>
                  <a:txBody>
                    <a:bodyPr/>
                    <a:lstStyle/>
                    <a:p>
                      <a:pPr algn="r" fontAlgn="b"/>
                      <a:r>
                        <a:rPr lang="en-US" sz="1100" u="none" strike="noStrike">
                          <a:effectLst/>
                        </a:rPr>
                        <a:t>70</a:t>
                      </a:r>
                      <a:endParaRPr lang="en-US" sz="1100" b="0" i="0" u="none" strike="noStrike">
                        <a:solidFill>
                          <a:srgbClr val="000000"/>
                        </a:solidFill>
                        <a:effectLst/>
                        <a:latin typeface="Calibri" panose="020F0502020204030204" charset="0"/>
                      </a:endParaRPr>
                    </a:p>
                  </a:txBody>
                  <a:tcPr marL="9525" marR="9525" marT="9525" marB="0" anchor="b"/>
                </a:tc>
                <a:tc>
                  <a:txBody>
                    <a:bodyPr/>
                    <a:lstStyle/>
                    <a:p>
                      <a:pPr algn="l" fontAlgn="b"/>
                      <a:r>
                        <a:rPr lang="en-US" sz="1100" u="none" strike="noStrike">
                          <a:effectLst/>
                        </a:rPr>
                        <a:t>F</a:t>
                      </a:r>
                      <a:endParaRPr lang="en-US" sz="1100" b="0" i="0" u="none" strike="noStrike">
                        <a:solidFill>
                          <a:srgbClr val="000000"/>
                        </a:solidFill>
                        <a:effectLst/>
                        <a:latin typeface="Calibri" panose="020F050202020403020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charset="0"/>
                      </a:endParaRPr>
                    </a:p>
                  </a:txBody>
                  <a:tcPr marL="9525" marR="9525" marT="9525" marB="0" anchor="b"/>
                </a:tc>
                <a:tc>
                  <a:txBody>
                    <a:bodyPr/>
                    <a:lstStyle/>
                    <a:p>
                      <a:pPr algn="l" fontAlgn="ctr"/>
                      <a:r>
                        <a:rPr lang="en-US" sz="1000" u="none" strike="noStrike">
                          <a:effectLst/>
                        </a:rPr>
                        <a:t>cust_id 70</a:t>
                      </a:r>
                      <a:endParaRPr lang="en-US" sz="1000" b="0" i="0" u="none" strike="noStrike">
                        <a:solidFill>
                          <a:srgbClr val="000000"/>
                        </a:solidFill>
                        <a:effectLst/>
                        <a:latin typeface="Arial Unicode MS"/>
                      </a:endParaRPr>
                    </a:p>
                  </a:txBody>
                  <a:tcPr marL="9525" marR="9525" marT="9525" marB="0" anchor="ctr"/>
                </a:tc>
                <a:tc>
                  <a:txBody>
                    <a:bodyPr/>
                    <a:lstStyle/>
                    <a:p>
                      <a:pPr algn="l" fontAlgn="ctr"/>
                      <a:r>
                        <a:rPr lang="en-US" sz="1000" u="none" strike="noStrike" dirty="0">
                          <a:effectLst/>
                        </a:rPr>
                        <a:t>0</a:t>
                      </a:r>
                      <a:endParaRPr lang="en-US" sz="1000" b="0" i="0" u="none" strike="noStrike" dirty="0">
                        <a:solidFill>
                          <a:srgbClr val="000000"/>
                        </a:solidFill>
                        <a:effectLst/>
                        <a:latin typeface="Arial Unicode MS"/>
                      </a:endParaRPr>
                    </a:p>
                  </a:txBody>
                  <a:tcPr marL="9525" marR="9525" marT="9525" marB="0" anchor="ctr"/>
                </a:tc>
                <a:tc>
                  <a:txBody>
                    <a:bodyPr/>
                    <a:lstStyle/>
                    <a:p>
                      <a:pPr algn="l" fontAlgn="ctr"/>
                      <a:r>
                        <a:rPr lang="en-US" sz="1000" u="none" strike="noStrike" dirty="0">
                          <a:effectLst/>
                        </a:rPr>
                        <a:t>1</a:t>
                      </a:r>
                      <a:endParaRPr lang="en-US" sz="1000" b="0" i="0" u="none" strike="noStrike" dirty="0">
                        <a:solidFill>
                          <a:srgbClr val="000000"/>
                        </a:solidFill>
                        <a:effectLst/>
                        <a:latin typeface="Arial Unicode MS"/>
                      </a:endParaRPr>
                    </a:p>
                  </a:txBody>
                  <a:tcPr marL="9525" marR="9525" marT="9525" marB="0" anchor="ctr"/>
                </a:tc>
              </a:tr>
              <a:tr h="330045">
                <a:tc>
                  <a:txBody>
                    <a:bodyPr/>
                    <a:lstStyle/>
                    <a:p>
                      <a:pPr algn="r" fontAlgn="b"/>
                      <a:r>
                        <a:rPr lang="en-US" sz="1100" u="none" strike="noStrike">
                          <a:effectLst/>
                        </a:rPr>
                        <a:t>80</a:t>
                      </a:r>
                      <a:endParaRPr lang="en-US" sz="1100" b="0" i="0" u="none" strike="noStrike">
                        <a:solidFill>
                          <a:srgbClr val="000000"/>
                        </a:solidFill>
                        <a:effectLst/>
                        <a:latin typeface="Calibri" panose="020F0502020204030204" charset="0"/>
                      </a:endParaRPr>
                    </a:p>
                  </a:txBody>
                  <a:tcPr marL="9525" marR="9525" marT="9525" marB="0" anchor="b"/>
                </a:tc>
                <a:tc>
                  <a:txBody>
                    <a:bodyPr/>
                    <a:lstStyle/>
                    <a:p>
                      <a:pPr algn="l" fontAlgn="b"/>
                      <a:r>
                        <a:rPr lang="en-US" sz="1100" u="none" strike="noStrike">
                          <a:effectLst/>
                        </a:rPr>
                        <a:t>F</a:t>
                      </a:r>
                      <a:endParaRPr lang="en-US" sz="1100" b="0" i="0" u="none" strike="noStrike">
                        <a:solidFill>
                          <a:srgbClr val="000000"/>
                        </a:solidFill>
                        <a:effectLst/>
                        <a:latin typeface="Calibri" panose="020F050202020403020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charset="0"/>
                      </a:endParaRPr>
                    </a:p>
                  </a:txBody>
                  <a:tcPr marL="9525" marR="9525" marT="9525" marB="0" anchor="b"/>
                </a:tc>
                <a:tc>
                  <a:txBody>
                    <a:bodyPr/>
                    <a:lstStyle/>
                    <a:p>
                      <a:pPr algn="l" fontAlgn="ctr"/>
                      <a:r>
                        <a:rPr lang="en-US" sz="1000" u="none" strike="noStrike">
                          <a:effectLst/>
                        </a:rPr>
                        <a:t>cust_id 80</a:t>
                      </a:r>
                      <a:endParaRPr lang="en-US" sz="1000" b="0" i="0" u="none" strike="noStrike">
                        <a:solidFill>
                          <a:srgbClr val="000000"/>
                        </a:solidFill>
                        <a:effectLst/>
                        <a:latin typeface="Arial Unicode MS"/>
                      </a:endParaRPr>
                    </a:p>
                  </a:txBody>
                  <a:tcPr marL="9525" marR="9525" marT="9525" marB="0" anchor="ctr"/>
                </a:tc>
                <a:tc>
                  <a:txBody>
                    <a:bodyPr/>
                    <a:lstStyle/>
                    <a:p>
                      <a:pPr algn="l" fontAlgn="ctr"/>
                      <a:r>
                        <a:rPr lang="en-US" sz="1000" u="none" strike="noStrike">
                          <a:effectLst/>
                        </a:rPr>
                        <a:t>0</a:t>
                      </a:r>
                      <a:endParaRPr lang="en-US" sz="1000" b="0" i="0" u="none" strike="noStrike">
                        <a:solidFill>
                          <a:srgbClr val="000000"/>
                        </a:solidFill>
                        <a:effectLst/>
                        <a:latin typeface="Arial Unicode MS"/>
                      </a:endParaRPr>
                    </a:p>
                  </a:txBody>
                  <a:tcPr marL="9525" marR="9525" marT="9525" marB="0" anchor="ctr"/>
                </a:tc>
                <a:tc>
                  <a:txBody>
                    <a:bodyPr/>
                    <a:lstStyle/>
                    <a:p>
                      <a:pPr algn="l" fontAlgn="ctr"/>
                      <a:r>
                        <a:rPr lang="en-US" sz="1000" u="none" strike="noStrike" dirty="0">
                          <a:effectLst/>
                        </a:rPr>
                        <a:t>1</a:t>
                      </a:r>
                      <a:endParaRPr lang="en-US" sz="1000" b="0" i="0" u="none" strike="noStrike" dirty="0">
                        <a:solidFill>
                          <a:srgbClr val="000000"/>
                        </a:solidFill>
                        <a:effectLst/>
                        <a:latin typeface="Arial Unicode MS"/>
                      </a:endParaRPr>
                    </a:p>
                  </a:txBody>
                  <a:tcPr marL="9525" marR="9525" marT="9525" marB="0" anchor="ctr"/>
                </a:tc>
              </a:tr>
              <a:tr h="226668">
                <a:tc>
                  <a:txBody>
                    <a:bodyPr/>
                    <a:lstStyle/>
                    <a:p>
                      <a:pPr algn="r" fontAlgn="b"/>
                      <a:r>
                        <a:rPr lang="en-US" sz="1100" u="none" strike="noStrike">
                          <a:effectLst/>
                        </a:rPr>
                        <a:t>90</a:t>
                      </a:r>
                      <a:endParaRPr lang="en-US" sz="1100" b="0" i="0" u="none" strike="noStrike">
                        <a:solidFill>
                          <a:srgbClr val="000000"/>
                        </a:solidFill>
                        <a:effectLst/>
                        <a:latin typeface="Calibri" panose="020F0502020204030204" charset="0"/>
                      </a:endParaRPr>
                    </a:p>
                  </a:txBody>
                  <a:tcPr marL="9525" marR="9525" marT="9525" marB="0" anchor="b"/>
                </a:tc>
                <a:tc>
                  <a:txBody>
                    <a:bodyPr/>
                    <a:lstStyle/>
                    <a:p>
                      <a:pPr algn="l" fontAlgn="b"/>
                      <a:r>
                        <a:rPr lang="en-US" sz="1100" u="none" strike="noStrike">
                          <a:effectLst/>
                        </a:rPr>
                        <a:t>M</a:t>
                      </a:r>
                      <a:endParaRPr lang="en-US" sz="1100" b="0" i="0" u="none" strike="noStrike">
                        <a:solidFill>
                          <a:srgbClr val="000000"/>
                        </a:solidFill>
                        <a:effectLst/>
                        <a:latin typeface="Calibri" panose="020F050202020403020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charset="0"/>
                      </a:endParaRPr>
                    </a:p>
                  </a:txBody>
                  <a:tcPr marL="9525" marR="9525" marT="9525" marB="0" anchor="b"/>
                </a:tc>
                <a:tc>
                  <a:txBody>
                    <a:bodyPr/>
                    <a:lstStyle/>
                    <a:p>
                      <a:pPr algn="l" fontAlgn="ctr"/>
                      <a:r>
                        <a:rPr lang="en-US" sz="1000" u="none" strike="noStrike" dirty="0" err="1">
                          <a:effectLst/>
                        </a:rPr>
                        <a:t>cust_id</a:t>
                      </a:r>
                      <a:r>
                        <a:rPr lang="en-US" sz="1000" u="none" strike="noStrike" dirty="0">
                          <a:effectLst/>
                        </a:rPr>
                        <a:t> 90</a:t>
                      </a:r>
                      <a:endParaRPr lang="en-US" sz="1000" b="0" i="0" u="none" strike="noStrike" dirty="0">
                        <a:solidFill>
                          <a:srgbClr val="000000"/>
                        </a:solidFill>
                        <a:effectLst/>
                        <a:latin typeface="Arial Unicode MS"/>
                      </a:endParaRPr>
                    </a:p>
                  </a:txBody>
                  <a:tcPr marL="9525" marR="9525" marT="9525" marB="0" anchor="ctr"/>
                </a:tc>
                <a:tc>
                  <a:txBody>
                    <a:bodyPr/>
                    <a:lstStyle/>
                    <a:p>
                      <a:pPr algn="l" fontAlgn="ctr"/>
                      <a:r>
                        <a:rPr lang="en-US" sz="1000" u="none" strike="noStrike" dirty="0">
                          <a:effectLst/>
                        </a:rPr>
                        <a:t>1</a:t>
                      </a:r>
                      <a:endParaRPr lang="en-US" sz="1000" b="0" i="0" u="none" strike="noStrike" dirty="0">
                        <a:solidFill>
                          <a:srgbClr val="000000"/>
                        </a:solidFill>
                        <a:effectLst/>
                        <a:latin typeface="Arial Unicode MS"/>
                      </a:endParaRPr>
                    </a:p>
                  </a:txBody>
                  <a:tcPr marL="9525" marR="9525" marT="9525" marB="0" anchor="ctr"/>
                </a:tc>
                <a:tc>
                  <a:txBody>
                    <a:bodyPr/>
                    <a:lstStyle/>
                    <a:p>
                      <a:pPr algn="l" fontAlgn="ctr"/>
                      <a:r>
                        <a:rPr lang="en-US" sz="1000" u="none" strike="noStrike">
                          <a:effectLst/>
                        </a:rPr>
                        <a:t>0</a:t>
                      </a:r>
                      <a:endParaRPr lang="en-US" sz="1000" b="0" i="0" u="none" strike="noStrike">
                        <a:solidFill>
                          <a:srgbClr val="000000"/>
                        </a:solidFill>
                        <a:effectLst/>
                        <a:latin typeface="Arial Unicode MS"/>
                      </a:endParaRPr>
                    </a:p>
                  </a:txBody>
                  <a:tcPr marL="9525" marR="9525" marT="9525" marB="0" anchor="ctr"/>
                </a:tc>
              </a:tr>
              <a:tr h="226668">
                <a:tc>
                  <a:txBody>
                    <a:bodyPr/>
                    <a:lstStyle/>
                    <a:p>
                      <a:pPr algn="r" fontAlgn="b"/>
                      <a:r>
                        <a:rPr lang="en-US" sz="1100" u="none" strike="noStrike">
                          <a:effectLst/>
                        </a:rPr>
                        <a:t>100</a:t>
                      </a:r>
                      <a:endParaRPr lang="en-US" sz="1100" b="0" i="0" u="none" strike="noStrike">
                        <a:solidFill>
                          <a:srgbClr val="000000"/>
                        </a:solidFill>
                        <a:effectLst/>
                        <a:latin typeface="Calibri" panose="020F0502020204030204" charset="0"/>
                      </a:endParaRPr>
                    </a:p>
                  </a:txBody>
                  <a:tcPr marL="9525" marR="9525" marT="9525" marB="0" anchor="b"/>
                </a:tc>
                <a:tc>
                  <a:txBody>
                    <a:bodyPr/>
                    <a:lstStyle/>
                    <a:p>
                      <a:pPr algn="l" fontAlgn="b"/>
                      <a:r>
                        <a:rPr lang="en-US" sz="1100" u="none" strike="noStrike">
                          <a:effectLst/>
                        </a:rPr>
                        <a:t>F</a:t>
                      </a:r>
                      <a:endParaRPr lang="en-US" sz="1100" b="0" i="0" u="none" strike="noStrike">
                        <a:solidFill>
                          <a:srgbClr val="000000"/>
                        </a:solidFill>
                        <a:effectLst/>
                        <a:latin typeface="Calibri" panose="020F050202020403020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charset="0"/>
                      </a:endParaRPr>
                    </a:p>
                  </a:txBody>
                  <a:tcPr marL="9525" marR="9525" marT="9525" marB="0" anchor="b"/>
                </a:tc>
                <a:tc>
                  <a:txBody>
                    <a:bodyPr/>
                    <a:lstStyle/>
                    <a:p>
                      <a:pPr algn="l" fontAlgn="ctr"/>
                      <a:r>
                        <a:rPr lang="en-US" sz="1000" u="none" strike="noStrike">
                          <a:effectLst/>
                        </a:rPr>
                        <a:t>cust_id 100</a:t>
                      </a:r>
                      <a:endParaRPr lang="en-US" sz="1000" b="0" i="0" u="none" strike="noStrike">
                        <a:solidFill>
                          <a:srgbClr val="000000"/>
                        </a:solidFill>
                        <a:effectLst/>
                        <a:latin typeface="Arial Unicode MS"/>
                      </a:endParaRPr>
                    </a:p>
                  </a:txBody>
                  <a:tcPr marL="9525" marR="9525" marT="9525" marB="0" anchor="ctr"/>
                </a:tc>
                <a:tc>
                  <a:txBody>
                    <a:bodyPr/>
                    <a:lstStyle/>
                    <a:p>
                      <a:pPr algn="l" fontAlgn="ctr"/>
                      <a:r>
                        <a:rPr lang="en-US" sz="1000" u="none" strike="noStrike" dirty="0">
                          <a:effectLst/>
                        </a:rPr>
                        <a:t>0</a:t>
                      </a:r>
                      <a:endParaRPr lang="en-US" sz="1000" b="0" i="0" u="none" strike="noStrike" dirty="0">
                        <a:solidFill>
                          <a:srgbClr val="000000"/>
                        </a:solidFill>
                        <a:effectLst/>
                        <a:latin typeface="Arial Unicode MS"/>
                      </a:endParaRPr>
                    </a:p>
                  </a:txBody>
                  <a:tcPr marL="9525" marR="9525" marT="9525" marB="0" anchor="ctr"/>
                </a:tc>
                <a:tc>
                  <a:txBody>
                    <a:bodyPr/>
                    <a:lstStyle/>
                    <a:p>
                      <a:pPr algn="l" fontAlgn="ctr"/>
                      <a:r>
                        <a:rPr lang="en-US" sz="1000" u="none" strike="noStrike" dirty="0">
                          <a:effectLst/>
                        </a:rPr>
                        <a:t>1</a:t>
                      </a:r>
                      <a:endParaRPr lang="en-US" sz="1000" b="0" i="0" u="none" strike="noStrike" dirty="0">
                        <a:solidFill>
                          <a:srgbClr val="000000"/>
                        </a:solidFill>
                        <a:effectLst/>
                        <a:latin typeface="Arial Unicode MS"/>
                      </a:endParaRPr>
                    </a:p>
                  </a:txBody>
                  <a:tcPr marL="9525" marR="9525" marT="9525" marB="0" anchor="ctr"/>
                </a:tc>
              </a:tr>
              <a:tr h="226668">
                <a:tc>
                  <a:txBody>
                    <a:bodyPr/>
                    <a:lstStyle/>
                    <a:p>
                      <a:pPr algn="r" fontAlgn="b"/>
                      <a:r>
                        <a:rPr lang="en-US" sz="1100" u="none" strike="noStrike">
                          <a:effectLst/>
                        </a:rPr>
                        <a:t>110</a:t>
                      </a:r>
                      <a:endParaRPr lang="en-US" sz="1100" b="0" i="0" u="none" strike="noStrike">
                        <a:solidFill>
                          <a:srgbClr val="000000"/>
                        </a:solidFill>
                        <a:effectLst/>
                        <a:latin typeface="Calibri" panose="020F0502020204030204" charset="0"/>
                      </a:endParaRPr>
                    </a:p>
                  </a:txBody>
                  <a:tcPr marL="9525" marR="9525" marT="9525" marB="0" anchor="b"/>
                </a:tc>
                <a:tc>
                  <a:txBody>
                    <a:bodyPr/>
                    <a:lstStyle/>
                    <a:p>
                      <a:pPr algn="l" fontAlgn="b"/>
                      <a:r>
                        <a:rPr lang="en-US" sz="1100" u="none" strike="noStrike">
                          <a:effectLst/>
                        </a:rPr>
                        <a:t>F</a:t>
                      </a:r>
                      <a:endParaRPr lang="en-US" sz="1100" b="0" i="0" u="none" strike="noStrike">
                        <a:solidFill>
                          <a:srgbClr val="000000"/>
                        </a:solidFill>
                        <a:effectLst/>
                        <a:latin typeface="Calibri" panose="020F050202020403020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charset="0"/>
                      </a:endParaRPr>
                    </a:p>
                  </a:txBody>
                  <a:tcPr marL="9525" marR="9525" marT="9525" marB="0" anchor="b"/>
                </a:tc>
                <a:tc>
                  <a:txBody>
                    <a:bodyPr/>
                    <a:lstStyle/>
                    <a:p>
                      <a:pPr algn="l" fontAlgn="ctr"/>
                      <a:r>
                        <a:rPr lang="en-US" sz="1000" u="none" strike="noStrike">
                          <a:effectLst/>
                        </a:rPr>
                        <a:t>cust_id 110</a:t>
                      </a:r>
                      <a:endParaRPr lang="en-US" sz="1000" b="0" i="0" u="none" strike="noStrike">
                        <a:solidFill>
                          <a:srgbClr val="000000"/>
                        </a:solidFill>
                        <a:effectLst/>
                        <a:latin typeface="Arial Unicode MS"/>
                      </a:endParaRPr>
                    </a:p>
                  </a:txBody>
                  <a:tcPr marL="9525" marR="9525" marT="9525" marB="0" anchor="ctr"/>
                </a:tc>
                <a:tc>
                  <a:txBody>
                    <a:bodyPr/>
                    <a:lstStyle/>
                    <a:p>
                      <a:pPr algn="l" fontAlgn="ctr"/>
                      <a:r>
                        <a:rPr lang="en-US" sz="1000" u="none" strike="noStrike" dirty="0">
                          <a:effectLst/>
                        </a:rPr>
                        <a:t>0</a:t>
                      </a:r>
                      <a:endParaRPr lang="en-US" sz="1000" b="0" i="0" u="none" strike="noStrike" dirty="0">
                        <a:solidFill>
                          <a:srgbClr val="000000"/>
                        </a:solidFill>
                        <a:effectLst/>
                        <a:latin typeface="Arial Unicode MS"/>
                      </a:endParaRPr>
                    </a:p>
                  </a:txBody>
                  <a:tcPr marL="9525" marR="9525" marT="9525" marB="0" anchor="ctr"/>
                </a:tc>
                <a:tc>
                  <a:txBody>
                    <a:bodyPr/>
                    <a:lstStyle/>
                    <a:p>
                      <a:pPr algn="l" fontAlgn="ctr"/>
                      <a:r>
                        <a:rPr lang="en-US" sz="1000" u="none" strike="noStrike">
                          <a:effectLst/>
                        </a:rPr>
                        <a:t>1</a:t>
                      </a:r>
                      <a:endParaRPr lang="en-US" sz="1000" b="0" i="0" u="none" strike="noStrike">
                        <a:solidFill>
                          <a:srgbClr val="000000"/>
                        </a:solidFill>
                        <a:effectLst/>
                        <a:latin typeface="Arial Unicode MS"/>
                      </a:endParaRPr>
                    </a:p>
                  </a:txBody>
                  <a:tcPr marL="9525" marR="9525" marT="9525" marB="0" anchor="ctr"/>
                </a:tc>
              </a:tr>
              <a:tr h="226668">
                <a:tc>
                  <a:txBody>
                    <a:bodyPr/>
                    <a:lstStyle/>
                    <a:p>
                      <a:pPr algn="r" fontAlgn="b"/>
                      <a:r>
                        <a:rPr lang="en-US" sz="1100" u="none" strike="noStrike">
                          <a:effectLst/>
                        </a:rPr>
                        <a:t>120</a:t>
                      </a:r>
                      <a:endParaRPr lang="en-US" sz="1100" b="0" i="0" u="none" strike="noStrike">
                        <a:solidFill>
                          <a:srgbClr val="000000"/>
                        </a:solidFill>
                        <a:effectLst/>
                        <a:latin typeface="Calibri" panose="020F0502020204030204" charset="0"/>
                      </a:endParaRPr>
                    </a:p>
                  </a:txBody>
                  <a:tcPr marL="9525" marR="9525" marT="9525" marB="0" anchor="b"/>
                </a:tc>
                <a:tc>
                  <a:txBody>
                    <a:bodyPr/>
                    <a:lstStyle/>
                    <a:p>
                      <a:pPr algn="l" fontAlgn="b"/>
                      <a:r>
                        <a:rPr lang="en-US" sz="1100" u="none" strike="noStrike">
                          <a:effectLst/>
                        </a:rPr>
                        <a:t>M</a:t>
                      </a:r>
                      <a:endParaRPr lang="en-US" sz="1100" b="0" i="0" u="none" strike="noStrike">
                        <a:solidFill>
                          <a:srgbClr val="000000"/>
                        </a:solidFill>
                        <a:effectLst/>
                        <a:latin typeface="Calibri" panose="020F050202020403020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charset="0"/>
                      </a:endParaRPr>
                    </a:p>
                  </a:txBody>
                  <a:tcPr marL="9525" marR="9525" marT="9525" marB="0" anchor="b"/>
                </a:tc>
                <a:tc>
                  <a:txBody>
                    <a:bodyPr/>
                    <a:lstStyle/>
                    <a:p>
                      <a:pPr algn="l" fontAlgn="ctr"/>
                      <a:r>
                        <a:rPr lang="en-US" sz="1000" u="none" strike="noStrike">
                          <a:effectLst/>
                        </a:rPr>
                        <a:t>cust_id 120</a:t>
                      </a:r>
                      <a:endParaRPr lang="en-US" sz="1000" b="0" i="0" u="none" strike="noStrike">
                        <a:solidFill>
                          <a:srgbClr val="000000"/>
                        </a:solidFill>
                        <a:effectLst/>
                        <a:latin typeface="Arial Unicode MS"/>
                      </a:endParaRPr>
                    </a:p>
                  </a:txBody>
                  <a:tcPr marL="9525" marR="9525" marT="9525" marB="0" anchor="ctr"/>
                </a:tc>
                <a:tc>
                  <a:txBody>
                    <a:bodyPr/>
                    <a:lstStyle/>
                    <a:p>
                      <a:pPr algn="l" fontAlgn="ctr"/>
                      <a:r>
                        <a:rPr lang="en-US" sz="1000" u="none" strike="noStrike">
                          <a:effectLst/>
                        </a:rPr>
                        <a:t>1</a:t>
                      </a:r>
                      <a:endParaRPr lang="en-US" sz="1000" b="0" i="0" u="none" strike="noStrike">
                        <a:solidFill>
                          <a:srgbClr val="000000"/>
                        </a:solidFill>
                        <a:effectLst/>
                        <a:latin typeface="Arial Unicode MS"/>
                      </a:endParaRPr>
                    </a:p>
                  </a:txBody>
                  <a:tcPr marL="9525" marR="9525" marT="9525" marB="0" anchor="ctr"/>
                </a:tc>
                <a:tc>
                  <a:txBody>
                    <a:bodyPr/>
                    <a:lstStyle/>
                    <a:p>
                      <a:pPr algn="l" fontAlgn="ctr"/>
                      <a:r>
                        <a:rPr lang="en-US" sz="1000" u="none" strike="noStrike">
                          <a:effectLst/>
                        </a:rPr>
                        <a:t>0</a:t>
                      </a:r>
                      <a:endParaRPr lang="en-US" sz="1000" b="0" i="0" u="none" strike="noStrike">
                        <a:solidFill>
                          <a:srgbClr val="000000"/>
                        </a:solidFill>
                        <a:effectLst/>
                        <a:latin typeface="Arial Unicode MS"/>
                      </a:endParaRPr>
                    </a:p>
                  </a:txBody>
                  <a:tcPr marL="9525" marR="9525" marT="9525" marB="0" anchor="ctr"/>
                </a:tc>
              </a:tr>
              <a:tr h="226668">
                <a:tc>
                  <a:txBody>
                    <a:bodyPr/>
                    <a:lstStyle/>
                    <a:p>
                      <a:pPr algn="r" fontAlgn="b"/>
                      <a:r>
                        <a:rPr lang="en-US" sz="1100" u="none" strike="noStrike">
                          <a:effectLst/>
                        </a:rPr>
                        <a:t>130</a:t>
                      </a:r>
                      <a:endParaRPr lang="en-US" sz="1100" b="0" i="0" u="none" strike="noStrike">
                        <a:solidFill>
                          <a:srgbClr val="000000"/>
                        </a:solidFill>
                        <a:effectLst/>
                        <a:latin typeface="Calibri" panose="020F0502020204030204" charset="0"/>
                      </a:endParaRPr>
                    </a:p>
                  </a:txBody>
                  <a:tcPr marL="9525" marR="9525" marT="9525" marB="0" anchor="b"/>
                </a:tc>
                <a:tc>
                  <a:txBody>
                    <a:bodyPr/>
                    <a:lstStyle/>
                    <a:p>
                      <a:pPr algn="l" fontAlgn="b"/>
                      <a:r>
                        <a:rPr lang="en-US" sz="1100" u="none" strike="noStrike">
                          <a:effectLst/>
                        </a:rPr>
                        <a:t>M</a:t>
                      </a:r>
                      <a:endParaRPr lang="en-US" sz="1100" b="0" i="0" u="none" strike="noStrike">
                        <a:solidFill>
                          <a:srgbClr val="000000"/>
                        </a:solidFill>
                        <a:effectLst/>
                        <a:latin typeface="Calibri" panose="020F050202020403020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charset="0"/>
                      </a:endParaRPr>
                    </a:p>
                  </a:txBody>
                  <a:tcPr marL="9525" marR="9525" marT="9525" marB="0" anchor="b"/>
                </a:tc>
                <a:tc>
                  <a:txBody>
                    <a:bodyPr/>
                    <a:lstStyle/>
                    <a:p>
                      <a:pPr algn="l" fontAlgn="ctr"/>
                      <a:r>
                        <a:rPr lang="en-US" sz="1000" u="none" strike="noStrike">
                          <a:effectLst/>
                        </a:rPr>
                        <a:t>cust_id 130</a:t>
                      </a:r>
                      <a:endParaRPr lang="en-US" sz="1000" b="0" i="0" u="none" strike="noStrike">
                        <a:solidFill>
                          <a:srgbClr val="000000"/>
                        </a:solidFill>
                        <a:effectLst/>
                        <a:latin typeface="Arial Unicode MS"/>
                      </a:endParaRPr>
                    </a:p>
                  </a:txBody>
                  <a:tcPr marL="9525" marR="9525" marT="9525" marB="0" anchor="ctr"/>
                </a:tc>
                <a:tc>
                  <a:txBody>
                    <a:bodyPr/>
                    <a:lstStyle/>
                    <a:p>
                      <a:pPr algn="l" fontAlgn="ctr"/>
                      <a:r>
                        <a:rPr lang="en-US" sz="1000" u="none" strike="noStrike">
                          <a:effectLst/>
                        </a:rPr>
                        <a:t>1</a:t>
                      </a:r>
                      <a:endParaRPr lang="en-US" sz="1000" b="0" i="0" u="none" strike="noStrike">
                        <a:solidFill>
                          <a:srgbClr val="000000"/>
                        </a:solidFill>
                        <a:effectLst/>
                        <a:latin typeface="Arial Unicode MS"/>
                      </a:endParaRPr>
                    </a:p>
                  </a:txBody>
                  <a:tcPr marL="9525" marR="9525" marT="9525" marB="0" anchor="ctr"/>
                </a:tc>
                <a:tc>
                  <a:txBody>
                    <a:bodyPr/>
                    <a:lstStyle/>
                    <a:p>
                      <a:pPr algn="l" fontAlgn="ctr"/>
                      <a:r>
                        <a:rPr lang="en-US" sz="1000" u="none" strike="noStrike">
                          <a:effectLst/>
                        </a:rPr>
                        <a:t>0</a:t>
                      </a:r>
                      <a:endParaRPr lang="en-US" sz="1000" b="0" i="0" u="none" strike="noStrike">
                        <a:solidFill>
                          <a:srgbClr val="000000"/>
                        </a:solidFill>
                        <a:effectLst/>
                        <a:latin typeface="Arial Unicode MS"/>
                      </a:endParaRPr>
                    </a:p>
                  </a:txBody>
                  <a:tcPr marL="9525" marR="9525" marT="9525" marB="0" anchor="ctr"/>
                </a:tc>
              </a:tr>
              <a:tr h="226668">
                <a:tc>
                  <a:txBody>
                    <a:bodyPr/>
                    <a:lstStyle/>
                    <a:p>
                      <a:pPr algn="r" fontAlgn="b"/>
                      <a:r>
                        <a:rPr lang="en-US" sz="1100" u="none" strike="noStrike">
                          <a:effectLst/>
                        </a:rPr>
                        <a:t>140</a:t>
                      </a:r>
                      <a:endParaRPr lang="en-US" sz="1100" b="0" i="0" u="none" strike="noStrike">
                        <a:solidFill>
                          <a:srgbClr val="000000"/>
                        </a:solidFill>
                        <a:effectLst/>
                        <a:latin typeface="Calibri" panose="020F0502020204030204" charset="0"/>
                      </a:endParaRPr>
                    </a:p>
                  </a:txBody>
                  <a:tcPr marL="9525" marR="9525" marT="9525" marB="0" anchor="b"/>
                </a:tc>
                <a:tc>
                  <a:txBody>
                    <a:bodyPr/>
                    <a:lstStyle/>
                    <a:p>
                      <a:pPr algn="l" fontAlgn="b"/>
                      <a:r>
                        <a:rPr lang="en-US" sz="1100" u="none" strike="noStrike">
                          <a:effectLst/>
                        </a:rPr>
                        <a:t>M</a:t>
                      </a:r>
                      <a:endParaRPr lang="en-US" sz="1100" b="0" i="0" u="none" strike="noStrike">
                        <a:solidFill>
                          <a:srgbClr val="000000"/>
                        </a:solidFill>
                        <a:effectLst/>
                        <a:latin typeface="Calibri" panose="020F050202020403020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charset="0"/>
                      </a:endParaRPr>
                    </a:p>
                  </a:txBody>
                  <a:tcPr marL="9525" marR="9525" marT="9525" marB="0" anchor="b"/>
                </a:tc>
                <a:tc>
                  <a:txBody>
                    <a:bodyPr/>
                    <a:lstStyle/>
                    <a:p>
                      <a:pPr algn="l" fontAlgn="ctr"/>
                      <a:r>
                        <a:rPr lang="en-US" sz="1000" u="none" strike="noStrike">
                          <a:effectLst/>
                        </a:rPr>
                        <a:t>cust_id 140</a:t>
                      </a:r>
                      <a:endParaRPr lang="en-US" sz="1000" b="0" i="0" u="none" strike="noStrike">
                        <a:solidFill>
                          <a:srgbClr val="000000"/>
                        </a:solidFill>
                        <a:effectLst/>
                        <a:latin typeface="Arial Unicode MS"/>
                      </a:endParaRPr>
                    </a:p>
                  </a:txBody>
                  <a:tcPr marL="9525" marR="9525" marT="9525" marB="0" anchor="ctr"/>
                </a:tc>
                <a:tc>
                  <a:txBody>
                    <a:bodyPr/>
                    <a:lstStyle/>
                    <a:p>
                      <a:pPr algn="l" fontAlgn="ctr"/>
                      <a:r>
                        <a:rPr lang="en-US" sz="1000" u="none" strike="noStrike">
                          <a:effectLst/>
                        </a:rPr>
                        <a:t>1</a:t>
                      </a:r>
                      <a:endParaRPr lang="en-US" sz="1000" b="0" i="0" u="none" strike="noStrike">
                        <a:solidFill>
                          <a:srgbClr val="000000"/>
                        </a:solidFill>
                        <a:effectLst/>
                        <a:latin typeface="Arial Unicode MS"/>
                      </a:endParaRPr>
                    </a:p>
                  </a:txBody>
                  <a:tcPr marL="9525" marR="9525" marT="9525" marB="0" anchor="ctr"/>
                </a:tc>
                <a:tc>
                  <a:txBody>
                    <a:bodyPr/>
                    <a:lstStyle/>
                    <a:p>
                      <a:pPr algn="l" fontAlgn="ctr"/>
                      <a:r>
                        <a:rPr lang="en-US" sz="1000" u="none" strike="noStrike">
                          <a:effectLst/>
                        </a:rPr>
                        <a:t>0</a:t>
                      </a:r>
                      <a:endParaRPr lang="en-US" sz="1000" b="0" i="0" u="none" strike="noStrike">
                        <a:solidFill>
                          <a:srgbClr val="000000"/>
                        </a:solidFill>
                        <a:effectLst/>
                        <a:latin typeface="Arial Unicode MS"/>
                      </a:endParaRPr>
                    </a:p>
                  </a:txBody>
                  <a:tcPr marL="9525" marR="9525" marT="9525" marB="0" anchor="ctr"/>
                </a:tc>
              </a:tr>
              <a:tr h="226668">
                <a:tc>
                  <a:txBody>
                    <a:bodyPr/>
                    <a:lstStyle/>
                    <a:p>
                      <a:pPr algn="l" fontAlgn="b"/>
                      <a:endParaRPr lang="en-US" sz="1100" b="0" i="0" u="none" strike="noStrike">
                        <a:solidFill>
                          <a:srgbClr val="000000"/>
                        </a:solidFill>
                        <a:effectLst/>
                        <a:latin typeface="Calibri" panose="020F050202020403020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charset="0"/>
                      </a:endParaRPr>
                    </a:p>
                  </a:txBody>
                  <a:tcPr marL="9525" marR="9525" marT="9525" marB="0" anchor="b"/>
                </a:tc>
                <a:tc>
                  <a:txBody>
                    <a:bodyPr/>
                    <a:lstStyle/>
                    <a:p>
                      <a:pPr algn="l" fontAlgn="b"/>
                      <a:endParaRPr lang="en-US" sz="1100" b="0" i="0" u="none" strike="noStrike">
                        <a:solidFill>
                          <a:srgbClr val="000000"/>
                        </a:solidFill>
                        <a:effectLst/>
                        <a:latin typeface="Calibri" panose="020F0502020204030204" charset="0"/>
                      </a:endParaRPr>
                    </a:p>
                  </a:txBody>
                  <a:tcPr marL="9525" marR="9525" marT="9525" marB="0" anchor="b"/>
                </a:tc>
                <a:tc>
                  <a:txBody>
                    <a:bodyPr/>
                    <a:lstStyle/>
                    <a:p>
                      <a:pPr algn="l" fontAlgn="b"/>
                      <a:endParaRPr lang="en-US" sz="1100" b="0" i="0" u="none" strike="noStrike" dirty="0">
                        <a:solidFill>
                          <a:srgbClr val="000000"/>
                        </a:solidFill>
                        <a:effectLst/>
                        <a:latin typeface="Calibri" panose="020F0502020204030204" charset="0"/>
                      </a:endParaRPr>
                    </a:p>
                  </a:txBody>
                  <a:tcPr marL="9525" marR="9525" marT="9525" marB="0" anchor="b"/>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Drop</a:t>
            </a:r>
            <a:endParaRPr lang="en-US" b="1" u="sng"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sz="1800" dirty="0"/>
              <a:t>Deleting the metadata from database.</a:t>
            </a:r>
            <a:endParaRPr lang="en-US" sz="1800" dirty="0"/>
          </a:p>
          <a:p>
            <a:r>
              <a:rPr lang="en-US" sz="1800" dirty="0"/>
              <a:t> except cluster we can drop any object with this command.</a:t>
            </a:r>
            <a:endParaRPr lang="en-US" sz="1800" dirty="0"/>
          </a:p>
          <a:p>
            <a:r>
              <a:rPr lang="en-US" sz="1800" dirty="0"/>
              <a:t>Once we trigger this command object will move to recyclebin .</a:t>
            </a:r>
            <a:endParaRPr lang="en-US" sz="1800" dirty="0"/>
          </a:p>
          <a:p>
            <a:pPr marL="0" indent="0">
              <a:buNone/>
            </a:pPr>
            <a:r>
              <a:rPr lang="en-US" sz="1800" dirty="0"/>
              <a:t>   ex::drop table emp1;</a:t>
            </a:r>
            <a:endParaRPr lang="en-US" sz="1800" dirty="0"/>
          </a:p>
          <a:p>
            <a:r>
              <a:rPr lang="en-US" sz="1800" dirty="0"/>
              <a:t>Normally deletion process like below.</a:t>
            </a:r>
            <a:endParaRPr lang="en-US" sz="1800" dirty="0"/>
          </a:p>
          <a:p>
            <a:pPr marL="0" indent="0">
              <a:buNone/>
            </a:pPr>
            <a:r>
              <a:rPr lang="en-US" sz="1800" dirty="0"/>
              <a:t>          desc emp;</a:t>
            </a:r>
            <a:endParaRPr lang="en-US" sz="1800" dirty="0"/>
          </a:p>
          <a:p>
            <a:pPr marL="0" indent="0">
              <a:buNone/>
            </a:pPr>
            <a:r>
              <a:rPr lang="en-US" sz="1800" dirty="0"/>
              <a:t>          desc </a:t>
            </a:r>
            <a:r>
              <a:rPr lang="en-US" sz="1800" dirty="0" err="1"/>
              <a:t>user_recyclebin</a:t>
            </a:r>
            <a:r>
              <a:rPr lang="en-US" sz="1800" dirty="0"/>
              <a:t>;</a:t>
            </a:r>
            <a:endParaRPr lang="en-US" sz="1800" dirty="0"/>
          </a:p>
          <a:p>
            <a:pPr marL="0" indent="0">
              <a:buNone/>
            </a:pPr>
            <a:r>
              <a:rPr lang="en-US" sz="1800" dirty="0"/>
              <a:t>          select * from recyclebin;</a:t>
            </a:r>
            <a:endParaRPr lang="en-US" sz="1800" dirty="0"/>
          </a:p>
          <a:p>
            <a:pPr marL="0" indent="0">
              <a:buNone/>
            </a:pPr>
            <a:r>
              <a:rPr lang="en-US" sz="1800" dirty="0"/>
              <a:t>          flashback table emp to before drop;</a:t>
            </a:r>
            <a:endParaRPr lang="en-US" sz="1800" dirty="0"/>
          </a:p>
          <a:p>
            <a:pPr marL="0" indent="0">
              <a:buNone/>
            </a:pPr>
            <a:r>
              <a:rPr lang="en-US" sz="1800" dirty="0"/>
              <a:t>          drop table emp purge;(permanent dropped)</a:t>
            </a:r>
            <a:endParaRPr lang="en-US" sz="1800" dirty="0"/>
          </a:p>
          <a:p>
            <a:pPr marL="0" indent="0">
              <a:buNone/>
            </a:pPr>
            <a:r>
              <a:rPr lang="en-US" sz="1800" dirty="0"/>
              <a:t>          purge table emp; </a:t>
            </a:r>
            <a:endParaRPr lang="en-US" sz="1800" dirty="0"/>
          </a:p>
          <a:p>
            <a:pPr marL="0" indent="0">
              <a:buNone/>
            </a:pPr>
            <a:r>
              <a:rPr lang="en-US" sz="1800" dirty="0"/>
              <a:t>          purge recyclebin;</a:t>
            </a:r>
            <a:endParaRPr lang="en-US" sz="1800"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Function-Based</a:t>
            </a:r>
            <a:r>
              <a:rPr lang="en-US" dirty="0"/>
              <a:t> </a:t>
            </a:r>
            <a:r>
              <a:rPr lang="en-US" b="1" u="sng" dirty="0">
                <a:solidFill>
                  <a:srgbClr val="FF0000"/>
                </a:solidFill>
              </a:rPr>
              <a:t>Index</a:t>
            </a:r>
            <a:endParaRPr lang="en-US" b="1" u="sng" dirty="0">
              <a:solidFill>
                <a:srgbClr val="FF0000"/>
              </a:solidFill>
            </a:endParaRPr>
          </a:p>
        </p:txBody>
      </p:sp>
      <p:sp>
        <p:nvSpPr>
          <p:cNvPr id="3" name="Content Placeholder 2"/>
          <p:cNvSpPr>
            <a:spLocks noGrp="1"/>
          </p:cNvSpPr>
          <p:nvPr>
            <p:ph idx="1"/>
          </p:nvPr>
        </p:nvSpPr>
        <p:spPr/>
        <p:txBody>
          <a:bodyPr/>
          <a:lstStyle/>
          <a:p>
            <a:r>
              <a:rPr lang="en-US" sz="1700" dirty="0"/>
              <a:t>Normally If any function/expression applied on the indexed column in where clause oracle won’t search for indexes even though those columns having the indexes also.</a:t>
            </a:r>
            <a:br>
              <a:rPr lang="en-US" sz="1700" dirty="0"/>
            </a:br>
            <a:r>
              <a:rPr lang="en-US" sz="1700" dirty="0"/>
              <a:t>    To overcome this problem Oracle introduced function based indexes.</a:t>
            </a:r>
            <a:endParaRPr lang="en-US" sz="1700" dirty="0"/>
          </a:p>
          <a:p>
            <a:r>
              <a:rPr lang="en-US" sz="1700" dirty="0"/>
              <a:t>By default these indexes are B-Tree indexes.</a:t>
            </a:r>
            <a:endParaRPr lang="en-US" sz="1700" dirty="0"/>
          </a:p>
          <a:p>
            <a:r>
              <a:rPr lang="en-US" sz="1700" dirty="0"/>
              <a:t>Ex:: create index </a:t>
            </a:r>
            <a:r>
              <a:rPr lang="en-US" sz="1700" dirty="0" err="1"/>
              <a:t>In_fn</a:t>
            </a:r>
            <a:r>
              <a:rPr lang="en-US" sz="1700" dirty="0"/>
              <a:t> on emp (upper(</a:t>
            </a:r>
            <a:r>
              <a:rPr lang="en-US" sz="1700" dirty="0" err="1"/>
              <a:t>ename</a:t>
            </a:r>
            <a:r>
              <a:rPr lang="en-US" sz="1700" dirty="0"/>
              <a:t>));</a:t>
            </a:r>
            <a:endParaRPr lang="en-US" sz="1700"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Nested</a:t>
            </a:r>
            <a:r>
              <a:rPr lang="en-US" dirty="0"/>
              <a:t> </a:t>
            </a:r>
            <a:r>
              <a:rPr lang="en-US" b="1" u="sng" dirty="0">
                <a:solidFill>
                  <a:srgbClr val="FF0000"/>
                </a:solidFill>
              </a:rPr>
              <a:t>Table</a:t>
            </a:r>
            <a:endParaRPr lang="en-US" b="1" u="sng" dirty="0">
              <a:solidFill>
                <a:srgbClr val="FF0000"/>
              </a:solidFill>
            </a:endParaRPr>
          </a:p>
        </p:txBody>
      </p:sp>
      <p:sp>
        <p:nvSpPr>
          <p:cNvPr id="3" name="Content Placeholder 2"/>
          <p:cNvSpPr>
            <a:spLocks noGrp="1"/>
          </p:cNvSpPr>
          <p:nvPr>
            <p:ph idx="1"/>
          </p:nvPr>
        </p:nvSpPr>
        <p:spPr>
          <a:xfrm>
            <a:off x="941231" y="1838504"/>
            <a:ext cx="10515600" cy="4351338"/>
          </a:xfrm>
        </p:spPr>
        <p:txBody>
          <a:bodyPr>
            <a:normAutofit/>
          </a:bodyPr>
          <a:lstStyle/>
          <a:p>
            <a:r>
              <a:rPr lang="en-US" sz="1700" dirty="0"/>
              <a:t>Nested table means table with in a table</a:t>
            </a:r>
            <a:endParaRPr lang="en-US" sz="1700" dirty="0"/>
          </a:p>
          <a:p>
            <a:r>
              <a:rPr lang="en-US" sz="1700" dirty="0"/>
              <a:t>Nested is an user-defined type .which is used to store no.of data items in single unit.</a:t>
            </a:r>
            <a:endParaRPr lang="en-US" sz="1700" dirty="0"/>
          </a:p>
          <a:p>
            <a:r>
              <a:rPr lang="en-US" sz="1700" b="1" dirty="0">
                <a:solidFill>
                  <a:srgbClr val="FF0000"/>
                </a:solidFill>
              </a:rPr>
              <a:t>Note: </a:t>
            </a:r>
            <a:r>
              <a:rPr lang="en-US" sz="1700" dirty="0"/>
              <a:t>In PLSQL we are using index by table but doesn’t store permanently but Nested table will store data permanently.</a:t>
            </a:r>
            <a:endParaRPr lang="en-US" sz="1700" dirty="0"/>
          </a:p>
          <a:p>
            <a:r>
              <a:rPr lang="en-US" sz="1700" dirty="0"/>
              <a:t>We cannot store data directly in nested table is not possible .we need to point with pointer table.</a:t>
            </a:r>
            <a:endParaRPr lang="en-US" sz="1700" dirty="0"/>
          </a:p>
          <a:p>
            <a:pPr marL="0" indent="0">
              <a:buNone/>
            </a:pPr>
            <a:br>
              <a:rPr lang="en-US" sz="1700" dirty="0"/>
            </a:br>
            <a:r>
              <a:rPr lang="en-US" sz="1700" dirty="0"/>
              <a:t>   </a:t>
            </a:r>
            <a:endParaRPr lang="en-US" sz="1700"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Handling</a:t>
            </a:r>
            <a:r>
              <a:rPr lang="en-US" dirty="0"/>
              <a:t> </a:t>
            </a:r>
            <a:r>
              <a:rPr lang="en-US" b="1" u="sng" dirty="0">
                <a:solidFill>
                  <a:srgbClr val="FF0000"/>
                </a:solidFill>
              </a:rPr>
              <a:t>Nested</a:t>
            </a:r>
            <a:r>
              <a:rPr lang="en-US" dirty="0"/>
              <a:t> </a:t>
            </a:r>
            <a:r>
              <a:rPr lang="en-US" b="1" u="sng" dirty="0">
                <a:solidFill>
                  <a:srgbClr val="FF0000"/>
                </a:solidFill>
              </a:rPr>
              <a:t>table</a:t>
            </a:r>
            <a:endParaRPr lang="en-US" b="1" u="sng" dirty="0">
              <a:solidFill>
                <a:srgbClr val="FF0000"/>
              </a:solidFill>
            </a:endParaRPr>
          </a:p>
        </p:txBody>
      </p:sp>
      <p:sp>
        <p:nvSpPr>
          <p:cNvPr id="3" name="Content Placeholder 2"/>
          <p:cNvSpPr>
            <a:spLocks noGrp="1"/>
          </p:cNvSpPr>
          <p:nvPr>
            <p:ph idx="1"/>
          </p:nvPr>
        </p:nvSpPr>
        <p:spPr/>
        <p:txBody>
          <a:bodyPr>
            <a:normAutofit/>
          </a:bodyPr>
          <a:lstStyle/>
          <a:p>
            <a:pPr marL="0" indent="0">
              <a:buNone/>
            </a:pPr>
            <a:r>
              <a:rPr lang="en-US" sz="1700" b="1" dirty="0">
                <a:solidFill>
                  <a:srgbClr val="FF0000"/>
                </a:solidFill>
              </a:rPr>
              <a:t>Creating Nested table::</a:t>
            </a:r>
            <a:endParaRPr lang="en-US" sz="1700" b="1" dirty="0">
              <a:solidFill>
                <a:srgbClr val="FF0000"/>
              </a:solidFill>
            </a:endParaRPr>
          </a:p>
          <a:p>
            <a:r>
              <a:rPr lang="en-US" sz="1700" b="1" dirty="0">
                <a:solidFill>
                  <a:srgbClr val="FF0000"/>
                </a:solidFill>
              </a:rPr>
              <a:t>step-1:</a:t>
            </a:r>
            <a:r>
              <a:rPr lang="en-US" sz="1700" dirty="0"/>
              <a:t> create an a object type(record type).</a:t>
            </a:r>
            <a:br>
              <a:rPr lang="en-US" sz="1700" dirty="0"/>
            </a:br>
            <a:r>
              <a:rPr lang="en-US" sz="1700" dirty="0"/>
              <a:t>   </a:t>
            </a:r>
            <a:r>
              <a:rPr lang="en-US" sz="1700" b="1" dirty="0">
                <a:solidFill>
                  <a:srgbClr val="FF0000"/>
                </a:solidFill>
              </a:rPr>
              <a:t>Object:</a:t>
            </a:r>
            <a:r>
              <a:rPr lang="en-US" sz="1700" dirty="0"/>
              <a:t> is user defined type .used to store different types of data types.</a:t>
            </a:r>
            <a:br>
              <a:rPr lang="en-US" sz="1700" dirty="0"/>
            </a:br>
            <a:r>
              <a:rPr lang="en-US" sz="1700" dirty="0"/>
              <a:t>          </a:t>
            </a:r>
            <a:r>
              <a:rPr lang="en-US" sz="1700" b="1" dirty="0">
                <a:solidFill>
                  <a:srgbClr val="FF0000"/>
                </a:solidFill>
              </a:rPr>
              <a:t>Ex::</a:t>
            </a:r>
            <a:r>
              <a:rPr lang="en-US" sz="1700" dirty="0"/>
              <a:t> create type </a:t>
            </a:r>
            <a:r>
              <a:rPr lang="en-US" sz="1700" dirty="0" err="1"/>
              <a:t>rec_adr</a:t>
            </a:r>
            <a:r>
              <a:rPr lang="en-US" sz="1700" dirty="0"/>
              <a:t> as object(</a:t>
            </a:r>
            <a:r>
              <a:rPr lang="en-US" sz="1700" dirty="0" err="1"/>
              <a:t>type_addr</a:t>
            </a:r>
            <a:r>
              <a:rPr lang="en-US" sz="1700" dirty="0"/>
              <a:t> varchar(100)</a:t>
            </a:r>
            <a:r>
              <a:rPr lang="en-US" sz="1700" dirty="0" err="1"/>
              <a:t>hno</a:t>
            </a:r>
            <a:r>
              <a:rPr lang="en-US" sz="1700" dirty="0"/>
              <a:t> </a:t>
            </a:r>
            <a:r>
              <a:rPr lang="en-US" sz="1700" dirty="0" err="1"/>
              <a:t>number,street</a:t>
            </a:r>
            <a:r>
              <a:rPr lang="en-US" sz="1700" dirty="0"/>
              <a:t> varchar2(30),city varchar2(20),state char(2),zip char(5) );</a:t>
            </a:r>
            <a:endParaRPr lang="en-US" sz="1700" dirty="0"/>
          </a:p>
          <a:p>
            <a:r>
              <a:rPr lang="en-US" sz="1700" b="1" dirty="0">
                <a:solidFill>
                  <a:srgbClr val="FF0000"/>
                </a:solidFill>
              </a:rPr>
              <a:t>Step-2::</a:t>
            </a:r>
            <a:r>
              <a:rPr lang="en-US" sz="1700" dirty="0"/>
              <a:t> create a nested table type.</a:t>
            </a:r>
            <a:br>
              <a:rPr lang="en-US" sz="1700" dirty="0"/>
            </a:br>
            <a:r>
              <a:rPr lang="en-US" sz="1700" dirty="0"/>
              <a:t>       </a:t>
            </a:r>
            <a:r>
              <a:rPr lang="en-US" sz="1700" b="1" dirty="0"/>
              <a:t>  </a:t>
            </a:r>
            <a:r>
              <a:rPr lang="en-US" sz="1700" b="1" dirty="0">
                <a:solidFill>
                  <a:srgbClr val="FF0000"/>
                </a:solidFill>
              </a:rPr>
              <a:t>Ex: </a:t>
            </a:r>
            <a:r>
              <a:rPr lang="en-US" sz="1700" dirty="0"/>
              <a:t>create type </a:t>
            </a:r>
            <a:r>
              <a:rPr lang="en-US" sz="1700" dirty="0" err="1"/>
              <a:t>tab_adr</a:t>
            </a:r>
            <a:r>
              <a:rPr lang="en-US" sz="1700" dirty="0"/>
              <a:t> is table of </a:t>
            </a:r>
            <a:r>
              <a:rPr lang="en-US" sz="1700" dirty="0" err="1"/>
              <a:t>rec_adr</a:t>
            </a:r>
            <a:r>
              <a:rPr lang="en-US" sz="1700" dirty="0"/>
              <a:t>;</a:t>
            </a:r>
            <a:endParaRPr lang="en-US" sz="1700" dirty="0"/>
          </a:p>
          <a:p>
            <a:r>
              <a:rPr lang="en-US" sz="1700" b="1" dirty="0">
                <a:solidFill>
                  <a:srgbClr val="FF0000"/>
                </a:solidFill>
              </a:rPr>
              <a:t>Step-3:: </a:t>
            </a:r>
            <a:r>
              <a:rPr lang="en-US" sz="1700" dirty="0"/>
              <a:t>create actual table</a:t>
            </a:r>
            <a:br>
              <a:rPr lang="en-US" sz="1700" dirty="0"/>
            </a:br>
            <a:r>
              <a:rPr lang="en-US" sz="1700" dirty="0"/>
              <a:t>         </a:t>
            </a:r>
            <a:r>
              <a:rPr lang="en-US" sz="1700" b="1" dirty="0">
                <a:solidFill>
                  <a:srgbClr val="FF0000"/>
                </a:solidFill>
              </a:rPr>
              <a:t> Ex: </a:t>
            </a:r>
            <a:r>
              <a:rPr lang="en-US" sz="1700" dirty="0"/>
              <a:t>create table customer( </a:t>
            </a:r>
            <a:r>
              <a:rPr lang="en-US" sz="1700" dirty="0" err="1"/>
              <a:t>custid</a:t>
            </a:r>
            <a:r>
              <a:rPr lang="en-US" sz="1700" dirty="0"/>
              <a:t>  </a:t>
            </a:r>
            <a:r>
              <a:rPr lang="en-US" sz="1700" dirty="0" err="1"/>
              <a:t>number,address</a:t>
            </a:r>
            <a:r>
              <a:rPr lang="en-US" sz="1700" dirty="0"/>
              <a:t> </a:t>
            </a:r>
            <a:r>
              <a:rPr lang="en-US" sz="1700" dirty="0" err="1"/>
              <a:t>tab_adr</a:t>
            </a:r>
            <a:r>
              <a:rPr lang="en-US" sz="1700" dirty="0"/>
              <a:t>)</a:t>
            </a:r>
            <a:br>
              <a:rPr lang="en-US" sz="1700" dirty="0"/>
            </a:br>
            <a:r>
              <a:rPr lang="en-US" sz="1700" dirty="0"/>
              <a:t>                                                          nested table address store as </a:t>
            </a:r>
            <a:r>
              <a:rPr lang="en-US" sz="1700" dirty="0" err="1"/>
              <a:t>customer_addresses</a:t>
            </a:r>
            <a:r>
              <a:rPr lang="en-US" sz="1700" dirty="0"/>
              <a:t>;</a:t>
            </a:r>
            <a:endParaRPr lang="en-US" sz="1700" dirty="0"/>
          </a:p>
          <a:p>
            <a:pPr marL="0" indent="0">
              <a:buNone/>
            </a:pPr>
            <a:r>
              <a:rPr lang="en-US" sz="1700" b="1" dirty="0">
                <a:solidFill>
                  <a:srgbClr val="FF0000"/>
                </a:solidFill>
              </a:rPr>
              <a:t>Dropping Objects::</a:t>
            </a:r>
            <a:endParaRPr lang="en-US" sz="1700" b="1" dirty="0">
              <a:solidFill>
                <a:srgbClr val="FF0000"/>
              </a:solidFill>
            </a:endParaRPr>
          </a:p>
          <a:p>
            <a:pPr marL="0" indent="0">
              <a:buNone/>
            </a:pPr>
            <a:r>
              <a:rPr lang="en-US" sz="1700" dirty="0"/>
              <a:t>    </a:t>
            </a:r>
            <a:r>
              <a:rPr lang="en-US" sz="1700" b="1" dirty="0">
                <a:solidFill>
                  <a:srgbClr val="FF0000"/>
                </a:solidFill>
              </a:rPr>
              <a:t>Ex:: </a:t>
            </a:r>
            <a:r>
              <a:rPr lang="en-US" sz="1700" dirty="0"/>
              <a:t>drop table customer;</a:t>
            </a:r>
            <a:br>
              <a:rPr lang="en-US" sz="1700" dirty="0"/>
            </a:br>
            <a:r>
              <a:rPr lang="en-US" sz="1700" dirty="0"/>
              <a:t>            drop type </a:t>
            </a:r>
            <a:r>
              <a:rPr lang="en-US" sz="1700" dirty="0" err="1"/>
              <a:t>tab_adr</a:t>
            </a:r>
            <a:r>
              <a:rPr lang="en-US" sz="1700" dirty="0"/>
              <a:t>;</a:t>
            </a:r>
            <a:br>
              <a:rPr lang="en-US" sz="1700" dirty="0"/>
            </a:br>
            <a:r>
              <a:rPr lang="en-US" sz="1700" dirty="0"/>
              <a:t>            drop type </a:t>
            </a:r>
            <a:r>
              <a:rPr lang="en-US" sz="1700" dirty="0" err="1"/>
              <a:t>rec_adr</a:t>
            </a:r>
            <a:r>
              <a:rPr lang="en-US" sz="1700" dirty="0"/>
              <a:t>;     </a:t>
            </a:r>
            <a:endParaRPr lang="en-US" sz="1700"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DML on Nested Table::</a:t>
            </a:r>
            <a:endParaRPr lang="en-US" b="1" u="sng" dirty="0">
              <a:solidFill>
                <a:srgbClr val="FF0000"/>
              </a:solidFill>
            </a:endParaRPr>
          </a:p>
        </p:txBody>
      </p:sp>
      <p:sp>
        <p:nvSpPr>
          <p:cNvPr id="3" name="Content Placeholder 2"/>
          <p:cNvSpPr>
            <a:spLocks noGrp="1"/>
          </p:cNvSpPr>
          <p:nvPr>
            <p:ph idx="1"/>
          </p:nvPr>
        </p:nvSpPr>
        <p:spPr>
          <a:xfrm>
            <a:off x="838200" y="1825624"/>
            <a:ext cx="10515600" cy="4781237"/>
          </a:xfrm>
        </p:spPr>
        <p:txBody>
          <a:bodyPr>
            <a:normAutofit lnSpcReduction="10000"/>
          </a:bodyPr>
          <a:lstStyle/>
          <a:p>
            <a:pPr marL="0" indent="0">
              <a:buNone/>
            </a:pPr>
            <a:r>
              <a:rPr lang="en-US" sz="1800" b="1" dirty="0">
                <a:solidFill>
                  <a:srgbClr val="FF0000"/>
                </a:solidFill>
              </a:rPr>
              <a:t>Insertion::</a:t>
            </a:r>
            <a:endParaRPr lang="en-US" sz="1800" b="1" dirty="0">
              <a:solidFill>
                <a:srgbClr val="FF0000"/>
              </a:solidFill>
            </a:endParaRPr>
          </a:p>
          <a:p>
            <a:r>
              <a:rPr lang="en-US" sz="1800" dirty="0"/>
              <a:t>insert into customer values (1,</a:t>
            </a:r>
            <a:endParaRPr lang="en-US" sz="1800" dirty="0"/>
          </a:p>
          <a:p>
            <a:pPr marL="0" indent="0">
              <a:buNone/>
            </a:pPr>
            <a:r>
              <a:rPr lang="en-US" sz="1800" dirty="0"/>
              <a:t>                  </a:t>
            </a:r>
            <a:r>
              <a:rPr lang="en-US" sz="1800" dirty="0" err="1"/>
              <a:t>tab_adr</a:t>
            </a:r>
            <a:r>
              <a:rPr lang="en-US" sz="1800" dirty="0"/>
              <a:t>( </a:t>
            </a:r>
            <a:r>
              <a:rPr lang="en-US" sz="1800" dirty="0" err="1"/>
              <a:t>rec_adr</a:t>
            </a:r>
            <a:r>
              <a:rPr lang="en-US" sz="1800" dirty="0"/>
              <a:t>(1,'101 first', 'redwood shores', 'ka', '56029'),</a:t>
            </a:r>
            <a:endParaRPr lang="en-US" sz="1800" dirty="0"/>
          </a:p>
          <a:p>
            <a:pPr marL="0" indent="0">
              <a:buNone/>
            </a:pPr>
            <a:r>
              <a:rPr lang="en-US" sz="1800" dirty="0"/>
              <a:t>                                   </a:t>
            </a:r>
            <a:r>
              <a:rPr lang="en-US" sz="1800" dirty="0" err="1"/>
              <a:t>rec_adr</a:t>
            </a:r>
            <a:r>
              <a:rPr lang="en-US" sz="1800" dirty="0"/>
              <a:t>(2,'123 maple', 'mill valley',    '</a:t>
            </a:r>
            <a:r>
              <a:rPr lang="en-US" sz="1800" dirty="0" err="1"/>
              <a:t>ch</a:t>
            </a:r>
            <a:r>
              <a:rPr lang="en-US" sz="1800" dirty="0"/>
              <a:t>', '56067’)  ));</a:t>
            </a:r>
            <a:endParaRPr lang="en-US" sz="1800" dirty="0"/>
          </a:p>
          <a:p>
            <a:r>
              <a:rPr lang="en-US" sz="1800" dirty="0"/>
              <a:t>insert into customer values (2,</a:t>
            </a:r>
            <a:endParaRPr lang="en-US" sz="1800" dirty="0"/>
          </a:p>
          <a:p>
            <a:pPr marL="0" indent="0">
              <a:buNone/>
            </a:pPr>
            <a:r>
              <a:rPr lang="en-US" sz="1800" dirty="0"/>
              <a:t>                 </a:t>
            </a:r>
            <a:r>
              <a:rPr lang="en-US" sz="1800" dirty="0" err="1"/>
              <a:t>tab_adr</a:t>
            </a:r>
            <a:r>
              <a:rPr lang="en-US" sz="1800" dirty="0"/>
              <a:t>(  </a:t>
            </a:r>
            <a:r>
              <a:rPr lang="en-US" sz="1800" dirty="0" err="1"/>
              <a:t>rec_adr</a:t>
            </a:r>
            <a:r>
              <a:rPr lang="en-US" sz="1800" dirty="0"/>
              <a:t>(5,'133 first', '</a:t>
            </a:r>
            <a:r>
              <a:rPr lang="en-US" sz="1800" dirty="0" err="1"/>
              <a:t>blr</a:t>
            </a:r>
            <a:r>
              <a:rPr lang="en-US" sz="1800" dirty="0"/>
              <a:t>', 'ka', '56029'),</a:t>
            </a:r>
            <a:endParaRPr lang="en-US" sz="1800" dirty="0"/>
          </a:p>
          <a:p>
            <a:pPr marL="0" indent="0">
              <a:buNone/>
            </a:pPr>
            <a:r>
              <a:rPr lang="en-US" sz="1800" dirty="0"/>
              <a:t>                                  </a:t>
            </a:r>
            <a:r>
              <a:rPr lang="en-US" sz="1800" dirty="0" err="1"/>
              <a:t>rec_adr</a:t>
            </a:r>
            <a:r>
              <a:rPr lang="en-US" sz="1800" dirty="0"/>
              <a:t>(8,'kr </a:t>
            </a:r>
            <a:r>
              <a:rPr lang="en-US" sz="1800" dirty="0" err="1"/>
              <a:t>puram</a:t>
            </a:r>
            <a:r>
              <a:rPr lang="en-US" sz="1800" dirty="0"/>
              <a:t>', '</a:t>
            </a:r>
            <a:r>
              <a:rPr lang="en-US" sz="1800" dirty="0" err="1"/>
              <a:t>mxr</a:t>
            </a:r>
            <a:r>
              <a:rPr lang="en-US" sz="1800" dirty="0"/>
              <a:t>', 'ap', '56067’) ));</a:t>
            </a:r>
            <a:endParaRPr lang="en-US" sz="1800" dirty="0"/>
          </a:p>
          <a:p>
            <a:pPr marL="0" indent="0">
              <a:buNone/>
            </a:pPr>
            <a:r>
              <a:rPr lang="en-US" sz="1800" b="1" dirty="0" err="1">
                <a:solidFill>
                  <a:srgbClr val="FF0000"/>
                </a:solidFill>
              </a:rPr>
              <a:t>Updation:</a:t>
            </a:r>
            <a:r>
              <a:rPr lang="en-US" sz="1800" dirty="0" err="1"/>
              <a:t>update</a:t>
            </a:r>
            <a:r>
              <a:rPr lang="en-US" sz="1800" dirty="0"/>
              <a:t> Table (select address from customer C where </a:t>
            </a:r>
            <a:r>
              <a:rPr lang="en-US" sz="1800" dirty="0" err="1"/>
              <a:t>c.custid</a:t>
            </a:r>
            <a:r>
              <a:rPr lang="en-US" sz="1800" dirty="0"/>
              <a:t>=1) set street='MG Road' where </a:t>
            </a:r>
            <a:r>
              <a:rPr lang="en-US" sz="1800" dirty="0" err="1"/>
              <a:t>Hno</a:t>
            </a:r>
            <a:r>
              <a:rPr lang="en-US" sz="1800" dirty="0"/>
              <a:t>=2;</a:t>
            </a:r>
            <a:endParaRPr lang="en-US" sz="1800" dirty="0"/>
          </a:p>
          <a:p>
            <a:pPr marL="0" indent="0">
              <a:buNone/>
            </a:pPr>
            <a:r>
              <a:rPr lang="en-US" sz="1800" b="1" dirty="0">
                <a:solidFill>
                  <a:srgbClr val="FF0000"/>
                </a:solidFill>
              </a:rPr>
              <a:t>Selection::</a:t>
            </a:r>
            <a:endParaRPr lang="en-US" sz="1800" b="1" dirty="0">
              <a:solidFill>
                <a:srgbClr val="FF0000"/>
              </a:solidFill>
            </a:endParaRPr>
          </a:p>
          <a:p>
            <a:pPr marL="0" indent="0">
              <a:buNone/>
            </a:pPr>
            <a:r>
              <a:rPr lang="en-US" sz="1800" dirty="0"/>
              <a:t>select * from customer;</a:t>
            </a:r>
            <a:endParaRPr lang="en-US" sz="1800" dirty="0"/>
          </a:p>
          <a:p>
            <a:pPr marL="0" indent="0">
              <a:buNone/>
            </a:pPr>
            <a:r>
              <a:rPr lang="en-US" sz="1800" dirty="0"/>
              <a:t>select </a:t>
            </a:r>
            <a:r>
              <a:rPr lang="en-US" sz="1800" dirty="0" err="1"/>
              <a:t>c.custid</a:t>
            </a:r>
            <a:r>
              <a:rPr lang="en-US" sz="1800" dirty="0"/>
              <a:t>, u.* from customer c, table (</a:t>
            </a:r>
            <a:r>
              <a:rPr lang="en-US" sz="1800" dirty="0" err="1"/>
              <a:t>c.address</a:t>
            </a:r>
            <a:r>
              <a:rPr lang="en-US" sz="1800" dirty="0"/>
              <a:t>) u;</a:t>
            </a:r>
            <a:endParaRPr lang="en-US" sz="1800" dirty="0"/>
          </a:p>
          <a:p>
            <a:pPr marL="0" indent="0">
              <a:buNone/>
            </a:pPr>
            <a:r>
              <a:rPr lang="en-US" sz="1800" dirty="0"/>
              <a:t>select u.* from table (select address from customer ) u; --error</a:t>
            </a:r>
            <a:endParaRPr lang="en-US" sz="1800" dirty="0"/>
          </a:p>
          <a:p>
            <a:pPr marL="0" indent="0">
              <a:buNone/>
            </a:pPr>
            <a:r>
              <a:rPr lang="en-US" sz="1800" dirty="0"/>
              <a:t>select u.* from table (select address from customer c where </a:t>
            </a:r>
            <a:r>
              <a:rPr lang="en-US" sz="1800" dirty="0" err="1"/>
              <a:t>c.custid</a:t>
            </a:r>
            <a:r>
              <a:rPr lang="en-US" sz="1800" dirty="0"/>
              <a:t>=1) u;</a:t>
            </a:r>
            <a:endParaRPr lang="en-US" sz="1800"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Partitions</a:t>
            </a:r>
            <a:endParaRPr lang="en-US" b="1" u="sng" dirty="0">
              <a:solidFill>
                <a:srgbClr val="FF0000"/>
              </a:solidFill>
            </a:endParaRPr>
          </a:p>
        </p:txBody>
      </p:sp>
      <p:sp>
        <p:nvSpPr>
          <p:cNvPr id="3" name="Content Placeholder 2"/>
          <p:cNvSpPr>
            <a:spLocks noGrp="1"/>
          </p:cNvSpPr>
          <p:nvPr>
            <p:ph idx="1"/>
          </p:nvPr>
        </p:nvSpPr>
        <p:spPr/>
        <p:txBody>
          <a:bodyPr/>
          <a:lstStyle/>
          <a:p>
            <a:r>
              <a:rPr lang="en-US" sz="1800" dirty="0"/>
              <a:t>Partitioning enables tables and indexes to be subdivided into individual smaller pieces. Each piece of the database object is called a partition.</a:t>
            </a:r>
            <a:endParaRPr lang="en-US" sz="1700" dirty="0"/>
          </a:p>
          <a:p>
            <a:r>
              <a:rPr lang="en-US" sz="1700" dirty="0"/>
              <a:t>Physical partitioning enables the database to improve the performance, manageability, or availability for any application.</a:t>
            </a:r>
            <a:endParaRPr lang="en-US" sz="1700" dirty="0"/>
          </a:p>
          <a:p>
            <a:r>
              <a:rPr lang="en-US" sz="1800" dirty="0"/>
              <a:t>Partition will be based on a partitioning key.</a:t>
            </a:r>
            <a:endParaRPr lang="en-US" sz="1800" dirty="0"/>
          </a:p>
          <a:p>
            <a:r>
              <a:rPr lang="en-US" sz="1700" dirty="0"/>
              <a:t>Types:: Range Partition</a:t>
            </a:r>
            <a:br>
              <a:rPr lang="en-US" sz="1700" dirty="0"/>
            </a:br>
            <a:r>
              <a:rPr lang="en-US" sz="1700" dirty="0"/>
              <a:t>              List Partition</a:t>
            </a:r>
            <a:br>
              <a:rPr lang="en-US" sz="1700" dirty="0"/>
            </a:br>
            <a:r>
              <a:rPr lang="en-US" sz="1700" dirty="0"/>
              <a:t>              Hash Partition</a:t>
            </a:r>
            <a:endParaRPr lang="en-US" sz="1700"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Range</a:t>
            </a:r>
            <a:r>
              <a:rPr lang="en-US" dirty="0"/>
              <a:t> </a:t>
            </a:r>
            <a:r>
              <a:rPr lang="en-US" b="1" u="sng" dirty="0">
                <a:solidFill>
                  <a:srgbClr val="FF0000"/>
                </a:solidFill>
              </a:rPr>
              <a:t>Partition</a:t>
            </a:r>
            <a:endParaRPr lang="en-US" b="1" u="sng" dirty="0">
              <a:solidFill>
                <a:srgbClr val="FF0000"/>
              </a:solidFill>
            </a:endParaRPr>
          </a:p>
        </p:txBody>
      </p:sp>
      <p:sp>
        <p:nvSpPr>
          <p:cNvPr id="3" name="Content Placeholder 2"/>
          <p:cNvSpPr>
            <a:spLocks noGrp="1"/>
          </p:cNvSpPr>
          <p:nvPr>
            <p:ph idx="1"/>
          </p:nvPr>
        </p:nvSpPr>
        <p:spPr>
          <a:xfrm>
            <a:off x="838200" y="1481070"/>
            <a:ext cx="10515600" cy="5151550"/>
          </a:xfrm>
        </p:spPr>
        <p:txBody>
          <a:bodyPr>
            <a:normAutofit fontScale="25000" lnSpcReduction="20000"/>
          </a:bodyPr>
          <a:lstStyle/>
          <a:p>
            <a:r>
              <a:rPr lang="en-US" sz="7200" dirty="0"/>
              <a:t>Partition can be done based on Range of values</a:t>
            </a:r>
            <a:endParaRPr lang="en-US" sz="7200" dirty="0"/>
          </a:p>
          <a:p>
            <a:r>
              <a:rPr lang="en-US" sz="7200" dirty="0"/>
              <a:t>It is the most common type of partitioning and is often used with dates.</a:t>
            </a:r>
            <a:endParaRPr lang="en-US" sz="7200" dirty="0"/>
          </a:p>
          <a:p>
            <a:pPr marL="0" indent="0">
              <a:buNone/>
            </a:pPr>
            <a:r>
              <a:rPr lang="en-US" sz="7200" dirty="0">
                <a:solidFill>
                  <a:srgbClr val="FF0000"/>
                </a:solidFill>
              </a:rPr>
              <a:t>Ex::</a:t>
            </a:r>
            <a:r>
              <a:rPr lang="en-US" sz="4800" dirty="0"/>
              <a:t>CREATE TABLE </a:t>
            </a:r>
            <a:r>
              <a:rPr lang="en-US" sz="4800" dirty="0" err="1"/>
              <a:t>sales_rng_part</a:t>
            </a:r>
            <a:r>
              <a:rPr lang="en-US" sz="4800" dirty="0"/>
              <a:t> (</a:t>
            </a:r>
            <a:r>
              <a:rPr lang="en-US" sz="4800" dirty="0" err="1"/>
              <a:t>salman_id</a:t>
            </a:r>
            <a:r>
              <a:rPr lang="en-US" sz="4800" dirty="0"/>
              <a:t> NUMBER(5),</a:t>
            </a:r>
            <a:r>
              <a:rPr lang="en-US" sz="4800" dirty="0" err="1"/>
              <a:t>salman_name</a:t>
            </a:r>
            <a:r>
              <a:rPr lang="en-US" sz="4800" dirty="0"/>
              <a:t> VARCHAR2(30),</a:t>
            </a:r>
            <a:r>
              <a:rPr lang="en-US" sz="4800" dirty="0" err="1"/>
              <a:t>sal_amount</a:t>
            </a:r>
            <a:r>
              <a:rPr lang="en-US" sz="4800" dirty="0"/>
              <a:t> NUMBER(10),</a:t>
            </a:r>
            <a:r>
              <a:rPr lang="en-US" sz="4800" dirty="0" err="1"/>
              <a:t>sal_date</a:t>
            </a:r>
            <a:r>
              <a:rPr lang="en-US" sz="4800" dirty="0"/>
              <a:t> DATE) PARTITION BY RANGE(</a:t>
            </a:r>
            <a:r>
              <a:rPr lang="en-US" sz="4800" dirty="0" err="1"/>
              <a:t>sal_date</a:t>
            </a:r>
            <a:r>
              <a:rPr lang="en-US" sz="4800" dirty="0"/>
              <a:t>) </a:t>
            </a:r>
            <a:br>
              <a:rPr lang="en-US" sz="4800" dirty="0"/>
            </a:br>
            <a:r>
              <a:rPr lang="en-US" sz="4800" dirty="0"/>
              <a:t>(PARTITION sales_jan2022 VALUES LESS THAN(TO_DATE('02/01/2000','MM/DD/YYYY')),</a:t>
            </a:r>
            <a:endParaRPr lang="en-US" sz="4800" dirty="0"/>
          </a:p>
          <a:p>
            <a:pPr marL="0" indent="0">
              <a:buNone/>
            </a:pPr>
            <a:r>
              <a:rPr lang="en-US" sz="4800" dirty="0"/>
              <a:t>      PARTITION sales_feb2022 VALUES LESS THAN(TO_DATE('03/01/2000','MM/DD/YYYY’)),</a:t>
            </a:r>
            <a:br>
              <a:rPr lang="en-US" sz="4800" dirty="0"/>
            </a:br>
            <a:r>
              <a:rPr lang="en-US" sz="4800" dirty="0"/>
              <a:t>      PARTITION sales_mar2022 VALUES LESS THAN(TO_DATE('04/01/2000','MM/DD/YYYY’)),</a:t>
            </a:r>
            <a:br>
              <a:rPr lang="en-US" sz="4800" dirty="0"/>
            </a:br>
            <a:r>
              <a:rPr lang="en-US" sz="4800" dirty="0"/>
              <a:t>      PARTITION sales_apr2022 VALUES LESS THAN(TO_DATE('05/01/2000','MM/DD/YYYY')));</a:t>
            </a:r>
            <a:endParaRPr lang="en-US" sz="4800" dirty="0"/>
          </a:p>
          <a:p>
            <a:pPr marL="0" indent="0">
              <a:buNone/>
            </a:pPr>
            <a:r>
              <a:rPr lang="en-US" sz="4800" b="1" dirty="0">
                <a:solidFill>
                  <a:srgbClr val="FF0000"/>
                </a:solidFill>
              </a:rPr>
              <a:t>Insertion::</a:t>
            </a:r>
            <a:endParaRPr lang="en-US" sz="4800" b="1" dirty="0">
              <a:solidFill>
                <a:srgbClr val="FF0000"/>
              </a:solidFill>
            </a:endParaRPr>
          </a:p>
          <a:p>
            <a:r>
              <a:rPr lang="en-US" sz="4800" dirty="0"/>
              <a:t>insert into </a:t>
            </a:r>
            <a:r>
              <a:rPr lang="en-US" sz="4800" dirty="0" err="1"/>
              <a:t>sales_rng_part</a:t>
            </a:r>
            <a:r>
              <a:rPr lang="en-US" sz="4800" dirty="0"/>
              <a:t> values (10, 'Jones', 100, '05-JAN-2000') ;</a:t>
            </a:r>
            <a:endParaRPr lang="en-US" sz="4800" dirty="0"/>
          </a:p>
          <a:p>
            <a:r>
              <a:rPr lang="en-US" sz="4800" dirty="0"/>
              <a:t>insert into </a:t>
            </a:r>
            <a:r>
              <a:rPr lang="en-US" sz="4800" dirty="0" err="1"/>
              <a:t>sales_rng_part</a:t>
            </a:r>
            <a:r>
              <a:rPr lang="en-US" sz="4800" dirty="0"/>
              <a:t> values(21,'Smith', 150,'15-JAN-2000');</a:t>
            </a:r>
            <a:endParaRPr lang="en-US" sz="4800" dirty="0"/>
          </a:p>
          <a:p>
            <a:r>
              <a:rPr lang="en-US" sz="4800" dirty="0"/>
              <a:t>insert into </a:t>
            </a:r>
            <a:r>
              <a:rPr lang="en-US" sz="4800" dirty="0" err="1"/>
              <a:t>sales_rng_part</a:t>
            </a:r>
            <a:r>
              <a:rPr lang="en-US" sz="4800" dirty="0"/>
              <a:t> values(32,'Lee',130,'21-JAN-2000');</a:t>
            </a:r>
            <a:endParaRPr lang="en-US" sz="4800" dirty="0"/>
          </a:p>
          <a:p>
            <a:r>
              <a:rPr lang="en-US" sz="4800" dirty="0"/>
              <a:t>insert into </a:t>
            </a:r>
            <a:r>
              <a:rPr lang="en-US" sz="4800" dirty="0" err="1"/>
              <a:t>sales_rng_part</a:t>
            </a:r>
            <a:r>
              <a:rPr lang="en-US" sz="4800" dirty="0"/>
              <a:t> values(34,'KNA',190,'21-FEB-2000');</a:t>
            </a:r>
            <a:endParaRPr lang="en-US" sz="4800" dirty="0"/>
          </a:p>
          <a:p>
            <a:r>
              <a:rPr lang="en-US" sz="4800" dirty="0"/>
              <a:t>insert into </a:t>
            </a:r>
            <a:r>
              <a:rPr lang="en-US" sz="4800" dirty="0" err="1"/>
              <a:t>sales_rng_part</a:t>
            </a:r>
            <a:r>
              <a:rPr lang="en-US" sz="4800" dirty="0"/>
              <a:t> values(42,'ABC',130,'21-APR-2000');</a:t>
            </a:r>
            <a:endParaRPr lang="en-US" sz="4800" dirty="0"/>
          </a:p>
          <a:p>
            <a:r>
              <a:rPr lang="en-US" sz="4800" dirty="0"/>
              <a:t>insert into </a:t>
            </a:r>
            <a:r>
              <a:rPr lang="en-US" sz="4800" dirty="0" err="1"/>
              <a:t>sales_rng_part</a:t>
            </a:r>
            <a:r>
              <a:rPr lang="en-US" sz="4800" dirty="0"/>
              <a:t> values(42,'ABC',130,'21-MAY-2000'); --error</a:t>
            </a:r>
            <a:endParaRPr lang="en-US" sz="4800" dirty="0"/>
          </a:p>
          <a:p>
            <a:pPr marL="0" indent="0">
              <a:buNone/>
            </a:pPr>
            <a:r>
              <a:rPr lang="en-US" sz="4800" b="1" dirty="0">
                <a:solidFill>
                  <a:srgbClr val="FF0000"/>
                </a:solidFill>
              </a:rPr>
              <a:t>Selection::</a:t>
            </a:r>
            <a:endParaRPr lang="en-US" sz="4800" b="1" dirty="0">
              <a:solidFill>
                <a:srgbClr val="FF0000"/>
              </a:solidFill>
            </a:endParaRPr>
          </a:p>
          <a:p>
            <a:r>
              <a:rPr lang="en-US" sz="4800" dirty="0"/>
              <a:t>select * from </a:t>
            </a:r>
            <a:r>
              <a:rPr lang="en-US" sz="4800" dirty="0" err="1"/>
              <a:t>sales_rng_part</a:t>
            </a:r>
            <a:r>
              <a:rPr lang="en-US" sz="4800" dirty="0"/>
              <a:t>;</a:t>
            </a:r>
            <a:endParaRPr lang="en-US" sz="4800" dirty="0"/>
          </a:p>
          <a:p>
            <a:r>
              <a:rPr lang="en-US" sz="4800" dirty="0"/>
              <a:t>select * from </a:t>
            </a:r>
            <a:r>
              <a:rPr lang="en-US" sz="4800" dirty="0" err="1"/>
              <a:t>sales_rng_part</a:t>
            </a:r>
            <a:r>
              <a:rPr lang="en-US" sz="4800" dirty="0"/>
              <a:t> partition(sales_apr2022) ;</a:t>
            </a:r>
            <a:endParaRPr lang="en-US" sz="4800" dirty="0"/>
          </a:p>
          <a:p>
            <a:r>
              <a:rPr lang="en-US" sz="4800" dirty="0"/>
              <a:t>select * from </a:t>
            </a:r>
            <a:r>
              <a:rPr lang="en-US" sz="4800" dirty="0" err="1"/>
              <a:t>sales_rng_part</a:t>
            </a:r>
            <a:r>
              <a:rPr lang="en-US" sz="4800" dirty="0"/>
              <a:t> partition(sales_jan2022) ;</a:t>
            </a:r>
            <a:endParaRPr lang="en-US" sz="4800" dirty="0"/>
          </a:p>
          <a:p>
            <a:r>
              <a:rPr lang="en-US" sz="7200" b="1" dirty="0">
                <a:solidFill>
                  <a:srgbClr val="FF0000"/>
                </a:solidFill>
              </a:rPr>
              <a:t>Drop partition::</a:t>
            </a:r>
            <a:r>
              <a:rPr lang="en-US" sz="7200" dirty="0"/>
              <a:t> </a:t>
            </a:r>
            <a:r>
              <a:rPr lang="en-US" sz="4800" dirty="0"/>
              <a:t>Alter table </a:t>
            </a:r>
            <a:r>
              <a:rPr lang="en-US" sz="4800" dirty="0" err="1"/>
              <a:t>sales_rng_part</a:t>
            </a:r>
            <a:r>
              <a:rPr lang="en-US" sz="4800" dirty="0"/>
              <a:t> drop partition sales_mar2022;</a:t>
            </a:r>
            <a:br>
              <a:rPr lang="en-US" sz="4800" dirty="0"/>
            </a:br>
            <a:r>
              <a:rPr lang="en-US" sz="4800" dirty="0"/>
              <a:t>                                           ALTER TABLE </a:t>
            </a:r>
            <a:r>
              <a:rPr lang="en-US" sz="4800" dirty="0" err="1"/>
              <a:t>sales_rng_part</a:t>
            </a:r>
            <a:r>
              <a:rPr lang="en-US" sz="4800" dirty="0"/>
              <a:t> ADD PARTITION sales_may2022 VALUES less than  (</a:t>
            </a:r>
            <a:r>
              <a:rPr lang="en-US" sz="4800" dirty="0" err="1"/>
              <a:t>to_date</a:t>
            </a:r>
            <a:r>
              <a:rPr lang="en-US" sz="4800" dirty="0"/>
              <a:t>('06/01/2000','MM/DD/YYYY'));</a:t>
            </a:r>
            <a:endParaRPr lang="en-US" sz="4800" dirty="0"/>
          </a:p>
          <a:p>
            <a:endParaRPr lang="en-US" sz="18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List</a:t>
            </a:r>
            <a:r>
              <a:rPr lang="en-US" dirty="0"/>
              <a:t> </a:t>
            </a:r>
            <a:r>
              <a:rPr lang="en-US" b="1" u="sng" dirty="0">
                <a:solidFill>
                  <a:srgbClr val="FF0000"/>
                </a:solidFill>
              </a:rPr>
              <a:t>Partition</a:t>
            </a:r>
            <a:endParaRPr lang="en-US" b="1" u="sng" dirty="0">
              <a:solidFill>
                <a:srgbClr val="FF0000"/>
              </a:solidFill>
            </a:endParaRPr>
          </a:p>
        </p:txBody>
      </p:sp>
      <p:sp>
        <p:nvSpPr>
          <p:cNvPr id="3" name="Content Placeholder 2"/>
          <p:cNvSpPr>
            <a:spLocks noGrp="1"/>
          </p:cNvSpPr>
          <p:nvPr>
            <p:ph idx="1"/>
          </p:nvPr>
        </p:nvSpPr>
        <p:spPr>
          <a:xfrm>
            <a:off x="657896" y="1676468"/>
            <a:ext cx="10515600" cy="4351338"/>
          </a:xfrm>
        </p:spPr>
        <p:txBody>
          <a:bodyPr>
            <a:normAutofit fontScale="85000" lnSpcReduction="20000"/>
          </a:bodyPr>
          <a:lstStyle/>
          <a:p>
            <a:r>
              <a:rPr lang="en-US" sz="2300" dirty="0"/>
              <a:t>List partitioning mainly for Character data types columns like state, country name.</a:t>
            </a:r>
            <a:endParaRPr lang="en-US" sz="2300" dirty="0"/>
          </a:p>
          <a:p>
            <a:pPr marL="0" indent="0">
              <a:buNone/>
            </a:pPr>
            <a:r>
              <a:rPr lang="en-US" sz="1800" b="1" dirty="0">
                <a:solidFill>
                  <a:srgbClr val="FF0000"/>
                </a:solidFill>
              </a:rPr>
              <a:t>Ex::</a:t>
            </a:r>
            <a:r>
              <a:rPr lang="en-US" sz="1800" dirty="0"/>
              <a:t>CREATE TABLE </a:t>
            </a:r>
            <a:r>
              <a:rPr lang="en-US" sz="1800" dirty="0" err="1"/>
              <a:t>sales_list_part</a:t>
            </a:r>
            <a:r>
              <a:rPr lang="en-US" sz="1800" dirty="0"/>
              <a:t>(</a:t>
            </a:r>
            <a:r>
              <a:rPr lang="en-US" sz="1800" dirty="0" err="1"/>
              <a:t>salesman_id</a:t>
            </a:r>
            <a:r>
              <a:rPr lang="en-US" sz="1800" dirty="0"/>
              <a:t> NUMBER(5),</a:t>
            </a:r>
            <a:r>
              <a:rPr lang="en-US" sz="1800" dirty="0" err="1"/>
              <a:t>salesman_name</a:t>
            </a:r>
            <a:r>
              <a:rPr lang="en-US" sz="1800" dirty="0"/>
              <a:t> VARCHAR2(30),</a:t>
            </a:r>
            <a:r>
              <a:rPr lang="en-US" sz="1800" dirty="0" err="1"/>
              <a:t>sales_state</a:t>
            </a:r>
            <a:r>
              <a:rPr lang="en-US" sz="1800" dirty="0"/>
              <a:t> VARCHAR2(20),</a:t>
            </a:r>
            <a:r>
              <a:rPr lang="en-US" sz="1800" dirty="0" err="1"/>
              <a:t>sales_amount</a:t>
            </a:r>
            <a:r>
              <a:rPr lang="en-US" sz="1800" dirty="0"/>
              <a:t> NUMBER(10),</a:t>
            </a:r>
            <a:r>
              <a:rPr lang="en-US" sz="1800" dirty="0" err="1"/>
              <a:t>sales_date</a:t>
            </a:r>
            <a:r>
              <a:rPr lang="en-US" sz="1800" dirty="0"/>
              <a:t> DATE)</a:t>
            </a:r>
            <a:endParaRPr lang="en-US" sz="1800" dirty="0"/>
          </a:p>
          <a:p>
            <a:pPr marL="0" indent="0">
              <a:buNone/>
            </a:pPr>
            <a:r>
              <a:rPr lang="en-US" sz="1800" dirty="0"/>
              <a:t>       PARTITION BY LIST(</a:t>
            </a:r>
            <a:r>
              <a:rPr lang="en-US" sz="1800" dirty="0" err="1"/>
              <a:t>sales_state</a:t>
            </a:r>
            <a:r>
              <a:rPr lang="en-US" sz="1800" dirty="0"/>
              <a:t>)(PARTITION </a:t>
            </a:r>
            <a:r>
              <a:rPr lang="en-US" sz="1800" dirty="0" err="1"/>
              <a:t>sales_west</a:t>
            </a:r>
            <a:r>
              <a:rPr lang="en-US" sz="1800" dirty="0"/>
              <a:t> VALUES('California', 'Hawaii’),</a:t>
            </a:r>
            <a:endParaRPr lang="en-US" sz="1800" dirty="0"/>
          </a:p>
          <a:p>
            <a:pPr marL="0" indent="0">
              <a:buNone/>
            </a:pPr>
            <a:r>
              <a:rPr lang="en-US" sz="1800" dirty="0"/>
              <a:t>                                                                PARTITION </a:t>
            </a:r>
            <a:r>
              <a:rPr lang="en-US" sz="1800" dirty="0" err="1"/>
              <a:t>sales_east</a:t>
            </a:r>
            <a:r>
              <a:rPr lang="en-US" sz="1800" dirty="0"/>
              <a:t> VALUES ('New York', 'Virginia', 'Florida’),</a:t>
            </a:r>
            <a:endParaRPr lang="en-US" sz="1800" dirty="0"/>
          </a:p>
          <a:p>
            <a:pPr marL="0" indent="0">
              <a:buNone/>
            </a:pPr>
            <a:r>
              <a:rPr lang="en-US" sz="1800" dirty="0"/>
              <a:t>                                                                PARTITION </a:t>
            </a:r>
            <a:r>
              <a:rPr lang="en-US" sz="1800" dirty="0" err="1"/>
              <a:t>sales_central</a:t>
            </a:r>
            <a:r>
              <a:rPr lang="en-US" sz="1800" dirty="0"/>
              <a:t> VALUES('Texas', 'Illinois’),</a:t>
            </a:r>
            <a:endParaRPr lang="en-US" sz="1800" dirty="0"/>
          </a:p>
          <a:p>
            <a:pPr marL="0" indent="0">
              <a:buNone/>
            </a:pPr>
            <a:r>
              <a:rPr lang="en-US" sz="1800" dirty="0"/>
              <a:t>                                                                PARTITION </a:t>
            </a:r>
            <a:r>
              <a:rPr lang="en-US" sz="1800" dirty="0" err="1"/>
              <a:t>sales_other</a:t>
            </a:r>
            <a:r>
              <a:rPr lang="en-US" sz="1800" dirty="0"/>
              <a:t> VALUES(DEFAULT));</a:t>
            </a:r>
            <a:endParaRPr lang="en-US" sz="1800" dirty="0"/>
          </a:p>
          <a:p>
            <a:pPr marL="0" indent="0">
              <a:buNone/>
            </a:pPr>
            <a:r>
              <a:rPr lang="en-US" sz="1800" dirty="0">
                <a:solidFill>
                  <a:srgbClr val="FF0000"/>
                </a:solidFill>
              </a:rPr>
              <a:t>Insertion::</a:t>
            </a:r>
            <a:endParaRPr lang="en-US" sz="1800" dirty="0">
              <a:solidFill>
                <a:srgbClr val="FF0000"/>
              </a:solidFill>
            </a:endParaRPr>
          </a:p>
          <a:p>
            <a:r>
              <a:rPr lang="en-US" sz="1800" dirty="0"/>
              <a:t>insert into </a:t>
            </a:r>
            <a:r>
              <a:rPr lang="en-US" sz="1800" dirty="0" err="1"/>
              <a:t>sales_list_part</a:t>
            </a:r>
            <a:r>
              <a:rPr lang="en-US" sz="1800" dirty="0"/>
              <a:t> values(10, 'Jones', 'Hawaii', 100, '05-JAN-2000');</a:t>
            </a:r>
            <a:endParaRPr lang="en-US" sz="1800" dirty="0"/>
          </a:p>
          <a:p>
            <a:r>
              <a:rPr lang="en-US" sz="1800" dirty="0"/>
              <a:t>insert into </a:t>
            </a:r>
            <a:r>
              <a:rPr lang="en-US" sz="1800" dirty="0" err="1"/>
              <a:t>sales_list_part</a:t>
            </a:r>
            <a:r>
              <a:rPr lang="en-US" sz="1800" dirty="0"/>
              <a:t> values(21, 'Smith', 'Florida', 150, '15-JAN-2000');</a:t>
            </a:r>
            <a:endParaRPr lang="en-US" sz="1800" dirty="0"/>
          </a:p>
          <a:p>
            <a:r>
              <a:rPr lang="en-US" sz="1800" dirty="0"/>
              <a:t>insert into </a:t>
            </a:r>
            <a:r>
              <a:rPr lang="en-US" sz="1800" dirty="0" err="1"/>
              <a:t>sales_list_part</a:t>
            </a:r>
            <a:r>
              <a:rPr lang="en-US" sz="1800" dirty="0"/>
              <a:t> values(32, 'Lee', 'Colorado', 130, '21-JAN-2000’);</a:t>
            </a:r>
            <a:endParaRPr lang="en-US" sz="1800" dirty="0"/>
          </a:p>
          <a:p>
            <a:pPr marL="0" indent="0">
              <a:buNone/>
            </a:pPr>
            <a:r>
              <a:rPr lang="en-US" sz="1800" b="1" dirty="0">
                <a:solidFill>
                  <a:srgbClr val="FF0000"/>
                </a:solidFill>
              </a:rPr>
              <a:t>Selection::</a:t>
            </a:r>
            <a:endParaRPr lang="en-US" sz="1800" b="1" dirty="0">
              <a:solidFill>
                <a:srgbClr val="FF0000"/>
              </a:solidFill>
            </a:endParaRPr>
          </a:p>
          <a:p>
            <a:r>
              <a:rPr lang="en-US" sz="1800" dirty="0"/>
              <a:t>select * from </a:t>
            </a:r>
            <a:r>
              <a:rPr lang="en-US" sz="1800" dirty="0" err="1"/>
              <a:t>sales_list_part</a:t>
            </a:r>
            <a:r>
              <a:rPr lang="en-US" sz="1800" dirty="0"/>
              <a:t>;</a:t>
            </a:r>
            <a:endParaRPr lang="en-US" sz="1800" dirty="0"/>
          </a:p>
          <a:p>
            <a:r>
              <a:rPr lang="en-US" sz="1800" dirty="0"/>
              <a:t>select * from </a:t>
            </a:r>
            <a:r>
              <a:rPr lang="en-US" sz="1800" dirty="0" err="1"/>
              <a:t>sales_list_part</a:t>
            </a:r>
            <a:r>
              <a:rPr lang="en-US" sz="1800" dirty="0"/>
              <a:t> partition(</a:t>
            </a:r>
            <a:r>
              <a:rPr lang="en-US" sz="1800" dirty="0" err="1"/>
              <a:t>sales_west</a:t>
            </a:r>
            <a:r>
              <a:rPr lang="en-US" sz="1800" dirty="0"/>
              <a:t>) ;</a:t>
            </a:r>
            <a:endParaRPr lang="en-US" sz="1800" dirty="0"/>
          </a:p>
          <a:p>
            <a:pPr marL="0" indent="0">
              <a:buNone/>
            </a:pPr>
            <a:r>
              <a:rPr lang="en-US" sz="1800" b="1" dirty="0">
                <a:solidFill>
                  <a:srgbClr val="FF0000"/>
                </a:solidFill>
              </a:rPr>
              <a:t>Rename Partition::</a:t>
            </a:r>
            <a:r>
              <a:rPr lang="en-US" sz="1800" dirty="0"/>
              <a:t> Alter table </a:t>
            </a:r>
            <a:r>
              <a:rPr lang="en-US" sz="1800" dirty="0" err="1"/>
              <a:t>sales_list_part</a:t>
            </a:r>
            <a:r>
              <a:rPr lang="en-US" sz="1800" dirty="0"/>
              <a:t> rename partition </a:t>
            </a:r>
            <a:r>
              <a:rPr lang="en-US" sz="1800" dirty="0" err="1"/>
              <a:t>sales_west</a:t>
            </a:r>
            <a:r>
              <a:rPr lang="en-US" sz="1800" dirty="0"/>
              <a:t> to </a:t>
            </a:r>
            <a:r>
              <a:rPr lang="en-US" sz="1800" dirty="0" err="1"/>
              <a:t>sales_wst</a:t>
            </a:r>
            <a:r>
              <a:rPr lang="en-US" sz="1800" dirty="0"/>
              <a:t>;</a:t>
            </a:r>
            <a:endParaRPr lang="en-US" sz="1800"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Hash</a:t>
            </a:r>
            <a:r>
              <a:rPr lang="en-US" dirty="0"/>
              <a:t> </a:t>
            </a:r>
            <a:r>
              <a:rPr lang="en-US" b="1" u="sng" dirty="0">
                <a:solidFill>
                  <a:srgbClr val="FF0000"/>
                </a:solidFill>
              </a:rPr>
              <a:t>Partition</a:t>
            </a:r>
            <a:endParaRPr lang="en-US" b="1" u="sng" dirty="0">
              <a:solidFill>
                <a:srgbClr val="FF0000"/>
              </a:solidFill>
            </a:endParaRPr>
          </a:p>
        </p:txBody>
      </p:sp>
      <p:sp>
        <p:nvSpPr>
          <p:cNvPr id="3" name="Content Placeholder 2"/>
          <p:cNvSpPr>
            <a:spLocks noGrp="1"/>
          </p:cNvSpPr>
          <p:nvPr>
            <p:ph idx="1"/>
          </p:nvPr>
        </p:nvSpPr>
        <p:spPr/>
        <p:txBody>
          <a:bodyPr>
            <a:normAutofit fontScale="92500" lnSpcReduction="20000"/>
          </a:bodyPr>
          <a:lstStyle/>
          <a:p>
            <a:r>
              <a:rPr lang="en-US" sz="2000" dirty="0"/>
              <a:t>This is mainly for number and date fields.</a:t>
            </a:r>
            <a:endParaRPr lang="en-US" sz="2000" dirty="0"/>
          </a:p>
          <a:p>
            <a:r>
              <a:rPr lang="en-US" sz="2000" dirty="0"/>
              <a:t>In this method we have to specify no.of partitions then oracle automatically creates based on Hash algorithms.</a:t>
            </a:r>
            <a:endParaRPr lang="en-US" sz="2000" dirty="0"/>
          </a:p>
          <a:p>
            <a:r>
              <a:rPr lang="en-US" sz="2000" dirty="0"/>
              <a:t>CREATE TABLE </a:t>
            </a:r>
            <a:r>
              <a:rPr lang="en-US" sz="2000" dirty="0" err="1"/>
              <a:t>sales_hash</a:t>
            </a:r>
            <a:r>
              <a:rPr lang="en-US" sz="2000" dirty="0"/>
              <a:t>(</a:t>
            </a:r>
            <a:r>
              <a:rPr lang="en-US" sz="2000" dirty="0" err="1"/>
              <a:t>salesman_id</a:t>
            </a:r>
            <a:r>
              <a:rPr lang="en-US" sz="2000" dirty="0"/>
              <a:t>  NUMBER(5), </a:t>
            </a:r>
            <a:r>
              <a:rPr lang="en-US" sz="2000" dirty="0" err="1"/>
              <a:t>salesman_name</a:t>
            </a:r>
            <a:r>
              <a:rPr lang="en-US" sz="2000" dirty="0"/>
              <a:t> VARCHAR2(30), loc  varchar2(100),</a:t>
            </a:r>
            <a:r>
              <a:rPr lang="en-US" sz="2000" dirty="0" err="1"/>
              <a:t>sales_amount</a:t>
            </a:r>
            <a:r>
              <a:rPr lang="en-US" sz="2000" dirty="0"/>
              <a:t>  NUMBER(10), </a:t>
            </a:r>
            <a:r>
              <a:rPr lang="en-US" sz="2000" dirty="0" err="1"/>
              <a:t>sale_date</a:t>
            </a:r>
            <a:r>
              <a:rPr lang="en-US" sz="2000" dirty="0"/>
              <a:t> date) PARTITION BY HASH(</a:t>
            </a:r>
            <a:r>
              <a:rPr lang="en-US" sz="2000" dirty="0" err="1"/>
              <a:t>salesman_id</a:t>
            </a:r>
            <a:r>
              <a:rPr lang="en-US" sz="2000" dirty="0"/>
              <a:t>) PARTITIONS 4 ;</a:t>
            </a:r>
            <a:endParaRPr lang="en-US" sz="2000" dirty="0"/>
          </a:p>
          <a:p>
            <a:r>
              <a:rPr lang="en-US" sz="2000" dirty="0"/>
              <a:t>insert into </a:t>
            </a:r>
            <a:r>
              <a:rPr lang="en-US" sz="2000" dirty="0" err="1"/>
              <a:t>sales_hash</a:t>
            </a:r>
            <a:r>
              <a:rPr lang="en-US" sz="2000" dirty="0"/>
              <a:t> values(10, 'Jones', 'Hawaii', 100, '05-JAN-2000');</a:t>
            </a:r>
            <a:endParaRPr lang="en-US" sz="2000" dirty="0"/>
          </a:p>
          <a:p>
            <a:r>
              <a:rPr lang="en-US" sz="2000" dirty="0"/>
              <a:t>insert into </a:t>
            </a:r>
            <a:r>
              <a:rPr lang="en-US" sz="2000" dirty="0" err="1"/>
              <a:t>sales_hash</a:t>
            </a:r>
            <a:r>
              <a:rPr lang="en-US" sz="2000" dirty="0"/>
              <a:t> values(21, 'Smith', 'Florida', 150, '15-JAN-2000');</a:t>
            </a:r>
            <a:endParaRPr lang="en-US" sz="2000" dirty="0"/>
          </a:p>
          <a:p>
            <a:r>
              <a:rPr lang="en-US" sz="2000" dirty="0"/>
              <a:t>insert into </a:t>
            </a:r>
            <a:r>
              <a:rPr lang="en-US" sz="2000" dirty="0" err="1"/>
              <a:t>sales_hash</a:t>
            </a:r>
            <a:r>
              <a:rPr lang="en-US" sz="2000" dirty="0"/>
              <a:t> values(32, 'Lee', 'Colorado', 130, '21-JAN-2000’);</a:t>
            </a:r>
            <a:endParaRPr lang="en-US" sz="2000" dirty="0"/>
          </a:p>
          <a:p>
            <a:endParaRPr lang="en-US" sz="2000" dirty="0"/>
          </a:p>
          <a:p>
            <a:r>
              <a:rPr lang="en-US" sz="2000" dirty="0"/>
              <a:t>Select * from </a:t>
            </a:r>
            <a:r>
              <a:rPr lang="en-US" sz="2000" dirty="0" err="1"/>
              <a:t>user_tab_partitions</a:t>
            </a:r>
            <a:r>
              <a:rPr lang="en-US" sz="2000" dirty="0"/>
              <a:t> where </a:t>
            </a:r>
            <a:r>
              <a:rPr lang="en-US" sz="2000" dirty="0" err="1"/>
              <a:t>table_name</a:t>
            </a:r>
            <a:r>
              <a:rPr lang="en-US" sz="2000" dirty="0"/>
              <a:t> like 'SALES_HASH’;</a:t>
            </a:r>
            <a:endParaRPr lang="en-US" sz="2000" dirty="0"/>
          </a:p>
          <a:p>
            <a:endParaRPr lang="en-US" sz="2000" dirty="0"/>
          </a:p>
          <a:p>
            <a:r>
              <a:rPr lang="en-US" sz="2000" dirty="0"/>
              <a:t>select * from </a:t>
            </a:r>
            <a:r>
              <a:rPr lang="en-US" sz="2000" dirty="0" err="1"/>
              <a:t>sales_hash</a:t>
            </a:r>
            <a:r>
              <a:rPr lang="en-US" sz="2000" dirty="0"/>
              <a:t>;</a:t>
            </a:r>
            <a:endParaRPr lang="en-US" sz="2000" dirty="0"/>
          </a:p>
          <a:p>
            <a:r>
              <a:rPr lang="en-US" sz="2000" dirty="0"/>
              <a:t>select * from </a:t>
            </a:r>
            <a:r>
              <a:rPr lang="en-US" sz="2000" dirty="0" err="1"/>
              <a:t>sales_hash</a:t>
            </a:r>
            <a:r>
              <a:rPr lang="en-US" sz="2000" dirty="0"/>
              <a:t> partition(SYS_P473426);</a:t>
            </a:r>
            <a:endParaRPr lang="en-US" sz="20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Clustering</a:t>
            </a:r>
            <a:endParaRPr lang="en-US" b="1" u="sng" dirty="0">
              <a:solidFill>
                <a:srgbClr val="FF0000"/>
              </a:solidFill>
            </a:endParaRPr>
          </a:p>
        </p:txBody>
      </p:sp>
      <p:sp>
        <p:nvSpPr>
          <p:cNvPr id="3" name="Content Placeholder 2"/>
          <p:cNvSpPr>
            <a:spLocks noGrp="1"/>
          </p:cNvSpPr>
          <p:nvPr>
            <p:ph idx="1"/>
          </p:nvPr>
        </p:nvSpPr>
        <p:spPr/>
        <p:txBody>
          <a:bodyPr/>
          <a:lstStyle/>
          <a:p>
            <a:r>
              <a:rPr lang="en-US" sz="1800" dirty="0"/>
              <a:t>Cluster is Database object. Which is used to improve performance of joined query.</a:t>
            </a:r>
            <a:endParaRPr lang="en-US" sz="1800" dirty="0"/>
          </a:p>
          <a:p>
            <a:r>
              <a:rPr lang="en-US" sz="1800" dirty="0"/>
              <a:t>Cluster contains group of tables together and shares same data block.</a:t>
            </a:r>
            <a:endParaRPr lang="en-US" sz="1800" dirty="0"/>
          </a:p>
          <a:p>
            <a:r>
              <a:rPr lang="en-US" sz="1800" dirty="0"/>
              <a:t>Cluster table must have common column (Cluster key).</a:t>
            </a:r>
            <a:endParaRPr lang="en-US" sz="1800" dirty="0"/>
          </a:p>
          <a:p>
            <a:r>
              <a:rPr lang="en-US" sz="1800" dirty="0"/>
              <a:t>Whenever perform the join operations Oracle will checks from cluster tables. If available DB server will retrieve from cluster tables very fastly for join. And corresponding other columns will pick from original tables.</a:t>
            </a:r>
            <a:endParaRPr lang="en-US" sz="1800" dirty="0"/>
          </a:p>
          <a:p>
            <a:r>
              <a:rPr lang="en-US" sz="1800" dirty="0"/>
              <a:t>Creation of cluster table:</a:t>
            </a:r>
            <a:br>
              <a:rPr lang="en-US" sz="1800" dirty="0"/>
            </a:br>
            <a:r>
              <a:rPr lang="en-US" sz="1800" dirty="0"/>
              <a:t> Step1:: Create a cluster</a:t>
            </a:r>
            <a:br>
              <a:rPr lang="en-US" sz="1800" dirty="0"/>
            </a:br>
            <a:r>
              <a:rPr lang="en-US" sz="1800" dirty="0"/>
              <a:t> Step2:: Create index on cluster </a:t>
            </a:r>
            <a:br>
              <a:rPr lang="en-US" sz="1800" dirty="0"/>
            </a:br>
            <a:r>
              <a:rPr lang="en-US" sz="1800" dirty="0"/>
              <a:t> Step3:: Creating cluster tables.</a:t>
            </a:r>
            <a:endParaRPr lang="en-US" sz="1800"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Creating the Clustered Tables</a:t>
            </a:r>
            <a:endParaRPr lang="en-US" b="1" u="sng" dirty="0">
              <a:solidFill>
                <a:srgbClr val="FF0000"/>
              </a:solidFill>
            </a:endParaRPr>
          </a:p>
        </p:txBody>
      </p:sp>
      <p:sp>
        <p:nvSpPr>
          <p:cNvPr id="3" name="Content Placeholder 2"/>
          <p:cNvSpPr>
            <a:spLocks noGrp="1"/>
          </p:cNvSpPr>
          <p:nvPr>
            <p:ph idx="1"/>
          </p:nvPr>
        </p:nvSpPr>
        <p:spPr/>
        <p:txBody>
          <a:bodyPr/>
          <a:lstStyle/>
          <a:p>
            <a:r>
              <a:rPr lang="en-US" dirty="0"/>
              <a:t>Step1:: Creating Cluster</a:t>
            </a:r>
            <a:br>
              <a:rPr lang="en-US" dirty="0"/>
            </a:br>
            <a:r>
              <a:rPr lang="en-US" dirty="0"/>
              <a:t>    </a:t>
            </a:r>
            <a:r>
              <a:rPr lang="en-US" sz="1700" b="1" dirty="0">
                <a:solidFill>
                  <a:srgbClr val="FF0000"/>
                </a:solidFill>
              </a:rPr>
              <a:t>Ex:: </a:t>
            </a:r>
            <a:r>
              <a:rPr lang="en-US" sz="1700" dirty="0"/>
              <a:t>create cluster </a:t>
            </a:r>
            <a:r>
              <a:rPr lang="en-US" sz="1700" dirty="0" err="1"/>
              <a:t>emp_dept</a:t>
            </a:r>
            <a:r>
              <a:rPr lang="en-US" sz="1700" dirty="0"/>
              <a:t>(</a:t>
            </a:r>
            <a:r>
              <a:rPr lang="en-US" sz="1700" dirty="0" err="1"/>
              <a:t>deptno</a:t>
            </a:r>
            <a:r>
              <a:rPr lang="en-US" sz="1700" dirty="0"/>
              <a:t> number);</a:t>
            </a:r>
            <a:endParaRPr lang="en-US" sz="1700" dirty="0"/>
          </a:p>
          <a:p>
            <a:r>
              <a:rPr lang="en-US" dirty="0"/>
              <a:t>Step-2:: Create index on Cluster</a:t>
            </a:r>
            <a:br>
              <a:rPr lang="en-US" dirty="0"/>
            </a:br>
            <a:r>
              <a:rPr lang="en-US" dirty="0"/>
              <a:t>    </a:t>
            </a:r>
            <a:r>
              <a:rPr lang="en-US" sz="1700" b="1" dirty="0">
                <a:solidFill>
                  <a:srgbClr val="FF0000"/>
                </a:solidFill>
              </a:rPr>
              <a:t>Ex:: </a:t>
            </a:r>
            <a:r>
              <a:rPr lang="en-US" sz="1700" dirty="0"/>
              <a:t>create index </a:t>
            </a:r>
            <a:r>
              <a:rPr lang="en-US" sz="1700" dirty="0" err="1"/>
              <a:t>I_emp_dept</a:t>
            </a:r>
            <a:r>
              <a:rPr lang="en-US" sz="1700" dirty="0"/>
              <a:t> on cluster </a:t>
            </a:r>
            <a:r>
              <a:rPr lang="en-US" sz="1700" dirty="0" err="1"/>
              <a:t>emp_dept</a:t>
            </a:r>
            <a:r>
              <a:rPr lang="en-US" sz="1700" dirty="0"/>
              <a:t>;</a:t>
            </a:r>
            <a:endParaRPr lang="en-US" sz="1700" dirty="0"/>
          </a:p>
          <a:p>
            <a:r>
              <a:rPr lang="en-US" dirty="0"/>
              <a:t>Step-3::Create Cluster Table.</a:t>
            </a:r>
            <a:endParaRPr lang="en-US" dirty="0"/>
          </a:p>
          <a:p>
            <a:r>
              <a:rPr lang="en-US" sz="1700" b="1" dirty="0">
                <a:solidFill>
                  <a:srgbClr val="FF0000"/>
                </a:solidFill>
              </a:rPr>
              <a:t>    Ex:: </a:t>
            </a:r>
            <a:br>
              <a:rPr lang="en-US" dirty="0"/>
            </a:br>
            <a:r>
              <a:rPr lang="en-US" dirty="0"/>
              <a:t>   </a:t>
            </a:r>
            <a:r>
              <a:rPr lang="en-US" sz="1700" dirty="0"/>
              <a:t>Create table emp1(</a:t>
            </a:r>
            <a:r>
              <a:rPr lang="en-US" sz="1700" dirty="0" err="1"/>
              <a:t>empno</a:t>
            </a:r>
            <a:r>
              <a:rPr lang="en-US" sz="1700" dirty="0"/>
              <a:t> </a:t>
            </a:r>
            <a:r>
              <a:rPr lang="en-US" sz="1700" dirty="0" err="1"/>
              <a:t>number,ename</a:t>
            </a:r>
            <a:r>
              <a:rPr lang="en-US" sz="1700" dirty="0"/>
              <a:t> varchar2(10),</a:t>
            </a:r>
            <a:r>
              <a:rPr lang="en-US" sz="1700" dirty="0" err="1"/>
              <a:t>sal</a:t>
            </a:r>
            <a:r>
              <a:rPr lang="en-US" sz="1700" dirty="0"/>
              <a:t> </a:t>
            </a:r>
            <a:r>
              <a:rPr lang="en-US" sz="1700" dirty="0" err="1"/>
              <a:t>number,deptno</a:t>
            </a:r>
            <a:r>
              <a:rPr lang="en-US" sz="1700" dirty="0"/>
              <a:t> number) cluster </a:t>
            </a:r>
            <a:r>
              <a:rPr lang="en-US" sz="1700" dirty="0" err="1"/>
              <a:t>emp_dept</a:t>
            </a:r>
            <a:r>
              <a:rPr lang="en-US" sz="1700" dirty="0"/>
              <a:t>(</a:t>
            </a:r>
            <a:r>
              <a:rPr lang="en-US" sz="1700" dirty="0" err="1"/>
              <a:t>deptno</a:t>
            </a:r>
            <a:r>
              <a:rPr lang="en-US" sz="1700" dirty="0"/>
              <a:t>);</a:t>
            </a:r>
            <a:endParaRPr lang="en-US" sz="1700" dirty="0"/>
          </a:p>
          <a:p>
            <a:pPr marL="0" indent="0">
              <a:buNone/>
            </a:pPr>
            <a:r>
              <a:rPr lang="en-US" dirty="0"/>
              <a:t>     </a:t>
            </a:r>
            <a:r>
              <a:rPr lang="en-US" sz="1700" dirty="0"/>
              <a:t>Create table dept1(</a:t>
            </a:r>
            <a:r>
              <a:rPr lang="en-US" sz="1700" dirty="0" err="1"/>
              <a:t>deptno</a:t>
            </a:r>
            <a:r>
              <a:rPr lang="en-US" sz="1700" dirty="0"/>
              <a:t> </a:t>
            </a:r>
            <a:r>
              <a:rPr lang="en-US" sz="1700" dirty="0" err="1"/>
              <a:t>number,dname</a:t>
            </a:r>
            <a:r>
              <a:rPr lang="en-US" sz="1700" dirty="0"/>
              <a:t> varchar2(10),Loc Varchar2(10)) cluster </a:t>
            </a:r>
            <a:r>
              <a:rPr lang="en-US" sz="1700" dirty="0" err="1"/>
              <a:t>emp_dept</a:t>
            </a:r>
            <a:r>
              <a:rPr lang="en-US" sz="1700" dirty="0"/>
              <a:t>(</a:t>
            </a:r>
            <a:r>
              <a:rPr lang="en-US" sz="1700" dirty="0" err="1"/>
              <a:t>deptno</a:t>
            </a:r>
            <a:r>
              <a:rPr lang="en-US" sz="1700" dirty="0"/>
              <a:t>);</a:t>
            </a:r>
            <a:endParaRPr lang="en-US" sz="1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DML</a:t>
            </a:r>
            <a:endParaRPr lang="en-US" b="1" u="sng" dirty="0">
              <a:solidFill>
                <a:srgbClr val="FF0000"/>
              </a:solidFill>
            </a:endParaRPr>
          </a:p>
        </p:txBody>
      </p:sp>
      <p:sp>
        <p:nvSpPr>
          <p:cNvPr id="3" name="Content Placeholder 2"/>
          <p:cNvSpPr>
            <a:spLocks noGrp="1"/>
          </p:cNvSpPr>
          <p:nvPr>
            <p:ph idx="1"/>
          </p:nvPr>
        </p:nvSpPr>
        <p:spPr/>
        <p:txBody>
          <a:bodyPr>
            <a:normAutofit/>
          </a:bodyPr>
          <a:lstStyle/>
          <a:p>
            <a:r>
              <a:rPr lang="en-US" sz="1800" dirty="0"/>
              <a:t>Insert</a:t>
            </a:r>
            <a:endParaRPr lang="en-US" sz="1800" dirty="0"/>
          </a:p>
          <a:p>
            <a:r>
              <a:rPr lang="en-US" sz="1800" dirty="0"/>
              <a:t>Update</a:t>
            </a:r>
            <a:endParaRPr lang="en-US" sz="1800" dirty="0"/>
          </a:p>
          <a:p>
            <a:r>
              <a:rPr lang="en-US" sz="1800" dirty="0"/>
              <a:t>Delete</a:t>
            </a:r>
            <a:endParaRPr lang="en-US" sz="1800" dirty="0"/>
          </a:p>
          <a:p>
            <a:r>
              <a:rPr lang="en-US" sz="1800" dirty="0"/>
              <a:t>Merge</a:t>
            </a:r>
            <a:endParaRPr lang="en-US" sz="1800"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Dropping</a:t>
            </a:r>
            <a:r>
              <a:rPr lang="en-US" dirty="0"/>
              <a:t> </a:t>
            </a:r>
            <a:r>
              <a:rPr lang="en-US" b="1" u="sng" dirty="0">
                <a:solidFill>
                  <a:srgbClr val="FF0000"/>
                </a:solidFill>
              </a:rPr>
              <a:t>Clusters</a:t>
            </a:r>
            <a:endParaRPr lang="en-US" b="1" u="sng" dirty="0">
              <a:solidFill>
                <a:srgbClr val="FF0000"/>
              </a:solidFill>
            </a:endParaRPr>
          </a:p>
        </p:txBody>
      </p:sp>
      <p:sp>
        <p:nvSpPr>
          <p:cNvPr id="3" name="Content Placeholder 2"/>
          <p:cNvSpPr>
            <a:spLocks noGrp="1"/>
          </p:cNvSpPr>
          <p:nvPr>
            <p:ph idx="1"/>
          </p:nvPr>
        </p:nvSpPr>
        <p:spPr/>
        <p:txBody>
          <a:bodyPr/>
          <a:lstStyle/>
          <a:p>
            <a:pPr>
              <a:lnSpc>
                <a:spcPct val="70000"/>
              </a:lnSpc>
            </a:pPr>
            <a:r>
              <a:rPr lang="en-US" sz="1900" dirty="0"/>
              <a:t>Normally we cannot drop clusters with out dropping the underlying tables.</a:t>
            </a:r>
            <a:endParaRPr lang="en-US" sz="1900" dirty="0"/>
          </a:p>
          <a:p>
            <a:pPr>
              <a:lnSpc>
                <a:spcPct val="70000"/>
              </a:lnSpc>
            </a:pPr>
            <a:r>
              <a:rPr lang="en-US" sz="1900" dirty="0"/>
              <a:t>If required to drop cluster need to drop underlying tables using “Including tables” clause.</a:t>
            </a:r>
            <a:endParaRPr lang="en-US" sz="1900" dirty="0"/>
          </a:p>
          <a:p>
            <a:r>
              <a:rPr lang="en-US" sz="1700" b="1" dirty="0">
                <a:solidFill>
                  <a:srgbClr val="FF0000"/>
                </a:solidFill>
              </a:rPr>
              <a:t>Syn::</a:t>
            </a:r>
            <a:r>
              <a:rPr lang="en-US" dirty="0"/>
              <a:t> </a:t>
            </a:r>
            <a:r>
              <a:rPr lang="en-US" sz="1700" dirty="0"/>
              <a:t>drop cluster </a:t>
            </a:r>
            <a:r>
              <a:rPr lang="en-US" sz="1700" dirty="0" err="1"/>
              <a:t>emp_dept</a:t>
            </a:r>
            <a:r>
              <a:rPr lang="en-US" sz="1900" dirty="0"/>
              <a:t>;</a:t>
            </a:r>
            <a:r>
              <a:rPr lang="en-US" dirty="0"/>
              <a:t> </a:t>
            </a:r>
            <a:r>
              <a:rPr lang="en-US" sz="1900" dirty="0"/>
              <a:t>--error(Cluster not empty)</a:t>
            </a:r>
            <a:br>
              <a:rPr lang="en-US" dirty="0"/>
            </a:br>
            <a:r>
              <a:rPr lang="en-US" dirty="0"/>
              <a:t>          </a:t>
            </a:r>
            <a:r>
              <a:rPr lang="en-US" sz="1700" dirty="0"/>
              <a:t>drop cluster </a:t>
            </a:r>
            <a:r>
              <a:rPr lang="en-US" sz="1700" dirty="0" err="1"/>
              <a:t>emp_dept</a:t>
            </a:r>
            <a:r>
              <a:rPr lang="en-US" sz="1700" dirty="0"/>
              <a:t> including tables;</a:t>
            </a:r>
            <a:endParaRPr lang="en-US" sz="1700" dirty="0"/>
          </a:p>
          <a:p>
            <a:endParaRPr lang="en-US" dirty="0"/>
          </a:p>
        </p:txBody>
      </p:sp>
    </p:spTree>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rPr>
              <a:t>Insert</a:t>
            </a:r>
            <a:endParaRPr lang="en-US" b="1" u="sng" dirty="0">
              <a:solidFill>
                <a:srgbClr val="FF0000"/>
              </a:solidFill>
            </a:endParaRPr>
          </a:p>
        </p:txBody>
      </p:sp>
      <p:sp>
        <p:nvSpPr>
          <p:cNvPr id="3" name="Content Placeholder 2"/>
          <p:cNvSpPr>
            <a:spLocks noGrp="1"/>
          </p:cNvSpPr>
          <p:nvPr>
            <p:ph idx="1"/>
          </p:nvPr>
        </p:nvSpPr>
        <p:spPr/>
        <p:txBody>
          <a:bodyPr>
            <a:normAutofit lnSpcReduction="10000"/>
          </a:bodyPr>
          <a:lstStyle/>
          <a:p>
            <a:r>
              <a:rPr lang="en-US" sz="1800" dirty="0"/>
              <a:t>Create table t1(a </a:t>
            </a:r>
            <a:r>
              <a:rPr lang="en-US" sz="1800" dirty="0" err="1"/>
              <a:t>number,b</a:t>
            </a:r>
            <a:r>
              <a:rPr lang="en-US" sz="1800" dirty="0"/>
              <a:t> varchar2(10));</a:t>
            </a:r>
            <a:endParaRPr lang="en-US" sz="1800" dirty="0"/>
          </a:p>
          <a:p>
            <a:r>
              <a:rPr lang="en-US" sz="1800" dirty="0"/>
              <a:t>Insert into t1(</a:t>
            </a:r>
            <a:r>
              <a:rPr lang="en-US" sz="1800" dirty="0" err="1"/>
              <a:t>a,b</a:t>
            </a:r>
            <a:r>
              <a:rPr lang="en-US" sz="1800" dirty="0"/>
              <a:t>) values(1,’a’);</a:t>
            </a:r>
            <a:endParaRPr lang="en-US" sz="1800" dirty="0"/>
          </a:p>
          <a:p>
            <a:r>
              <a:rPr lang="en-US" sz="1800" dirty="0"/>
              <a:t>Insert into t1 values(2,’b’);</a:t>
            </a:r>
            <a:endParaRPr lang="en-US" sz="1800" dirty="0"/>
          </a:p>
          <a:p>
            <a:r>
              <a:rPr lang="en-US" sz="1800" dirty="0"/>
              <a:t>Insert into t1 values(&amp;</a:t>
            </a:r>
            <a:r>
              <a:rPr lang="en-US" sz="1800" dirty="0" err="1"/>
              <a:t>a,&amp;b</a:t>
            </a:r>
            <a:r>
              <a:rPr lang="en-US" sz="1800" dirty="0"/>
              <a:t>);</a:t>
            </a:r>
            <a:endParaRPr lang="en-US" sz="1800" dirty="0"/>
          </a:p>
          <a:p>
            <a:r>
              <a:rPr lang="en-US" sz="1800" dirty="0"/>
              <a:t>INSERT ALL</a:t>
            </a:r>
            <a:endParaRPr lang="en-US" sz="1800" dirty="0"/>
          </a:p>
          <a:p>
            <a:pPr marL="0" indent="0">
              <a:buNone/>
            </a:pPr>
            <a:r>
              <a:rPr lang="en-US" sz="1800" dirty="0"/>
              <a:t>       INTO t1 (</a:t>
            </a:r>
            <a:r>
              <a:rPr lang="en-US" sz="1800" dirty="0" err="1"/>
              <a:t>a,b</a:t>
            </a:r>
            <a:r>
              <a:rPr lang="en-US" sz="1800" dirty="0"/>
              <a:t>) VALUES (5,'e’)</a:t>
            </a:r>
            <a:endParaRPr lang="en-US" sz="1800" dirty="0"/>
          </a:p>
          <a:p>
            <a:pPr marL="0" indent="0">
              <a:buNone/>
            </a:pPr>
            <a:r>
              <a:rPr lang="en-US" sz="1800" dirty="0"/>
              <a:t>       INTO t1 (</a:t>
            </a:r>
            <a:r>
              <a:rPr lang="en-US" sz="1800" dirty="0" err="1"/>
              <a:t>a,b</a:t>
            </a:r>
            <a:r>
              <a:rPr lang="en-US" sz="1800" dirty="0"/>
              <a:t>) VALUES (6,'b’)</a:t>
            </a:r>
            <a:endParaRPr lang="en-US" sz="1800" dirty="0"/>
          </a:p>
          <a:p>
            <a:pPr marL="0" indent="0">
              <a:buNone/>
            </a:pPr>
            <a:r>
              <a:rPr lang="en-US" sz="1800" dirty="0"/>
              <a:t>       INTO t1 (</a:t>
            </a:r>
            <a:r>
              <a:rPr lang="en-US" sz="1800" dirty="0" err="1"/>
              <a:t>a,b</a:t>
            </a:r>
            <a:r>
              <a:rPr lang="en-US" sz="1800" dirty="0"/>
              <a:t>) VALUES (7,'c’)  </a:t>
            </a:r>
            <a:endParaRPr lang="en-US" sz="1800" dirty="0"/>
          </a:p>
          <a:p>
            <a:pPr marL="0" indent="0">
              <a:buNone/>
            </a:pPr>
            <a:r>
              <a:rPr lang="en-US" sz="1800" dirty="0"/>
              <a:t>       select * from dual;   </a:t>
            </a:r>
            <a:endParaRPr lang="en-US" sz="1800" dirty="0"/>
          </a:p>
          <a:p>
            <a:r>
              <a:rPr lang="en-US" sz="1800" dirty="0"/>
              <a:t> Create table t2 as select * from t1;</a:t>
            </a:r>
            <a:endParaRPr lang="en-US" sz="1800" dirty="0"/>
          </a:p>
          <a:p>
            <a:r>
              <a:rPr lang="en-US" sz="1800" dirty="0"/>
              <a:t>Create table t3 as select * from t1 where 1=2;</a:t>
            </a:r>
            <a:endParaRPr lang="en-US" sz="1800" dirty="0"/>
          </a:p>
          <a:p>
            <a:r>
              <a:rPr lang="en-US" sz="1800" dirty="0"/>
              <a:t>Insert into t3 select * from t2;</a:t>
            </a:r>
            <a:endParaRPr 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err="1">
                <a:solidFill>
                  <a:srgbClr val="FF0000"/>
                </a:solidFill>
              </a:rPr>
              <a:t>Update&amp;Delete</a:t>
            </a:r>
            <a:endParaRPr lang="en-US" b="1" u="sng" dirty="0">
              <a:solidFill>
                <a:srgbClr val="FF0000"/>
              </a:solidFill>
            </a:endParaRPr>
          </a:p>
        </p:txBody>
      </p:sp>
      <p:sp>
        <p:nvSpPr>
          <p:cNvPr id="3" name="Content Placeholder 2"/>
          <p:cNvSpPr>
            <a:spLocks noGrp="1"/>
          </p:cNvSpPr>
          <p:nvPr>
            <p:ph idx="1"/>
          </p:nvPr>
        </p:nvSpPr>
        <p:spPr/>
        <p:txBody>
          <a:bodyPr>
            <a:normAutofit lnSpcReduction="10000"/>
          </a:bodyPr>
          <a:lstStyle/>
          <a:p>
            <a:pPr marL="0" indent="0">
              <a:buNone/>
            </a:pPr>
            <a:r>
              <a:rPr lang="en-US" sz="1800" b="1" u="sng" dirty="0">
                <a:solidFill>
                  <a:srgbClr val="FF0000"/>
                </a:solidFill>
              </a:rPr>
              <a:t>Update :: </a:t>
            </a:r>
            <a:r>
              <a:rPr lang="en-US" sz="1800" dirty="0"/>
              <a:t>It will use for modify the existing data.</a:t>
            </a:r>
            <a:endParaRPr lang="en-US" sz="1800" dirty="0"/>
          </a:p>
          <a:p>
            <a:r>
              <a:rPr lang="en-US" sz="1800" dirty="0"/>
              <a:t> Ex: Update t2 set a=5 ;</a:t>
            </a:r>
            <a:endParaRPr lang="en-US" sz="1800" dirty="0"/>
          </a:p>
          <a:p>
            <a:pPr marL="0" indent="0">
              <a:buNone/>
            </a:pPr>
            <a:r>
              <a:rPr lang="en-US" sz="1800" dirty="0"/>
              <a:t>           Update t2 set b=‘</a:t>
            </a:r>
            <a:r>
              <a:rPr lang="en-US" sz="1800" dirty="0" err="1"/>
              <a:t>abc</a:t>
            </a:r>
            <a:r>
              <a:rPr lang="en-US" sz="1800" dirty="0"/>
              <a:t>’ where a=5;</a:t>
            </a:r>
            <a:endParaRPr lang="en-US" sz="1800" dirty="0"/>
          </a:p>
          <a:p>
            <a:pPr marL="0" indent="0">
              <a:buNone/>
            </a:pPr>
            <a:endParaRPr lang="en-US" sz="1800" dirty="0"/>
          </a:p>
          <a:p>
            <a:pPr marL="0" indent="0">
              <a:buNone/>
            </a:pPr>
            <a:r>
              <a:rPr lang="en-US" sz="1800" b="1" u="sng" dirty="0">
                <a:solidFill>
                  <a:srgbClr val="FF0000"/>
                </a:solidFill>
              </a:rPr>
              <a:t>Delete:: </a:t>
            </a:r>
            <a:r>
              <a:rPr lang="en-US" sz="1800" dirty="0"/>
              <a:t>Used for deleting the records.</a:t>
            </a:r>
            <a:endParaRPr lang="en-US" sz="1800" dirty="0"/>
          </a:p>
          <a:p>
            <a:pPr marL="0" indent="0">
              <a:buNone/>
            </a:pPr>
            <a:r>
              <a:rPr lang="en-US" sz="1800" dirty="0"/>
              <a:t>               Ex:: Delete from t2 where a=5;</a:t>
            </a:r>
            <a:endParaRPr lang="en-US" sz="1800" dirty="0"/>
          </a:p>
          <a:p>
            <a:pPr marL="0" indent="0">
              <a:buNone/>
            </a:pPr>
            <a:r>
              <a:rPr lang="en-US" sz="1800" dirty="0"/>
              <a:t>                       select * from t2;</a:t>
            </a:r>
            <a:endParaRPr lang="en-US" sz="1800" dirty="0"/>
          </a:p>
          <a:p>
            <a:pPr marL="0" indent="0">
              <a:buNone/>
            </a:pPr>
            <a:r>
              <a:rPr lang="en-US" sz="1800" dirty="0"/>
              <a:t>                       </a:t>
            </a:r>
            <a:r>
              <a:rPr lang="en-US" sz="1800" dirty="0" err="1"/>
              <a:t>rollbarck</a:t>
            </a:r>
            <a:r>
              <a:rPr lang="en-US" sz="1800" dirty="0"/>
              <a:t>;</a:t>
            </a:r>
            <a:endParaRPr lang="en-US" sz="1800" dirty="0"/>
          </a:p>
          <a:p>
            <a:pPr marL="0" indent="0">
              <a:buNone/>
            </a:pPr>
            <a:r>
              <a:rPr lang="en-US" sz="1800" dirty="0"/>
              <a:t>                       select * from t2;</a:t>
            </a:r>
            <a:endParaRPr lang="en-US" sz="1800" dirty="0"/>
          </a:p>
          <a:p>
            <a:pPr marL="0" indent="0">
              <a:buNone/>
            </a:pPr>
            <a:r>
              <a:rPr lang="en-US" sz="1800" dirty="0"/>
              <a:t>                        Delete from t2;</a:t>
            </a:r>
            <a:endParaRPr lang="en-US" sz="1800" dirty="0"/>
          </a:p>
          <a:p>
            <a:pPr marL="0" indent="0">
              <a:buNone/>
            </a:pPr>
            <a:r>
              <a:rPr lang="en-US" sz="1800" dirty="0"/>
              <a:t>                        Commit;</a:t>
            </a:r>
            <a:endParaRPr lang="en-US" sz="1800" dirty="0"/>
          </a:p>
          <a:p>
            <a:pPr marL="0" indent="0">
              <a:buNone/>
            </a:pPr>
            <a:r>
              <a:rPr lang="en-US" sz="1800" dirty="0"/>
              <a:t>                       Select * from t2;</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solidFill>
                  <a:srgbClr val="FF0000"/>
                </a:solidFill>
                <a:hlinkClick r:id="rId1"/>
              </a:rPr>
              <a:t>TCL Commands</a:t>
            </a:r>
            <a:br>
              <a:rPr lang="en-IN" sz="18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838200" y="1254642"/>
            <a:ext cx="10515600" cy="4922321"/>
          </a:xfrm>
        </p:spPr>
        <p:txBody>
          <a:bodyPr/>
          <a:lstStyle/>
          <a:p>
            <a:pPr algn="just" fontAlgn="base">
              <a:buFont typeface="Arial" panose="020B0604020202020204" pitchFamily="34" charset="0"/>
              <a:buChar char="•"/>
            </a:pPr>
            <a:r>
              <a:rPr lang="en-US" sz="1700" b="1" dirty="0">
                <a:solidFill>
                  <a:srgbClr val="FF0000"/>
                </a:solidFill>
                <a:hlinkClick r:id="rId2"/>
              </a:rPr>
              <a:t>COMMIT</a:t>
            </a:r>
            <a:r>
              <a:rPr lang="en-US" sz="1700" b="1" dirty="0">
                <a:solidFill>
                  <a:srgbClr val="FF0000"/>
                </a:solidFill>
              </a:rPr>
              <a:t>:</a:t>
            </a:r>
            <a:r>
              <a:rPr lang="en-US" sz="1700" dirty="0"/>
              <a:t> save the </a:t>
            </a:r>
            <a:r>
              <a:rPr lang="en-US" sz="1700" dirty="0" err="1"/>
              <a:t>the</a:t>
            </a:r>
            <a:r>
              <a:rPr lang="en-US" sz="1700" dirty="0"/>
              <a:t> transactions.</a:t>
            </a:r>
            <a:endParaRPr lang="en-US" sz="1700" dirty="0"/>
          </a:p>
          <a:p>
            <a:pPr algn="just" fontAlgn="base">
              <a:buFont typeface="Arial" panose="020B0604020202020204" pitchFamily="34" charset="0"/>
              <a:buChar char="•"/>
            </a:pPr>
            <a:r>
              <a:rPr lang="en-US" sz="1700" b="1" dirty="0">
                <a:solidFill>
                  <a:srgbClr val="FF0000"/>
                </a:solidFill>
                <a:hlinkClick r:id="rId2"/>
              </a:rPr>
              <a:t>ROLLBACK</a:t>
            </a:r>
            <a:r>
              <a:rPr lang="en-US" sz="1700" b="1" dirty="0">
                <a:solidFill>
                  <a:srgbClr val="FF0000"/>
                </a:solidFill>
              </a:rPr>
              <a:t>:</a:t>
            </a:r>
            <a:r>
              <a:rPr lang="en-US" sz="1700" dirty="0"/>
              <a:t> cancels the previous transactions in case of any error occurs.</a:t>
            </a:r>
            <a:endParaRPr lang="en-US" sz="1700" dirty="0"/>
          </a:p>
          <a:p>
            <a:pPr algn="just" fontAlgn="base">
              <a:buFont typeface="Arial" panose="020B0604020202020204" pitchFamily="34" charset="0"/>
              <a:buChar char="•"/>
            </a:pPr>
            <a:r>
              <a:rPr lang="en-US" sz="1700" b="1" dirty="0" err="1">
                <a:solidFill>
                  <a:srgbClr val="FF0000"/>
                </a:solidFill>
                <a:hlinkClick r:id="rId2"/>
              </a:rPr>
              <a:t>SAVEPOINT</a:t>
            </a:r>
            <a:r>
              <a:rPr lang="en-US" sz="1700" b="1" dirty="0" err="1">
                <a:solidFill>
                  <a:srgbClr val="FF0000"/>
                </a:solidFill>
              </a:rPr>
              <a:t>:</a:t>
            </a:r>
            <a:r>
              <a:rPr lang="en-US" sz="1700" dirty="0" err="1"/>
              <a:t>Sets</a:t>
            </a:r>
            <a:r>
              <a:rPr lang="en-US" sz="1700" dirty="0"/>
              <a:t> a </a:t>
            </a:r>
            <a:r>
              <a:rPr lang="en-US" sz="1700" dirty="0" err="1"/>
              <a:t>savepoint</a:t>
            </a:r>
            <a:r>
              <a:rPr lang="en-US" sz="1700" dirty="0"/>
              <a:t> within a transaction.</a:t>
            </a:r>
            <a:endParaRPr lang="en-US" sz="1700" dirty="0"/>
          </a:p>
          <a:p>
            <a:pPr marL="0" indent="0" algn="just" fontAlgn="base">
              <a:buNone/>
            </a:pPr>
            <a:r>
              <a:rPr lang="en-US" sz="1700" dirty="0"/>
              <a:t>         Syn::</a:t>
            </a:r>
            <a:r>
              <a:rPr lang="en-US" sz="1700" dirty="0" err="1"/>
              <a:t>savepoint</a:t>
            </a:r>
            <a:r>
              <a:rPr lang="en-US" sz="1700" dirty="0"/>
              <a:t> </a:t>
            </a:r>
            <a:r>
              <a:rPr lang="en-US" sz="1700" dirty="0" err="1"/>
              <a:t>savepointname</a:t>
            </a:r>
            <a:r>
              <a:rPr lang="en-US" sz="1700" dirty="0"/>
              <a:t>;</a:t>
            </a:r>
            <a:endParaRPr lang="en-US" sz="1700" dirty="0"/>
          </a:p>
          <a:p>
            <a:pPr marL="0" indent="0" algn="just" fontAlgn="base">
              <a:buNone/>
            </a:pPr>
            <a:r>
              <a:rPr lang="en-US" sz="1700" dirty="0"/>
              <a:t>               rollback to </a:t>
            </a:r>
            <a:r>
              <a:rPr lang="en-US" sz="1700" dirty="0" err="1"/>
              <a:t>savepointname</a:t>
            </a:r>
            <a:r>
              <a:rPr lang="en-US" sz="1700" dirty="0"/>
              <a:t>;</a:t>
            </a:r>
            <a:endParaRPr lang="en-US" sz="1700" dirty="0"/>
          </a:p>
          <a:p>
            <a:pPr marL="0" indent="0" algn="just" fontAlgn="base">
              <a:buNone/>
            </a:pPr>
            <a:r>
              <a:rPr lang="en-US" sz="1700" dirty="0"/>
              <a:t>         Ex::</a:t>
            </a:r>
            <a:r>
              <a:rPr lang="en-US" sz="1700" dirty="0" err="1"/>
              <a:t>savepoint</a:t>
            </a:r>
            <a:r>
              <a:rPr lang="en-US" sz="1700" dirty="0"/>
              <a:t> sp1;</a:t>
            </a:r>
            <a:endParaRPr lang="en-US" sz="1700" dirty="0"/>
          </a:p>
          <a:p>
            <a:pPr marL="0" indent="0" algn="just" fontAlgn="base">
              <a:buNone/>
            </a:pPr>
            <a:r>
              <a:rPr lang="en-US" sz="1700" dirty="0"/>
              <a:t>                delete from t1 where b s null;</a:t>
            </a:r>
            <a:endParaRPr lang="en-US" sz="1700" dirty="0"/>
          </a:p>
          <a:p>
            <a:pPr marL="0" indent="0" algn="just" fontAlgn="base">
              <a:buNone/>
            </a:pPr>
            <a:r>
              <a:rPr lang="en-US" sz="1700" dirty="0"/>
              <a:t>                </a:t>
            </a:r>
            <a:r>
              <a:rPr lang="en-US" sz="1700" dirty="0" err="1"/>
              <a:t>savepoint</a:t>
            </a:r>
            <a:r>
              <a:rPr lang="en-US" sz="1700" dirty="0"/>
              <a:t> s2;</a:t>
            </a:r>
            <a:endParaRPr lang="en-US" sz="1700" dirty="0"/>
          </a:p>
          <a:p>
            <a:pPr marL="0" indent="0" algn="just" fontAlgn="base">
              <a:buNone/>
            </a:pPr>
            <a:r>
              <a:rPr lang="en-US" sz="1700" dirty="0"/>
              <a:t>               rollback sp1;</a:t>
            </a:r>
            <a:endParaRPr lang="en-US" sz="1700" dirty="0"/>
          </a:p>
          <a:p>
            <a:pPr marL="0" indent="0" algn="just" fontAlgn="base">
              <a:buNone/>
            </a:pPr>
            <a:r>
              <a:rPr lang="en-US" sz="1700" dirty="0"/>
              <a:t>               release </a:t>
            </a:r>
            <a:r>
              <a:rPr lang="en-US" sz="1700" dirty="0" err="1"/>
              <a:t>savepoint</a:t>
            </a:r>
            <a:r>
              <a:rPr lang="en-US" sz="1700" dirty="0"/>
              <a:t> s1;                    </a:t>
            </a:r>
            <a:endParaRPr lang="en-US" sz="1700" dirty="0"/>
          </a:p>
          <a:p>
            <a:pPr marL="0" indent="0">
              <a:buNone/>
            </a:pPr>
            <a:endParaRPr lang="en-IN"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0</TotalTime>
  <Words>34223</Words>
  <Application>WPS Presentation</Application>
  <PresentationFormat>Widescreen</PresentationFormat>
  <Paragraphs>778</Paragraphs>
  <Slides>60</Slides>
  <Notes>0</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60</vt:i4>
      </vt:variant>
    </vt:vector>
  </HeadingPairs>
  <TitlesOfParts>
    <vt:vector size="78" baseType="lpstr">
      <vt:lpstr>Arial</vt:lpstr>
      <vt:lpstr>SimSun</vt:lpstr>
      <vt:lpstr>Wingdings</vt:lpstr>
      <vt:lpstr>Calibri Light</vt:lpstr>
      <vt:lpstr>Times New Roman</vt:lpstr>
      <vt:lpstr>Calibri</vt:lpstr>
      <vt:lpstr>Microsoft YaHei</vt:lpstr>
      <vt:lpstr>Arial Unicode MS</vt:lpstr>
      <vt:lpstr>Oracle Sans</vt:lpstr>
      <vt:lpstr>Segoe Print</vt:lpstr>
      <vt:lpstr>Nunito</vt:lpstr>
      <vt:lpstr>Helvetica Neue</vt:lpstr>
      <vt:lpstr>sofia-pro</vt:lpstr>
      <vt:lpstr>urw-din</vt:lpstr>
      <vt:lpstr>Nunito Sans</vt:lpstr>
      <vt:lpstr>Open Sans</vt:lpstr>
      <vt:lpstr>Arial Unicode MS</vt:lpstr>
      <vt:lpstr>Office Theme</vt:lpstr>
      <vt:lpstr>SQL Introduction</vt:lpstr>
      <vt:lpstr>Data Types</vt:lpstr>
      <vt:lpstr>Create&amp;Truncate</vt:lpstr>
      <vt:lpstr>Alter</vt:lpstr>
      <vt:lpstr>Drop</vt:lpstr>
      <vt:lpstr>DML</vt:lpstr>
      <vt:lpstr>Insert</vt:lpstr>
      <vt:lpstr>Update&amp;Delete</vt:lpstr>
      <vt:lpstr>TCL Commands </vt:lpstr>
      <vt:lpstr>Data retrieval language</vt:lpstr>
      <vt:lpstr>Operators</vt:lpstr>
      <vt:lpstr>Null Introduction</vt:lpstr>
      <vt:lpstr>Built-in functions</vt:lpstr>
      <vt:lpstr>Number functions </vt:lpstr>
      <vt:lpstr>Character functions</vt:lpstr>
      <vt:lpstr>Date and time functions</vt:lpstr>
      <vt:lpstr>Conversion functions</vt:lpstr>
      <vt:lpstr>Aggregate functions</vt:lpstr>
      <vt:lpstr>General Comparison Functions </vt:lpstr>
      <vt:lpstr>Decode and Case statements</vt:lpstr>
      <vt:lpstr>Where ,Group by and Having Clause</vt:lpstr>
      <vt:lpstr>Sub Queries</vt:lpstr>
      <vt:lpstr>Joins</vt:lpstr>
      <vt:lpstr>Joins Types</vt:lpstr>
      <vt:lpstr>Pseudo column in Oracle SQL </vt:lpstr>
      <vt:lpstr>Hierarchical Queries</vt:lpstr>
      <vt:lpstr>Set Operators</vt:lpstr>
      <vt:lpstr>Sequences </vt:lpstr>
      <vt:lpstr>CONSTRAINTS</vt:lpstr>
      <vt:lpstr>NOT NULL,UNIQUE</vt:lpstr>
      <vt:lpstr>Primary Key</vt:lpstr>
      <vt:lpstr>Foreign key, References key integration</vt:lpstr>
      <vt:lpstr>Relation ship mgt for Emp&amp;Dept table</vt:lpstr>
      <vt:lpstr>Deleting the records in Master table</vt:lpstr>
      <vt:lpstr>Check Constraint</vt:lpstr>
      <vt:lpstr>Analytical Functions</vt:lpstr>
      <vt:lpstr>Synonyms</vt:lpstr>
      <vt:lpstr>Views</vt:lpstr>
      <vt:lpstr>Materialized view</vt:lpstr>
      <vt:lpstr>Complete refresh</vt:lpstr>
      <vt:lpstr>Fast refresh</vt:lpstr>
      <vt:lpstr>Ways of refreshing the Mview</vt:lpstr>
      <vt:lpstr>Co-related subquery</vt:lpstr>
      <vt:lpstr>Co-Related subquery ex (Exists &amp;not exists)</vt:lpstr>
      <vt:lpstr>Locks</vt:lpstr>
      <vt:lpstr>Table level locks</vt:lpstr>
      <vt:lpstr>Indexes</vt:lpstr>
      <vt:lpstr>Index types</vt:lpstr>
      <vt:lpstr>Bit-Map Indexes</vt:lpstr>
      <vt:lpstr>Function-Based Index</vt:lpstr>
      <vt:lpstr>Nested Table</vt:lpstr>
      <vt:lpstr>Handling Nested table</vt:lpstr>
      <vt:lpstr>DML on Nested Table::</vt:lpstr>
      <vt:lpstr>Partitions</vt:lpstr>
      <vt:lpstr>Range Partition</vt:lpstr>
      <vt:lpstr>List Partition</vt:lpstr>
      <vt:lpstr>Hash Partition</vt:lpstr>
      <vt:lpstr>Clustering</vt:lpstr>
      <vt:lpstr>Creating the Clustered Tables</vt:lpstr>
      <vt:lpstr>Dropping Clusters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Oracle</dc:title>
  <dc:creator>ABC</dc:creator>
  <cp:lastModifiedBy>balu mxr</cp:lastModifiedBy>
  <cp:revision>238</cp:revision>
  <dcterms:created xsi:type="dcterms:W3CDTF">2022-08-20T01:12:00Z</dcterms:created>
  <dcterms:modified xsi:type="dcterms:W3CDTF">2024-09-27T19:18:37Z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58881E49DA034816A34FF14DCDD871E5_12</vt:lpwstr>
  </property>
  <property fmtid="{D5CDD505-2E9C-101B-9397-08002B2CF9AE}" pid="3" name="KSOProductBuildVer">
    <vt:lpwstr>1033-12.2.0.18545</vt:lpwstr>
  </property>
</Properties>
</file>