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4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A283-7630-4DC4-85BB-FFFF07DEB3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7D601D-D9E0-4F38-A497-7724D4B652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06A92-DA06-428F-AF01-85BC01971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D157-AFA7-44E3-9A45-1549CE4E8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EB4A-B786-47A1-AE34-D8F4D24D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838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2B0D2-9256-4C88-87F8-F360CF74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19801-48E2-4AC4-9BF9-5F2135E6EE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D7DA8-F65F-401A-B457-FAE2D4E0E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B9B1A-3B51-4FAE-8CD7-A140F3AB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5594B6-B8F6-460D-8983-73B37C8F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0245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B6AC95-6FCB-46D2-A0E7-6BA29FF2C5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F0BE99-EB17-41EE-8CE5-08FF33D56D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9B181-CDD3-4678-B09E-7996D1179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CB829-D390-4EE8-BF4A-46161720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C4CADF-D9BD-451C-97A5-F59EFEEA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669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9CD03-5CFF-42D7-B778-D05A0CED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A2ADB-4A22-468B-9A31-218C47570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56546A-BC5A-42BD-AE5B-24AAB309E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FCF1E-15BD-4D91-973E-1AA849EA4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4EAF-14BE-483C-BB5D-8B80F25EB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1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E49EA-59B0-4EC2-ABBD-632B8FB8E2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AA3C5C-EBC4-458A-81C8-3759FD34C7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FA1F-772A-4E97-B765-B6E99BC4D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FA4B8-F017-40CE-92D0-46605631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2E139-8756-4D12-AAF0-71ED8F6E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980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185F2-CA6F-43B5-B7C0-BD2F91020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65A06-C501-4274-9227-795BCF0F7A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074C2-49FA-4525-A27F-A58740F2C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F47E1-646B-4C0E-9193-4C5A44990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88239-DE97-4DB3-88F0-4CC09F8F7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2EF5F-A360-4E56-A801-678AB1723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714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F3A50-FC99-4FCC-BF8B-45F76375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13CC0-2227-4B31-AC09-7A6182303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3E822-27DF-4B79-A170-4C6B5803C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FC2FB-6843-4778-A4D8-417298D1F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57D7D-2DE4-470F-8C7F-10A3D4D834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96609-EA25-4AF6-89DC-80B239083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166A74-10BA-48CD-91BC-78FFEE580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5A2A5F-3A26-44E7-80E7-B8BE997A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72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EFAB-80FA-4F1C-BA9B-E8B8586D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6A3464-8335-467E-8E7B-D7F827F6E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567BEC-F645-4813-85BA-683F9FB9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E7FD1-AE85-4E4D-AF9D-497D3DFA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6628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4B87D-A64D-4C42-8730-90167ACD9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418C7-0FFD-413D-8F2E-6F1FDF5B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E1136-8158-40DF-8B95-6F5DEE455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000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4233-8059-4833-8A59-FE53832DA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A240D-FD40-4AA5-8047-E28F8E00B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CB7553-B72B-4795-8412-C783A045EE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A7D6A-32E8-46E5-AD72-6C6C04A9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254E30-C593-4FC3-9596-D7FDD24A5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F710B-80E0-4C73-A339-6A3FC9D0F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900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6BFE-2B18-433F-B12A-064A2F9BB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EAFA5D-D5A0-4567-8F41-A56DBBEE12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C2B2FF-867B-46BD-A65D-9A08AF32B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E089C-A4AF-48E3-B886-AE4D8646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6AEBC8-1D5F-42C4-9317-01F49288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2DF139-8D31-48A6-9D50-3401488A5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812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5563CE-5CDE-41B3-A261-A7892ECEB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8C816-45F1-4001-BD0F-19C96DCC4C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79A29-7C7E-4786-B386-AF418E9C02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90A92-7ED5-4B11-8F5E-FD68DE8CB42A}" type="datetimeFigureOut">
              <a:rPr lang="en-IN" smtClean="0"/>
              <a:t>30-06-2020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5C5D6-2D30-4CF0-9765-E0B64A2CE4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341F73-2120-491B-B751-B080032B2A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9EAB0-C7B2-4E5D-855F-FAFAF47D07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007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602F-E7F0-4D5F-ABDD-54CD502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415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/>
              <a:t>Snowflake – Date &amp;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C7D3C-B7F8-44B6-A780-D7BCE43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AC0B-B341-49E9-AE32-72C55166E7B3}" type="slidenum">
              <a:rPr lang="en-US" smtClean="0"/>
              <a:t>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A2DD-7F07-43AE-A5B1-B05314D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159"/>
            <a:ext cx="12192000" cy="6283840"/>
          </a:xfrm>
        </p:spPr>
        <p:txBody>
          <a:bodyPr>
            <a:normAutofit/>
          </a:bodyPr>
          <a:lstStyle/>
          <a:p>
            <a:r>
              <a:rPr lang="en-IN" dirty="0"/>
              <a:t>Date</a:t>
            </a:r>
          </a:p>
          <a:p>
            <a:pPr lvl="1"/>
            <a:r>
              <a:rPr lang="en-US" sz="2000" dirty="0"/>
              <a:t>Snowflake supports a single DATE data type for storing dates – No Time </a:t>
            </a:r>
          </a:p>
          <a:p>
            <a:pPr lvl="1"/>
            <a:r>
              <a:rPr lang="en-US" sz="2000" dirty="0"/>
              <a:t>Format YYYY-MM-DD OR DD-MON-YYYY</a:t>
            </a:r>
          </a:p>
          <a:p>
            <a:r>
              <a:rPr lang="en-US" dirty="0"/>
              <a:t>Time</a:t>
            </a:r>
          </a:p>
          <a:p>
            <a:pPr lvl="1"/>
            <a:r>
              <a:rPr lang="en-US" sz="2000" dirty="0"/>
              <a:t>Snowflake supports a single TIME data type for storing times – HH:MI:SS</a:t>
            </a:r>
          </a:p>
          <a:p>
            <a:pPr lvl="1"/>
            <a:r>
              <a:rPr lang="en-US" sz="2000" dirty="0"/>
              <a:t>Fraction Seconds – Precision can range from 0 sec to 9 nano seconds</a:t>
            </a:r>
          </a:p>
          <a:p>
            <a:pPr lvl="1"/>
            <a:r>
              <a:rPr lang="en-IN" sz="2000" dirty="0"/>
              <a:t>23:59:59.999999999   -- 9 is the default precision</a:t>
            </a:r>
          </a:p>
          <a:p>
            <a:r>
              <a:rPr lang="en-US" dirty="0" err="1"/>
              <a:t>TimeStamp</a:t>
            </a:r>
            <a:endParaRPr lang="en-US" dirty="0"/>
          </a:p>
          <a:p>
            <a:pPr lvl="1"/>
            <a:r>
              <a:rPr lang="en-US" sz="2000" dirty="0"/>
              <a:t>TIMESTAMP in Snowflake is a user-specified alias associated with one of the TIMESTAMP_* variations</a:t>
            </a:r>
          </a:p>
          <a:p>
            <a:pPr lvl="1"/>
            <a:r>
              <a:rPr lang="en-US" sz="2000" dirty="0"/>
              <a:t>TIMESTAMP_NTZ is the datatype for timestamps without a </a:t>
            </a:r>
            <a:r>
              <a:rPr lang="en-US" sz="2000" dirty="0" err="1"/>
              <a:t>timezone</a:t>
            </a:r>
            <a:r>
              <a:rPr lang="en-US" sz="2000" dirty="0"/>
              <a:t> (</a:t>
            </a:r>
            <a:r>
              <a:rPr lang="en-US" sz="2000" dirty="0" err="1"/>
              <a:t>ntz</a:t>
            </a:r>
            <a:r>
              <a:rPr lang="en-US" sz="2000" dirty="0"/>
              <a:t> = no time zone). This is also referred to as “</a:t>
            </a:r>
            <a:r>
              <a:rPr lang="en-US" sz="2000" dirty="0" err="1"/>
              <a:t>walltime</a:t>
            </a:r>
            <a:r>
              <a:rPr lang="en-US" sz="2000" dirty="0"/>
              <a:t>” as it is the time you would get by looking at a random clock on the wall and writing it down.</a:t>
            </a:r>
          </a:p>
          <a:p>
            <a:pPr lvl="1"/>
            <a:r>
              <a:rPr lang="en-US" sz="2000" dirty="0"/>
              <a:t>TIMESTAMP_TZ is the datatype for timestamps with </a:t>
            </a:r>
            <a:r>
              <a:rPr lang="en-US" sz="2000" dirty="0" err="1"/>
              <a:t>timezones</a:t>
            </a:r>
            <a:r>
              <a:rPr lang="en-US" sz="2000" dirty="0"/>
              <a:t> (</a:t>
            </a:r>
            <a:r>
              <a:rPr lang="en-US" sz="2000" dirty="0" err="1"/>
              <a:t>tz</a:t>
            </a:r>
            <a:r>
              <a:rPr lang="en-US" sz="2000" dirty="0"/>
              <a:t> = time zone). Annoyingly, Snowflake does not store the </a:t>
            </a:r>
            <a:r>
              <a:rPr lang="en-US" sz="2000" dirty="0" err="1"/>
              <a:t>timezone</a:t>
            </a:r>
            <a:r>
              <a:rPr lang="en-US" sz="2000" dirty="0"/>
              <a:t> associated with this timestamp. Instead, it stores the UTC offset associated with the </a:t>
            </a:r>
            <a:r>
              <a:rPr lang="en-US" sz="2000" dirty="0" err="1"/>
              <a:t>timezone</a:t>
            </a:r>
            <a:r>
              <a:rPr lang="en-US" sz="2000" dirty="0"/>
              <a:t> associated with this timestamp. This may sound pedantic, but it has consequences we’ll explore later.</a:t>
            </a:r>
          </a:p>
          <a:p>
            <a:pPr lvl="1"/>
            <a:r>
              <a:rPr lang="en-US" sz="2000" dirty="0"/>
              <a:t>TIMESTAMP_LTZ is the datatype for timestamps with </a:t>
            </a:r>
            <a:r>
              <a:rPr lang="en-US" sz="2000" dirty="0" err="1"/>
              <a:t>timezones</a:t>
            </a:r>
            <a:r>
              <a:rPr lang="en-US" sz="2000" dirty="0"/>
              <a:t> in the current session </a:t>
            </a:r>
            <a:r>
              <a:rPr lang="en-US" sz="2000" dirty="0" err="1"/>
              <a:t>timezone</a:t>
            </a:r>
            <a:r>
              <a:rPr lang="en-US" sz="2000" dirty="0"/>
              <a:t> used by Snowflake (</a:t>
            </a:r>
            <a:r>
              <a:rPr lang="en-US" sz="2000" dirty="0" err="1"/>
              <a:t>ltz</a:t>
            </a:r>
            <a:r>
              <a:rPr lang="en-US" sz="2000" dirty="0"/>
              <a:t> = local time zone). This is a nice idea because theoretically, every consumer would automatically work with timestamps in their local </a:t>
            </a:r>
            <a:r>
              <a:rPr lang="en-US" sz="2000" dirty="0" err="1"/>
              <a:t>timezone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17616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602F-E7F0-4D5F-ABDD-54CD502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415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/>
              <a:t>Snowflake – Date &amp;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C7D3C-B7F8-44B6-A780-D7BCE43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AC0B-B341-49E9-AE32-72C55166E7B3}" type="slidenum">
              <a:rPr lang="en-US" smtClean="0"/>
              <a:t>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A2DD-7F07-43AE-A5B1-B05314D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159"/>
            <a:ext cx="12192000" cy="6283840"/>
          </a:xfrm>
        </p:spPr>
        <p:txBody>
          <a:bodyPr>
            <a:normAutofit/>
          </a:bodyPr>
          <a:lstStyle/>
          <a:p>
            <a:r>
              <a:rPr lang="en-US" dirty="0" err="1"/>
              <a:t>TimeStamp</a:t>
            </a:r>
            <a:endParaRPr lang="en-US" dirty="0"/>
          </a:p>
          <a:p>
            <a:pPr lvl="1"/>
            <a:r>
              <a:rPr lang="en-US" dirty="0"/>
              <a:t>TIMESTAMP_LTZ</a:t>
            </a:r>
          </a:p>
          <a:p>
            <a:pPr lvl="2"/>
            <a:r>
              <a:rPr lang="en-US" dirty="0"/>
              <a:t>TIMESTAMP_LTZ internally stores UTC time with a specified precision</a:t>
            </a:r>
          </a:p>
          <a:p>
            <a:pPr lvl="2"/>
            <a:r>
              <a:rPr lang="en-US" dirty="0"/>
              <a:t>All operations performed by local time zone</a:t>
            </a:r>
          </a:p>
          <a:p>
            <a:pPr lvl="2"/>
            <a:r>
              <a:rPr lang="en-US" dirty="0"/>
              <a:t>Controlled By </a:t>
            </a:r>
            <a:r>
              <a:rPr lang="en-US" dirty="0" err="1"/>
              <a:t>TimeZone</a:t>
            </a:r>
            <a:r>
              <a:rPr lang="en-US" dirty="0"/>
              <a:t> Session Parameter</a:t>
            </a:r>
          </a:p>
          <a:p>
            <a:pPr lvl="2"/>
            <a:r>
              <a:rPr lang="en-US" dirty="0"/>
              <a:t>Alias – </a:t>
            </a:r>
            <a:r>
              <a:rPr lang="en-IN" dirty="0"/>
              <a:t>TIMESTAMPLTZ</a:t>
            </a:r>
          </a:p>
          <a:p>
            <a:pPr lvl="1"/>
            <a:r>
              <a:rPr lang="en-IN" dirty="0"/>
              <a:t>TIMESTAMP_NTZ</a:t>
            </a:r>
          </a:p>
          <a:p>
            <a:pPr lvl="2"/>
            <a:r>
              <a:rPr lang="en-US" dirty="0"/>
              <a:t>TIMESTAMP_NTZ internally stores “</a:t>
            </a:r>
            <a:r>
              <a:rPr lang="en-US" dirty="0" err="1"/>
              <a:t>wallclock</a:t>
            </a:r>
            <a:r>
              <a:rPr lang="en-US" dirty="0"/>
              <a:t>” time with a specified precision</a:t>
            </a:r>
          </a:p>
          <a:p>
            <a:pPr lvl="2"/>
            <a:r>
              <a:rPr lang="en-US" dirty="0"/>
              <a:t>No </a:t>
            </a:r>
            <a:r>
              <a:rPr lang="en-US" dirty="0" err="1"/>
              <a:t>Timezone</a:t>
            </a:r>
            <a:r>
              <a:rPr lang="en-US" dirty="0"/>
              <a:t> Considerations</a:t>
            </a:r>
          </a:p>
          <a:p>
            <a:pPr lvl="2"/>
            <a:r>
              <a:rPr lang="en-US" dirty="0"/>
              <a:t>Alias – TIMESTAMPNTZ,</a:t>
            </a:r>
            <a:r>
              <a:rPr lang="en-IN" dirty="0"/>
              <a:t> DATETIME</a:t>
            </a:r>
            <a:endParaRPr lang="en-US" dirty="0"/>
          </a:p>
          <a:p>
            <a:pPr lvl="1"/>
            <a:r>
              <a:rPr lang="en-IN" dirty="0"/>
              <a:t>TIMESTAMP_TZ</a:t>
            </a:r>
          </a:p>
          <a:p>
            <a:pPr lvl="2"/>
            <a:r>
              <a:rPr lang="en-US" dirty="0"/>
              <a:t>TIMESTAMP_TZ internally stores UTC time together with an associated </a:t>
            </a:r>
            <a:r>
              <a:rPr lang="en-US" i="1" dirty="0"/>
              <a:t>time zone offset</a:t>
            </a:r>
          </a:p>
          <a:p>
            <a:pPr lvl="2"/>
            <a:r>
              <a:rPr lang="en-US" dirty="0"/>
              <a:t>All operations are performed with the time zone offset specific to each record.</a:t>
            </a:r>
          </a:p>
          <a:p>
            <a:pPr lvl="2"/>
            <a:r>
              <a:rPr lang="en-US" dirty="0"/>
              <a:t>TIMESTAMP_TZ currently only stores the </a:t>
            </a:r>
            <a:r>
              <a:rPr lang="en-US" i="1" dirty="0"/>
              <a:t>offset</a:t>
            </a:r>
            <a:r>
              <a:rPr lang="en-US" dirty="0"/>
              <a:t> of a given time zone, not the actual </a:t>
            </a:r>
            <a:r>
              <a:rPr lang="en-US" i="1" dirty="0"/>
              <a:t>time zone</a:t>
            </a:r>
            <a:r>
              <a:rPr lang="en-US" dirty="0"/>
              <a:t>, at the moment of creation for a given value</a:t>
            </a:r>
          </a:p>
          <a:p>
            <a:pPr lvl="2"/>
            <a:r>
              <a:rPr lang="en-US" dirty="0"/>
              <a:t>Alias – </a:t>
            </a:r>
            <a:r>
              <a:rPr lang="en-IN" dirty="0"/>
              <a:t>TIMESTAMPTZ</a:t>
            </a:r>
          </a:p>
          <a:p>
            <a:pPr lvl="2"/>
            <a:endParaRPr lang="en-IN" dirty="0"/>
          </a:p>
          <a:p>
            <a:pPr lvl="2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5741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602F-E7F0-4D5F-ABDD-54CD502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415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/>
              <a:t>Snowflake – Date &amp;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C7D3C-B7F8-44B6-A780-D7BCE43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AC0B-B341-49E9-AE32-72C55166E7B3}" type="slidenum">
              <a:rPr lang="en-US" smtClean="0"/>
              <a:t>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A2DD-7F07-43AE-A5B1-B05314D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159"/>
            <a:ext cx="12192000" cy="6283840"/>
          </a:xfrm>
        </p:spPr>
        <p:txBody>
          <a:bodyPr>
            <a:normAutofit/>
          </a:bodyPr>
          <a:lstStyle/>
          <a:p>
            <a:r>
              <a:rPr lang="en-US" dirty="0"/>
              <a:t>Date And Time Formats</a:t>
            </a:r>
          </a:p>
          <a:p>
            <a:pPr lvl="1"/>
            <a:r>
              <a:rPr lang="en-US" dirty="0"/>
              <a:t>When a date-only format is used, the associated time is assumed to be midnight of day.</a:t>
            </a:r>
          </a:p>
          <a:p>
            <a:endParaRPr lang="en-US" dirty="0"/>
          </a:p>
          <a:p>
            <a:pPr lvl="2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16511A-D23E-4C77-9A41-B77681556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5813"/>
            <a:ext cx="12191999" cy="549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567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602F-E7F0-4D5F-ABDD-54CD502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415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/>
              <a:t>Snowflake – Date &amp;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C7D3C-B7F8-44B6-A780-D7BCE43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AC0B-B341-49E9-AE32-72C55166E7B3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A2DD-7F07-43AE-A5B1-B05314D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159"/>
            <a:ext cx="12192000" cy="6283840"/>
          </a:xfrm>
        </p:spPr>
        <p:txBody>
          <a:bodyPr>
            <a:normAutofit/>
          </a:bodyPr>
          <a:lstStyle/>
          <a:p>
            <a:r>
              <a:rPr lang="en-US" dirty="0"/>
              <a:t>Time Formats</a:t>
            </a:r>
          </a:p>
          <a:p>
            <a:endParaRPr lang="en-US" dirty="0"/>
          </a:p>
          <a:p>
            <a:pPr lvl="2"/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E8B2C-2500-46A3-A001-42B5F0514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56" y="1030472"/>
            <a:ext cx="6553200" cy="22335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6F62A9-98E3-401B-92C4-8E3EA24BE6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56" y="3428999"/>
            <a:ext cx="11966944" cy="329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893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602F-E7F0-4D5F-ABDD-54CD502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415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/>
              <a:t>Snowflake – Date &amp;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C7D3C-B7F8-44B6-A780-D7BCE43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AC0B-B341-49E9-AE32-72C55166E7B3}" type="slidenum">
              <a:rPr lang="en-US" smtClean="0"/>
              <a:t>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A2DD-7F07-43AE-A5B1-B05314D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159"/>
            <a:ext cx="12192000" cy="62838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Calendar</a:t>
            </a:r>
          </a:p>
          <a:p>
            <a:pPr lvl="1"/>
            <a:r>
              <a:rPr lang="en-US" sz="2000" dirty="0"/>
              <a:t>Snowflake uses the Gregorian Calendar for all dates and timestamps</a:t>
            </a:r>
          </a:p>
          <a:p>
            <a:pPr lvl="1"/>
            <a:r>
              <a:rPr lang="en-US" sz="2000" dirty="0"/>
              <a:t>The Gregorian Calendar starts in the year 1582, but recognizes prior years, which is important to note because Snowflake does </a:t>
            </a:r>
            <a:r>
              <a:rPr lang="en-US" sz="2000" b="1" i="1" dirty="0"/>
              <a:t>not</a:t>
            </a:r>
            <a:r>
              <a:rPr lang="en-US" sz="2000" dirty="0"/>
              <a:t> adjust dates prior to 1582 (or calculations involving dates prior to 1582) to match the Julian Calendar.</a:t>
            </a:r>
            <a:endParaRPr lang="en-IN" sz="2000" dirty="0"/>
          </a:p>
          <a:p>
            <a:r>
              <a:rPr lang="en-IN" dirty="0"/>
              <a:t>Date and Time Constants</a:t>
            </a:r>
          </a:p>
          <a:p>
            <a:pPr lvl="1"/>
            <a:r>
              <a:rPr lang="en-US" sz="2000" i="1" dirty="0"/>
              <a:t>Constants</a:t>
            </a:r>
            <a:r>
              <a:rPr lang="en-US" sz="2000" dirty="0"/>
              <a:t> (also known as </a:t>
            </a:r>
            <a:r>
              <a:rPr lang="en-US" sz="2000" i="1" dirty="0"/>
              <a:t>literals</a:t>
            </a:r>
            <a:r>
              <a:rPr lang="en-US" sz="2000" dirty="0"/>
              <a:t>) refers to fixed data values</a:t>
            </a:r>
          </a:p>
          <a:p>
            <a:pPr lvl="1"/>
            <a:r>
              <a:rPr lang="en-US" sz="2000" dirty="0"/>
              <a:t>Snowflake supports using single quotes to delimit string constants</a:t>
            </a:r>
          </a:p>
          <a:p>
            <a:pPr lvl="1"/>
            <a:endParaRPr lang="en-US" sz="2000" dirty="0"/>
          </a:p>
          <a:p>
            <a:r>
              <a:rPr lang="en-IN" dirty="0"/>
              <a:t>Interval Constants</a:t>
            </a:r>
          </a:p>
          <a:p>
            <a:pPr lvl="1"/>
            <a:r>
              <a:rPr lang="en-US" sz="2000" dirty="0"/>
              <a:t>You can use interval constants to add or subtract a period of time to/from a date, time, or timestamp</a:t>
            </a:r>
          </a:p>
          <a:p>
            <a:pPr lvl="1"/>
            <a:r>
              <a:rPr lang="en-US" sz="2000" dirty="0"/>
              <a:t>Interval constants are implemented using the INTERVAL keyword, which has the following syntax:</a:t>
            </a:r>
          </a:p>
          <a:p>
            <a:pPr lvl="1"/>
            <a:r>
              <a:rPr lang="en-US" sz="2000" dirty="0"/>
              <a:t>{ + | - } INTERVAL '&lt;integer&gt; [ &lt;</a:t>
            </a:r>
            <a:r>
              <a:rPr lang="en-US" sz="2000" dirty="0" err="1"/>
              <a:t>date_time_part</a:t>
            </a:r>
            <a:r>
              <a:rPr lang="en-US" sz="2000" dirty="0"/>
              <a:t>&gt; ] [ , &lt;integer&gt; [ &lt;</a:t>
            </a:r>
            <a:r>
              <a:rPr lang="en-US" sz="2000" dirty="0" err="1"/>
              <a:t>date_time_part</a:t>
            </a:r>
            <a:r>
              <a:rPr lang="en-US" sz="2000" dirty="0"/>
              <a:t>&gt; ] ... ]’</a:t>
            </a:r>
          </a:p>
          <a:p>
            <a:pPr lvl="1"/>
            <a:r>
              <a:rPr lang="en-US" sz="2000" dirty="0"/>
              <a:t>INTERVAL '1 YEAR' represents 1 year.</a:t>
            </a:r>
          </a:p>
          <a:p>
            <a:pPr lvl="1"/>
            <a:r>
              <a:rPr lang="en-US" sz="2000" dirty="0"/>
              <a:t>INTERVAL '4 years, 5 months, 3 hours' represents 4 years, 5 months, and 3 hours.</a:t>
            </a:r>
          </a:p>
          <a:p>
            <a:pPr lvl="1"/>
            <a:r>
              <a:rPr lang="en-US" sz="2000" dirty="0"/>
              <a:t>The order of interval increments is important. The increments are added or subtracted in the order listed. For example:</a:t>
            </a:r>
          </a:p>
          <a:p>
            <a:pPr lvl="2"/>
            <a:r>
              <a:rPr lang="en-US" sz="1600" dirty="0"/>
              <a:t>INTERVAL '1 year, 1 day' first adds/subtracts a year and then a day.</a:t>
            </a:r>
          </a:p>
          <a:p>
            <a:pPr lvl="2"/>
            <a:r>
              <a:rPr lang="en-US" sz="1600" dirty="0"/>
              <a:t>INTERVAL '1 day, 1 year' first adds/subtracts a day and then a year.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795947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602F-E7F0-4D5F-ABDD-54CD502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415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/>
              <a:t>Snowflake – Date &amp;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C7D3C-B7F8-44B6-A780-D7BCE43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AC0B-B341-49E9-AE32-72C55166E7B3}" type="slidenum">
              <a:rPr lang="en-US" smtClean="0"/>
              <a:t>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A2DD-7F07-43AE-A5B1-B05314D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159"/>
            <a:ext cx="12192000" cy="6283840"/>
          </a:xfrm>
        </p:spPr>
        <p:txBody>
          <a:bodyPr>
            <a:normAutofit/>
          </a:bodyPr>
          <a:lstStyle/>
          <a:p>
            <a:r>
              <a:rPr lang="en-US" dirty="0"/>
              <a:t>Intervals – Supported Date And Time Formats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B179A7-B5D8-4E22-B67C-C3C063D19C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24" y="1148317"/>
            <a:ext cx="11921924" cy="5573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133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602F-E7F0-4D5F-ABDD-54CD502C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574158"/>
          </a:xfrm>
          <a:solidFill>
            <a:schemeClr val="accent2">
              <a:lumMod val="60000"/>
              <a:lumOff val="40000"/>
            </a:schemeClr>
          </a:solidFill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000" b="1" dirty="0"/>
              <a:t>Snowflake – Date &amp; Time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FC7D3C-B7F8-44B6-A780-D7BCE43C6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0AAC0B-B341-49E9-AE32-72C55166E7B3}" type="slidenum">
              <a:rPr lang="en-US" smtClean="0"/>
              <a:t>7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93A2DD-7F07-43AE-A5B1-B05314D22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74159"/>
            <a:ext cx="12192000" cy="6283840"/>
          </a:xfrm>
        </p:spPr>
        <p:txBody>
          <a:bodyPr>
            <a:normAutofit/>
          </a:bodyPr>
          <a:lstStyle/>
          <a:p>
            <a:r>
              <a:rPr lang="en-US" dirty="0"/>
              <a:t>Dates – Arithmetic</a:t>
            </a:r>
          </a:p>
          <a:p>
            <a:pPr lvl="1"/>
            <a:r>
              <a:rPr lang="en-US" dirty="0"/>
              <a:t>Snowflake supports the basic addition and subtraction of days to DATE values, in the form of { + | - } &lt;integer&gt;, where &lt;integer&gt; specifies the number of days to add/subtract.</a:t>
            </a:r>
          </a:p>
          <a:p>
            <a:pPr lvl="1"/>
            <a:r>
              <a:rPr lang="en-US" dirty="0"/>
              <a:t>TIME and TIMESTAMP values do not yet support simple arithmetic.</a:t>
            </a:r>
          </a:p>
          <a:p>
            <a:pPr lvl="1"/>
            <a:endParaRPr lang="en-US" dirty="0"/>
          </a:p>
          <a:p>
            <a:r>
              <a:rPr lang="en-IN" dirty="0"/>
              <a:t>TO_TIMESTAMP / TO_TIMESTAMP_*</a:t>
            </a:r>
          </a:p>
          <a:p>
            <a:pPr lvl="1"/>
            <a:r>
              <a:rPr lang="en-US" dirty="0"/>
              <a:t>Converts an input expression into the corresponding timestamp:</a:t>
            </a:r>
          </a:p>
          <a:p>
            <a:pPr lvl="1"/>
            <a:r>
              <a:rPr lang="en-US" dirty="0"/>
              <a:t>TO_TIMESTAMP_LTZ (timestamp with local time zone)</a:t>
            </a:r>
          </a:p>
          <a:p>
            <a:pPr lvl="1"/>
            <a:r>
              <a:rPr lang="en-US" dirty="0"/>
              <a:t>TO_TIMESTAMP_NTZ (timestamp with no time zone)</a:t>
            </a:r>
          </a:p>
          <a:p>
            <a:pPr lvl="1"/>
            <a:r>
              <a:rPr lang="en-US" dirty="0"/>
              <a:t>TO_TIMESTAMP_TZ (timestamp with time zone)</a:t>
            </a:r>
          </a:p>
          <a:p>
            <a:pPr lvl="1"/>
            <a:r>
              <a:rPr lang="en-US" dirty="0"/>
              <a:t>TO_TIMESTAMP maps to one of the other timestamp functions, based on the TIMESTAMP_TYPE_MAPPING session parameter. The parameter default is TIMESTAMP_NTZ so TO_TIMESTAMP maps to TO_TIMESTAMP_NTZ by default.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1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516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Snowflake – Date &amp; Time</vt:lpstr>
      <vt:lpstr>Snowflake – Date &amp; Time</vt:lpstr>
      <vt:lpstr>Snowflake – Date &amp; Time</vt:lpstr>
      <vt:lpstr>Snowflake – Date &amp; Time</vt:lpstr>
      <vt:lpstr>Snowflake – Date &amp; Time</vt:lpstr>
      <vt:lpstr>Snowflake – Date &amp; Time</vt:lpstr>
      <vt:lpstr>Snowflake – Date &amp;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Snowflake on Azure</dc:title>
  <dc:creator>Sekhar Modem -X (smodem - TECH MAHINDRA LIM at Cisco)</dc:creator>
  <cp:lastModifiedBy>Sekhar Modem -X (smodem - TECH MAHINDRA LIM at Cisco)</cp:lastModifiedBy>
  <cp:revision>23</cp:revision>
  <dcterms:created xsi:type="dcterms:W3CDTF">2020-06-28T10:58:22Z</dcterms:created>
  <dcterms:modified xsi:type="dcterms:W3CDTF">2020-06-30T02:19:33Z</dcterms:modified>
</cp:coreProperties>
</file>