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59" r:id="rId4"/>
    <p:sldId id="257" r:id="rId5"/>
    <p:sldId id="258" r:id="rId6"/>
    <p:sldId id="266" r:id="rId7"/>
    <p:sldId id="262" r:id="rId8"/>
    <p:sldId id="261"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extLst>
      <p:ext uri="{19B8F6BF-5375-455C-9EA6-DF929625EA0E}">
        <p15:presenceInfo xmlns:p15="http://schemas.microsoft.com/office/powerpoint/2012/main" userId="ELCO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29" autoAdjust="0"/>
    <p:restoredTop sz="94660"/>
  </p:normalViewPr>
  <p:slideViewPr>
    <p:cSldViewPr snapToGrid="0">
      <p:cViewPr varScale="1">
        <p:scale>
          <a:sx n="68" d="100"/>
          <a:sy n="68" d="100"/>
        </p:scale>
        <p:origin x="4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9T21:15:47.840"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9/30/2018</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9/30/2018</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9/30/2018</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9/30/2018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9/30/2018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9/30/2018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9/30/2018</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93CC981-3A3B-4398-B213-62B900EAF43A}"/>
              </a:ext>
            </a:extLst>
          </p:cNvPr>
          <p:cNvSpPr>
            <a:spLocks noGrp="1"/>
          </p:cNvSpPr>
          <p:nvPr>
            <p:ph idx="1"/>
          </p:nvPr>
        </p:nvSpPr>
        <p:spPr>
          <a:xfrm>
            <a:off x="-2146852" y="973257"/>
            <a:ext cx="11761303" cy="5884743"/>
          </a:xfrm>
        </p:spPr>
        <p:txBody>
          <a:bodyPr>
            <a:normAutofit/>
          </a:bodyPr>
          <a:lstStyle/>
          <a:p>
            <a:pPr marL="0" indent="0">
              <a:buNone/>
            </a:pPr>
            <a:r>
              <a:rPr lang="en-IN" sz="3200" b="1" dirty="0"/>
              <a:t>                                                </a:t>
            </a:r>
          </a:p>
          <a:p>
            <a:pPr marL="0" indent="0">
              <a:buNone/>
            </a:pPr>
            <a:endParaRPr lang="en-IN" sz="3200" b="1" dirty="0"/>
          </a:p>
          <a:p>
            <a:pPr marL="0" indent="0">
              <a:buNone/>
            </a:pPr>
            <a:endParaRPr lang="en-IN" sz="3200" b="1" dirty="0"/>
          </a:p>
          <a:p>
            <a:pPr marL="0" indent="0">
              <a:buNone/>
            </a:pPr>
            <a:endParaRPr lang="en-IN" sz="3200" b="1" dirty="0"/>
          </a:p>
          <a:p>
            <a:pPr marL="0" indent="0">
              <a:buNone/>
            </a:pPr>
            <a:r>
              <a:rPr lang="en-IN" sz="3200" b="1" dirty="0"/>
              <a:t>                                                         K S Rangasamy College of Technology</a:t>
            </a:r>
          </a:p>
          <a:p>
            <a:pPr marL="0" indent="0">
              <a:buNone/>
            </a:pPr>
            <a:r>
              <a:rPr lang="en-IN" sz="3200" b="1" dirty="0"/>
              <a:t>                                                                              Tiruchengode</a:t>
            </a:r>
          </a:p>
        </p:txBody>
      </p:sp>
      <p:pic>
        <p:nvPicPr>
          <p:cNvPr id="3" name="Picture 2">
            <a:extLst>
              <a:ext uri="{FF2B5EF4-FFF2-40B4-BE49-F238E27FC236}">
                <a16:creationId xmlns:a16="http://schemas.microsoft.com/office/drawing/2014/main" id="{AA53B156-EF7F-47AF-A768-73B4E065B772}"/>
              </a:ext>
            </a:extLst>
          </p:cNvPr>
          <p:cNvPicPr>
            <a:picLocks noChangeAspect="1"/>
          </p:cNvPicPr>
          <p:nvPr/>
        </p:nvPicPr>
        <p:blipFill>
          <a:blip r:embed="rId2"/>
          <a:stretch>
            <a:fillRect/>
          </a:stretch>
        </p:blipFill>
        <p:spPr>
          <a:xfrm>
            <a:off x="4672945" y="694962"/>
            <a:ext cx="2846110" cy="2846110"/>
          </a:xfrm>
          <a:prstGeom prst="rect">
            <a:avLst/>
          </a:prstGeom>
        </p:spPr>
      </p:pic>
    </p:spTree>
    <p:extLst>
      <p:ext uri="{BB962C8B-B14F-4D97-AF65-F5344CB8AC3E}">
        <p14:creationId xmlns:p14="http://schemas.microsoft.com/office/powerpoint/2010/main" val="23550859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13457-8F7D-4A6C-8815-83EAFE0B48FA}"/>
              </a:ext>
            </a:extLst>
          </p:cNvPr>
          <p:cNvSpPr>
            <a:spLocks noGrp="1"/>
          </p:cNvSpPr>
          <p:nvPr>
            <p:ph idx="1"/>
          </p:nvPr>
        </p:nvSpPr>
        <p:spPr>
          <a:xfrm>
            <a:off x="1670756" y="1909990"/>
            <a:ext cx="9631871" cy="5655156"/>
          </a:xfrm>
        </p:spPr>
        <p:txBody>
          <a:bodyPr>
            <a:normAutofit/>
          </a:bodyPr>
          <a:lstStyle/>
          <a:p>
            <a:pPr marL="0" indent="0">
              <a:buNone/>
            </a:pPr>
            <a:r>
              <a:rPr lang="en-IN" sz="3600" b="1" dirty="0"/>
              <a:t>                           Time to Demo…</a:t>
            </a:r>
          </a:p>
          <a:p>
            <a:pPr marL="0" indent="0">
              <a:buNone/>
            </a:pPr>
            <a:endParaRPr lang="en-IN" sz="3600" b="1" dirty="0"/>
          </a:p>
          <a:p>
            <a:pPr marL="0" indent="0">
              <a:buNone/>
            </a:pPr>
            <a:r>
              <a:rPr lang="en-IN" sz="3600" b="1" dirty="0"/>
              <a:t>                   </a:t>
            </a:r>
            <a:r>
              <a:rPr lang="en-IN" sz="4800" b="1" dirty="0">
                <a:solidFill>
                  <a:srgbClr val="00B050"/>
                </a:solidFill>
              </a:rPr>
              <a:t>Go Afforestation</a:t>
            </a:r>
          </a:p>
          <a:p>
            <a:pPr marL="0" indent="0">
              <a:buNone/>
            </a:pPr>
            <a:endParaRPr lang="en-IN" sz="4800" b="1" dirty="0">
              <a:solidFill>
                <a:srgbClr val="00B050"/>
              </a:solidFill>
            </a:endParaRPr>
          </a:p>
        </p:txBody>
      </p:sp>
    </p:spTree>
    <p:extLst>
      <p:ext uri="{BB962C8B-B14F-4D97-AF65-F5344CB8AC3E}">
        <p14:creationId xmlns:p14="http://schemas.microsoft.com/office/powerpoint/2010/main" val="1571445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3EEF5-D744-4BA7-AF57-C639CEEE6898}"/>
              </a:ext>
            </a:extLst>
          </p:cNvPr>
          <p:cNvSpPr>
            <a:spLocks noGrp="1"/>
          </p:cNvSpPr>
          <p:nvPr>
            <p:ph type="ctrTitle"/>
          </p:nvPr>
        </p:nvSpPr>
        <p:spPr>
          <a:xfrm>
            <a:off x="0" y="1842052"/>
            <a:ext cx="12192000" cy="4470467"/>
          </a:xfrm>
        </p:spPr>
        <p:txBody>
          <a:bodyPr>
            <a:normAutofit/>
          </a:bodyPr>
          <a:lstStyle/>
          <a:p>
            <a:r>
              <a:rPr lang="en-IN" sz="4000" dirty="0"/>
              <a:t>         </a:t>
            </a:r>
            <a:r>
              <a:rPr lang="en-IN" sz="4000" b="1" dirty="0">
                <a:latin typeface="Constantia" panose="02030602050306030303" pitchFamily="18" charset="0"/>
              </a:rPr>
              <a:t>forest conservation system</a:t>
            </a:r>
          </a:p>
        </p:txBody>
      </p:sp>
      <p:sp>
        <p:nvSpPr>
          <p:cNvPr id="3" name="Subtitle 2">
            <a:extLst>
              <a:ext uri="{FF2B5EF4-FFF2-40B4-BE49-F238E27FC236}">
                <a16:creationId xmlns:a16="http://schemas.microsoft.com/office/drawing/2014/main" id="{0CF3F0B2-2E77-41DC-9C54-C763EF52DC0D}"/>
              </a:ext>
            </a:extLst>
          </p:cNvPr>
          <p:cNvSpPr>
            <a:spLocks noGrp="1"/>
          </p:cNvSpPr>
          <p:nvPr>
            <p:ph type="subTitle" idx="1"/>
          </p:nvPr>
        </p:nvSpPr>
        <p:spPr>
          <a:xfrm>
            <a:off x="9473388" y="4077285"/>
            <a:ext cx="7286460" cy="1800978"/>
          </a:xfrm>
        </p:spPr>
        <p:txBody>
          <a:bodyPr>
            <a:normAutofit/>
          </a:bodyPr>
          <a:lstStyle/>
          <a:p>
            <a:r>
              <a:rPr lang="en-IN" dirty="0"/>
              <a:t>By</a:t>
            </a:r>
          </a:p>
          <a:p>
            <a:r>
              <a:rPr lang="en-IN" dirty="0"/>
              <a:t>    Sasikumar D</a:t>
            </a:r>
          </a:p>
          <a:p>
            <a:r>
              <a:rPr lang="en-IN" dirty="0"/>
              <a:t>   Selvam  V</a:t>
            </a:r>
          </a:p>
          <a:p>
            <a:r>
              <a:rPr lang="en-IN" dirty="0"/>
              <a:t>   Shanavas B</a:t>
            </a:r>
          </a:p>
          <a:p>
            <a:endParaRPr lang="en-IN" dirty="0"/>
          </a:p>
          <a:p>
            <a:endParaRPr lang="en-IN" dirty="0"/>
          </a:p>
        </p:txBody>
      </p:sp>
    </p:spTree>
    <p:extLst>
      <p:ext uri="{BB962C8B-B14F-4D97-AF65-F5344CB8AC3E}">
        <p14:creationId xmlns:p14="http://schemas.microsoft.com/office/powerpoint/2010/main" val="185450621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AB98B-EB14-4B31-8892-67CE67B77408}"/>
              </a:ext>
            </a:extLst>
          </p:cNvPr>
          <p:cNvSpPr>
            <a:spLocks noGrp="1"/>
          </p:cNvSpPr>
          <p:nvPr>
            <p:ph idx="1"/>
          </p:nvPr>
        </p:nvSpPr>
        <p:spPr>
          <a:xfrm>
            <a:off x="967409" y="848139"/>
            <a:ext cx="11224591" cy="6009861"/>
          </a:xfrm>
        </p:spPr>
        <p:txBody>
          <a:bodyPr/>
          <a:lstStyle/>
          <a:p>
            <a:pPr marL="0" indent="0">
              <a:buNone/>
            </a:pPr>
            <a:r>
              <a:rPr lang="en-IN" sz="3200" b="1" dirty="0"/>
              <a:t>                                                   CONTENT</a:t>
            </a:r>
          </a:p>
          <a:p>
            <a:pPr marL="0" indent="0">
              <a:buNone/>
            </a:pPr>
            <a:endParaRPr lang="en-IN" sz="3200" b="1" dirty="0"/>
          </a:p>
          <a:p>
            <a:pPr>
              <a:buFont typeface="Wingdings" panose="05000000000000000000" pitchFamily="2" charset="2"/>
              <a:buChar char="ü"/>
            </a:pPr>
            <a:r>
              <a:rPr lang="en-IN" dirty="0"/>
              <a:t>Problem Statement </a:t>
            </a:r>
          </a:p>
          <a:p>
            <a:pPr>
              <a:buFont typeface="Wingdings" panose="05000000000000000000" pitchFamily="2" charset="2"/>
              <a:buChar char="ü"/>
            </a:pPr>
            <a:r>
              <a:rPr lang="en-IN" dirty="0"/>
              <a:t>Solution</a:t>
            </a:r>
          </a:p>
          <a:p>
            <a:pPr>
              <a:buFont typeface="Wingdings" panose="05000000000000000000" pitchFamily="2" charset="2"/>
              <a:buChar char="ü"/>
            </a:pPr>
            <a:r>
              <a:rPr lang="en-IN" dirty="0"/>
              <a:t>Components</a:t>
            </a:r>
          </a:p>
          <a:p>
            <a:pPr>
              <a:buFont typeface="Wingdings" panose="05000000000000000000" pitchFamily="2" charset="2"/>
              <a:buChar char="ü"/>
            </a:pPr>
            <a:r>
              <a:rPr lang="en-IN" dirty="0"/>
              <a:t>Block Diagram</a:t>
            </a:r>
          </a:p>
          <a:p>
            <a:pPr>
              <a:buFont typeface="Wingdings" panose="05000000000000000000" pitchFamily="2" charset="2"/>
              <a:buChar char="ü"/>
            </a:pPr>
            <a:r>
              <a:rPr lang="en-IN" dirty="0"/>
              <a:t>Work Procedure</a:t>
            </a:r>
          </a:p>
          <a:p>
            <a:pPr>
              <a:buFont typeface="Wingdings" panose="05000000000000000000" pitchFamily="2" charset="2"/>
              <a:buChar char="ü"/>
            </a:pPr>
            <a:r>
              <a:rPr lang="en-IN" dirty="0"/>
              <a:t>Applications</a:t>
            </a:r>
          </a:p>
          <a:p>
            <a:pPr marL="0" indent="0">
              <a:buNone/>
            </a:pPr>
            <a:endParaRPr lang="en-IN" dirty="0"/>
          </a:p>
        </p:txBody>
      </p:sp>
    </p:spTree>
    <p:extLst>
      <p:ext uri="{BB962C8B-B14F-4D97-AF65-F5344CB8AC3E}">
        <p14:creationId xmlns:p14="http://schemas.microsoft.com/office/powerpoint/2010/main" val="24485117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14F50-B5C1-4A4D-ACF7-E206211E5CB2}"/>
              </a:ext>
            </a:extLst>
          </p:cNvPr>
          <p:cNvSpPr>
            <a:spLocks noGrp="1"/>
          </p:cNvSpPr>
          <p:nvPr>
            <p:ph idx="1"/>
          </p:nvPr>
        </p:nvSpPr>
        <p:spPr>
          <a:xfrm>
            <a:off x="1411111" y="601422"/>
            <a:ext cx="8607532" cy="5655156"/>
          </a:xfrm>
        </p:spPr>
        <p:txBody>
          <a:bodyPr/>
          <a:lstStyle/>
          <a:p>
            <a:pPr marL="0" indent="0">
              <a:buNone/>
            </a:pPr>
            <a:r>
              <a:rPr lang="en-IN" sz="3200" b="1" dirty="0"/>
              <a:t>                            PROBLEM STATEMENT</a:t>
            </a:r>
          </a:p>
          <a:p>
            <a:pPr marL="0" indent="0">
              <a:buNone/>
            </a:pPr>
            <a:endParaRPr lang="en-IN" sz="3200" b="1" dirty="0"/>
          </a:p>
          <a:p>
            <a:pPr marL="0" indent="0">
              <a:buNone/>
            </a:pPr>
            <a:r>
              <a:rPr lang="en-US" dirty="0"/>
              <a:t> The reserved forest consist of fence with electric supply that prevent animals entering into the village from the forest circle. But that may affect the tribal people in many ways and also this type of conservation is not enough for the animals to entering into the village.</a:t>
            </a:r>
            <a:endParaRPr lang="en-IN" dirty="0"/>
          </a:p>
        </p:txBody>
      </p:sp>
    </p:spTree>
    <p:extLst>
      <p:ext uri="{BB962C8B-B14F-4D97-AF65-F5344CB8AC3E}">
        <p14:creationId xmlns:p14="http://schemas.microsoft.com/office/powerpoint/2010/main" val="20532074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9C8FC-46B0-4E2C-BB96-54B7D8F31C39}"/>
              </a:ext>
            </a:extLst>
          </p:cNvPr>
          <p:cNvSpPr>
            <a:spLocks noGrp="1"/>
          </p:cNvSpPr>
          <p:nvPr>
            <p:ph idx="1"/>
          </p:nvPr>
        </p:nvSpPr>
        <p:spPr>
          <a:xfrm>
            <a:off x="487018" y="601422"/>
            <a:ext cx="11217963" cy="5655156"/>
          </a:xfrm>
        </p:spPr>
        <p:txBody>
          <a:bodyPr/>
          <a:lstStyle/>
          <a:p>
            <a:pPr marL="0" indent="0">
              <a:buNone/>
            </a:pPr>
            <a:r>
              <a:rPr lang="en-IN" sz="3200" b="1" dirty="0"/>
              <a:t>                                                    SOLUTION</a:t>
            </a:r>
            <a:r>
              <a:rPr lang="en-IN" dirty="0"/>
              <a:t>                     </a:t>
            </a:r>
          </a:p>
          <a:p>
            <a:pPr marL="0" indent="0">
              <a:buNone/>
            </a:pPr>
            <a:endParaRPr lang="en-IN" dirty="0"/>
          </a:p>
          <a:p>
            <a:r>
              <a:rPr lang="en-US" dirty="0"/>
              <a:t>Use </a:t>
            </a:r>
            <a:r>
              <a:rPr lang="en-US" b="1" dirty="0"/>
              <a:t>Dual Fencing Mechanism.</a:t>
            </a:r>
            <a:endParaRPr lang="en-IN" dirty="0"/>
          </a:p>
          <a:p>
            <a:r>
              <a:rPr lang="en-US" dirty="0"/>
              <a:t>      The dual fencing mechanism is that provide two layered fencing that also prevent the hunters to hunting the animals.</a:t>
            </a:r>
            <a:endParaRPr lang="en-IN" dirty="0"/>
          </a:p>
          <a:p>
            <a:r>
              <a:rPr lang="en-US" dirty="0"/>
              <a:t>       The one fence shutting down the supply when human being are detected by the product with the help of PIR sensor . The another fence is always with  the current supply for prevent the people like hunters to entering into the reserved forest area. This fence also produce some frequency that will irritate the animals and then help to not entering into the village.</a:t>
            </a:r>
            <a:endParaRPr lang="en-IN" dirty="0"/>
          </a:p>
          <a:p>
            <a:pPr marL="0" indent="0" algn="just">
              <a:buNone/>
            </a:pPr>
            <a:endParaRPr lang="en-IN" dirty="0"/>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7742714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54119-9DCA-4324-8F61-F276D165F2B5}"/>
              </a:ext>
            </a:extLst>
          </p:cNvPr>
          <p:cNvSpPr>
            <a:spLocks noGrp="1"/>
          </p:cNvSpPr>
          <p:nvPr>
            <p:ph idx="1"/>
          </p:nvPr>
        </p:nvSpPr>
        <p:spPr>
          <a:xfrm>
            <a:off x="410817" y="569066"/>
            <a:ext cx="11019181" cy="5655156"/>
          </a:xfrm>
        </p:spPr>
        <p:txBody>
          <a:bodyPr>
            <a:normAutofit/>
          </a:bodyPr>
          <a:lstStyle/>
          <a:p>
            <a:pPr marL="0" indent="0" algn="ctr">
              <a:buNone/>
            </a:pPr>
            <a:r>
              <a:rPr lang="en-IN" sz="3200" b="1" dirty="0"/>
              <a:t>COMPONENTS</a:t>
            </a:r>
          </a:p>
          <a:p>
            <a:pPr marL="0" indent="0">
              <a:buNone/>
            </a:pPr>
            <a:r>
              <a:rPr lang="en-IN" sz="2400" dirty="0"/>
              <a:t>  </a:t>
            </a:r>
            <a:r>
              <a:rPr lang="en-IN" sz="2400" b="1" dirty="0"/>
              <a:t>Hardwares:</a:t>
            </a:r>
          </a:p>
          <a:p>
            <a:pPr>
              <a:buFont typeface="Wingdings" panose="05000000000000000000" pitchFamily="2" charset="2"/>
              <a:buChar char="Ø"/>
            </a:pPr>
            <a:r>
              <a:rPr lang="en-IN" dirty="0"/>
              <a:t> NODE MCU (ESP 8266).</a:t>
            </a:r>
          </a:p>
          <a:p>
            <a:pPr>
              <a:buFont typeface="Wingdings" panose="05000000000000000000" pitchFamily="2" charset="2"/>
              <a:buChar char="Ø"/>
            </a:pPr>
            <a:r>
              <a:rPr lang="en-IN" dirty="0"/>
              <a:t>PIR Sensor</a:t>
            </a:r>
          </a:p>
          <a:p>
            <a:pPr>
              <a:buFont typeface="Wingdings" panose="05000000000000000000" pitchFamily="2" charset="2"/>
              <a:buChar char="Ø"/>
            </a:pPr>
            <a:r>
              <a:rPr lang="en-IN" dirty="0"/>
              <a:t>Ultrasonic Sound Producing Module</a:t>
            </a:r>
          </a:p>
          <a:p>
            <a:pPr>
              <a:buFont typeface="Wingdings" panose="05000000000000000000" pitchFamily="2" charset="2"/>
              <a:buChar char="Ø"/>
            </a:pPr>
            <a:r>
              <a:rPr lang="en-IN" dirty="0"/>
              <a:t>LED and Resistor </a:t>
            </a:r>
          </a:p>
          <a:p>
            <a:pPr marL="0" indent="0">
              <a:buNone/>
            </a:pPr>
            <a:endParaRPr lang="en-IN" dirty="0"/>
          </a:p>
          <a:p>
            <a:pPr marL="0" indent="0">
              <a:buNone/>
            </a:pPr>
            <a:r>
              <a:rPr lang="en-IN" dirty="0"/>
              <a:t> </a:t>
            </a:r>
            <a:r>
              <a:rPr lang="en-IN" sz="2400" b="1" dirty="0"/>
              <a:t>Softwares:</a:t>
            </a:r>
          </a:p>
          <a:p>
            <a:pPr>
              <a:buFont typeface="Wingdings" panose="05000000000000000000" pitchFamily="2" charset="2"/>
              <a:buChar char="Ø"/>
            </a:pPr>
            <a:r>
              <a:rPr lang="en-IN" dirty="0"/>
              <a:t>Arduino</a:t>
            </a:r>
          </a:p>
          <a:p>
            <a:pPr>
              <a:buFont typeface="Wingdings" panose="05000000000000000000" pitchFamily="2" charset="2"/>
              <a:buChar char="Ø"/>
            </a:pPr>
            <a:r>
              <a:rPr lang="en-IN" dirty="0"/>
              <a:t>Cloud Platform ( KSRCT IOT)</a:t>
            </a:r>
          </a:p>
          <a:p>
            <a:pPr marL="0" indent="0">
              <a:buNone/>
            </a:pPr>
            <a:r>
              <a:rPr lang="en-IN" dirty="0"/>
              <a:t>      </a:t>
            </a:r>
          </a:p>
        </p:txBody>
      </p:sp>
    </p:spTree>
    <p:extLst>
      <p:ext uri="{BB962C8B-B14F-4D97-AF65-F5344CB8AC3E}">
        <p14:creationId xmlns:p14="http://schemas.microsoft.com/office/powerpoint/2010/main" val="8569686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B6ED39-5798-432D-B434-269E725543A5}"/>
              </a:ext>
            </a:extLst>
          </p:cNvPr>
          <p:cNvSpPr>
            <a:spLocks noGrp="1"/>
          </p:cNvSpPr>
          <p:nvPr>
            <p:ph idx="1"/>
          </p:nvPr>
        </p:nvSpPr>
        <p:spPr>
          <a:xfrm>
            <a:off x="1169135" y="251466"/>
            <a:ext cx="11257720" cy="5655156"/>
          </a:xfrm>
        </p:spPr>
        <p:txBody>
          <a:bodyPr/>
          <a:lstStyle/>
          <a:p>
            <a:pPr marL="0" indent="0">
              <a:buNone/>
            </a:pPr>
            <a:r>
              <a:rPr lang="en-IN" dirty="0"/>
              <a:t>                                                               </a:t>
            </a:r>
            <a:r>
              <a:rPr lang="en-IN" sz="3200" b="1" dirty="0"/>
              <a:t>WORK PROCEDURE</a:t>
            </a:r>
          </a:p>
          <a:p>
            <a:pPr>
              <a:buFont typeface="Wingdings" panose="05000000000000000000" pitchFamily="2" charset="2"/>
              <a:buChar char="ü"/>
            </a:pPr>
            <a:r>
              <a:rPr lang="en-IN" dirty="0"/>
              <a:t>Two fences</a:t>
            </a:r>
          </a:p>
          <a:p>
            <a:pPr marL="0" indent="0">
              <a:buNone/>
            </a:pPr>
            <a:r>
              <a:rPr lang="en-IN" dirty="0"/>
              <a:t>                    *  F1</a:t>
            </a:r>
          </a:p>
          <a:p>
            <a:pPr marL="0" indent="0">
              <a:buNone/>
            </a:pPr>
            <a:r>
              <a:rPr lang="en-IN" dirty="0"/>
              <a:t>                    *  F2</a:t>
            </a:r>
          </a:p>
          <a:p>
            <a:pPr marL="0" indent="0">
              <a:buNone/>
            </a:pPr>
            <a:r>
              <a:rPr lang="en-IN" sz="2400" b="1" dirty="0"/>
              <a:t>F1</a:t>
            </a:r>
            <a:r>
              <a:rPr lang="en-IN" dirty="0"/>
              <a:t>     </a:t>
            </a:r>
          </a:p>
          <a:p>
            <a:pPr>
              <a:buFont typeface="Wingdings" panose="05000000000000000000" pitchFamily="2" charset="2"/>
              <a:buChar char="ü"/>
            </a:pPr>
            <a:r>
              <a:rPr lang="en-IN" dirty="0"/>
              <a:t>  Current supply is given to the circuit.</a:t>
            </a:r>
          </a:p>
          <a:p>
            <a:pPr>
              <a:buFont typeface="Wingdings" panose="05000000000000000000" pitchFamily="2" charset="2"/>
              <a:buChar char="ü"/>
            </a:pPr>
            <a:r>
              <a:rPr lang="en-IN" dirty="0"/>
              <a:t>   PIR value will be monitored.</a:t>
            </a:r>
          </a:p>
          <a:p>
            <a:pPr>
              <a:buFont typeface="Wingdings" panose="05000000000000000000" pitchFamily="2" charset="2"/>
              <a:buChar char="ü"/>
            </a:pPr>
            <a:r>
              <a:rPr lang="en-IN" dirty="0"/>
              <a:t>   According to the value current will be shutting down.</a:t>
            </a:r>
          </a:p>
          <a:p>
            <a:pPr marL="0" indent="0">
              <a:buNone/>
            </a:pPr>
            <a:r>
              <a:rPr lang="en-IN" sz="2400" b="1" dirty="0"/>
              <a:t>F2</a:t>
            </a:r>
          </a:p>
          <a:p>
            <a:pPr>
              <a:buFont typeface="Wingdings" panose="05000000000000000000" pitchFamily="2" charset="2"/>
              <a:buChar char="ü"/>
            </a:pPr>
            <a:r>
              <a:rPr lang="en-IN" dirty="0"/>
              <a:t>Prevent the animals to entering into the village by producing ultrasonic sound.</a:t>
            </a:r>
          </a:p>
          <a:p>
            <a:pPr>
              <a:buFont typeface="Wingdings" panose="05000000000000000000" pitchFamily="2" charset="2"/>
              <a:buChar char="ü"/>
            </a:pPr>
            <a:r>
              <a:rPr lang="en-IN" dirty="0"/>
              <a:t>Current flow will be given frequently without any interrupt. </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6062380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6C8A2A-7398-454F-A6BF-D138400DCBDF}"/>
              </a:ext>
            </a:extLst>
          </p:cNvPr>
          <p:cNvSpPr/>
          <p:nvPr/>
        </p:nvSpPr>
        <p:spPr>
          <a:xfrm>
            <a:off x="700279" y="2756452"/>
            <a:ext cx="2173357" cy="10071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PIR SENSOR</a:t>
            </a:r>
          </a:p>
        </p:txBody>
      </p:sp>
      <p:sp>
        <p:nvSpPr>
          <p:cNvPr id="5" name="Isosceles Triangle 4">
            <a:extLst>
              <a:ext uri="{FF2B5EF4-FFF2-40B4-BE49-F238E27FC236}">
                <a16:creationId xmlns:a16="http://schemas.microsoft.com/office/drawing/2014/main" id="{52530D0D-44D0-439C-9C10-A05C242FFB87}"/>
              </a:ext>
            </a:extLst>
          </p:cNvPr>
          <p:cNvSpPr/>
          <p:nvPr/>
        </p:nvSpPr>
        <p:spPr>
          <a:xfrm>
            <a:off x="548494" y="800498"/>
            <a:ext cx="2476928" cy="791236"/>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ARDUINO</a:t>
            </a:r>
          </a:p>
        </p:txBody>
      </p:sp>
      <p:sp>
        <p:nvSpPr>
          <p:cNvPr id="7" name="Trapezoid 6">
            <a:extLst>
              <a:ext uri="{FF2B5EF4-FFF2-40B4-BE49-F238E27FC236}">
                <a16:creationId xmlns:a16="http://schemas.microsoft.com/office/drawing/2014/main" id="{2E12C18B-5B46-42FD-B63E-81445D3F3D51}"/>
              </a:ext>
            </a:extLst>
          </p:cNvPr>
          <p:cNvSpPr/>
          <p:nvPr/>
        </p:nvSpPr>
        <p:spPr>
          <a:xfrm>
            <a:off x="4678018" y="2796472"/>
            <a:ext cx="2133600" cy="1216152"/>
          </a:xfrm>
          <a:prstGeom prst="trapezoi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NODE MCU</a:t>
            </a:r>
          </a:p>
          <a:p>
            <a:pPr algn="ctr"/>
            <a:r>
              <a:rPr lang="en-IN" dirty="0"/>
              <a:t>(ESP 8266)</a:t>
            </a:r>
          </a:p>
        </p:txBody>
      </p:sp>
      <p:cxnSp>
        <p:nvCxnSpPr>
          <p:cNvPr id="12" name="Straight Arrow Connector 11">
            <a:extLst>
              <a:ext uri="{FF2B5EF4-FFF2-40B4-BE49-F238E27FC236}">
                <a16:creationId xmlns:a16="http://schemas.microsoft.com/office/drawing/2014/main" id="{63D94CDE-AD37-4B5D-9A08-4A10EA8E76AD}"/>
              </a:ext>
            </a:extLst>
          </p:cNvPr>
          <p:cNvCxnSpPr>
            <a:cxnSpLocks/>
            <a:stCxn id="4" idx="0"/>
            <a:endCxn id="5" idx="3"/>
          </p:cNvCxnSpPr>
          <p:nvPr/>
        </p:nvCxnSpPr>
        <p:spPr>
          <a:xfrm flipV="1">
            <a:off x="1786958" y="1591734"/>
            <a:ext cx="0" cy="11647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F0A1DC93-4421-4BBE-A842-561B68D12C45}"/>
              </a:ext>
            </a:extLst>
          </p:cNvPr>
          <p:cNvCxnSpPr>
            <a:cxnSpLocks/>
            <a:endCxn id="7" idx="1"/>
          </p:cNvCxnSpPr>
          <p:nvPr/>
        </p:nvCxnSpPr>
        <p:spPr>
          <a:xfrm>
            <a:off x="2880262" y="1591734"/>
            <a:ext cx="1949775" cy="181281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Cloud 17">
            <a:extLst>
              <a:ext uri="{FF2B5EF4-FFF2-40B4-BE49-F238E27FC236}">
                <a16:creationId xmlns:a16="http://schemas.microsoft.com/office/drawing/2014/main" id="{13778FF0-7B55-4200-9DCA-33266E239DED}"/>
              </a:ext>
            </a:extLst>
          </p:cNvPr>
          <p:cNvSpPr/>
          <p:nvPr/>
        </p:nvSpPr>
        <p:spPr>
          <a:xfrm>
            <a:off x="8521148" y="715617"/>
            <a:ext cx="2385391" cy="1219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Arrow Connector 18">
            <a:extLst>
              <a:ext uri="{FF2B5EF4-FFF2-40B4-BE49-F238E27FC236}">
                <a16:creationId xmlns:a16="http://schemas.microsoft.com/office/drawing/2014/main" id="{65E5B00D-7379-4871-9B41-6CC4AEC9E8E3}"/>
              </a:ext>
            </a:extLst>
          </p:cNvPr>
          <p:cNvCxnSpPr>
            <a:cxnSpLocks/>
            <a:stCxn id="7" idx="3"/>
          </p:cNvCxnSpPr>
          <p:nvPr/>
        </p:nvCxnSpPr>
        <p:spPr>
          <a:xfrm flipV="1">
            <a:off x="6659599" y="1775792"/>
            <a:ext cx="1960942" cy="162875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Parallelogram 10">
            <a:extLst>
              <a:ext uri="{FF2B5EF4-FFF2-40B4-BE49-F238E27FC236}">
                <a16:creationId xmlns:a16="http://schemas.microsoft.com/office/drawing/2014/main" id="{03BD8632-F9E7-4074-B03A-2A0DB700D9E8}"/>
              </a:ext>
            </a:extLst>
          </p:cNvPr>
          <p:cNvSpPr/>
          <p:nvPr/>
        </p:nvSpPr>
        <p:spPr>
          <a:xfrm>
            <a:off x="8166653" y="2812773"/>
            <a:ext cx="3193774" cy="950844"/>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Main Server</a:t>
            </a:r>
          </a:p>
        </p:txBody>
      </p:sp>
      <p:cxnSp>
        <p:nvCxnSpPr>
          <p:cNvPr id="20" name="Straight Arrow Connector 19">
            <a:extLst>
              <a:ext uri="{FF2B5EF4-FFF2-40B4-BE49-F238E27FC236}">
                <a16:creationId xmlns:a16="http://schemas.microsoft.com/office/drawing/2014/main" id="{3C631A78-4E77-41E0-BF68-5CC90C6D2C14}"/>
              </a:ext>
            </a:extLst>
          </p:cNvPr>
          <p:cNvCxnSpPr>
            <a:stCxn id="18" idx="1"/>
          </p:cNvCxnSpPr>
          <p:nvPr/>
        </p:nvCxnSpPr>
        <p:spPr>
          <a:xfrm>
            <a:off x="9713844" y="1933519"/>
            <a:ext cx="49696" cy="86295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Oval 20">
            <a:extLst>
              <a:ext uri="{FF2B5EF4-FFF2-40B4-BE49-F238E27FC236}">
                <a16:creationId xmlns:a16="http://schemas.microsoft.com/office/drawing/2014/main" id="{08895355-0C07-4F5F-98DB-DC5987A67665}"/>
              </a:ext>
            </a:extLst>
          </p:cNvPr>
          <p:cNvSpPr/>
          <p:nvPr/>
        </p:nvSpPr>
        <p:spPr>
          <a:xfrm>
            <a:off x="7195930" y="4916556"/>
            <a:ext cx="1275521" cy="8216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Local Server</a:t>
            </a:r>
          </a:p>
        </p:txBody>
      </p:sp>
      <p:sp>
        <p:nvSpPr>
          <p:cNvPr id="22" name="Oval 21">
            <a:extLst>
              <a:ext uri="{FF2B5EF4-FFF2-40B4-BE49-F238E27FC236}">
                <a16:creationId xmlns:a16="http://schemas.microsoft.com/office/drawing/2014/main" id="{B64E80A6-9479-4761-AF93-24F416EBF1D4}"/>
              </a:ext>
            </a:extLst>
          </p:cNvPr>
          <p:cNvSpPr/>
          <p:nvPr/>
        </p:nvSpPr>
        <p:spPr>
          <a:xfrm>
            <a:off x="8757110" y="5867400"/>
            <a:ext cx="1370128" cy="70899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r>
              <a:rPr lang="en-IN" dirty="0"/>
              <a:t>Local Server</a:t>
            </a:r>
          </a:p>
          <a:p>
            <a:pPr algn="ctr"/>
            <a:endParaRPr lang="en-IN" dirty="0"/>
          </a:p>
        </p:txBody>
      </p:sp>
      <p:sp>
        <p:nvSpPr>
          <p:cNvPr id="23" name="Oval 22">
            <a:extLst>
              <a:ext uri="{FF2B5EF4-FFF2-40B4-BE49-F238E27FC236}">
                <a16:creationId xmlns:a16="http://schemas.microsoft.com/office/drawing/2014/main" id="{3C72D7D2-6139-4850-A024-58DDF84A7621}"/>
              </a:ext>
            </a:extLst>
          </p:cNvPr>
          <p:cNvSpPr/>
          <p:nvPr/>
        </p:nvSpPr>
        <p:spPr>
          <a:xfrm>
            <a:off x="10532533" y="4916556"/>
            <a:ext cx="1238465" cy="6601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r>
              <a:rPr lang="en-IN" dirty="0"/>
              <a:t>Local Server</a:t>
            </a:r>
          </a:p>
          <a:p>
            <a:pPr algn="ctr"/>
            <a:endParaRPr lang="en-IN" dirty="0"/>
          </a:p>
        </p:txBody>
      </p:sp>
      <p:cxnSp>
        <p:nvCxnSpPr>
          <p:cNvPr id="25" name="Straight Arrow Connector 24">
            <a:extLst>
              <a:ext uri="{FF2B5EF4-FFF2-40B4-BE49-F238E27FC236}">
                <a16:creationId xmlns:a16="http://schemas.microsoft.com/office/drawing/2014/main" id="{42932B35-727D-4A36-9B88-A6E477861197}"/>
              </a:ext>
            </a:extLst>
          </p:cNvPr>
          <p:cNvCxnSpPr>
            <a:cxnSpLocks/>
          </p:cNvCxnSpPr>
          <p:nvPr/>
        </p:nvCxnSpPr>
        <p:spPr>
          <a:xfrm flipH="1">
            <a:off x="8166653" y="3779918"/>
            <a:ext cx="1853646" cy="115728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D1F9711E-DB61-4A4F-8890-FD60A1CA2A08}"/>
              </a:ext>
            </a:extLst>
          </p:cNvPr>
          <p:cNvCxnSpPr>
            <a:cxnSpLocks/>
            <a:endCxn id="22" idx="0"/>
          </p:cNvCxnSpPr>
          <p:nvPr/>
        </p:nvCxnSpPr>
        <p:spPr>
          <a:xfrm flipH="1">
            <a:off x="9442174" y="3779918"/>
            <a:ext cx="577297" cy="208748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E4A7737E-E81C-4D76-A561-CB056F5255BF}"/>
              </a:ext>
            </a:extLst>
          </p:cNvPr>
          <p:cNvCxnSpPr>
            <a:cxnSpLocks/>
          </p:cNvCxnSpPr>
          <p:nvPr/>
        </p:nvCxnSpPr>
        <p:spPr>
          <a:xfrm>
            <a:off x="10012722" y="3800566"/>
            <a:ext cx="886240" cy="115293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077C3836-956B-46A5-8673-4500578B73C3}"/>
              </a:ext>
            </a:extLst>
          </p:cNvPr>
          <p:cNvSpPr txBox="1"/>
          <p:nvPr/>
        </p:nvSpPr>
        <p:spPr>
          <a:xfrm>
            <a:off x="4514283" y="621383"/>
            <a:ext cx="3336939" cy="584775"/>
          </a:xfrm>
          <a:prstGeom prst="rect">
            <a:avLst/>
          </a:prstGeom>
          <a:noFill/>
        </p:spPr>
        <p:txBody>
          <a:bodyPr wrap="none" rtlCol="0">
            <a:spAutoFit/>
          </a:bodyPr>
          <a:lstStyle/>
          <a:p>
            <a:r>
              <a:rPr lang="en-IN" sz="3200" b="1" dirty="0"/>
              <a:t>BLOCK DIAGRAM</a:t>
            </a:r>
          </a:p>
        </p:txBody>
      </p:sp>
      <p:sp>
        <p:nvSpPr>
          <p:cNvPr id="24" name="Rectangle: Beveled 23">
            <a:extLst>
              <a:ext uri="{FF2B5EF4-FFF2-40B4-BE49-F238E27FC236}">
                <a16:creationId xmlns:a16="http://schemas.microsoft.com/office/drawing/2014/main" id="{DE9950AA-4139-4B7C-88B2-07AE90CE2B03}"/>
              </a:ext>
            </a:extLst>
          </p:cNvPr>
          <p:cNvSpPr/>
          <p:nvPr/>
        </p:nvSpPr>
        <p:spPr>
          <a:xfrm>
            <a:off x="421002" y="4566354"/>
            <a:ext cx="2731911" cy="1399823"/>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Dual Fencing Mechanism</a:t>
            </a:r>
          </a:p>
        </p:txBody>
      </p:sp>
      <p:cxnSp>
        <p:nvCxnSpPr>
          <p:cNvPr id="28" name="Straight Arrow Connector 27">
            <a:extLst>
              <a:ext uri="{FF2B5EF4-FFF2-40B4-BE49-F238E27FC236}">
                <a16:creationId xmlns:a16="http://schemas.microsoft.com/office/drawing/2014/main" id="{D09B5C24-2B7C-48FF-8E6D-005C5D317AFC}"/>
              </a:ext>
            </a:extLst>
          </p:cNvPr>
          <p:cNvCxnSpPr>
            <a:cxnSpLocks/>
            <a:endCxn id="4" idx="2"/>
          </p:cNvCxnSpPr>
          <p:nvPr/>
        </p:nvCxnSpPr>
        <p:spPr>
          <a:xfrm flipV="1">
            <a:off x="1786957" y="3763617"/>
            <a:ext cx="1" cy="80273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950247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1E295-4008-492E-9F36-202DFFFB7C1C}"/>
              </a:ext>
            </a:extLst>
          </p:cNvPr>
          <p:cNvSpPr>
            <a:spLocks noGrp="1"/>
          </p:cNvSpPr>
          <p:nvPr>
            <p:ph idx="1"/>
          </p:nvPr>
        </p:nvSpPr>
        <p:spPr>
          <a:xfrm>
            <a:off x="1049867" y="501333"/>
            <a:ext cx="10639776" cy="5655156"/>
          </a:xfrm>
        </p:spPr>
        <p:txBody>
          <a:bodyPr/>
          <a:lstStyle/>
          <a:p>
            <a:pPr marL="0" indent="0">
              <a:buNone/>
            </a:pPr>
            <a:r>
              <a:rPr lang="en-IN" dirty="0"/>
              <a:t>                                                                           </a:t>
            </a:r>
            <a:r>
              <a:rPr lang="en-IN" sz="3200" b="1" dirty="0"/>
              <a:t>APPLICATIONS </a:t>
            </a:r>
          </a:p>
          <a:p>
            <a:pPr marL="0" indent="0">
              <a:buNone/>
            </a:pPr>
            <a:r>
              <a:rPr lang="en-IN" sz="1800" dirty="0"/>
              <a:t>        </a:t>
            </a:r>
          </a:p>
          <a:p>
            <a:pPr>
              <a:buFont typeface="Wingdings" panose="05000000000000000000" pitchFamily="2" charset="2"/>
              <a:buChar char="ü"/>
            </a:pPr>
            <a:r>
              <a:rPr lang="en-IN" sz="1800" dirty="0"/>
              <a:t>  Create awareness to the tribal people.</a:t>
            </a:r>
          </a:p>
          <a:p>
            <a:pPr>
              <a:buFont typeface="Wingdings" panose="05000000000000000000" pitchFamily="2" charset="2"/>
              <a:buChar char="ü"/>
            </a:pPr>
            <a:r>
              <a:rPr lang="en-IN" sz="1800" dirty="0"/>
              <a:t>  Prevent animals to enter to the villages.</a:t>
            </a:r>
          </a:p>
          <a:p>
            <a:pPr>
              <a:buFont typeface="Wingdings" panose="05000000000000000000" pitchFamily="2" charset="2"/>
              <a:buChar char="ü"/>
            </a:pPr>
            <a:r>
              <a:rPr lang="en-IN" sz="1800" dirty="0"/>
              <a:t>  Surveillance without manpower.   </a:t>
            </a:r>
          </a:p>
          <a:p>
            <a:pPr>
              <a:buFont typeface="Wingdings" panose="05000000000000000000" pitchFamily="2" charset="2"/>
              <a:buChar char="ü"/>
            </a:pPr>
            <a:r>
              <a:rPr lang="en-IN" sz="1800" dirty="0"/>
              <a:t>  Reduce hunting.</a:t>
            </a:r>
          </a:p>
          <a:p>
            <a:pPr>
              <a:buFont typeface="Wingdings" panose="05000000000000000000" pitchFamily="2" charset="2"/>
              <a:buChar char="ü"/>
            </a:pPr>
            <a:r>
              <a:rPr lang="en-IN" sz="1800" dirty="0"/>
              <a:t>  Protection can be increased by analysis of data in the cloud for consequence area. </a:t>
            </a:r>
          </a:p>
        </p:txBody>
      </p:sp>
    </p:spTree>
    <p:extLst>
      <p:ext uri="{BB962C8B-B14F-4D97-AF65-F5344CB8AC3E}">
        <p14:creationId xmlns:p14="http://schemas.microsoft.com/office/powerpoint/2010/main" val="17105695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493</TotalTime>
  <Words>353</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Schoolbook</vt:lpstr>
      <vt:lpstr>Constantia</vt:lpstr>
      <vt:lpstr>Corbel</vt:lpstr>
      <vt:lpstr>Wingdings</vt:lpstr>
      <vt:lpstr>Headlines</vt:lpstr>
      <vt:lpstr>PowerPoint Presentation</vt:lpstr>
      <vt:lpstr>         forest conservation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health monitoring system</dc:title>
  <dc:creator>ELCOT</dc:creator>
  <cp:lastModifiedBy>sasikumar d</cp:lastModifiedBy>
  <cp:revision>61</cp:revision>
  <dcterms:created xsi:type="dcterms:W3CDTF">2018-07-18T16:28:41Z</dcterms:created>
  <dcterms:modified xsi:type="dcterms:W3CDTF">2018-09-30T11:29:17Z</dcterms:modified>
</cp:coreProperties>
</file>