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81" d="100"/>
          <a:sy n="81"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 Performance Analysis</a:t>
            </a:r>
          </a:p>
        </c:rich>
      </c:tx>
      <c:overlay val="0"/>
      <c:spPr>
        <a:noFill/>
        <a:ln>
          <a:noFill/>
        </a:ln>
      </c:spPr>
    </c:title>
    <c:autoTitleDeleted val="0"/>
    <c:plotArea>
      <c:layout/>
      <c:barChart>
        <c:barDir val="col"/>
        <c:grouping val="clustered"/>
        <c:varyColors val="0"/>
        <c:ser>
          <c:idx val="0"/>
          <c:order val="0"/>
          <c:tx>
            <c:v>HIGH</c:v>
          </c:tx>
          <c:spPr>
            <a:solidFill>
              <a:srgbClr val="4F81B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c:ext xmlns:c16="http://schemas.microsoft.com/office/drawing/2014/chart" uri="{C3380CC4-5D6E-409C-BE32-E72D297353CC}">
              <c16:uniqueId val="{00000000-20AB-464E-B44B-12526B90C8B5}"/>
            </c:ext>
          </c:extLst>
        </c:ser>
        <c:ser>
          <c:idx val="1"/>
          <c:order val="1"/>
          <c:tx>
            <c:v>LOW</c:v>
          </c:tx>
          <c:spPr>
            <a:solidFill>
              <a:srgbClr val="C0504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c:ext xmlns:c16="http://schemas.microsoft.com/office/drawing/2014/chart" uri="{C3380CC4-5D6E-409C-BE32-E72D297353CC}">
              <c16:uniqueId val="{00000001-20AB-464E-B44B-12526B90C8B5}"/>
            </c:ext>
          </c:extLst>
        </c:ser>
        <c:ser>
          <c:idx val="2"/>
          <c:order val="2"/>
          <c:tx>
            <c:v>MED</c:v>
          </c:tx>
          <c:spPr>
            <a:solidFill>
              <a:srgbClr val="9BBB59"/>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c:ext xmlns:c16="http://schemas.microsoft.com/office/drawing/2014/chart" uri="{C3380CC4-5D6E-409C-BE32-E72D297353CC}">
              <c16:uniqueId val="{00000002-20AB-464E-B44B-12526B90C8B5}"/>
            </c:ext>
          </c:extLst>
        </c:ser>
        <c:ser>
          <c:idx val="3"/>
          <c:order val="3"/>
          <c:tx>
            <c:v>VERY HIGH</c:v>
          </c:tx>
          <c:spPr>
            <a:solidFill>
              <a:srgbClr val="8064A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c:ext xmlns:c16="http://schemas.microsoft.com/office/drawing/2014/chart" uri="{C3380CC4-5D6E-409C-BE32-E72D297353CC}">
              <c16:uniqueId val="{00000003-20AB-464E-B44B-12526B90C8B5}"/>
            </c:ext>
          </c:extLst>
        </c:ser>
        <c:dLbls>
          <c:showLegendKey val="0"/>
          <c:showVal val="0"/>
          <c:showCatName val="0"/>
          <c:showSerName val="0"/>
          <c:showPercent val="0"/>
          <c:showBubbleSize val="0"/>
        </c:dLbls>
        <c:gapWidth val="150"/>
        <c:axId val="745849040"/>
        <c:axId val="1"/>
      </c:barChart>
      <c:catAx>
        <c:axId val="745849040"/>
        <c:scaling>
          <c:orientation val="minMax"/>
        </c:scaling>
        <c:delete val="0"/>
        <c:axPos val="b"/>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745849040"/>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6114936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2635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8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46072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9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28642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20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0336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4103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53876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3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24794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4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6211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26103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6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09131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6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36302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7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0165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2001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26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90228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652499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96352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10"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11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112"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3"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4"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1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17"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8"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9"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21"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22"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23"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24"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1262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4844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480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47386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618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313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9429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7950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856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5267273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4.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14.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7.xml" /><Relationship Id="rId1" Type="http://schemas.openxmlformats.org/officeDocument/2006/relationships/slideLayout" Target="../slideLayouts/slideLayout1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4.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4148095" y="3142588"/>
            <a:ext cx="9814833"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P. Ssasikumar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312200332/NM ID:</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3</a:t>
            </a:r>
            <a:r>
              <a:rPr lang="en-US" altLang="zh-CN" sz="2400" b="0" i="0" u="none" strike="noStrike" kern="1200" cap="none" spc="0" baseline="30000">
                <a:solidFill>
                  <a:schemeClr val="tx1"/>
                </a:solidFill>
                <a:latin typeface="Calibri" charset="0"/>
                <a:ea typeface="宋体" charset="0"/>
                <a:cs typeface="Calibri" charset="0"/>
              </a:rPr>
              <a:t>rd</a:t>
            </a:r>
            <a:r>
              <a:rPr lang="en-US" altLang="zh-CN" sz="2400" b="0" i="0" u="none" strike="noStrike" kern="1200" cap="none" spc="0" baseline="0">
                <a:solidFill>
                  <a:schemeClr val="tx1"/>
                </a:solidFill>
                <a:latin typeface="Calibri" charset="0"/>
                <a:ea typeface="宋体" charset="0"/>
                <a:cs typeface="Calibri" charset="0"/>
              </a:rPr>
              <a:t> year B.COM COMMERCE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S.I.V.E.T. 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202" name="文本框"/>
          <p:cNvSpPr txBox="1">
            <a:spLocks/>
          </p:cNvSpPr>
          <p:nvPr/>
        </p:nvSpPr>
        <p:spPr>
          <a:xfrm rot="2601">
            <a:off x="4224853" y="3857402"/>
            <a:ext cx="4823102"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6CEAC739DE75929B66F411CC40FF9596</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4407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1"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8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3" name="矩形"/>
          <p:cNvSpPr>
            <a:spLocks/>
          </p:cNvSpPr>
          <p:nvPr/>
        </p:nvSpPr>
        <p:spPr>
          <a:xfrm>
            <a:off x="739774" y="291147"/>
            <a:ext cx="3303904" cy="737234"/>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84"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5" name="文本框"/>
          <p:cNvSpPr>
            <a:spLocks noGrp="1"/>
          </p:cNvSpPr>
          <p:nvPr>
            <p:ph type="body" idx="1"/>
          </p:nvPr>
        </p:nvSpPr>
        <p:spPr>
          <a:xfrm>
            <a:off x="739774" y="1577340"/>
            <a:ext cx="9278112" cy="415498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1" i="0" u="none" strike="noStrike" kern="0" cap="none" spc="0" baseline="0">
                <a:latin typeface="Calibri" charset="0"/>
                <a:ea typeface="宋体" charset="0"/>
                <a:cs typeface="Lucida Sans" charset="0"/>
              </a:rPr>
              <a:t>Data Collection</a:t>
            </a:r>
            <a:r>
              <a:rPr lang="en-US" altLang="zh-CN" sz="1800" b="0" i="0" u="none" strike="noStrike" kern="0" cap="none" spc="0" baseline="0">
                <a:latin typeface="Calibri" charset="0"/>
                <a:ea typeface="宋体" charset="0"/>
                <a:cs typeface="Lucida Sans" charset="0"/>
              </a:rPr>
              <a:t>
Gather data from various sources such as performance reviews, KPIs, attendance records, and employee surveys.
</a:t>
            </a:r>
          </a:p>
          <a:p>
            <a:pPr marL="0" indent="0" algn="l">
              <a:lnSpc>
                <a:spcPct val="100000"/>
              </a:lnSpc>
              <a:spcBef>
                <a:spcPts val="0"/>
              </a:spcBef>
              <a:spcAft>
                <a:spcPts val="0"/>
              </a:spcAft>
              <a:buNone/>
            </a:pPr>
            <a:r>
              <a:rPr lang="en-US" altLang="zh-CN" sz="1800" b="1" i="0" u="none" strike="noStrike" kern="0" cap="none" spc="0" baseline="0">
                <a:latin typeface="Calibri" charset="0"/>
                <a:ea typeface="宋体" charset="0"/>
                <a:cs typeface="Lucida Sans" charset="0"/>
              </a:rPr>
              <a:t>Data Preparation</a:t>
            </a:r>
            <a:r>
              <a:rPr lang="en-US" altLang="zh-CN" sz="1800" b="0" i="0" u="none" strike="noStrike" kern="0" cap="none" spc="0" baseline="0">
                <a:latin typeface="Calibri" charset="0"/>
                <a:ea typeface="宋体" charset="0"/>
                <a:cs typeface="Lucida Sans" charset="0"/>
              </a:rPr>
              <a:t>
Ensure that data is accurate and complete. Address any inconsistencies or missing values.
Combine data from different sources to get a comprehensive view of performance.</a:t>
            </a:r>
          </a:p>
          <a:p>
            <a:pPr marL="0" indent="0" algn="l">
              <a:lnSpc>
                <a:spcPct val="100000"/>
              </a:lnSpc>
              <a:spcBef>
                <a:spcPts val="0"/>
              </a:spcBef>
              <a:spcAft>
                <a:spcPts val="0"/>
              </a:spcAft>
              <a:buNone/>
            </a:pPr>
            <a:endParaRPr lang="en-US" altLang="zh-CN" sz="1800" b="1" i="0" u="none" strike="noStrike" kern="0" cap="none" spc="0" baseline="0">
              <a:latin typeface="Calibri" charset="0"/>
              <a:ea typeface="宋体" charset="0"/>
              <a:cs typeface="Lucida Sans" charset="0"/>
            </a:endParaRPr>
          </a:p>
          <a:p>
            <a:pPr marL="0" indent="0" algn="l">
              <a:lnSpc>
                <a:spcPct val="100000"/>
              </a:lnSpc>
              <a:spcBef>
                <a:spcPts val="0"/>
              </a:spcBef>
              <a:spcAft>
                <a:spcPts val="0"/>
              </a:spcAft>
              <a:buNone/>
            </a:pPr>
            <a:r>
              <a:rPr lang="en-US" altLang="zh-CN" sz="1800" b="1" i="0" u="none" strike="noStrike" kern="0" cap="none" spc="0" baseline="0">
                <a:latin typeface="Calibri" charset="0"/>
                <a:ea typeface="宋体" charset="0"/>
                <a:cs typeface="Lucida Sans" charset="0"/>
              </a:rPr>
              <a:t>Visualization and Reporting</a:t>
            </a:r>
            <a:r>
              <a:rPr lang="en-US" altLang="zh-CN" sz="1800" b="0" i="0" u="none" strike="noStrike" kern="0" cap="none" spc="0" baseline="0">
                <a:latin typeface="Calibri" charset="0"/>
                <a:ea typeface="宋体" charset="0"/>
                <a:cs typeface="Lucida Sans" charset="0"/>
              </a:rPr>
              <a:t>
Create interactive dashboards to visualize performance metrics and trends.
Generate detailed reports highlighting key insights, trends, and recommendations.
</a:t>
            </a:r>
          </a:p>
          <a:p>
            <a:pPr marL="0" indent="0" algn="l">
              <a:lnSpc>
                <a:spcPct val="100000"/>
              </a:lnSpc>
              <a:spcBef>
                <a:spcPts val="0"/>
              </a:spcBef>
              <a:spcAft>
                <a:spcPts val="0"/>
              </a:spcAft>
              <a:buNone/>
            </a:pPr>
            <a:r>
              <a:rPr lang="en-US" altLang="zh-CN" sz="1800" b="1" i="0" u="none" strike="noStrike" kern="0" cap="none" spc="0" baseline="0">
                <a:latin typeface="Calibri" charset="0"/>
                <a:ea typeface="宋体" charset="0"/>
                <a:cs typeface="Lucida Sans" charset="0"/>
              </a:rPr>
              <a:t>Analysis and Interpretation</a:t>
            </a:r>
            <a:r>
              <a:rPr lang="en-US" altLang="zh-CN" sz="1800" b="0" i="0" u="none" strike="noStrike" kern="0" cap="none" spc="0" baseline="0">
                <a:latin typeface="Calibri" charset="0"/>
                <a:ea typeface="宋体" charset="0"/>
                <a:cs typeface="Lucida Sans" charset="0"/>
              </a:rPr>
              <a:t>
Look for patterns in the data that might indicate high or low performance.
Compare performance across different teams, departments, or time periods.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187904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9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91"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92" name="文本框"/>
          <p:cNvSpPr>
            <a:spLocks noGrp="1"/>
          </p:cNvSpPr>
          <p:nvPr>
            <p:ph type="title"/>
          </p:nvPr>
        </p:nvSpPr>
        <p:spPr>
          <a:xfrm>
            <a:off x="755332" y="385444"/>
            <a:ext cx="10681335" cy="737234"/>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9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94" name="图表"/>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0489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8" name="文本框"/>
          <p:cNvSpPr>
            <a:spLocks noGrp="1"/>
          </p:cNvSpPr>
          <p:nvPr>
            <p:ph type="body" idx="1"/>
          </p:nvPr>
        </p:nvSpPr>
        <p:spPr>
          <a:xfrm>
            <a:off x="609600" y="1577340"/>
            <a:ext cx="7985760" cy="406264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a:latin typeface="Calibri" charset="0"/>
                <a:ea typeface="宋体" charset="0"/>
                <a:cs typeface="Lucida Sans" charset="0"/>
              </a:rPr>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endParaRPr lang="zh-CN" altLang="en-US" sz="24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538460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0586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101" name="图片"/>
          <p:cNvPicPr>
            <a:picLocks/>
          </p:cNvPicPr>
          <p:nvPr/>
        </p:nvPicPr>
        <p:blipFill>
          <a:blip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93993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8" name="组合"/>
          <p:cNvGrpSpPr>
            <a:grpSpLocks/>
          </p:cNvGrpSpPr>
          <p:nvPr/>
        </p:nvGrpSpPr>
        <p:grpSpPr>
          <a:xfrm>
            <a:off x="7991475" y="2933700"/>
            <a:ext cx="2762249" cy="3257550"/>
            <a:chOff x="7991475" y="2933700"/>
            <a:chExt cx="2762249" cy="3257550"/>
          </a:xfrm>
        </p:grpSpPr>
        <p:sp>
          <p:nvSpPr>
            <p:cNvPr id="12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7"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2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0"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3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32"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33" name="文本框"/>
          <p:cNvSpPr>
            <a:spLocks noGrp="1"/>
          </p:cNvSpPr>
          <p:nvPr>
            <p:ph type="body" idx="1"/>
          </p:nvPr>
        </p:nvSpPr>
        <p:spPr>
          <a:xfrm>
            <a:off x="609600" y="1577340"/>
            <a:ext cx="5852160" cy="3693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a:latin typeface="Calibri" charset="0"/>
                <a:ea typeface="宋体" charset="0"/>
                <a:cs typeface="Lucida Sans" charset="0"/>
              </a:rPr>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zh-CN" altLang="en-US" sz="24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12405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9" name="组合"/>
          <p:cNvGrpSpPr>
            <a:grpSpLocks/>
          </p:cNvGrpSpPr>
          <p:nvPr/>
        </p:nvGrpSpPr>
        <p:grpSpPr>
          <a:xfrm>
            <a:off x="8658225" y="2647950"/>
            <a:ext cx="3533775" cy="3810000"/>
            <a:chOff x="8658225" y="2647950"/>
            <a:chExt cx="3533775" cy="3810000"/>
          </a:xfrm>
        </p:grpSpPr>
        <p:sp>
          <p:nvSpPr>
            <p:cNvPr id="13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8"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3"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44" name="文本框"/>
          <p:cNvSpPr>
            <a:spLocks noGrp="1"/>
          </p:cNvSpPr>
          <p:nvPr>
            <p:ph type="body" idx="1"/>
          </p:nvPr>
        </p:nvSpPr>
        <p:spPr>
          <a:xfrm>
            <a:off x="609600" y="1577340"/>
            <a:ext cx="5900928" cy="4431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a:latin typeface="Calibri" charset="0"/>
                <a:ea typeface="宋体" charset="0"/>
                <a:cs typeface="Lucida Sans" charset="0"/>
              </a:rPr>
              <a:t>The project aims to evaluate employee performance by collecting and analyzing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zh-CN" altLang="en-US" sz="24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87830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2"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53" name="文本框"/>
          <p:cNvSpPr>
            <a:spLocks noGrp="1"/>
          </p:cNvSpPr>
          <p:nvPr>
            <p:ph type="body" idx="1"/>
          </p:nvPr>
        </p:nvSpPr>
        <p:spPr>
          <a:xfrm>
            <a:off x="609600" y="1577340"/>
            <a:ext cx="10972800" cy="172354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charset="0"/>
                <a:ea typeface="宋体" charset="0"/>
                <a:cs typeface="Lucida Sans" charset="0"/>
              </a:rPr>
              <a:t>HR Managers</a:t>
            </a: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charset="0"/>
                <a:ea typeface="宋体" charset="0"/>
                <a:cs typeface="Lucida Sans" charset="0"/>
              </a:rPr>
              <a:t>Team Leaders/Managers</a:t>
            </a: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charset="0"/>
                <a:ea typeface="宋体" charset="0"/>
                <a:cs typeface="Lucida Sans" charset="0"/>
              </a:rPr>
              <a:t>Senior Management/Executives</a:t>
            </a: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charset="0"/>
                <a:ea typeface="宋体" charset="0"/>
                <a:cs typeface="Lucida Sans" charset="0"/>
              </a:rPr>
              <a:t>Employees</a:t>
            </a:r>
            <a:endParaRPr lang="zh-CN" altLang="en-US" sz="28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194662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60" name="文本框"/>
          <p:cNvSpPr>
            <a:spLocks noGrp="1"/>
          </p:cNvSpPr>
          <p:nvPr>
            <p:ph type="title"/>
          </p:nvPr>
        </p:nvSpPr>
        <p:spPr>
          <a:xfrm>
            <a:off x="755332" y="385444"/>
            <a:ext cx="10681335" cy="55625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6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62"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63" name="文本框"/>
          <p:cNvSpPr>
            <a:spLocks noGrp="1"/>
          </p:cNvSpPr>
          <p:nvPr>
            <p:ph type="body" idx="1"/>
          </p:nvPr>
        </p:nvSpPr>
        <p:spPr>
          <a:xfrm>
            <a:off x="2999232" y="2422672"/>
            <a:ext cx="8668512" cy="221599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0"/>
              </a:spcBef>
              <a:spcAft>
                <a:spcPts val="0"/>
              </a:spcAft>
              <a:buFont typeface="Arial" pitchFamily="34" charset="0"/>
              <a:buChar char="•"/>
            </a:pPr>
            <a:r>
              <a:rPr lang="en-US" altLang="zh-CN" sz="2400" b="0" i="0" u="none" strike="noStrike" kern="0" cap="none" spc="0" baseline="0">
                <a:latin typeface="Calibri" charset="0"/>
                <a:ea typeface="宋体" charset="0"/>
                <a:cs typeface="Lucida Sans" charset="0"/>
              </a:rPr>
              <a:t>Conditional Formatting: Missing
Filter: Remove
Formula: Performance
Pivot: Summary
Graph: Data Visualization</a:t>
            </a:r>
          </a:p>
          <a:p>
            <a:pPr marL="0" indent="0" algn="l">
              <a:lnSpc>
                <a:spcPct val="100000"/>
              </a:lnSpc>
              <a:spcBef>
                <a:spcPts val="0"/>
              </a:spcBef>
              <a:spcAft>
                <a:spcPts val="0"/>
              </a:spcAft>
              <a:buNone/>
            </a:pPr>
            <a:endParaRPr lang="zh-CN" altLang="en-US" sz="24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130843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7" name="文本框"/>
          <p:cNvSpPr>
            <a:spLocks noGrp="1"/>
          </p:cNvSpPr>
          <p:nvPr>
            <p:ph type="body" idx="1"/>
          </p:nvPr>
        </p:nvSpPr>
        <p:spPr>
          <a:xfrm>
            <a:off x="755332" y="1425035"/>
            <a:ext cx="10972800" cy="4431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charset="0"/>
              </a:rPr>
              <a:t>Employee: Naan Mudhalvan Portal</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charset="0"/>
              </a:rPr>
              <a:t>26 features</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charset="0"/>
              </a:rPr>
              <a:t>9 features</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charset="0"/>
              </a:rPr>
              <a:t>Employee ID: Numerical Values</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charset="0"/>
              </a:rPr>
              <a:t>Name: Text</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charset="0"/>
              </a:rPr>
              <a:t>Employee Type</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charset="0"/>
              </a:rPr>
              <a:t>Performance level</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charset="0"/>
              </a:rPr>
              <a:t>Gender: Male and Female</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charset="0"/>
              </a:rPr>
              <a:t>Employee Rating: Numerical Values</a:t>
            </a:r>
            <a:endParaRPr lang="zh-CN" altLang="en-US" sz="32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76208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4" name="图片"/>
          <p:cNvPicPr>
            <a:picLocks/>
          </p:cNvPicPr>
          <p:nvPr/>
        </p:nvPicPr>
        <p:blipFill>
          <a:blip cstate="print"/>
          <a:stretch>
            <a:fillRect/>
          </a:stretch>
        </p:blipFill>
        <p:spPr>
          <a:xfrm>
            <a:off x="66675" y="3381373"/>
            <a:ext cx="2466975" cy="3419473"/>
          </a:xfrm>
          <a:prstGeom prst="rect">
            <a:avLst/>
          </a:prstGeom>
          <a:noFill/>
          <a:ln w="12700" cap="flat" cmpd="sng">
            <a:noFill/>
            <a:prstDash val="solid"/>
            <a:miter/>
          </a:ln>
        </p:spPr>
      </p:pic>
      <p:sp>
        <p:nvSpPr>
          <p:cNvPr id="175"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7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7" name="文本框"/>
          <p:cNvSpPr>
            <a:spLocks noGrp="1"/>
          </p:cNvSpPr>
          <p:nvPr>
            <p:ph type="body" idx="1"/>
          </p:nvPr>
        </p:nvSpPr>
        <p:spPr>
          <a:xfrm>
            <a:off x="2526030" y="2392293"/>
            <a:ext cx="8741664" cy="22550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charset="0"/>
              </a:rPr>
              <a:t>=IFS(Z9&gt;=5,”VERY HIGH”,Z9&gt;=4,”HIGH”,Z9&gt;=3,”MED”,TRUE,”LOW”)</a:t>
            </a:r>
          </a:p>
          <a:p>
            <a:pPr marL="0" indent="0" algn="just">
              <a:lnSpc>
                <a:spcPct val="100000"/>
              </a:lnSpc>
              <a:spcBef>
                <a:spcPts val="0"/>
              </a:spcBef>
              <a:spcAft>
                <a:spcPts val="0"/>
              </a:spcAft>
              <a:buNone/>
            </a:pPr>
            <a:endParaRPr lang="zh-CN" altLang="en-US" sz="2800" b="0" i="0" u="none"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9964001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200</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917305348041</cp:lastModifiedBy>
  <cp:revision>25</cp:revision>
  <dcterms:created xsi:type="dcterms:W3CDTF">2024-03-29T15:07:22Z</dcterms:created>
  <dcterms:modified xsi:type="dcterms:W3CDTF">2024-09-02T17:47:18Z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