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1" r:id="rId14"/>
    <p:sldId id="268" r:id="rId15"/>
    <p:sldId id="269" r:id="rId16"/>
    <p:sldId id="277" r:id="rId17"/>
    <p:sldId id="272" r:id="rId18"/>
    <p:sldId id="273" r:id="rId19"/>
    <p:sldId id="274" r:id="rId20"/>
    <p:sldId id="275" r:id="rId21"/>
    <p:sldId id="276" r:id="rId22"/>
    <p:sldId id="279"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81" d="100"/>
          <a:sy n="81" d="100"/>
        </p:scale>
        <p:origin x="725"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53732-36D4-BA49-AA66-BD76E19C6584}" type="datetimeFigureOut">
              <a:rPr lang="en-US" smtClean="0"/>
              <a:t>12/20/2017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73799-0862-D54D-BB73-FC85650D0DEA}" type="slidenum">
              <a:rPr lang="en-US" smtClean="0"/>
              <a:t>‹#›</a:t>
            </a:fld>
            <a:endParaRPr lang="en-US"/>
          </a:p>
        </p:txBody>
      </p:sp>
    </p:spTree>
    <p:extLst>
      <p:ext uri="{BB962C8B-B14F-4D97-AF65-F5344CB8AC3E}">
        <p14:creationId xmlns:p14="http://schemas.microsoft.com/office/powerpoint/2010/main" val="187598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73799-0862-D54D-BB73-FC85650D0DEA}" type="slidenum">
              <a:rPr lang="en-US" smtClean="0"/>
              <a:t>14</a:t>
            </a:fld>
            <a:endParaRPr lang="en-US"/>
          </a:p>
        </p:txBody>
      </p:sp>
    </p:spTree>
    <p:extLst>
      <p:ext uri="{BB962C8B-B14F-4D97-AF65-F5344CB8AC3E}">
        <p14:creationId xmlns:p14="http://schemas.microsoft.com/office/powerpoint/2010/main" val="173975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12/20/2017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12/20/2017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12/20/2017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Spark 2.1.0</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47724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Technology Stack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421466"/>
            <a:ext cx="7667414" cy="3328075"/>
          </a:xfrm>
        </p:spPr>
      </p:pic>
      <p:sp>
        <p:nvSpPr>
          <p:cNvPr id="5" name="TextBox 4"/>
          <p:cNvSpPr txBox="1"/>
          <p:nvPr/>
        </p:nvSpPr>
        <p:spPr>
          <a:xfrm>
            <a:off x="9241557" y="2898381"/>
            <a:ext cx="2475742" cy="1477328"/>
          </a:xfrm>
          <a:prstGeom prst="rect">
            <a:avLst/>
          </a:prstGeom>
          <a:noFill/>
        </p:spPr>
        <p:txBody>
          <a:bodyPr wrap="none" rtlCol="0">
            <a:spAutoFit/>
          </a:bodyPr>
          <a:lstStyle/>
          <a:p>
            <a:r>
              <a:rPr lang="en-US" dirty="0"/>
              <a:t>Additional features</a:t>
            </a:r>
          </a:p>
          <a:p>
            <a:pPr marL="285750" indent="-285750">
              <a:buFont typeface="Arial" charset="0"/>
              <a:buChar char="•"/>
            </a:pPr>
            <a:r>
              <a:rPr lang="en-US" dirty="0"/>
              <a:t>Structured Streaming</a:t>
            </a:r>
          </a:p>
          <a:p>
            <a:pPr marL="285750" indent="-285750">
              <a:buFont typeface="Arial" charset="0"/>
              <a:buChar char="•"/>
            </a:pPr>
            <a:r>
              <a:rPr lang="en-US" dirty="0"/>
              <a:t>Big DL</a:t>
            </a:r>
          </a:p>
          <a:p>
            <a:pPr marL="285750" indent="-285750">
              <a:buFont typeface="Arial" charset="0"/>
              <a:buChar char="•"/>
            </a:pPr>
            <a:endParaRPr lang="en-US" dirty="0"/>
          </a:p>
          <a:p>
            <a:endParaRPr lang="en-US" dirty="0"/>
          </a:p>
        </p:txBody>
      </p:sp>
    </p:spTree>
    <p:extLst>
      <p:ext uri="{BB962C8B-B14F-4D97-AF65-F5344CB8AC3E}">
        <p14:creationId xmlns:p14="http://schemas.microsoft.com/office/powerpoint/2010/main" val="205336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Spark Core</a:t>
            </a:r>
          </a:p>
        </p:txBody>
      </p:sp>
      <p:sp>
        <p:nvSpPr>
          <p:cNvPr id="3" name="Subtitle 2"/>
          <p:cNvSpPr>
            <a:spLocks noGrp="1"/>
          </p:cNvSpPr>
          <p:nvPr>
            <p:ph type="subTitle" idx="1"/>
          </p:nvPr>
        </p:nvSpPr>
        <p:spPr/>
        <p:txBody>
          <a:bodyPr/>
          <a:lstStyle/>
          <a:p>
            <a:r>
              <a:rPr lang="en-US" dirty="0"/>
              <a:t>RDD </a:t>
            </a:r>
            <a:r>
              <a:rPr lang="mr-IN" dirty="0"/>
              <a:t>–</a:t>
            </a:r>
            <a:r>
              <a:rPr lang="en-US" dirty="0"/>
              <a:t> Resilient distributed datasets</a:t>
            </a:r>
          </a:p>
        </p:txBody>
      </p:sp>
    </p:spTree>
    <p:extLst>
      <p:ext uri="{BB962C8B-B14F-4D97-AF65-F5344CB8AC3E}">
        <p14:creationId xmlns:p14="http://schemas.microsoft.com/office/powerpoint/2010/main" val="74190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Spark Core?</a:t>
            </a:r>
          </a:p>
        </p:txBody>
      </p:sp>
      <p:sp>
        <p:nvSpPr>
          <p:cNvPr id="3" name="Content Placeholder 2"/>
          <p:cNvSpPr>
            <a:spLocks noGrp="1"/>
          </p:cNvSpPr>
          <p:nvPr>
            <p:ph idx="1"/>
          </p:nvPr>
        </p:nvSpPr>
        <p:spPr/>
        <p:txBody>
          <a:bodyPr>
            <a:normAutofit/>
          </a:bodyPr>
          <a:lstStyle/>
          <a:p>
            <a:pPr>
              <a:buFont typeface="Wingdings" charset="2"/>
              <a:buChar char="§"/>
            </a:pPr>
            <a:r>
              <a:rPr lang="en-US" sz="2800" dirty="0"/>
              <a:t>The main abstraction Spark provides is a </a:t>
            </a:r>
            <a:r>
              <a:rPr lang="en-US" sz="2800" b="1" i="1" dirty="0"/>
              <a:t>resilient distributed dataset</a:t>
            </a:r>
            <a:r>
              <a:rPr lang="en-US" sz="2800" dirty="0"/>
              <a:t> (RDD) which is a collection of elements partitioned across the nodes of the cluster that can be operated on in parallel.</a:t>
            </a:r>
          </a:p>
          <a:p>
            <a:pPr>
              <a:buFont typeface="Wingdings" charset="2"/>
              <a:buChar char="§"/>
            </a:pPr>
            <a:r>
              <a:rPr lang="en-US" sz="2800" dirty="0"/>
              <a:t> RDDs are created by starting with a file in the Hadoop file system (or any other Hadoop-supported file system), or an existing Scala collection in the driver program, and transforming it.</a:t>
            </a:r>
          </a:p>
          <a:p>
            <a:pPr>
              <a:buFont typeface="Wingdings" charset="2"/>
              <a:buChar char="§"/>
            </a:pPr>
            <a:r>
              <a:rPr lang="en-US" sz="2800" dirty="0"/>
              <a:t>Users may also ask Spark to </a:t>
            </a:r>
            <a:r>
              <a:rPr lang="en-US" sz="2800" i="1" dirty="0"/>
              <a:t>persist</a:t>
            </a:r>
            <a:r>
              <a:rPr lang="en-US" sz="2800" dirty="0"/>
              <a:t> an RDD in memory, allowing it to be reused efficiently across parallel operations. Finally, RDDs automatically recover from node failures.</a:t>
            </a:r>
          </a:p>
        </p:txBody>
      </p:sp>
    </p:spTree>
    <p:extLst>
      <p:ext uri="{BB962C8B-B14F-4D97-AF65-F5344CB8AC3E}">
        <p14:creationId xmlns:p14="http://schemas.microsoft.com/office/powerpoint/2010/main" val="185344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Shared Variables</a:t>
            </a:r>
          </a:p>
        </p:txBody>
      </p:sp>
      <p:sp>
        <p:nvSpPr>
          <p:cNvPr id="3" name="Content Placeholder 2"/>
          <p:cNvSpPr>
            <a:spLocks noGrp="1"/>
          </p:cNvSpPr>
          <p:nvPr>
            <p:ph idx="1"/>
          </p:nvPr>
        </p:nvSpPr>
        <p:spPr/>
        <p:txBody>
          <a:bodyPr>
            <a:normAutofit/>
          </a:bodyPr>
          <a:lstStyle/>
          <a:p>
            <a:pPr>
              <a:buFont typeface="Wingdings" charset="2"/>
              <a:buChar char="§"/>
            </a:pPr>
            <a:r>
              <a:rPr lang="en-US" sz="2800" dirty="0"/>
              <a:t>A second abstraction in Spark is </a:t>
            </a:r>
            <a:r>
              <a:rPr lang="en-US" sz="2800" b="1" i="1" dirty="0"/>
              <a:t>shared variables</a:t>
            </a:r>
            <a:r>
              <a:rPr lang="en-US" sz="2800" dirty="0"/>
              <a:t> that can be used in parallel operations. By default, when Spark runs a function in parallel as a set of tasks on different nodes, it ships a copy of each variable used in the function to each task. Sometimes, a variable needs to be shared across tasks, or between tasks and the driver program.</a:t>
            </a:r>
          </a:p>
          <a:p>
            <a:pPr>
              <a:buFont typeface="Wingdings" charset="2"/>
              <a:buChar char="§"/>
            </a:pPr>
            <a:r>
              <a:rPr lang="en-US" sz="2800" dirty="0"/>
              <a:t>Spark supports two types of shared variables: </a:t>
            </a:r>
            <a:r>
              <a:rPr lang="en-US" sz="2800" i="1" dirty="0"/>
              <a:t>broadcast variables</a:t>
            </a:r>
            <a:r>
              <a:rPr lang="en-US" sz="2800" dirty="0"/>
              <a:t>, which can be used to cache a value in memory on all nodes, and </a:t>
            </a:r>
            <a:r>
              <a:rPr lang="en-US" sz="2800" i="1" dirty="0"/>
              <a:t>accumulators</a:t>
            </a:r>
            <a:r>
              <a:rPr lang="en-US" sz="2800" dirty="0"/>
              <a:t>, which are variables that are only “added” to, such as counters and sums.</a:t>
            </a:r>
          </a:p>
        </p:txBody>
      </p:sp>
    </p:spTree>
    <p:extLst>
      <p:ext uri="{BB962C8B-B14F-4D97-AF65-F5344CB8AC3E}">
        <p14:creationId xmlns:p14="http://schemas.microsoft.com/office/powerpoint/2010/main" val="107599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RDD?</a:t>
            </a:r>
          </a:p>
        </p:txBody>
      </p:sp>
      <p:sp>
        <p:nvSpPr>
          <p:cNvPr id="3" name="Content Placeholder 2"/>
          <p:cNvSpPr>
            <a:spLocks noGrp="1"/>
          </p:cNvSpPr>
          <p:nvPr>
            <p:ph idx="1"/>
          </p:nvPr>
        </p:nvSpPr>
        <p:spPr/>
        <p:txBody>
          <a:bodyPr>
            <a:normAutofit/>
          </a:bodyPr>
          <a:lstStyle/>
          <a:p>
            <a:pPr>
              <a:buFont typeface="Wingdings" charset="2"/>
              <a:buChar char="§"/>
            </a:pPr>
            <a:r>
              <a:rPr lang="en-US" sz="3200" dirty="0"/>
              <a:t> RDD is a fault-tolerant collection of elements that can be operated on in parallel. </a:t>
            </a:r>
          </a:p>
          <a:p>
            <a:pPr>
              <a:buFont typeface="Wingdings" charset="2"/>
              <a:buChar char="§"/>
            </a:pPr>
            <a:r>
              <a:rPr lang="en-US" sz="3200" dirty="0"/>
              <a:t>There are two ways to create RDDs:</a:t>
            </a:r>
          </a:p>
          <a:p>
            <a:pPr lvl="1">
              <a:buFont typeface="Wingdings" charset="2"/>
              <a:buChar char="§"/>
            </a:pPr>
            <a:r>
              <a:rPr lang="en-US" sz="2800" dirty="0"/>
              <a:t> </a:t>
            </a:r>
            <a:r>
              <a:rPr lang="en-US" sz="2800" i="1" dirty="0"/>
              <a:t>parallelizing</a:t>
            </a:r>
            <a:r>
              <a:rPr lang="en-US" sz="2800" dirty="0"/>
              <a:t> an existing collection in your driver program, </a:t>
            </a:r>
          </a:p>
          <a:p>
            <a:pPr lvl="1">
              <a:buFont typeface="Wingdings" charset="2"/>
              <a:buChar char="§"/>
            </a:pPr>
            <a:r>
              <a:rPr lang="en-US" sz="2800" dirty="0"/>
              <a:t>referencing a dataset in an </a:t>
            </a:r>
            <a:r>
              <a:rPr lang="en-US" sz="2800" i="1" dirty="0"/>
              <a:t>external storage system</a:t>
            </a:r>
            <a:r>
              <a:rPr lang="en-US" sz="2800" dirty="0"/>
              <a:t>, such as a shared filesystem, HDFS, HBase, or any data source offering a Hadoop Input Format. </a:t>
            </a:r>
          </a:p>
          <a:p>
            <a:pPr>
              <a:buFont typeface="Wingdings" charset="2"/>
              <a:buChar char="§"/>
            </a:pPr>
            <a:endParaRPr lang="en-US" sz="3200" dirty="0"/>
          </a:p>
        </p:txBody>
      </p:sp>
    </p:spTree>
    <p:extLst>
      <p:ext uri="{BB962C8B-B14F-4D97-AF65-F5344CB8AC3E}">
        <p14:creationId xmlns:p14="http://schemas.microsoft.com/office/powerpoint/2010/main" val="190078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RDD</a:t>
            </a:r>
          </a:p>
        </p:txBody>
      </p:sp>
      <p:sp>
        <p:nvSpPr>
          <p:cNvPr id="3" name="Content Placeholder 2"/>
          <p:cNvSpPr>
            <a:spLocks noGrp="1"/>
          </p:cNvSpPr>
          <p:nvPr>
            <p:ph idx="1"/>
          </p:nvPr>
        </p:nvSpPr>
        <p:spPr/>
        <p:txBody>
          <a:bodyPr>
            <a:normAutofit/>
          </a:bodyPr>
          <a:lstStyle/>
          <a:p>
            <a:pPr>
              <a:buFont typeface="Wingdings" charset="2"/>
              <a:buChar char="§"/>
            </a:pPr>
            <a:r>
              <a:rPr lang="en-US" dirty="0"/>
              <a:t>Parallelized collections are created by calling </a:t>
            </a:r>
            <a:r>
              <a:rPr lang="en-US" dirty="0" err="1"/>
              <a:t>SparkContext’s</a:t>
            </a:r>
            <a:r>
              <a:rPr lang="en-US" dirty="0"/>
              <a:t> parallelize method on an existing collection in your driver program (a Scala Sequence). </a:t>
            </a:r>
          </a:p>
          <a:p>
            <a:pPr>
              <a:buFont typeface="Wingdings" charset="2"/>
              <a:buChar char="§"/>
            </a:pPr>
            <a:r>
              <a:rPr lang="en-US" dirty="0"/>
              <a:t>The elements of the collection are copied to form a distributed dataset that can be operated on in parallel. For example, here is how to create a parallelized collection holding the numbers 1 to 10</a:t>
            </a:r>
          </a:p>
          <a:p>
            <a:pPr>
              <a:buFont typeface="Wingdings" charset="2"/>
              <a:buChar char="§"/>
            </a:pPr>
            <a:r>
              <a:rPr lang="en-US" dirty="0"/>
              <a:t>RDD is a fault-tolerant collection of elements that can be operated on in parallel.</a:t>
            </a:r>
          </a:p>
          <a:p>
            <a:pPr>
              <a:buFont typeface="Wingdings" charset="2"/>
              <a:buChar char="§"/>
            </a:pPr>
            <a:r>
              <a:rPr lang="en-US" dirty="0"/>
              <a:t>One important parameter for parallel collections is the number of </a:t>
            </a:r>
            <a:r>
              <a:rPr lang="en-US" i="1" dirty="0"/>
              <a:t>partitions</a:t>
            </a:r>
            <a:r>
              <a:rPr lang="en-US" dirty="0"/>
              <a:t> to cut the dataset into. Spark will run one task for each partition of the cluster. Typically you want 2-4 partitions for each CPU in your cluster. </a:t>
            </a:r>
          </a:p>
        </p:txBody>
      </p:sp>
      <p:sp>
        <p:nvSpPr>
          <p:cNvPr id="4" name="TextBox 3"/>
          <p:cNvSpPr txBox="1"/>
          <p:nvPr/>
        </p:nvSpPr>
        <p:spPr>
          <a:xfrm>
            <a:off x="1665026" y="5054138"/>
            <a:ext cx="5813947" cy="923330"/>
          </a:xfrm>
          <a:prstGeom prst="rect">
            <a:avLst/>
          </a:prstGeom>
          <a:noFill/>
        </p:spPr>
        <p:txBody>
          <a:bodyPr wrap="square" rtlCol="0">
            <a:spAutoFit/>
          </a:bodyPr>
          <a:lstStyle/>
          <a:p>
            <a:r>
              <a:rPr lang="en-US" b="1" dirty="0"/>
              <a:t>Sample Scala Code :</a:t>
            </a:r>
          </a:p>
          <a:p>
            <a:r>
              <a:rPr lang="en-US" b="1" dirty="0" err="1">
                <a:latin typeface="Courier" charset="0"/>
                <a:ea typeface="Courier" charset="0"/>
                <a:cs typeface="Courier" charset="0"/>
              </a:rPr>
              <a:t>val</a:t>
            </a:r>
            <a:r>
              <a:rPr lang="en-US" dirty="0">
                <a:latin typeface="Courier" charset="0"/>
                <a:ea typeface="Courier" charset="0"/>
                <a:cs typeface="Courier" charset="0"/>
              </a:rPr>
              <a:t> data </a:t>
            </a:r>
            <a:r>
              <a:rPr lang="en-US" b="1" dirty="0">
                <a:latin typeface="Courier" charset="0"/>
                <a:ea typeface="Courier" charset="0"/>
                <a:cs typeface="Courier" charset="0"/>
              </a:rPr>
              <a:t>=</a:t>
            </a:r>
            <a:r>
              <a:rPr lang="en-US" dirty="0">
                <a:latin typeface="Courier" charset="0"/>
                <a:ea typeface="Courier" charset="0"/>
                <a:cs typeface="Courier" charset="0"/>
              </a:rPr>
              <a:t> 1 to 10</a:t>
            </a:r>
          </a:p>
          <a:p>
            <a:r>
              <a:rPr lang="en-US" b="1" dirty="0" err="1">
                <a:latin typeface="Courier" charset="0"/>
                <a:ea typeface="Courier" charset="0"/>
                <a:cs typeface="Courier" charset="0"/>
              </a:rPr>
              <a:t>val</a:t>
            </a:r>
            <a:r>
              <a:rPr lang="en-US" dirty="0">
                <a:latin typeface="Courier" charset="0"/>
                <a:ea typeface="Courier" charset="0"/>
                <a:cs typeface="Courier" charset="0"/>
              </a:rPr>
              <a:t> </a:t>
            </a:r>
            <a:r>
              <a:rPr lang="en-US" dirty="0" err="1">
                <a:latin typeface="Courier" charset="0"/>
                <a:ea typeface="Courier" charset="0"/>
                <a:cs typeface="Courier" charset="0"/>
              </a:rPr>
              <a:t>distData</a:t>
            </a:r>
            <a:r>
              <a:rPr lang="en-US" dirty="0">
                <a:latin typeface="Courier" charset="0"/>
                <a:ea typeface="Courier" charset="0"/>
                <a:cs typeface="Courier" charset="0"/>
              </a:rPr>
              <a:t> </a:t>
            </a:r>
            <a:r>
              <a:rPr lang="en-US" b="1" dirty="0">
                <a:latin typeface="Courier" charset="0"/>
                <a:ea typeface="Courier" charset="0"/>
                <a:cs typeface="Courier" charset="0"/>
              </a:rPr>
              <a:t>=</a:t>
            </a:r>
            <a:r>
              <a:rPr lang="en-US" dirty="0">
                <a:latin typeface="Courier" charset="0"/>
                <a:ea typeface="Courier" charset="0"/>
                <a:cs typeface="Courier" charset="0"/>
              </a:rPr>
              <a:t> </a:t>
            </a:r>
            <a:r>
              <a:rPr lang="en-US" dirty="0" err="1">
                <a:latin typeface="Courier" charset="0"/>
                <a:ea typeface="Courier" charset="0"/>
                <a:cs typeface="Courier" charset="0"/>
              </a:rPr>
              <a:t>sc.parallelize</a:t>
            </a:r>
            <a:r>
              <a:rPr lang="en-US" dirty="0">
                <a:latin typeface="Courier" charset="0"/>
                <a:ea typeface="Courier" charset="0"/>
                <a:cs typeface="Courier" charset="0"/>
              </a:rPr>
              <a:t>(data)</a:t>
            </a:r>
          </a:p>
        </p:txBody>
      </p:sp>
    </p:spTree>
    <p:extLst>
      <p:ext uri="{BB962C8B-B14F-4D97-AF65-F5344CB8AC3E}">
        <p14:creationId xmlns:p14="http://schemas.microsoft.com/office/powerpoint/2010/main" val="125427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with Apache Spark</a:t>
            </a:r>
          </a:p>
        </p:txBody>
      </p:sp>
      <p:sp>
        <p:nvSpPr>
          <p:cNvPr id="3" name="Content Placeholder 2"/>
          <p:cNvSpPr>
            <a:spLocks noGrp="1"/>
          </p:cNvSpPr>
          <p:nvPr>
            <p:ph idx="1"/>
          </p:nvPr>
        </p:nvSpPr>
        <p:spPr/>
        <p:txBody>
          <a:bodyPr>
            <a:noAutofit/>
          </a:bodyPr>
          <a:lstStyle/>
          <a:p>
            <a:pPr>
              <a:buFont typeface="Wingdings" charset="2"/>
              <a:buChar char="§"/>
            </a:pPr>
            <a:r>
              <a:rPr lang="en-US" sz="2400" dirty="0"/>
              <a:t>Linking with Apache Spark Core </a:t>
            </a:r>
          </a:p>
          <a:p>
            <a:pPr lvl="1">
              <a:buFont typeface="Wingdings" charset="2"/>
              <a:buChar char="§"/>
            </a:pPr>
            <a:r>
              <a:rPr lang="en-US" sz="2000" dirty="0"/>
              <a:t>Maven dependency</a:t>
            </a:r>
          </a:p>
          <a:p>
            <a:pPr lvl="1">
              <a:buFont typeface="Wingdings" charset="2"/>
              <a:buChar char="§"/>
            </a:pPr>
            <a:r>
              <a:rPr lang="en-US" sz="2000" dirty="0"/>
              <a:t>&lt;!-- https://</a:t>
            </a:r>
            <a:r>
              <a:rPr lang="en-US" sz="2000" dirty="0" err="1"/>
              <a:t>mvnrepository.com</a:t>
            </a:r>
            <a:r>
              <a:rPr lang="en-US" sz="2000" dirty="0"/>
              <a:t>/artifact/</a:t>
            </a:r>
            <a:r>
              <a:rPr lang="en-US" sz="2000" dirty="0" err="1"/>
              <a:t>org.apache.spark</a:t>
            </a:r>
            <a:r>
              <a:rPr lang="en-US" sz="2000" dirty="0"/>
              <a:t>/spark-core_2.11 --&gt;  </a:t>
            </a:r>
          </a:p>
          <a:p>
            <a:pPr marL="201168" lvl="1" indent="0">
              <a:buNone/>
            </a:pPr>
            <a:r>
              <a:rPr lang="en-US" sz="2000" dirty="0"/>
              <a:t>&lt;dependency&gt;  </a:t>
            </a:r>
          </a:p>
          <a:p>
            <a:pPr marL="201168" lvl="1" indent="0">
              <a:buNone/>
            </a:pPr>
            <a:r>
              <a:rPr lang="en-US" sz="2000" dirty="0"/>
              <a:t>  &lt;</a:t>
            </a:r>
            <a:r>
              <a:rPr lang="en-US" sz="2000" dirty="0" err="1"/>
              <a:t>groupId</a:t>
            </a:r>
            <a:r>
              <a:rPr lang="en-US" sz="2000" dirty="0"/>
              <a:t>&gt;</a:t>
            </a:r>
            <a:r>
              <a:rPr lang="en-US" sz="2000" dirty="0" err="1"/>
              <a:t>org.apache.spark</a:t>
            </a:r>
            <a:r>
              <a:rPr lang="en-US" sz="2000" dirty="0"/>
              <a:t>&lt;/</a:t>
            </a:r>
            <a:r>
              <a:rPr lang="en-US" sz="2000" dirty="0" err="1"/>
              <a:t>groupId</a:t>
            </a:r>
            <a:r>
              <a:rPr lang="en-US" sz="2000" dirty="0"/>
              <a:t>&gt;  </a:t>
            </a:r>
          </a:p>
          <a:p>
            <a:pPr marL="201168" lvl="1" indent="0">
              <a:buNone/>
            </a:pPr>
            <a:r>
              <a:rPr lang="en-US" sz="2000" dirty="0"/>
              <a:t>  &lt;</a:t>
            </a:r>
            <a:r>
              <a:rPr lang="en-US" sz="2000" dirty="0" err="1"/>
              <a:t>artifactId</a:t>
            </a:r>
            <a:r>
              <a:rPr lang="en-US" sz="2000" dirty="0"/>
              <a:t>&gt;spark-core_2.11&lt;/</a:t>
            </a:r>
            <a:r>
              <a:rPr lang="en-US" sz="2000" dirty="0" err="1"/>
              <a:t>artifactId</a:t>
            </a:r>
            <a:r>
              <a:rPr lang="en-US" sz="2000" dirty="0"/>
              <a:t>&gt;   </a:t>
            </a:r>
          </a:p>
          <a:p>
            <a:pPr marL="201168" lvl="1" indent="0">
              <a:buNone/>
            </a:pPr>
            <a:r>
              <a:rPr lang="en-US" sz="2000" dirty="0"/>
              <a:t> &lt;version&gt;2.1.0&lt;/version&gt;</a:t>
            </a:r>
          </a:p>
          <a:p>
            <a:pPr marL="201168" lvl="1" indent="0">
              <a:buNone/>
            </a:pPr>
            <a:r>
              <a:rPr lang="en-US" sz="2000" dirty="0"/>
              <a:t>&lt;/dependency&gt;</a:t>
            </a:r>
          </a:p>
          <a:p>
            <a:pPr lvl="1">
              <a:buFont typeface="Wingdings" charset="2"/>
              <a:buChar char="§"/>
            </a:pPr>
            <a:r>
              <a:rPr lang="en-US" sz="2000" dirty="0" err="1"/>
              <a:t>Gradle</a:t>
            </a:r>
            <a:r>
              <a:rPr lang="en-US" sz="2000" dirty="0"/>
              <a:t> dependency </a:t>
            </a:r>
          </a:p>
          <a:p>
            <a:pPr marL="201168" lvl="1" indent="0">
              <a:buNone/>
            </a:pPr>
            <a:r>
              <a:rPr lang="en-US" sz="2000" dirty="0"/>
              <a:t>// https://</a:t>
            </a:r>
            <a:r>
              <a:rPr lang="en-US" sz="2000" dirty="0" err="1"/>
              <a:t>mvnrepository.com</a:t>
            </a:r>
            <a:r>
              <a:rPr lang="en-US" sz="2000" dirty="0"/>
              <a:t>/artifact/</a:t>
            </a:r>
            <a:r>
              <a:rPr lang="en-US" sz="2000" dirty="0" err="1"/>
              <a:t>org.apache.spark</a:t>
            </a:r>
            <a:r>
              <a:rPr lang="en-US" sz="2000" dirty="0"/>
              <a:t>/spark-core_2.11compile group: '</a:t>
            </a:r>
            <a:r>
              <a:rPr lang="en-US" sz="2000" dirty="0" err="1"/>
              <a:t>org.apache.spark</a:t>
            </a:r>
            <a:r>
              <a:rPr lang="en-US" sz="2000" dirty="0"/>
              <a:t>', name: 'spark-core_2.11', version: '2.1.0</a:t>
            </a:r>
          </a:p>
        </p:txBody>
      </p:sp>
    </p:spTree>
    <p:extLst>
      <p:ext uri="{BB962C8B-B14F-4D97-AF65-F5344CB8AC3E}">
        <p14:creationId xmlns:p14="http://schemas.microsoft.com/office/powerpoint/2010/main" val="214693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Scala 2.11	</a:t>
            </a:r>
          </a:p>
        </p:txBody>
      </p:sp>
      <p:sp>
        <p:nvSpPr>
          <p:cNvPr id="3" name="Subtitle 2"/>
          <p:cNvSpPr>
            <a:spLocks noGrp="1"/>
          </p:cNvSpPr>
          <p:nvPr>
            <p:ph type="subTitle" idx="1"/>
          </p:nvPr>
        </p:nvSpPr>
        <p:spPr/>
        <p:txBody>
          <a:bodyPr/>
          <a:lstStyle/>
          <a:p>
            <a:r>
              <a:rPr lang="en-US" dirty="0"/>
              <a:t>A Programming LANGUAGE</a:t>
            </a:r>
          </a:p>
        </p:txBody>
      </p:sp>
    </p:spTree>
    <p:extLst>
      <p:ext uri="{BB962C8B-B14F-4D97-AF65-F5344CB8AC3E}">
        <p14:creationId xmlns:p14="http://schemas.microsoft.com/office/powerpoint/2010/main" val="139466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Scala 2.11 </a:t>
            </a:r>
          </a:p>
        </p:txBody>
      </p:sp>
      <p:sp>
        <p:nvSpPr>
          <p:cNvPr id="3" name="Content Placeholder 2"/>
          <p:cNvSpPr>
            <a:spLocks noGrp="1"/>
          </p:cNvSpPr>
          <p:nvPr>
            <p:ph idx="1"/>
          </p:nvPr>
        </p:nvSpPr>
        <p:spPr/>
        <p:txBody>
          <a:bodyPr>
            <a:noAutofit/>
          </a:bodyPr>
          <a:lstStyle/>
          <a:p>
            <a:pPr>
              <a:buFont typeface="Wingdings" charset="2"/>
              <a:buChar char="§"/>
            </a:pPr>
            <a:r>
              <a:rPr lang="en-US" sz="2400" dirty="0"/>
              <a:t>Scala is a modern multi-paradigm programming language designed to express common programming patterns in a concise, elegant, and type-safe way. </a:t>
            </a:r>
          </a:p>
          <a:p>
            <a:pPr>
              <a:buFont typeface="Wingdings" charset="2"/>
              <a:buChar char="§"/>
            </a:pPr>
            <a:r>
              <a:rPr lang="en-US" sz="2400" dirty="0"/>
              <a:t>Scala has been created by Martin </a:t>
            </a:r>
            <a:r>
              <a:rPr lang="en-US" sz="2400" dirty="0" err="1"/>
              <a:t>Odersky</a:t>
            </a:r>
            <a:r>
              <a:rPr lang="en-US" sz="2400" dirty="0"/>
              <a:t> and he released the first version in 2003. </a:t>
            </a:r>
          </a:p>
          <a:p>
            <a:pPr>
              <a:buFont typeface="Wingdings" charset="2"/>
              <a:buChar char="§"/>
            </a:pPr>
            <a:r>
              <a:rPr lang="en-US" sz="2400" dirty="0"/>
              <a:t>Scala smoothly integrates the features of </a:t>
            </a:r>
            <a:r>
              <a:rPr lang="en-US" sz="2400" b="1" dirty="0"/>
              <a:t>object-oriented</a:t>
            </a:r>
            <a:r>
              <a:rPr lang="en-US" sz="2400" dirty="0"/>
              <a:t> and </a:t>
            </a:r>
            <a:r>
              <a:rPr lang="en-US" sz="2400" b="1" dirty="0"/>
              <a:t>functional</a:t>
            </a:r>
            <a:r>
              <a:rPr lang="en-US" sz="2400" dirty="0"/>
              <a:t> languages. </a:t>
            </a:r>
          </a:p>
          <a:p>
            <a:pPr>
              <a:buFont typeface="Wingdings" charset="2"/>
              <a:buChar char="§"/>
            </a:pPr>
            <a:r>
              <a:rPr lang="en-US" sz="2400" dirty="0"/>
              <a:t>Scala is compiled to run on the Java Virtual Machine. </a:t>
            </a:r>
          </a:p>
          <a:p>
            <a:pPr>
              <a:buFont typeface="Wingdings" charset="2"/>
              <a:buChar char="§"/>
            </a:pPr>
            <a:r>
              <a:rPr lang="en-US" sz="2400" dirty="0"/>
              <a:t>Many existing companies, who depend on Java for business critical applications, are turning to Scala to boost their development productivity, applications scalability and overall reliability.</a:t>
            </a:r>
          </a:p>
        </p:txBody>
      </p:sp>
    </p:spTree>
    <p:extLst>
      <p:ext uri="{BB962C8B-B14F-4D97-AF65-F5344CB8AC3E}">
        <p14:creationId xmlns:p14="http://schemas.microsoft.com/office/powerpoint/2010/main" val="56661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is Object-Oriented</a:t>
            </a:r>
          </a:p>
        </p:txBody>
      </p:sp>
      <p:sp>
        <p:nvSpPr>
          <p:cNvPr id="3" name="Content Placeholder 2"/>
          <p:cNvSpPr>
            <a:spLocks noGrp="1"/>
          </p:cNvSpPr>
          <p:nvPr>
            <p:ph idx="1"/>
          </p:nvPr>
        </p:nvSpPr>
        <p:spPr/>
        <p:txBody>
          <a:bodyPr>
            <a:noAutofit/>
          </a:bodyPr>
          <a:lstStyle/>
          <a:p>
            <a:pPr>
              <a:buFont typeface="Wingdings" charset="2"/>
              <a:buChar char="§"/>
            </a:pPr>
            <a:r>
              <a:rPr lang="en-US" sz="3200" dirty="0"/>
              <a:t>Scala is a pure object-oriented language in the sense that every value is an object. </a:t>
            </a:r>
          </a:p>
          <a:p>
            <a:pPr>
              <a:buFont typeface="Wingdings" charset="2"/>
              <a:buChar char="§"/>
            </a:pPr>
            <a:r>
              <a:rPr lang="en-US" sz="3200" dirty="0"/>
              <a:t>Types and behavior of objects are described by </a:t>
            </a:r>
            <a:r>
              <a:rPr lang="en-US" sz="3200" i="1" dirty="0"/>
              <a:t>classes</a:t>
            </a:r>
            <a:r>
              <a:rPr lang="en-US" sz="3200" dirty="0"/>
              <a:t> and </a:t>
            </a:r>
            <a:r>
              <a:rPr lang="en-US" sz="3200" i="1" dirty="0"/>
              <a:t>traits.</a:t>
            </a:r>
            <a:endParaRPr lang="en-US" sz="3200" dirty="0"/>
          </a:p>
          <a:p>
            <a:pPr>
              <a:buFont typeface="Wingdings" charset="2"/>
              <a:buChar char="§"/>
            </a:pPr>
            <a:r>
              <a:rPr lang="en-US" sz="3200" dirty="0"/>
              <a:t>Classes are extended by </a:t>
            </a:r>
            <a:r>
              <a:rPr lang="en-US" sz="3200" b="1" dirty="0"/>
              <a:t>sub classing</a:t>
            </a:r>
            <a:r>
              <a:rPr lang="en-US" sz="3200" dirty="0"/>
              <a:t> and a flexible </a:t>
            </a:r>
            <a:r>
              <a:rPr lang="en-US" sz="3200" b="1" dirty="0" err="1"/>
              <a:t>mixin</a:t>
            </a:r>
            <a:r>
              <a:rPr lang="en-US" sz="3200" b="1" dirty="0"/>
              <a:t>-based composition</a:t>
            </a:r>
            <a:r>
              <a:rPr lang="en-US" sz="3200" dirty="0"/>
              <a:t> mechanism as a clean replacement for multiple inheritance.</a:t>
            </a:r>
          </a:p>
          <a:p>
            <a:pPr>
              <a:buFont typeface="Wingdings" charset="2"/>
              <a:buChar char="§"/>
            </a:pPr>
            <a:r>
              <a:rPr lang="en-US" sz="3200" dirty="0"/>
              <a:t>Scala is a static-typed language</a:t>
            </a:r>
          </a:p>
          <a:p>
            <a:br>
              <a:rPr lang="en-US" sz="3200" dirty="0"/>
            </a:br>
            <a:endParaRPr lang="en-US" sz="3200" dirty="0"/>
          </a:p>
          <a:p>
            <a:endParaRPr lang="en-US" sz="3200" dirty="0"/>
          </a:p>
        </p:txBody>
      </p:sp>
    </p:spTree>
    <p:extLst>
      <p:ext uri="{BB962C8B-B14F-4D97-AF65-F5344CB8AC3E}">
        <p14:creationId xmlns:p14="http://schemas.microsoft.com/office/powerpoint/2010/main" val="730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1304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is Functional</a:t>
            </a:r>
          </a:p>
        </p:txBody>
      </p:sp>
      <p:sp>
        <p:nvSpPr>
          <p:cNvPr id="3" name="Content Placeholder 2"/>
          <p:cNvSpPr>
            <a:spLocks noGrp="1"/>
          </p:cNvSpPr>
          <p:nvPr>
            <p:ph idx="1"/>
          </p:nvPr>
        </p:nvSpPr>
        <p:spPr/>
        <p:txBody>
          <a:bodyPr>
            <a:noAutofit/>
          </a:bodyPr>
          <a:lstStyle/>
          <a:p>
            <a:pPr>
              <a:buFont typeface="Wingdings" charset="2"/>
              <a:buChar char="§"/>
            </a:pPr>
            <a:r>
              <a:rPr lang="en-US" sz="2800" dirty="0"/>
              <a:t>Scala is also a functional language in the sense that every function is a value and every value is an object so ultimately every function is an object.</a:t>
            </a:r>
          </a:p>
          <a:p>
            <a:pPr>
              <a:buFont typeface="Wingdings" charset="2"/>
              <a:buChar char="§"/>
            </a:pPr>
            <a:r>
              <a:rPr lang="en-US" sz="2800" dirty="0"/>
              <a:t>Scala provides a lightweight syntax for defining </a:t>
            </a:r>
            <a:r>
              <a:rPr lang="en-US" sz="2800" b="1" dirty="0"/>
              <a:t>anonymous functions</a:t>
            </a:r>
            <a:r>
              <a:rPr lang="en-US" sz="2800" dirty="0"/>
              <a:t>, it supports </a:t>
            </a:r>
            <a:r>
              <a:rPr lang="en-US" sz="2800" b="1" dirty="0"/>
              <a:t>higher-order functions</a:t>
            </a:r>
            <a:r>
              <a:rPr lang="en-US" sz="2800" dirty="0"/>
              <a:t>, it allows functions to be </a:t>
            </a:r>
            <a:r>
              <a:rPr lang="en-US" sz="2800" b="1" dirty="0"/>
              <a:t>nested</a:t>
            </a:r>
            <a:r>
              <a:rPr lang="en-US" sz="2800" dirty="0"/>
              <a:t>, and supports </a:t>
            </a:r>
            <a:r>
              <a:rPr lang="en-US" sz="2800" b="1" dirty="0"/>
              <a:t>currying</a:t>
            </a:r>
            <a:r>
              <a:rPr lang="en-US" sz="2800" dirty="0"/>
              <a:t>. </a:t>
            </a:r>
          </a:p>
          <a:p>
            <a:pPr>
              <a:buFont typeface="Wingdings" charset="2"/>
              <a:buChar char="§"/>
            </a:pPr>
            <a:r>
              <a:rPr lang="en-US" sz="2800" dirty="0"/>
              <a:t>Scala expressions are functional expressions, which are defined in lambda expressions.</a:t>
            </a:r>
          </a:p>
          <a:p>
            <a:br>
              <a:rPr lang="en-US" sz="2800" dirty="0"/>
            </a:br>
            <a:br>
              <a:rPr lang="en-US" sz="2800" dirty="0"/>
            </a:br>
            <a:endParaRPr lang="en-US" sz="2800" dirty="0"/>
          </a:p>
        </p:txBody>
      </p:sp>
    </p:spTree>
    <p:extLst>
      <p:ext uri="{BB962C8B-B14F-4D97-AF65-F5344CB8AC3E}">
        <p14:creationId xmlns:p14="http://schemas.microsoft.com/office/powerpoint/2010/main" val="170351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Scala</a:t>
            </a:r>
          </a:p>
        </p:txBody>
      </p:sp>
      <p:sp>
        <p:nvSpPr>
          <p:cNvPr id="3" name="Content Placeholder 2"/>
          <p:cNvSpPr>
            <a:spLocks noGrp="1"/>
          </p:cNvSpPr>
          <p:nvPr>
            <p:ph idx="1"/>
          </p:nvPr>
        </p:nvSpPr>
        <p:spPr/>
        <p:txBody>
          <a:bodyPr>
            <a:noAutofit/>
          </a:bodyPr>
          <a:lstStyle/>
          <a:p>
            <a:pPr>
              <a:buFont typeface="Wingdings" charset="2"/>
              <a:buChar char="§"/>
            </a:pPr>
            <a:r>
              <a:rPr lang="en-US" sz="2400" dirty="0"/>
              <a:t>Scala runs on JVM</a:t>
            </a:r>
          </a:p>
          <a:p>
            <a:pPr>
              <a:buFont typeface="Wingdings" charset="2"/>
              <a:buChar char="§"/>
            </a:pPr>
            <a:r>
              <a:rPr lang="en-US" sz="2400" dirty="0"/>
              <a:t>Scala can execute Java Classes / Programs</a:t>
            </a:r>
          </a:p>
          <a:p>
            <a:pPr>
              <a:buFont typeface="Wingdings" charset="2"/>
              <a:buChar char="§"/>
            </a:pPr>
            <a:r>
              <a:rPr lang="en-US" sz="2400" dirty="0"/>
              <a:t>Scala can do Concurrent &amp; Synchronize processing</a:t>
            </a:r>
          </a:p>
          <a:p>
            <a:pPr>
              <a:buFont typeface="Wingdings" charset="2"/>
              <a:buChar char="§"/>
            </a:pPr>
            <a:r>
              <a:rPr lang="en-US" sz="2400" dirty="0"/>
              <a:t>All types are objects</a:t>
            </a:r>
          </a:p>
          <a:p>
            <a:pPr>
              <a:buFont typeface="Wingdings" charset="2"/>
              <a:buChar char="§"/>
            </a:pPr>
            <a:r>
              <a:rPr lang="en-US" sz="2400" dirty="0"/>
              <a:t>Type inference and Nested Functions</a:t>
            </a:r>
          </a:p>
          <a:p>
            <a:pPr>
              <a:buFont typeface="Wingdings" charset="2"/>
              <a:buChar char="§"/>
            </a:pPr>
            <a:r>
              <a:rPr lang="en-US" sz="2400" dirty="0"/>
              <a:t>Functions are objects</a:t>
            </a:r>
          </a:p>
          <a:p>
            <a:pPr>
              <a:buFont typeface="Wingdings" charset="2"/>
              <a:buChar char="§"/>
            </a:pPr>
            <a:r>
              <a:rPr lang="en-US" sz="2400" dirty="0"/>
              <a:t>Domain specific language (DSL) support, </a:t>
            </a:r>
          </a:p>
          <a:p>
            <a:pPr>
              <a:buFont typeface="Wingdings" charset="2"/>
              <a:buChar char="§"/>
            </a:pPr>
            <a:r>
              <a:rPr lang="en-US" sz="2400" dirty="0"/>
              <a:t>Traits and Closures</a:t>
            </a:r>
          </a:p>
          <a:p>
            <a:pPr>
              <a:buFont typeface="Wingdings" charset="2"/>
              <a:buChar char="§"/>
            </a:pPr>
            <a:r>
              <a:rPr lang="en-US" sz="2400" dirty="0"/>
              <a:t>Concurrency support inspired by </a:t>
            </a:r>
            <a:r>
              <a:rPr lang="en-US" sz="2400" dirty="0" err="1"/>
              <a:t>Erlang</a:t>
            </a:r>
            <a:endParaRPr lang="en-US" sz="2400" dirty="0"/>
          </a:p>
          <a:p>
            <a:pPr>
              <a:buFont typeface="Wingdings" charset="2"/>
              <a:buChar char="§"/>
            </a:pPr>
            <a:endParaRPr lang="en-US" sz="2400" dirty="0"/>
          </a:p>
          <a:p>
            <a:pPr>
              <a:buFont typeface="Wingdings" charset="2"/>
              <a:buChar char="§"/>
            </a:pPr>
            <a:endParaRPr lang="en-US" sz="2400" dirty="0"/>
          </a:p>
        </p:txBody>
      </p:sp>
    </p:spTree>
    <p:extLst>
      <p:ext uri="{BB962C8B-B14F-4D97-AF65-F5344CB8AC3E}">
        <p14:creationId xmlns:p14="http://schemas.microsoft.com/office/powerpoint/2010/main" val="80049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a:t>
            </a:r>
          </a:p>
        </p:txBody>
      </p:sp>
      <p:sp>
        <p:nvSpPr>
          <p:cNvPr id="3" name="Content Placeholder 2"/>
          <p:cNvSpPr>
            <a:spLocks noGrp="1"/>
          </p:cNvSpPr>
          <p:nvPr>
            <p:ph idx="1"/>
          </p:nvPr>
        </p:nvSpPr>
        <p:spPr/>
        <p:txBody>
          <a:bodyPr/>
          <a:lstStyle/>
          <a:p>
            <a:pPr>
              <a:buFont typeface="Wingdings" charset="2"/>
              <a:buChar char="§"/>
            </a:pPr>
            <a:r>
              <a:rPr lang="en-US" dirty="0"/>
              <a:t>Scala provides a relatively lightweight syntax for defining anonymous functions.</a:t>
            </a:r>
          </a:p>
          <a:p>
            <a:pPr>
              <a:buFont typeface="Wingdings" charset="2"/>
              <a:buChar char="§"/>
            </a:pPr>
            <a:r>
              <a:rPr lang="en-US" dirty="0"/>
              <a:t> Anonymous functions in source code are called </a:t>
            </a:r>
            <a:r>
              <a:rPr lang="en-US" b="1" dirty="0"/>
              <a:t>function literals</a:t>
            </a:r>
            <a:r>
              <a:rPr lang="en-US" dirty="0"/>
              <a:t> and at run time, function literals are instantiated into objects called </a:t>
            </a:r>
            <a:r>
              <a:rPr lang="en-US" b="1" dirty="0"/>
              <a:t>function values</a:t>
            </a:r>
            <a:r>
              <a:rPr lang="en-US" dirty="0"/>
              <a:t>.</a:t>
            </a:r>
          </a:p>
          <a:p>
            <a:pPr>
              <a:buFont typeface="Wingdings" charset="2"/>
              <a:buChar char="§"/>
            </a:pPr>
            <a:r>
              <a:rPr lang="en-US" dirty="0"/>
              <a:t>Scala supports </a:t>
            </a:r>
            <a:r>
              <a:rPr lang="en-US" b="1" dirty="0"/>
              <a:t>first-class</a:t>
            </a:r>
            <a:r>
              <a:rPr lang="en-US" dirty="0"/>
              <a:t> functions, which means functions can be expressed in function literal syntax, i.e., (x: </a:t>
            </a:r>
            <a:r>
              <a:rPr lang="en-US" dirty="0" err="1"/>
              <a:t>Int</a:t>
            </a:r>
            <a:r>
              <a:rPr lang="en-US" dirty="0"/>
              <a:t>) =&gt; x + 1, and that functions can be represented by objects, which are called function values.</a:t>
            </a:r>
          </a:p>
          <a:p>
            <a:pPr lvl="1">
              <a:buFont typeface="Wingdings" charset="2"/>
              <a:buChar char="§"/>
            </a:pPr>
            <a:r>
              <a:rPr lang="en-US" dirty="0"/>
              <a:t>Anonymous Function with parameter</a:t>
            </a:r>
          </a:p>
          <a:p>
            <a:pPr lvl="1">
              <a:buFont typeface="Wingdings" charset="2"/>
              <a:buChar char="§"/>
            </a:pPr>
            <a:r>
              <a:rPr lang="en-US" dirty="0"/>
              <a:t>Anonymous Function with multiple parameter</a:t>
            </a:r>
          </a:p>
          <a:p>
            <a:pPr lvl="1">
              <a:buFont typeface="Wingdings" charset="2"/>
              <a:buChar char="§"/>
            </a:pPr>
            <a:r>
              <a:rPr lang="en-US" dirty="0"/>
              <a:t>Anonymous Function with no parameter</a:t>
            </a:r>
          </a:p>
          <a:p>
            <a:pPr lvl="1">
              <a:buFont typeface="Wingdings" charset="2"/>
              <a:buChar char="§"/>
            </a:pPr>
            <a:endParaRPr lang="en-US" dirty="0"/>
          </a:p>
        </p:txBody>
      </p:sp>
    </p:spTree>
    <p:extLst>
      <p:ext uri="{BB962C8B-B14F-4D97-AF65-F5344CB8AC3E}">
        <p14:creationId xmlns:p14="http://schemas.microsoft.com/office/powerpoint/2010/main" val="2064024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Closures </a:t>
            </a:r>
          </a:p>
        </p:txBody>
      </p:sp>
      <p:sp>
        <p:nvSpPr>
          <p:cNvPr id="3" name="Content Placeholder 2"/>
          <p:cNvSpPr>
            <a:spLocks noGrp="1"/>
          </p:cNvSpPr>
          <p:nvPr>
            <p:ph idx="1"/>
          </p:nvPr>
        </p:nvSpPr>
        <p:spPr/>
        <p:txBody>
          <a:bodyPr/>
          <a:lstStyle/>
          <a:p>
            <a:r>
              <a:rPr lang="en-US" dirty="0"/>
              <a:t>A </a:t>
            </a:r>
            <a:r>
              <a:rPr lang="en-US" b="1" dirty="0"/>
              <a:t>closure</a:t>
            </a:r>
            <a:r>
              <a:rPr lang="en-US" dirty="0"/>
              <a:t> is a function, whose return value depends on the value of one or more variables declared outside this function.</a:t>
            </a:r>
          </a:p>
          <a:p>
            <a:r>
              <a:rPr lang="en-US" dirty="0"/>
              <a:t> The following piece of code with anonymous function.</a:t>
            </a:r>
          </a:p>
          <a:p>
            <a:r>
              <a:rPr lang="en-US" dirty="0" err="1"/>
              <a:t>val</a:t>
            </a:r>
            <a:r>
              <a:rPr lang="en-US" dirty="0"/>
              <a:t> multiplier = (</a:t>
            </a:r>
            <a:r>
              <a:rPr lang="en-US" dirty="0" err="1"/>
              <a:t>i:Int</a:t>
            </a:r>
            <a:r>
              <a:rPr lang="en-US" dirty="0"/>
              <a:t>) =&gt; </a:t>
            </a:r>
            <a:r>
              <a:rPr lang="en-US" dirty="0" err="1"/>
              <a:t>i</a:t>
            </a:r>
            <a:r>
              <a:rPr lang="en-US" dirty="0"/>
              <a:t> * 10 Here the only variable used in the function body, </a:t>
            </a:r>
            <a:r>
              <a:rPr lang="en-US" dirty="0" err="1"/>
              <a:t>i</a:t>
            </a:r>
            <a:r>
              <a:rPr lang="en-US" dirty="0"/>
              <a:t> * 10 , is </a:t>
            </a:r>
            <a:r>
              <a:rPr lang="en-US" dirty="0" err="1"/>
              <a:t>i</a:t>
            </a:r>
            <a:r>
              <a:rPr lang="en-US" dirty="0"/>
              <a:t>, which is defined as a parameter to the function. Try the following code −</a:t>
            </a:r>
          </a:p>
          <a:p>
            <a:r>
              <a:rPr lang="en-US" dirty="0" err="1"/>
              <a:t>val</a:t>
            </a:r>
            <a:r>
              <a:rPr lang="en-US" dirty="0"/>
              <a:t> multiplier = (</a:t>
            </a:r>
            <a:r>
              <a:rPr lang="en-US" dirty="0" err="1"/>
              <a:t>i:Int</a:t>
            </a:r>
            <a:r>
              <a:rPr lang="en-US" dirty="0"/>
              <a:t>) =&gt; </a:t>
            </a:r>
            <a:r>
              <a:rPr lang="en-US" dirty="0" err="1"/>
              <a:t>i</a:t>
            </a:r>
            <a:r>
              <a:rPr lang="en-US" dirty="0"/>
              <a:t> * factor There are two free variables in multiplier: </a:t>
            </a:r>
            <a:r>
              <a:rPr lang="en-US" b="1" dirty="0" err="1"/>
              <a:t>i</a:t>
            </a:r>
            <a:r>
              <a:rPr lang="en-US" dirty="0"/>
              <a:t> and </a:t>
            </a:r>
            <a:r>
              <a:rPr lang="en-US" b="1" dirty="0"/>
              <a:t>factor</a:t>
            </a:r>
            <a:r>
              <a:rPr lang="en-US" dirty="0"/>
              <a:t>. One of them, </a:t>
            </a:r>
            <a:r>
              <a:rPr lang="en-US" dirty="0" err="1"/>
              <a:t>i</a:t>
            </a:r>
            <a:r>
              <a:rPr lang="en-US" dirty="0"/>
              <a:t>, is a formal parameter to the function. Hence, it is bound to a new value each time multiplier is called. However, </a:t>
            </a:r>
            <a:r>
              <a:rPr lang="en-US" b="1" dirty="0"/>
              <a:t>factor</a:t>
            </a:r>
            <a:r>
              <a:rPr lang="en-US" dirty="0"/>
              <a:t> is not a formal parameter, then what is this? Let us add one more line of code.</a:t>
            </a:r>
          </a:p>
          <a:p>
            <a:endParaRPr lang="en-US" dirty="0"/>
          </a:p>
        </p:txBody>
      </p:sp>
    </p:spTree>
    <p:extLst>
      <p:ext uri="{BB962C8B-B14F-4D97-AF65-F5344CB8AC3E}">
        <p14:creationId xmlns:p14="http://schemas.microsoft.com/office/powerpoint/2010/main" val="191268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Spark?</a:t>
            </a:r>
          </a:p>
        </p:txBody>
      </p:sp>
      <p:sp>
        <p:nvSpPr>
          <p:cNvPr id="3" name="Content Placeholder 2"/>
          <p:cNvSpPr>
            <a:spLocks noGrp="1"/>
          </p:cNvSpPr>
          <p:nvPr>
            <p:ph idx="1"/>
          </p:nvPr>
        </p:nvSpPr>
        <p:spPr/>
        <p:txBody>
          <a:bodyPr>
            <a:normAutofit/>
          </a:bodyPr>
          <a:lstStyle/>
          <a:p>
            <a:pPr>
              <a:buFont typeface="Wingdings" charset="2"/>
              <a:buChar char="§"/>
            </a:pPr>
            <a:r>
              <a:rPr lang="en-US" sz="2800" dirty="0"/>
              <a:t>Apache Spark is a fast and general-purpose cluster computing system. </a:t>
            </a:r>
          </a:p>
          <a:p>
            <a:pPr>
              <a:buFont typeface="Wingdings" charset="2"/>
              <a:buChar char="§"/>
            </a:pPr>
            <a:r>
              <a:rPr lang="en-US" sz="2800" dirty="0"/>
              <a:t>It provides high-level APIs in Java, Scala, Python and R, and an optimized engine that supports general execution graphs. </a:t>
            </a:r>
          </a:p>
          <a:p>
            <a:pPr>
              <a:buFont typeface="Wingdings" charset="2"/>
              <a:buChar char="§"/>
            </a:pPr>
            <a:r>
              <a:rPr lang="en-US" sz="2800" dirty="0"/>
              <a:t>It also supports a rich set of higher-level tools including </a:t>
            </a:r>
          </a:p>
          <a:p>
            <a:pPr lvl="1">
              <a:buFont typeface="Wingdings" charset="2"/>
              <a:buChar char="§"/>
            </a:pPr>
            <a:r>
              <a:rPr lang="en-US" sz="2400" dirty="0"/>
              <a:t>Spark SQL for SQL and structured data processing, </a:t>
            </a:r>
          </a:p>
          <a:p>
            <a:pPr lvl="1">
              <a:buFont typeface="Wingdings" charset="2"/>
              <a:buChar char="§"/>
            </a:pPr>
            <a:r>
              <a:rPr lang="en-US" sz="2400" dirty="0"/>
              <a:t>MLlib for machine learning, </a:t>
            </a:r>
          </a:p>
          <a:p>
            <a:pPr lvl="1">
              <a:buFont typeface="Wingdings" charset="2"/>
              <a:buChar char="§"/>
            </a:pPr>
            <a:r>
              <a:rPr lang="en-US" sz="2400" dirty="0"/>
              <a:t>GraphX for graph processing, and </a:t>
            </a:r>
          </a:p>
          <a:p>
            <a:pPr lvl="1">
              <a:buFont typeface="Wingdings" charset="2"/>
              <a:buChar char="§"/>
            </a:pPr>
            <a:r>
              <a:rPr lang="en-US" sz="2400" dirty="0"/>
              <a:t>Spark Streaming for real-time data analysis.</a:t>
            </a:r>
          </a:p>
        </p:txBody>
      </p:sp>
    </p:spTree>
    <p:extLst>
      <p:ext uri="{BB962C8B-B14F-4D97-AF65-F5344CB8AC3E}">
        <p14:creationId xmlns:p14="http://schemas.microsoft.com/office/powerpoint/2010/main" val="41597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Prerequisite</a:t>
            </a:r>
          </a:p>
        </p:txBody>
      </p:sp>
      <p:sp>
        <p:nvSpPr>
          <p:cNvPr id="3" name="Content Placeholder 2"/>
          <p:cNvSpPr>
            <a:spLocks noGrp="1"/>
          </p:cNvSpPr>
          <p:nvPr>
            <p:ph idx="1"/>
          </p:nvPr>
        </p:nvSpPr>
        <p:spPr/>
        <p:txBody>
          <a:bodyPr>
            <a:noAutofit/>
          </a:bodyPr>
          <a:lstStyle/>
          <a:p>
            <a:pPr>
              <a:buFont typeface="Wingdings" charset="2"/>
              <a:buChar char="§"/>
            </a:pPr>
            <a:r>
              <a:rPr lang="en-US" sz="2800" dirty="0"/>
              <a:t>Spark runs on both Windows and UNIX-like systems (e.g. Linux, Mac OS). </a:t>
            </a:r>
          </a:p>
          <a:p>
            <a:pPr>
              <a:buFont typeface="Wingdings" charset="2"/>
              <a:buChar char="§"/>
            </a:pPr>
            <a:r>
              <a:rPr lang="en-US" sz="2800" dirty="0"/>
              <a:t>It’s easy to run locally on one machine if,</a:t>
            </a:r>
          </a:p>
          <a:p>
            <a:pPr lvl="1">
              <a:buFont typeface="Wingdings" charset="2"/>
              <a:buChar char="§"/>
            </a:pPr>
            <a:r>
              <a:rPr lang="en-US" sz="2400" dirty="0"/>
              <a:t>java installed on your system PATH, or the JAVA_HOME environment variable pointing to a Java installation.</a:t>
            </a:r>
          </a:p>
          <a:p>
            <a:pPr>
              <a:buFont typeface="Wingdings" charset="2"/>
              <a:buChar char="§"/>
            </a:pPr>
            <a:r>
              <a:rPr lang="en-US" sz="2800" dirty="0"/>
              <a:t>Spark runs on Java 7+, Python 2.6+/3.4+ and R 3.1+. </a:t>
            </a:r>
          </a:p>
          <a:p>
            <a:pPr>
              <a:buFont typeface="Wingdings" charset="2"/>
              <a:buChar char="§"/>
            </a:pPr>
            <a:r>
              <a:rPr lang="en-US" sz="2800" dirty="0"/>
              <a:t>For the Scala API, Spark 2.1.0 uses Scala 2.11. You will need to use a compatible Scala version (2.11.x).</a:t>
            </a:r>
          </a:p>
          <a:p>
            <a:endParaRPr lang="en-US" sz="2800" dirty="0"/>
          </a:p>
        </p:txBody>
      </p:sp>
    </p:spTree>
    <p:extLst>
      <p:ext uri="{BB962C8B-B14F-4D97-AF65-F5344CB8AC3E}">
        <p14:creationId xmlns:p14="http://schemas.microsoft.com/office/powerpoint/2010/main" val="162502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Execution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468" y="1958551"/>
            <a:ext cx="9160025" cy="3980591"/>
          </a:xfrm>
        </p:spPr>
      </p:pic>
    </p:spTree>
    <p:extLst>
      <p:ext uri="{BB962C8B-B14F-4D97-AF65-F5344CB8AC3E}">
        <p14:creationId xmlns:p14="http://schemas.microsoft.com/office/powerpoint/2010/main" val="6556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Context</a:t>
            </a:r>
          </a:p>
        </p:txBody>
      </p:sp>
      <p:sp>
        <p:nvSpPr>
          <p:cNvPr id="3" name="Content Placeholder 2"/>
          <p:cNvSpPr>
            <a:spLocks noGrp="1"/>
          </p:cNvSpPr>
          <p:nvPr>
            <p:ph idx="1"/>
          </p:nvPr>
        </p:nvSpPr>
        <p:spPr/>
        <p:txBody>
          <a:bodyPr>
            <a:normAutofit fontScale="92500" lnSpcReduction="10000"/>
          </a:bodyPr>
          <a:lstStyle/>
          <a:p>
            <a:pPr>
              <a:buFont typeface="Wingdings" charset="2"/>
              <a:buChar char="§"/>
            </a:pPr>
            <a:r>
              <a:rPr lang="en-US" sz="2800" dirty="0"/>
              <a:t>Spark context creates a virtual environment and necessary spark configurations settings into one object.</a:t>
            </a:r>
          </a:p>
          <a:p>
            <a:pPr>
              <a:buFont typeface="Wingdings" charset="2"/>
              <a:buChar char="§"/>
            </a:pPr>
            <a:r>
              <a:rPr lang="en-US" sz="2800" dirty="0"/>
              <a:t>Spark applications run as independent sets of processes on a cluster, coordinated by the </a:t>
            </a:r>
            <a:r>
              <a:rPr lang="en-US" sz="2800" b="1" i="1" dirty="0"/>
              <a:t>SparkContext</a:t>
            </a:r>
            <a:r>
              <a:rPr lang="en-US" sz="2800" dirty="0"/>
              <a:t> object in your main program (called the </a:t>
            </a:r>
            <a:r>
              <a:rPr lang="en-US" sz="2800" i="1" dirty="0"/>
              <a:t>driver program</a:t>
            </a:r>
            <a:r>
              <a:rPr lang="en-US" sz="2800" dirty="0"/>
              <a:t>). Spark context often referred as </a:t>
            </a:r>
            <a:r>
              <a:rPr lang="en-US" sz="2800" b="1" i="1" dirty="0"/>
              <a:t>sc</a:t>
            </a:r>
            <a:r>
              <a:rPr lang="en-US" sz="2800" dirty="0"/>
              <a:t>. </a:t>
            </a:r>
          </a:p>
          <a:p>
            <a:pPr>
              <a:buFont typeface="Wingdings" charset="2"/>
              <a:buChar char="§"/>
            </a:pPr>
            <a:r>
              <a:rPr lang="en-US" sz="2800" dirty="0"/>
              <a:t>Spark context denotes, the mode of deploying the execution of the submitted job(jar file). Number of executor required, memory required and so on.</a:t>
            </a:r>
          </a:p>
          <a:p>
            <a:pPr>
              <a:buFont typeface="Wingdings" charset="2"/>
              <a:buChar char="§"/>
            </a:pPr>
            <a:r>
              <a:rPr lang="en-US" sz="2800" dirty="0"/>
              <a:t>Example configurations are: --master spark://207.184.161.138:7077  --deploy-mode cluster, --executor-memory 20G</a:t>
            </a:r>
            <a:r>
              <a:rPr lang="en-US" sz="2800" b="1" dirty="0"/>
              <a:t>, </a:t>
            </a:r>
            <a:r>
              <a:rPr lang="en-US" sz="2800" dirty="0"/>
              <a:t>--total-executor-cores 100 </a:t>
            </a:r>
          </a:p>
          <a:p>
            <a:pPr lvl="1">
              <a:buFont typeface="Wingdings" charset="2"/>
              <a:buChar char="§"/>
            </a:pPr>
            <a:endParaRPr lang="en-US" sz="2600" dirty="0"/>
          </a:p>
          <a:p>
            <a:endParaRPr lang="en-US" sz="2800" dirty="0"/>
          </a:p>
          <a:p>
            <a:pPr marL="0" marR="0" lvl="0" indent="0" defTabSz="914400" eaLnBrk="1" fontAlgn="auto" latinLnBrk="0" hangingPunct="1">
              <a:lnSpc>
                <a:spcPct val="100000"/>
              </a:lnSpc>
              <a:spcBef>
                <a:spcPts val="0"/>
              </a:spcBef>
              <a:spcAft>
                <a:spcPts val="0"/>
              </a:spcAft>
              <a:buClrTx/>
              <a:buSzTx/>
              <a:buFont typeface="Courier New" charset="0"/>
              <a:buNone/>
              <a:tabLst/>
              <a:defRPr/>
            </a:pPr>
            <a:endParaRPr lang="en-US" dirty="0"/>
          </a:p>
        </p:txBody>
      </p:sp>
    </p:spTree>
    <p:extLst>
      <p:ext uri="{BB962C8B-B14F-4D97-AF65-F5344CB8AC3E}">
        <p14:creationId xmlns:p14="http://schemas.microsoft.com/office/powerpoint/2010/main" val="51734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Cluster Managers</a:t>
            </a:r>
          </a:p>
        </p:txBody>
      </p:sp>
      <p:sp>
        <p:nvSpPr>
          <p:cNvPr id="3" name="Content Placeholder 2"/>
          <p:cNvSpPr>
            <a:spLocks noGrp="1"/>
          </p:cNvSpPr>
          <p:nvPr>
            <p:ph idx="1"/>
          </p:nvPr>
        </p:nvSpPr>
        <p:spPr/>
        <p:txBody>
          <a:bodyPr>
            <a:normAutofit/>
          </a:bodyPr>
          <a:lstStyle/>
          <a:p>
            <a:pPr>
              <a:buFont typeface="Wingdings" charset="2"/>
              <a:buChar char="§"/>
            </a:pPr>
            <a:r>
              <a:rPr lang="en-US" sz="2800" dirty="0"/>
              <a:t>Spark uses any of the following cluster managers,</a:t>
            </a:r>
          </a:p>
          <a:p>
            <a:pPr lvl="1">
              <a:buFont typeface="Wingdings" charset="2"/>
              <a:buChar char="§"/>
            </a:pPr>
            <a:r>
              <a:rPr lang="en-US" sz="2600" dirty="0"/>
              <a:t>Stand Alone Execution Model</a:t>
            </a:r>
          </a:p>
          <a:p>
            <a:pPr lvl="1">
              <a:buFont typeface="Wingdings" charset="2"/>
              <a:buChar char="§"/>
            </a:pPr>
            <a:r>
              <a:rPr lang="en-US" sz="2600" dirty="0"/>
              <a:t>Runs on top of Apache Hadoop Yarn</a:t>
            </a:r>
          </a:p>
          <a:p>
            <a:pPr lvl="1">
              <a:buFont typeface="Wingdings" charset="2"/>
              <a:buChar char="§"/>
            </a:pPr>
            <a:r>
              <a:rPr lang="en-US" sz="2600" dirty="0"/>
              <a:t>Runs on top of Apache </a:t>
            </a:r>
            <a:r>
              <a:rPr lang="en-US" sz="2600" dirty="0" err="1"/>
              <a:t>Mesos</a:t>
            </a:r>
            <a:r>
              <a:rPr lang="en-US" sz="2600" dirty="0"/>
              <a:t> cluster</a:t>
            </a:r>
          </a:p>
          <a:p>
            <a:pPr>
              <a:buFont typeface="Wingdings" charset="2"/>
              <a:buChar char="§"/>
            </a:pPr>
            <a:endParaRPr lang="en-US" sz="2800" dirty="0"/>
          </a:p>
          <a:p>
            <a:endParaRPr lang="en-US" sz="2800" dirty="0"/>
          </a:p>
          <a:p>
            <a:endParaRPr lang="en-US" dirty="0"/>
          </a:p>
        </p:txBody>
      </p:sp>
    </p:spTree>
    <p:extLst>
      <p:ext uri="{BB962C8B-B14F-4D97-AF65-F5344CB8AC3E}">
        <p14:creationId xmlns:p14="http://schemas.microsoft.com/office/powerpoint/2010/main" val="1924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sequences</a:t>
            </a:r>
          </a:p>
        </p:txBody>
      </p:sp>
      <p:sp>
        <p:nvSpPr>
          <p:cNvPr id="3" name="Content Placeholder 2"/>
          <p:cNvSpPr>
            <a:spLocks noGrp="1"/>
          </p:cNvSpPr>
          <p:nvPr>
            <p:ph idx="1"/>
          </p:nvPr>
        </p:nvSpPr>
        <p:spPr/>
        <p:txBody>
          <a:bodyPr>
            <a:noAutofit/>
          </a:bodyPr>
          <a:lstStyle/>
          <a:p>
            <a:pPr>
              <a:buFont typeface="Wingdings" charset="2"/>
              <a:buChar char="§"/>
            </a:pPr>
            <a:r>
              <a:rPr lang="en-US" sz="2800" dirty="0"/>
              <a:t> Each application gets its own executor processes, which stay up for the duration of the whole application and run tasks in multiple threads. </a:t>
            </a:r>
          </a:p>
          <a:p>
            <a:pPr>
              <a:buFont typeface="Wingdings" charset="2"/>
              <a:buChar char="§"/>
            </a:pPr>
            <a:r>
              <a:rPr lang="en-US" sz="2800" dirty="0"/>
              <a:t>This has the benefit of isolating applications from each other, on both the scheduling side (each driver schedules its own tasks) and executor side (tasks from different applications run in different JVMs). </a:t>
            </a:r>
          </a:p>
          <a:p>
            <a:pPr>
              <a:buFont typeface="Wingdings" charset="2"/>
              <a:buChar char="§"/>
            </a:pPr>
            <a:r>
              <a:rPr lang="en-US" sz="2800" dirty="0"/>
              <a:t>However, it also means that data cannot be shared across different Spark applications (instances of SparkContext) without writing it to an external storage system.</a:t>
            </a:r>
          </a:p>
        </p:txBody>
      </p:sp>
    </p:spTree>
    <p:extLst>
      <p:ext uri="{BB962C8B-B14F-4D97-AF65-F5344CB8AC3E}">
        <p14:creationId xmlns:p14="http://schemas.microsoft.com/office/powerpoint/2010/main" val="119788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Manager Sequences</a:t>
            </a:r>
          </a:p>
        </p:txBody>
      </p:sp>
      <p:sp>
        <p:nvSpPr>
          <p:cNvPr id="3" name="Content Placeholder 2"/>
          <p:cNvSpPr>
            <a:spLocks noGrp="1"/>
          </p:cNvSpPr>
          <p:nvPr>
            <p:ph idx="1"/>
          </p:nvPr>
        </p:nvSpPr>
        <p:spPr/>
        <p:txBody>
          <a:bodyPr>
            <a:noAutofit/>
          </a:bodyPr>
          <a:lstStyle/>
          <a:p>
            <a:pPr>
              <a:buFont typeface="Wingdings" charset="2"/>
              <a:buChar char="§"/>
            </a:pPr>
            <a:r>
              <a:rPr lang="en-US" sz="2400" dirty="0"/>
              <a:t>Spark is agnostic to the underlying cluster manager. As long as it can acquire executor processes, and these communicate with each other, it is relatively easy to run it even on a cluster manager that also supports other applications (e.g. </a:t>
            </a:r>
            <a:r>
              <a:rPr lang="en-US" sz="2400" dirty="0" err="1"/>
              <a:t>Mesos</a:t>
            </a:r>
            <a:r>
              <a:rPr lang="en-US" sz="2400" dirty="0"/>
              <a:t>/YARN).</a:t>
            </a:r>
          </a:p>
          <a:p>
            <a:pPr>
              <a:buFont typeface="Wingdings" charset="2"/>
              <a:buChar char="§"/>
            </a:pPr>
            <a:r>
              <a:rPr lang="en-US" sz="2400" dirty="0"/>
              <a:t>The driver program must listen for and accept incoming connections from its executors throughout its lifetime.</a:t>
            </a:r>
          </a:p>
          <a:p>
            <a:pPr>
              <a:buFont typeface="Wingdings" charset="2"/>
              <a:buChar char="§"/>
            </a:pPr>
            <a:r>
              <a:rPr lang="en-US" sz="2400" dirty="0"/>
              <a:t>It should be run close to the worker nodes, preferably on the same local area network.</a:t>
            </a:r>
          </a:p>
          <a:p>
            <a:pPr>
              <a:buFont typeface="Wingdings" charset="2"/>
              <a:buChar char="§"/>
            </a:pPr>
            <a:r>
              <a:rPr lang="en-US" sz="2400" dirty="0"/>
              <a:t> If you’d like to send requests to the cluster remotely, it’s better to open an RPC to the driver and have it submit operations from nearby than to run a driver far away from the worker nodes.</a:t>
            </a:r>
          </a:p>
        </p:txBody>
      </p:sp>
    </p:spTree>
    <p:extLst>
      <p:ext uri="{BB962C8B-B14F-4D97-AF65-F5344CB8AC3E}">
        <p14:creationId xmlns:p14="http://schemas.microsoft.com/office/powerpoint/2010/main" val="2386190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455</TotalTime>
  <Words>834</Words>
  <Application>Microsoft Office PowerPoint</Application>
  <PresentationFormat>Widescreen</PresentationFormat>
  <Paragraphs>118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vt:lpstr>
      <vt:lpstr>Courier New</vt:lpstr>
      <vt:lpstr>Mangal</vt:lpstr>
      <vt:lpstr>Wingdings</vt:lpstr>
      <vt:lpstr>Retrospect</vt:lpstr>
      <vt:lpstr>Apache Spark 2.1.0</vt:lpstr>
      <vt:lpstr>Agenda</vt:lpstr>
      <vt:lpstr>What is Apache Spark?</vt:lpstr>
      <vt:lpstr>Apache Spark Prerequisite</vt:lpstr>
      <vt:lpstr>Apache Spark Execution Model</vt:lpstr>
      <vt:lpstr>Spark Context</vt:lpstr>
      <vt:lpstr>Spark Cluster Managers</vt:lpstr>
      <vt:lpstr>Execution sequences</vt:lpstr>
      <vt:lpstr>Cluster Manager Sequences</vt:lpstr>
      <vt:lpstr>Apache Spark Technology Stack</vt:lpstr>
      <vt:lpstr>Apache Spark Core</vt:lpstr>
      <vt:lpstr>What is Spark Core?</vt:lpstr>
      <vt:lpstr>Apache Spark Shared Variables</vt:lpstr>
      <vt:lpstr>What is RDD?</vt:lpstr>
      <vt:lpstr>Parallelizing RDD</vt:lpstr>
      <vt:lpstr>Linking with Apache Spark</vt:lpstr>
      <vt:lpstr>Scala 2.11 </vt:lpstr>
      <vt:lpstr>Introduction to Scala 2.11 </vt:lpstr>
      <vt:lpstr>Scala is Object-Oriented</vt:lpstr>
      <vt:lpstr>Scala is Functional</vt:lpstr>
      <vt:lpstr>Features of Scala</vt:lpstr>
      <vt:lpstr>Anonymous Function</vt:lpstr>
      <vt:lpstr>Scala Closures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2.1.0</dc:title>
  <dc:creator>Sasikumar Venkatesh</dc:creator>
  <cp:lastModifiedBy>Sasikumar V</cp:lastModifiedBy>
  <cp:revision>31</cp:revision>
  <dcterms:created xsi:type="dcterms:W3CDTF">2017-03-12T03:58:23Z</dcterms:created>
  <dcterms:modified xsi:type="dcterms:W3CDTF">2017-12-20T12:02:31Z</dcterms:modified>
</cp:coreProperties>
</file>