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Sasipriya.R</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5715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b="1" dirty="0" smtClean="0"/>
              <a:t>Data </a:t>
            </a:r>
            <a:r>
              <a:rPr lang="en-US" sz="2400" b="1" dirty="0" smtClean="0"/>
              <a:t>Collection</a:t>
            </a:r>
            <a:r>
              <a:rPr lang="en-US" sz="2400" dirty="0" smtClean="0"/>
              <a:t>: Gather a diverse dataset encompassing normal user behavior as well as instances of known key logger activity. This dataset will serve as the foundation for training and validating our anomaly detection model.</a:t>
            </a:r>
          </a:p>
          <a:p>
            <a:r>
              <a:rPr lang="en-US" sz="2400" b="1" dirty="0" smtClean="0"/>
              <a:t>Feature Extraction</a:t>
            </a:r>
            <a:r>
              <a:rPr lang="en-US" sz="2400" dirty="0" smtClean="0"/>
              <a:t>: Extract relevant features from the collected data that can serve as indicators of anomalous behavior. These features may include keystroke patterns, application usage statistics, network traffic patterns, system event logs, and known key logger signatures</a:t>
            </a:r>
            <a:r>
              <a:rPr lang="en-US" sz="2400" dirty="0" smtClean="0"/>
              <a:t>.</a:t>
            </a:r>
            <a:endParaRPr lang="en-US" sz="2400" dirty="0" smtClean="0"/>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2400" dirty="0" smtClean="0"/>
              <a:t>As a consequence, organizations are empowered to swiftly respond to identified threats, thereby mitigating the potential ramifications of data breaches, financial losses, and privacy infringements associated with </a:t>
            </a:r>
            <a:r>
              <a:rPr lang="en-US" sz="2400" dirty="0" err="1" smtClean="0"/>
              <a:t>keyloggers</a:t>
            </a:r>
            <a:r>
              <a:rPr lang="en-US" sz="2400" dirty="0" smtClean="0"/>
              <a:t>. Moreover, the incorporation of feedback from response actions enables ongoing refinement of detection and mitigation strategies, ultimately bolstering overall </a:t>
            </a:r>
            <a:r>
              <a:rPr lang="en-US" sz="2400" dirty="0" err="1" smtClean="0"/>
              <a:t>cybersecurity</a:t>
            </a:r>
            <a:r>
              <a:rPr lang="en-US" sz="2400" dirty="0" smtClean="0"/>
              <a:t> resilience.</a:t>
            </a:r>
          </a:p>
          <a:p>
            <a:r>
              <a:rPr lang="en-US" sz="2400" dirty="0" smtClean="0"/>
              <a:t>By deploying such a system, organizations can proactively safeguard their digital assets and sensitive information against the pervasive threat posed by key loggers, thus fortifying their defenses and reinforcing their commitment to data security and privacy.</a:t>
            </a:r>
          </a:p>
          <a:p>
            <a:pPr marL="0" indent="0">
              <a:buNone/>
            </a:pP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750" y="29479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r>
              <a:rPr lang="en-US" sz="2400" dirty="0" smtClean="0"/>
              <a:t>In summary, addressing the menace of key loggers demands a multifaceted strategy integrating preventive measures like antivirus software and stringent security protocols with proactive detection and response strategies. Leveraging behavior-based anomaly detection algorithms alongside real-time monitoring enables organizations to swiftly identify and counteract key logger activity, thus reducing the likelihood of data breaches and other cyber incidents.</a:t>
            </a:r>
          </a:p>
          <a:p>
            <a:r>
              <a:rPr lang="en-US" sz="2400" dirty="0" smtClean="0"/>
              <a:t>Moreover, ongoing enhancement through feedback analysis ensures that detection and mitigation tactics remain adaptive to evolving threats. Ultimately, by adopting the outlined approach, both individuals and organizations can elevate their </a:t>
            </a:r>
            <a:r>
              <a:rPr lang="en-US" sz="2400" dirty="0" err="1" smtClean="0"/>
              <a:t>cybersecurity</a:t>
            </a:r>
            <a:r>
              <a:rPr lang="en-US" sz="2400" dirty="0" smtClean="0"/>
              <a:t> readiness and shield sensitive data from the pervasive threat posed by key loggers.</a:t>
            </a:r>
          </a:p>
          <a:p>
            <a:pPr>
              <a:buNone/>
            </a:pP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r>
              <a:rPr lang="en-US" sz="2400" b="1" dirty="0" smtClean="0"/>
              <a:t>Advancements in Machine Learning and Artificial Intelligence (AI)</a:t>
            </a:r>
            <a:r>
              <a:rPr lang="en-US" sz="2400" dirty="0" smtClean="0"/>
              <a:t>: Continued progress in machine learning and AI technologies will enable more sophisticated detection methods, enhancing the ability to identify and mitigate key logger threats effectively.</a:t>
            </a:r>
          </a:p>
          <a:p>
            <a:r>
              <a:rPr lang="en-US" sz="2400" b="1" dirty="0" smtClean="0"/>
              <a:t>Integration of Behavioral Biometrics</a:t>
            </a:r>
            <a:r>
              <a:rPr lang="en-US" sz="2400" dirty="0" smtClean="0"/>
              <a:t>: Incorporating behavioral biometrics into authentication processes adds an extra layer of security, enabling systems to authenticate users based on unique behavioral patterns, thereby reducing reliance on traditional authentication methods vulnerable to key loggers.</a:t>
            </a:r>
          </a:p>
          <a:p>
            <a:r>
              <a:rPr lang="en-US" sz="2400" b="1" dirty="0" smtClean="0"/>
              <a:t>Innovations in Endpoint Security Solutions</a:t>
            </a:r>
            <a:r>
              <a:rPr lang="en-US" sz="2400" dirty="0" smtClean="0"/>
              <a:t>: Ongoing advancements in endpoint security solutions will lead to the development of more robust defenses against key logger attacks, providing enhanced protection for devices and networks.</a:t>
            </a:r>
          </a:p>
          <a:p>
            <a:pPr marL="305435" indent="-305435">
              <a:buNone/>
            </a:pP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438150" y="1238250"/>
            <a:ext cx="1203960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dirty="0" smtClean="0"/>
              <a:t>1.Utilize </a:t>
            </a:r>
            <a:r>
              <a:rPr lang="en-US" sz="2400" dirty="0" smtClean="0"/>
              <a:t>Antivirus and Antimalware Solutions: Deploy trustworthy antivirus and antimalware solutions and maintain regular updates. These tools are effective in identifying and eradicating key loggers and other harmful software from your system.</a:t>
            </a:r>
          </a:p>
          <a:p>
            <a:r>
              <a:rPr lang="en-US" sz="2400" dirty="0" smtClean="0"/>
              <a:t>2.Maintain </a:t>
            </a:r>
            <a:r>
              <a:rPr lang="en-US" sz="2400" dirty="0" smtClean="0"/>
              <a:t>Software Vigilance: Ensure that your operating system, applications, and security software remain current with the latest security patches and updates. Updates frequently address known vulnerabilities that key loggers may capitalize on.</a:t>
            </a:r>
          </a:p>
          <a:p>
            <a:r>
              <a:rPr lang="en-US" sz="2400" dirty="0" smtClean="0"/>
              <a:t/>
            </a:r>
            <a:br>
              <a:rPr lang="en-US" sz="2400" dirty="0" smtClean="0"/>
            </a:b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250" y="394692"/>
            <a:ext cx="10610850" cy="646331"/>
          </a:xfrm>
          <a:prstGeom prst="rect">
            <a:avLst/>
          </a:prstGeom>
          <a:noFill/>
        </p:spPr>
        <p:txBody>
          <a:bodyPr wrap="square" rtlCol="0">
            <a:spAutoFit/>
          </a:bodyPr>
          <a:lstStyle/>
          <a:p>
            <a:endParaRPr lang="en-US" dirty="0" smtClean="0"/>
          </a:p>
          <a:p>
            <a:endParaRPr lang="en-US" dirty="0" smtClean="0"/>
          </a:p>
        </p:txBody>
      </p:sp>
      <p:sp>
        <p:nvSpPr>
          <p:cNvPr id="12289" name="Rectangle 1"/>
          <p:cNvSpPr>
            <a:spLocks noChangeArrowheads="1"/>
          </p:cNvSpPr>
          <p:nvPr/>
        </p:nvSpPr>
        <p:spPr bwMode="auto">
          <a:xfrm>
            <a:off x="0" y="0"/>
            <a:ext cx="65" cy="553998"/>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0" name="Rectangle 2"/>
          <p:cNvSpPr>
            <a:spLocks noChangeArrowheads="1"/>
          </p:cNvSpPr>
          <p:nvPr/>
        </p:nvSpPr>
        <p:spPr bwMode="auto">
          <a:xfrm>
            <a:off x="0" y="0"/>
            <a:ext cx="64897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1" name="Rectangle 3"/>
          <p:cNvSpPr>
            <a:spLocks noChangeArrowheads="1"/>
          </p:cNvSpPr>
          <p:nvPr/>
        </p:nvSpPr>
        <p:spPr bwMode="auto">
          <a:xfrm>
            <a:off x="0" y="1981201"/>
            <a:ext cx="12192000" cy="60016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r>
              <a:rPr lang="en-US" sz="2400" dirty="0" smtClean="0"/>
              <a:t>6.Exercise </a:t>
            </a:r>
            <a:r>
              <a:rPr lang="en-US" sz="2400" dirty="0" smtClean="0"/>
              <a:t>Caution with Email Attachments and Links: Exercise discretion when handling email attachments or clicking on links from unfamiliar or dubious sources. These could potentially harbor malware, including key loggers.</a:t>
            </a:r>
          </a:p>
          <a:p>
            <a:r>
              <a:rPr lang="en-US" sz="2400" dirty="0" smtClean="0"/>
              <a:t>7.mploy </a:t>
            </a:r>
            <a:r>
              <a:rPr lang="en-US" sz="2400" dirty="0" smtClean="0"/>
              <a:t>Firewalls: Activate firewalls on both your computer and network to supervise and manage incoming and outgoing traffic. Firewalls play a pivotal role in obstructing unauthorized access and thwarting key loggers from transmitting captured data to remote servers.</a:t>
            </a:r>
          </a:p>
          <a:p>
            <a:r>
              <a:rPr lang="en-US" sz="2400" dirty="0" smtClean="0"/>
              <a:t>8.Foster </a:t>
            </a:r>
            <a:r>
              <a:rPr lang="en-US" sz="2400" dirty="0" smtClean="0"/>
              <a:t>Safe Browsing Practices: Exercise prudence while navigating the internet and restrict visits to reputable websites only. Refrain from downloading software from unauthenticated sources, as they may harbor key loggers or other forms of malware.</a:t>
            </a:r>
          </a:p>
          <a:p>
            <a:r>
              <a:rPr lang="en-US" sz="2400" dirty="0" smtClean="0"/>
              <a:t>9.Utilize </a:t>
            </a:r>
            <a:r>
              <a:rPr lang="en-US" sz="2400" dirty="0" smtClean="0"/>
              <a:t>Virtual Keyboards: Opt for virtual keyboards when inputting sensitive information like passwords or credit card details. Virtual keyboards offer an added layer of protection against key loggers by enabling users to input characters via mouse clicks or </a:t>
            </a:r>
            <a:r>
              <a:rPr lang="en-US" sz="2400" dirty="0" err="1" smtClean="0"/>
              <a:t>touchscreen</a:t>
            </a:r>
            <a:r>
              <a:rPr lang="en-US" sz="2400" dirty="0" smtClean="0"/>
              <a:t> interactions.</a:t>
            </a:r>
          </a:p>
          <a:p>
            <a:r>
              <a:rPr lang="en-US" sz="2800" dirty="0" smtClean="0"/>
              <a:t/>
            </a:r>
            <a:br>
              <a:rPr lang="en-US" sz="2800" dirty="0" smtClean="0"/>
            </a:b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2" name="Rectangle 4"/>
          <p:cNvSpPr>
            <a:spLocks noChangeArrowheads="1"/>
          </p:cNvSpPr>
          <p:nvPr/>
        </p:nvSpPr>
        <p:spPr bwMode="auto">
          <a:xfrm>
            <a:off x="0" y="0"/>
            <a:ext cx="64897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267176"/>
            <a:ext cx="10610850" cy="6370975"/>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a:t>
            </a:r>
            <a:r>
              <a:rPr lang="en-US" sz="2400" dirty="0" smtClean="0"/>
              <a:t> "Deploy Two-Factor Authentication (2FA): Activate two-factor authentication whenever feasible, particularly for accessing accounts or services containing sensitive information. Even in the event of a password capture by a key logger, 2FA fortifies security by necessitating a secondary verification method."</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r>
              <a:rPr lang="en-US" sz="2400" dirty="0" smtClean="0"/>
              <a:t>8."Consistently </a:t>
            </a:r>
            <a:r>
              <a:rPr lang="en-US" sz="2400" dirty="0" smtClean="0"/>
              <a:t>Monitor Accounts: Maintain vigilant oversight of your bank accounts, credit card statements, and other financial records to detect any unauthorized transactions. If you suspect your information has been compromised, promptly secure your accounts and notify the relevant authorities of any suspicious activity."</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r>
              <a:rPr lang="en-US" b="1" dirty="0" smtClean="0">
                <a:latin typeface="Calibri" pitchFamily="34" charset="0"/>
                <a:cs typeface="Calibri" pitchFamily="34" charset="0"/>
              </a:rPr>
              <a:t>.</a:t>
            </a:r>
            <a:r>
              <a:rPr lang="en-US" sz="2400" b="1" dirty="0" smtClean="0">
                <a:latin typeface="Calibri" pitchFamily="34" charset="0"/>
                <a:cs typeface="Calibri" pitchFamily="34" charset="0"/>
              </a:rPr>
              <a:t>9 </a:t>
            </a:r>
            <a:r>
              <a:rPr lang="en-US" sz="2400" b="1" dirty="0" smtClean="0">
                <a:latin typeface="Calibri" pitchFamily="34" charset="0"/>
                <a:cs typeface="Calibri" pitchFamily="34" charset="0"/>
              </a:rPr>
              <a:t>Educate Employees: </a:t>
            </a:r>
            <a:r>
              <a:rPr lang="en-US" sz="2400" dirty="0" smtClean="0">
                <a:latin typeface="Calibri" pitchFamily="34" charset="0"/>
                <a:cs typeface="Calibri" pitchFamily="34" charset="0"/>
              </a:rPr>
              <a:t>Organizations should provide </a:t>
            </a:r>
            <a:r>
              <a:rPr lang="en-US" sz="2400" dirty="0" err="1" smtClean="0">
                <a:latin typeface="Calibri" pitchFamily="34" charset="0"/>
                <a:cs typeface="Calibri" pitchFamily="34" charset="0"/>
              </a:rPr>
              <a:t>cybersecurity</a:t>
            </a:r>
            <a:r>
              <a:rPr lang="en-US" sz="2400" dirty="0" smtClean="0">
                <a:latin typeface="Calibri" pitchFamily="34" charset="0"/>
                <a:cs typeface="Calibri" pitchFamily="34" charset="0"/>
              </a:rPr>
              <a:t> awareness training to employees to help them recognize the signs of phishing attempts, malicious software, and other cyber threats. Educated employees are better equipped to avoid falling victim to key loggers and other cyber attacks.</a:t>
            </a:r>
          </a:p>
          <a:p>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3785652"/>
          </a:xfrm>
          <a:prstGeom prst="rect">
            <a:avLst/>
          </a:prstGeom>
          <a:noFill/>
        </p:spPr>
        <p:txBody>
          <a:bodyPr wrap="square" rtlCol="0">
            <a:spAutoFit/>
          </a:bodyPr>
          <a:lstStyle/>
          <a:p>
            <a:r>
              <a:rPr lang="en-US" sz="2400" b="1" dirty="0" smtClean="0">
                <a:latin typeface="Calibri" pitchFamily="34" charset="0"/>
                <a:cs typeface="Calibri" pitchFamily="34" charset="0"/>
              </a:rPr>
              <a:t>10.</a:t>
            </a:r>
            <a:r>
              <a:rPr lang="en-US" sz="2400" dirty="0" smtClean="0"/>
              <a:t>Secure </a:t>
            </a:r>
            <a:r>
              <a:rPr lang="en-US" sz="2400" dirty="0" smtClean="0"/>
              <a:t>Sensitive Data with Encryption: Employ encryption mechanisms to safeguard sensitive data stored on your devices or transferred online. Encryption adds a layer of complexity that makes it challenging for key loggers to capture and decipher intercepted information.</a:t>
            </a:r>
          </a:p>
          <a:p>
            <a:r>
              <a:rPr lang="en-US" sz="2400" dirty="0" smtClean="0"/>
              <a:t>By adhering to these security protocols, both individuals and organizations can effectively mitigate the threat posed by key loggers and enhance the protection of their confidential information against unauthorized access and misuse."</a:t>
            </a:r>
          </a:p>
          <a:p>
            <a:r>
              <a:rPr lang="en-US" sz="2400" dirty="0" smtClean="0"/>
              <a:t/>
            </a:r>
            <a:br>
              <a:rPr lang="en-US" sz="2400" dirty="0" smtClean="0"/>
            </a:b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66892" y="141632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r>
              <a:rPr lang="en-US" sz="2000" b="1" dirty="0" smtClean="0">
                <a:solidFill>
                  <a:srgbClr val="0F0F0F"/>
                </a:solidFill>
                <a:latin typeface="Calibri" pitchFamily="34" charset="0"/>
                <a:cs typeface="Calibri" pitchFamily="34" charset="0"/>
              </a:rPr>
              <a:t> </a:t>
            </a:r>
            <a:r>
              <a:rPr lang="en-US" sz="2000" dirty="0" smtClean="0"/>
              <a:t>A Comprehensive Strategy for Combating Key Loggers Includes:</a:t>
            </a:r>
          </a:p>
          <a:p>
            <a:r>
              <a:rPr lang="en-US" sz="2000" dirty="0" smtClean="0"/>
              <a:t>Thorough Risk Assessment: Evaluating risks comprehensively.</a:t>
            </a:r>
          </a:p>
          <a:p>
            <a:r>
              <a:rPr lang="en-US" sz="2000" dirty="0" smtClean="0"/>
              <a:t>Robust Security Policy Establishment: Creating and enforcing strong security policies and procedures.</a:t>
            </a:r>
          </a:p>
          <a:p>
            <a:r>
              <a:rPr lang="en-US" sz="2000" dirty="0" smtClean="0"/>
              <a:t>Utilization of Advanced </a:t>
            </a:r>
            <a:r>
              <a:rPr lang="en-US" sz="2000" dirty="0" err="1" smtClean="0"/>
              <a:t>Cybersecurity</a:t>
            </a:r>
            <a:r>
              <a:rPr lang="en-US" sz="2000" dirty="0" smtClean="0"/>
              <a:t> Technologies: Deploying cutting-edge </a:t>
            </a:r>
            <a:r>
              <a:rPr lang="en-US" sz="2000" dirty="0" err="1" smtClean="0"/>
              <a:t>cybersecurity</a:t>
            </a:r>
            <a:r>
              <a:rPr lang="en-US" sz="2000" dirty="0" smtClean="0"/>
              <a:t> tools.</a:t>
            </a:r>
          </a:p>
          <a:p>
            <a:r>
              <a:rPr lang="en-US" sz="2000" dirty="0" smtClean="0"/>
              <a:t>Continuous Monitoring and Detection: Implementing ongoing surveillance and detection mechanisms.</a:t>
            </a:r>
          </a:p>
          <a:p>
            <a:r>
              <a:rPr lang="en-US" sz="2000" dirty="0" smtClean="0"/>
              <a:t>Effective Incident Response Planning: Developing strategies for responding to security incidents.</a:t>
            </a:r>
          </a:p>
          <a:p>
            <a:r>
              <a:rPr lang="en-US" sz="2000" dirty="0" smtClean="0"/>
              <a:t>Employee Training and Awareness Programs: Providing regular </a:t>
            </a:r>
            <a:r>
              <a:rPr lang="en-US" sz="2000" dirty="0" err="1" smtClean="0"/>
              <a:t>cybersecurity</a:t>
            </a:r>
            <a:r>
              <a:rPr lang="en-US" sz="2000" dirty="0" smtClean="0"/>
              <a:t> education for staff</a:t>
            </a:r>
            <a:r>
              <a:rPr lang="en-US" sz="2000" dirty="0" smtClean="0"/>
              <a:t>.</a:t>
            </a:r>
            <a:r>
              <a:rPr lang="en-US" sz="2000" dirty="0" smtClean="0"/>
              <a:t/>
            </a:r>
            <a:br>
              <a:rPr lang="en-US" sz="2000" dirty="0" smtClean="0"/>
            </a:br>
            <a:endParaRPr lang="en-IN" sz="20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fontScale="925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t> </a:t>
            </a:r>
            <a:r>
              <a:rPr lang="en-US" sz="2400" dirty="0" smtClean="0"/>
              <a:t>address the threat posed by key loggers, we will implement a multi-faceted strategy encompassing both proactive and reactive measures. Our approach will prioritize the development and deployment of algorithms designed to detect and counteract key logger activity in real-time.</a:t>
            </a:r>
            <a:endParaRPr lang="en-IN" sz="2400" dirty="0" smtClean="0">
              <a:solidFill>
                <a:schemeClr val="tx1"/>
              </a:solidFill>
              <a:latin typeface="Calibri" pitchFamily="34" charset="0"/>
              <a:cs typeface="Calibri" pitchFamily="34" charset="0"/>
            </a:endParaRP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t>Through the fusion of diverse input data sources and the integration of threat intelligence, our behavior-based anomaly detection algorithm will be poised to effectively identify and mitigate </a:t>
            </a:r>
            <a:r>
              <a:rPr lang="en-US" sz="2400" dirty="0" err="1" smtClean="0"/>
              <a:t>keylogger</a:t>
            </a:r>
            <a:r>
              <a:rPr lang="en-US" sz="2400" dirty="0" smtClean="0"/>
              <a:t> threats in real-time. By continuously refining and updating our algorithm based on emerging threats and evolving user behaviors, we will ensure that our detection capabilities remain robust and adaptive in the face of dynamic </a:t>
            </a:r>
            <a:r>
              <a:rPr lang="en-US" sz="2400" dirty="0" err="1" smtClean="0"/>
              <a:t>cybersecurity</a:t>
            </a:r>
            <a:r>
              <a:rPr lang="en-US" sz="2400" dirty="0" smtClean="0"/>
              <a:t> challenges.</a:t>
            </a: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141</TotalTime>
  <Words>1282</Words>
  <Application>Microsoft Office PowerPoint</Application>
  <PresentationFormat>Custom</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40</cp:revision>
  <dcterms:created xsi:type="dcterms:W3CDTF">2021-05-26T16:50:10Z</dcterms:created>
  <dcterms:modified xsi:type="dcterms:W3CDTF">2024-04-04T10:04:19Z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