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6" r:id="rId2"/>
    <p:sldId id="269" r:id="rId3"/>
    <p:sldId id="270" r:id="rId4"/>
    <p:sldId id="271" r:id="rId5"/>
    <p:sldId id="272" r:id="rId6"/>
    <p:sldId id="273" r:id="rId7"/>
    <p:sldId id="275" r:id="rId8"/>
    <p:sldId id="281" r:id="rId9"/>
    <p:sldId id="282" r:id="rId10"/>
    <p:sldId id="276" r:id="rId11"/>
    <p:sldId id="277" r:id="rId12"/>
    <p:sldId id="278" r:id="rId13"/>
    <p:sldId id="279" r:id="rId14"/>
    <p:sldId id="280"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32" autoAdjust="0"/>
    <p:restoredTop sz="94660"/>
  </p:normalViewPr>
  <p:slideViewPr>
    <p:cSldViewPr snapToGrid="0">
      <p:cViewPr varScale="1">
        <p:scale>
          <a:sx n="68" d="100"/>
          <a:sy n="68" d="100"/>
        </p:scale>
        <p:origin x="73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E287B35-8C06-4189-982A-6BDB601EFE2B}" type="datetimeFigureOut">
              <a:rPr lang="en-IN" smtClean="0"/>
              <a:t>23-04-2024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605C8F0-16CD-49FF-A4BF-454199F4B871}" type="slidenum">
              <a:rPr lang="en-IN" smtClean="0"/>
              <a:t>‹#›</a:t>
            </a:fld>
            <a:endParaRPr lang="en-IN" dirty="0"/>
          </a:p>
        </p:txBody>
      </p:sp>
    </p:spTree>
    <p:extLst>
      <p:ext uri="{BB962C8B-B14F-4D97-AF65-F5344CB8AC3E}">
        <p14:creationId xmlns:p14="http://schemas.microsoft.com/office/powerpoint/2010/main" val="4101403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287B35-8C06-4189-982A-6BDB601EFE2B}" type="datetimeFigureOut">
              <a:rPr lang="en-IN" smtClean="0"/>
              <a:t>23-04-2024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605C8F0-16CD-49FF-A4BF-454199F4B871}" type="slidenum">
              <a:rPr lang="en-IN" smtClean="0"/>
              <a:t>‹#›</a:t>
            </a:fld>
            <a:endParaRPr lang="en-IN" dirty="0"/>
          </a:p>
        </p:txBody>
      </p:sp>
    </p:spTree>
    <p:extLst>
      <p:ext uri="{BB962C8B-B14F-4D97-AF65-F5344CB8AC3E}">
        <p14:creationId xmlns:p14="http://schemas.microsoft.com/office/powerpoint/2010/main" val="3498006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287B35-8C06-4189-982A-6BDB601EFE2B}" type="datetimeFigureOut">
              <a:rPr lang="en-IN" smtClean="0"/>
              <a:t>23-04-2024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605C8F0-16CD-49FF-A4BF-454199F4B871}" type="slidenum">
              <a:rPr lang="en-IN" smtClean="0"/>
              <a:t>‹#›</a:t>
            </a:fld>
            <a:endParaRPr lang="en-IN"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32718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287B35-8C06-4189-982A-6BDB601EFE2B}" type="datetimeFigureOut">
              <a:rPr lang="en-IN" smtClean="0"/>
              <a:t>23-04-2024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605C8F0-16CD-49FF-A4BF-454199F4B871}" type="slidenum">
              <a:rPr lang="en-IN" smtClean="0"/>
              <a:t>‹#›</a:t>
            </a:fld>
            <a:endParaRPr lang="en-IN" dirty="0"/>
          </a:p>
        </p:txBody>
      </p:sp>
    </p:spTree>
    <p:extLst>
      <p:ext uri="{BB962C8B-B14F-4D97-AF65-F5344CB8AC3E}">
        <p14:creationId xmlns:p14="http://schemas.microsoft.com/office/powerpoint/2010/main" val="23098063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287B35-8C06-4189-982A-6BDB601EFE2B}" type="datetimeFigureOut">
              <a:rPr lang="en-IN" smtClean="0"/>
              <a:t>23-04-2024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605C8F0-16CD-49FF-A4BF-454199F4B871}" type="slidenum">
              <a:rPr lang="en-IN" smtClean="0"/>
              <a:t>‹#›</a:t>
            </a:fld>
            <a:endParaRPr lang="en-IN"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822683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287B35-8C06-4189-982A-6BDB601EFE2B}" type="datetimeFigureOut">
              <a:rPr lang="en-IN" smtClean="0"/>
              <a:t>23-04-2024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605C8F0-16CD-49FF-A4BF-454199F4B871}" type="slidenum">
              <a:rPr lang="en-IN" smtClean="0"/>
              <a:t>‹#›</a:t>
            </a:fld>
            <a:endParaRPr lang="en-IN" dirty="0"/>
          </a:p>
        </p:txBody>
      </p:sp>
    </p:spTree>
    <p:extLst>
      <p:ext uri="{BB962C8B-B14F-4D97-AF65-F5344CB8AC3E}">
        <p14:creationId xmlns:p14="http://schemas.microsoft.com/office/powerpoint/2010/main" val="39088726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287B35-8C06-4189-982A-6BDB601EFE2B}" type="datetimeFigureOut">
              <a:rPr lang="en-IN" smtClean="0"/>
              <a:t>23-04-2024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605C8F0-16CD-49FF-A4BF-454199F4B871}" type="slidenum">
              <a:rPr lang="en-IN" smtClean="0"/>
              <a:t>‹#›</a:t>
            </a:fld>
            <a:endParaRPr lang="en-IN" dirty="0"/>
          </a:p>
        </p:txBody>
      </p:sp>
    </p:spTree>
    <p:extLst>
      <p:ext uri="{BB962C8B-B14F-4D97-AF65-F5344CB8AC3E}">
        <p14:creationId xmlns:p14="http://schemas.microsoft.com/office/powerpoint/2010/main" val="27511098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287B35-8C06-4189-982A-6BDB601EFE2B}" type="datetimeFigureOut">
              <a:rPr lang="en-IN" smtClean="0"/>
              <a:t>23-04-2024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605C8F0-16CD-49FF-A4BF-454199F4B871}" type="slidenum">
              <a:rPr lang="en-IN" smtClean="0"/>
              <a:t>‹#›</a:t>
            </a:fld>
            <a:endParaRPr lang="en-IN" dirty="0"/>
          </a:p>
        </p:txBody>
      </p:sp>
    </p:spTree>
    <p:extLst>
      <p:ext uri="{BB962C8B-B14F-4D97-AF65-F5344CB8AC3E}">
        <p14:creationId xmlns:p14="http://schemas.microsoft.com/office/powerpoint/2010/main" val="1921951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287B35-8C06-4189-982A-6BDB601EFE2B}" type="datetimeFigureOut">
              <a:rPr lang="en-IN" smtClean="0"/>
              <a:t>23-04-2024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605C8F0-16CD-49FF-A4BF-454199F4B871}" type="slidenum">
              <a:rPr lang="en-IN" smtClean="0"/>
              <a:t>‹#›</a:t>
            </a:fld>
            <a:endParaRPr lang="en-IN" dirty="0"/>
          </a:p>
        </p:txBody>
      </p:sp>
    </p:spTree>
    <p:extLst>
      <p:ext uri="{BB962C8B-B14F-4D97-AF65-F5344CB8AC3E}">
        <p14:creationId xmlns:p14="http://schemas.microsoft.com/office/powerpoint/2010/main" val="1842767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287B35-8C06-4189-982A-6BDB601EFE2B}" type="datetimeFigureOut">
              <a:rPr lang="en-IN" smtClean="0"/>
              <a:t>23-04-2024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605C8F0-16CD-49FF-A4BF-454199F4B871}" type="slidenum">
              <a:rPr lang="en-IN" smtClean="0"/>
              <a:t>‹#›</a:t>
            </a:fld>
            <a:endParaRPr lang="en-IN" dirty="0"/>
          </a:p>
        </p:txBody>
      </p:sp>
    </p:spTree>
    <p:extLst>
      <p:ext uri="{BB962C8B-B14F-4D97-AF65-F5344CB8AC3E}">
        <p14:creationId xmlns:p14="http://schemas.microsoft.com/office/powerpoint/2010/main" val="254046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287B35-8C06-4189-982A-6BDB601EFE2B}" type="datetimeFigureOut">
              <a:rPr lang="en-IN" smtClean="0"/>
              <a:t>23-04-2024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605C8F0-16CD-49FF-A4BF-454199F4B871}" type="slidenum">
              <a:rPr lang="en-IN" smtClean="0"/>
              <a:t>‹#›</a:t>
            </a:fld>
            <a:endParaRPr lang="en-IN" dirty="0"/>
          </a:p>
        </p:txBody>
      </p:sp>
    </p:spTree>
    <p:extLst>
      <p:ext uri="{BB962C8B-B14F-4D97-AF65-F5344CB8AC3E}">
        <p14:creationId xmlns:p14="http://schemas.microsoft.com/office/powerpoint/2010/main" val="3511046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287B35-8C06-4189-982A-6BDB601EFE2B}" type="datetimeFigureOut">
              <a:rPr lang="en-IN" smtClean="0"/>
              <a:t>23-04-2024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5605C8F0-16CD-49FF-A4BF-454199F4B871}" type="slidenum">
              <a:rPr lang="en-IN" smtClean="0"/>
              <a:t>‹#›</a:t>
            </a:fld>
            <a:endParaRPr lang="en-IN" dirty="0"/>
          </a:p>
        </p:txBody>
      </p:sp>
    </p:spTree>
    <p:extLst>
      <p:ext uri="{BB962C8B-B14F-4D97-AF65-F5344CB8AC3E}">
        <p14:creationId xmlns:p14="http://schemas.microsoft.com/office/powerpoint/2010/main" val="2124929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287B35-8C06-4189-982A-6BDB601EFE2B}" type="datetimeFigureOut">
              <a:rPr lang="en-IN" smtClean="0"/>
              <a:t>23-04-2024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5605C8F0-16CD-49FF-A4BF-454199F4B871}" type="slidenum">
              <a:rPr lang="en-IN" smtClean="0"/>
              <a:t>‹#›</a:t>
            </a:fld>
            <a:endParaRPr lang="en-IN" dirty="0"/>
          </a:p>
        </p:txBody>
      </p:sp>
    </p:spTree>
    <p:extLst>
      <p:ext uri="{BB962C8B-B14F-4D97-AF65-F5344CB8AC3E}">
        <p14:creationId xmlns:p14="http://schemas.microsoft.com/office/powerpoint/2010/main" val="4076956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287B35-8C06-4189-982A-6BDB601EFE2B}" type="datetimeFigureOut">
              <a:rPr lang="en-IN" smtClean="0"/>
              <a:t>23-04-2024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5605C8F0-16CD-49FF-A4BF-454199F4B871}" type="slidenum">
              <a:rPr lang="en-IN" smtClean="0"/>
              <a:t>‹#›</a:t>
            </a:fld>
            <a:endParaRPr lang="en-IN" dirty="0"/>
          </a:p>
        </p:txBody>
      </p:sp>
    </p:spTree>
    <p:extLst>
      <p:ext uri="{BB962C8B-B14F-4D97-AF65-F5344CB8AC3E}">
        <p14:creationId xmlns:p14="http://schemas.microsoft.com/office/powerpoint/2010/main" val="2545793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287B35-8C06-4189-982A-6BDB601EFE2B}" type="datetimeFigureOut">
              <a:rPr lang="en-IN" smtClean="0"/>
              <a:t>23-04-2024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605C8F0-16CD-49FF-A4BF-454199F4B871}" type="slidenum">
              <a:rPr lang="en-IN" smtClean="0"/>
              <a:t>‹#›</a:t>
            </a:fld>
            <a:endParaRPr lang="en-IN" dirty="0"/>
          </a:p>
        </p:txBody>
      </p:sp>
    </p:spTree>
    <p:extLst>
      <p:ext uri="{BB962C8B-B14F-4D97-AF65-F5344CB8AC3E}">
        <p14:creationId xmlns:p14="http://schemas.microsoft.com/office/powerpoint/2010/main" val="1234827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605C8F0-16CD-49FF-A4BF-454199F4B871}" type="slidenum">
              <a:rPr lang="en-IN" smtClean="0"/>
              <a:t>‹#›</a:t>
            </a:fld>
            <a:endParaRPr lang="en-IN" dirty="0"/>
          </a:p>
        </p:txBody>
      </p:sp>
      <p:sp>
        <p:nvSpPr>
          <p:cNvPr id="5" name="Date Placeholder 4"/>
          <p:cNvSpPr>
            <a:spLocks noGrp="1"/>
          </p:cNvSpPr>
          <p:nvPr>
            <p:ph type="dt" sz="half" idx="10"/>
          </p:nvPr>
        </p:nvSpPr>
        <p:spPr/>
        <p:txBody>
          <a:bodyPr/>
          <a:lstStyle/>
          <a:p>
            <a:fld id="{0E287B35-8C06-4189-982A-6BDB601EFE2B}" type="datetimeFigureOut">
              <a:rPr lang="en-IN" smtClean="0"/>
              <a:t>23-04-2024</a:t>
            </a:fld>
            <a:endParaRPr lang="en-IN" dirty="0"/>
          </a:p>
        </p:txBody>
      </p:sp>
    </p:spTree>
    <p:extLst>
      <p:ext uri="{BB962C8B-B14F-4D97-AF65-F5344CB8AC3E}">
        <p14:creationId xmlns:p14="http://schemas.microsoft.com/office/powerpoint/2010/main" val="2429672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E287B35-8C06-4189-982A-6BDB601EFE2B}" type="datetimeFigureOut">
              <a:rPr lang="en-IN" smtClean="0"/>
              <a:t>23-04-2024</a:t>
            </a:fld>
            <a:endParaRPr lang="en-IN"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605C8F0-16CD-49FF-A4BF-454199F4B871}" type="slidenum">
              <a:rPr lang="en-IN" smtClean="0"/>
              <a:t>‹#›</a:t>
            </a:fld>
            <a:endParaRPr lang="en-IN" dirty="0"/>
          </a:p>
        </p:txBody>
      </p:sp>
    </p:spTree>
    <p:extLst>
      <p:ext uri="{BB962C8B-B14F-4D97-AF65-F5344CB8AC3E}">
        <p14:creationId xmlns:p14="http://schemas.microsoft.com/office/powerpoint/2010/main" val="863340754"/>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 id="2147483759" r:id="rId13"/>
    <p:sldLayoutId id="2147483760" r:id="rId14"/>
    <p:sldLayoutId id="2147483761" r:id="rId15"/>
    <p:sldLayoutId id="214748376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nikolaos.bourbakis@wright.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00A4F-5A9F-2A41-3990-EE529BC2CF22}"/>
              </a:ext>
            </a:extLst>
          </p:cNvPr>
          <p:cNvSpPr>
            <a:spLocks noGrp="1"/>
          </p:cNvSpPr>
          <p:nvPr>
            <p:ph type="ctrTitle"/>
          </p:nvPr>
        </p:nvSpPr>
        <p:spPr/>
        <p:txBody>
          <a:bodyPr>
            <a:normAutofit fontScale="90000"/>
          </a:bodyPr>
          <a:lstStyle/>
          <a:p>
            <a:pPr algn="ctr"/>
            <a:r>
              <a:rPr lang="en-IN" sz="3200" dirty="0">
                <a:solidFill>
                  <a:schemeClr val="tx1"/>
                </a:solidFill>
                <a:latin typeface="Times New Roman" panose="02020603050405020304" pitchFamily="18" charset="0"/>
                <a:cs typeface="Times New Roman" panose="02020603050405020304" pitchFamily="18" charset="0"/>
              </a:rPr>
              <a:t>COMPUTER VISION AND PATTERN RECOGNITION (CEG-7550) </a:t>
            </a:r>
            <a:br>
              <a:rPr lang="en-IN" sz="3200" dirty="0">
                <a:latin typeface="Times New Roman" panose="02020603050405020304" pitchFamily="18" charset="0"/>
                <a:cs typeface="Times New Roman" panose="02020603050405020304" pitchFamily="18" charset="0"/>
              </a:rPr>
            </a:br>
            <a:br>
              <a:rPr lang="en-IN" sz="3200" dirty="0">
                <a:latin typeface="Times New Roman" panose="02020603050405020304" pitchFamily="18" charset="0"/>
                <a:cs typeface="Times New Roman" panose="02020603050405020304" pitchFamily="18" charset="0"/>
              </a:rPr>
            </a:br>
            <a:r>
              <a:rPr lang="en-IN" sz="3200" dirty="0">
                <a:latin typeface="Times New Roman" panose="02020603050405020304" pitchFamily="18" charset="0"/>
                <a:cs typeface="Times New Roman" panose="02020603050405020304" pitchFamily="18" charset="0"/>
              </a:rPr>
              <a:t>MOTION DETECTION OF MULTIPLE OBJECTS </a:t>
            </a:r>
            <a:br>
              <a:rPr lang="en-IN" sz="3200" dirty="0">
                <a:latin typeface="Times New Roman" panose="02020603050405020304" pitchFamily="18"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951C6C2C-D3D6-EAE9-7CCF-F7B8AA1FCEAB}"/>
              </a:ext>
            </a:extLst>
          </p:cNvPr>
          <p:cNvSpPr>
            <a:spLocks noGrp="1"/>
          </p:cNvSpPr>
          <p:nvPr>
            <p:ph type="subTitle" idx="1"/>
          </p:nvPr>
        </p:nvSpPr>
        <p:spPr/>
        <p:txBody>
          <a:bodyPr>
            <a:noAutofit/>
          </a:bodyPr>
          <a:lstStyle/>
          <a:p>
            <a:pPr algn="ctr"/>
            <a:r>
              <a:rPr lang="en-IN" dirty="0">
                <a:latin typeface="Times New Roman" panose="02020603050405020304" pitchFamily="18" charset="0"/>
                <a:cs typeface="Times New Roman" panose="02020603050405020304" pitchFamily="18" charset="0"/>
              </a:rPr>
              <a:t>Professor: Dr. N. Bourbakis  </a:t>
            </a:r>
            <a:r>
              <a:rPr lang="en-IN" dirty="0">
                <a:latin typeface="Times New Roman" panose="02020603050405020304" pitchFamily="18" charset="0"/>
                <a:cs typeface="Times New Roman" panose="02020603050405020304" pitchFamily="18" charset="0"/>
                <a:hlinkClick r:id="rId2"/>
              </a:rPr>
              <a:t>nikolaos.bourbakis@wright.edu</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Presented by:</a:t>
            </a:r>
          </a:p>
          <a:p>
            <a:r>
              <a:rPr lang="en-IN" dirty="0">
                <a:latin typeface="Times New Roman" panose="02020603050405020304" pitchFamily="18" charset="0"/>
                <a:cs typeface="Times New Roman" panose="02020603050405020304" pitchFamily="18" charset="0"/>
              </a:rPr>
              <a:t>Team Number: 10 </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KOTA SASI PRIYA (kota.42@wright.edu) </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KOTHA LOKESH(kotha.56@wright.edu)</a:t>
            </a:r>
          </a:p>
        </p:txBody>
      </p:sp>
    </p:spTree>
    <p:extLst>
      <p:ext uri="{BB962C8B-B14F-4D97-AF65-F5344CB8AC3E}">
        <p14:creationId xmlns:p14="http://schemas.microsoft.com/office/powerpoint/2010/main" val="26628873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74903-2DF8-0CAF-33BC-E503B03705BC}"/>
              </a:ext>
            </a:extLst>
          </p:cNvPr>
          <p:cNvSpPr>
            <a:spLocks noGrp="1"/>
          </p:cNvSpPr>
          <p:nvPr>
            <p:ph type="title"/>
          </p:nvPr>
        </p:nvSpPr>
        <p:spPr>
          <a:xfrm>
            <a:off x="677334" y="609600"/>
            <a:ext cx="8596668" cy="619593"/>
          </a:xfrm>
        </p:spPr>
        <p:txBody>
          <a:bodyPr>
            <a:normAutofit fontScale="90000"/>
          </a:bodyPr>
          <a:lstStyle/>
          <a:p>
            <a:r>
              <a:rPr lang="en-US" dirty="0"/>
              <a:t>Developed Code</a:t>
            </a:r>
          </a:p>
        </p:txBody>
      </p:sp>
      <p:sp>
        <p:nvSpPr>
          <p:cNvPr id="3" name="Content Placeholder 2">
            <a:extLst>
              <a:ext uri="{FF2B5EF4-FFF2-40B4-BE49-F238E27FC236}">
                <a16:creationId xmlns:a16="http://schemas.microsoft.com/office/drawing/2014/main" id="{59BCDA14-DC3F-9DB2-C75D-57E7E4DB784C}"/>
              </a:ext>
            </a:extLst>
          </p:cNvPr>
          <p:cNvSpPr>
            <a:spLocks noGrp="1"/>
          </p:cNvSpPr>
          <p:nvPr>
            <p:ph idx="1"/>
          </p:nvPr>
        </p:nvSpPr>
        <p:spPr>
          <a:xfrm>
            <a:off x="677334" y="1469037"/>
            <a:ext cx="8596668" cy="4572326"/>
          </a:xfrm>
        </p:spPr>
        <p:txBody>
          <a:bodyPr>
            <a:normAutofit fontScale="47500" lnSpcReduction="20000"/>
          </a:bodyPr>
          <a:lstStyle/>
          <a:p>
            <a:pPr marL="0" indent="0">
              <a:buNone/>
            </a:pPr>
            <a:endParaRPr lang="en-US" dirty="0"/>
          </a:p>
          <a:p>
            <a:pPr marL="0" indent="0">
              <a:buNone/>
            </a:pPr>
            <a:r>
              <a:rPr lang="en-US" sz="3800" dirty="0"/>
              <a:t>1. The `initialize_background` function initializes the background model using the first frame of the video sequence.</a:t>
            </a:r>
          </a:p>
          <a:p>
            <a:pPr marL="0" indent="0">
              <a:buNone/>
            </a:pPr>
            <a:r>
              <a:rPr lang="en-US" sz="3800" dirty="0"/>
              <a:t>2. The `update_background` function updates the background model using a running average approach.</a:t>
            </a:r>
          </a:p>
          <a:p>
            <a:pPr marL="0" indent="0">
              <a:buNone/>
            </a:pPr>
            <a:r>
              <a:rPr lang="en-US" sz="3800" dirty="0"/>
              <a:t>3. The `apply_background_subtraction` function subtracts the background model from the current frame to detect moving objects.</a:t>
            </a:r>
          </a:p>
          <a:p>
            <a:pPr marL="0" indent="0">
              <a:buNone/>
            </a:pPr>
            <a:r>
              <a:rPr lang="en-US" sz="3800" dirty="0"/>
              <a:t>4. In the `main` function:</a:t>
            </a:r>
          </a:p>
          <a:p>
            <a:pPr marL="0" indent="0">
              <a:buNone/>
            </a:pPr>
            <a:r>
              <a:rPr lang="en-US" sz="3800" dirty="0"/>
              <a:t>   - A video capture object is created using either the webcam (with `cv2.VideoCapture(0)`) or a video file.</a:t>
            </a:r>
          </a:p>
          <a:p>
            <a:pPr marL="0" indent="0">
              <a:buNone/>
            </a:pPr>
            <a:r>
              <a:rPr lang="en-US" sz="3800" dirty="0"/>
              <a:t>   - The initial background model is created using the first frame.</a:t>
            </a:r>
          </a:p>
          <a:p>
            <a:pPr marL="0" indent="0">
              <a:buNone/>
            </a:pPr>
            <a:r>
              <a:rPr lang="en-US" sz="3800" dirty="0"/>
              <a:t>   - In a loop, frames are captured from the video source.</a:t>
            </a:r>
          </a:p>
          <a:p>
            <a:pPr marL="0" indent="0">
              <a:buNone/>
            </a:pPr>
            <a:r>
              <a:rPr lang="en-US" sz="3800" dirty="0"/>
              <a:t>   - Background subtraction is applied to each frame to detect moving objects.</a:t>
            </a:r>
          </a:p>
          <a:p>
            <a:pPr marL="0" indent="0">
              <a:buNone/>
            </a:pPr>
            <a:r>
              <a:rPr lang="en-US" sz="3800" dirty="0"/>
              <a:t>   </a:t>
            </a:r>
          </a:p>
        </p:txBody>
      </p:sp>
    </p:spTree>
    <p:extLst>
      <p:ext uri="{BB962C8B-B14F-4D97-AF65-F5344CB8AC3E}">
        <p14:creationId xmlns:p14="http://schemas.microsoft.com/office/powerpoint/2010/main" val="260936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A3814-C63E-2CD2-36AD-14372CA3828D}"/>
              </a:ext>
            </a:extLst>
          </p:cNvPr>
          <p:cNvSpPr>
            <a:spLocks noGrp="1"/>
          </p:cNvSpPr>
          <p:nvPr>
            <p:ph type="title"/>
          </p:nvPr>
        </p:nvSpPr>
        <p:spPr/>
        <p:txBody>
          <a:bodyPr/>
          <a:lstStyle/>
          <a:p>
            <a:r>
              <a:rPr lang="en-US" dirty="0"/>
              <a:t>Developed code</a:t>
            </a:r>
          </a:p>
        </p:txBody>
      </p:sp>
      <p:sp>
        <p:nvSpPr>
          <p:cNvPr id="3" name="Content Placeholder 2">
            <a:extLst>
              <a:ext uri="{FF2B5EF4-FFF2-40B4-BE49-F238E27FC236}">
                <a16:creationId xmlns:a16="http://schemas.microsoft.com/office/drawing/2014/main" id="{D70B13FF-D165-0647-25B7-69F74DFD7EC8}"/>
              </a:ext>
            </a:extLst>
          </p:cNvPr>
          <p:cNvSpPr>
            <a:spLocks noGrp="1"/>
          </p:cNvSpPr>
          <p:nvPr>
            <p:ph idx="1"/>
          </p:nvPr>
        </p:nvSpPr>
        <p:spPr>
          <a:xfrm>
            <a:off x="677334" y="1614489"/>
            <a:ext cx="8596668" cy="4426874"/>
          </a:xfrm>
        </p:spPr>
        <p:txBody>
          <a:bodyPr/>
          <a:lstStyle/>
          <a:p>
            <a:pPr marL="0" indent="0">
              <a:buNone/>
            </a:pPr>
            <a:r>
              <a:rPr lang="en-US" sz="1800" dirty="0"/>
              <a:t>The background model is updated with the current frame.</a:t>
            </a:r>
          </a:p>
          <a:p>
            <a:pPr marL="0" indent="0">
              <a:buNone/>
            </a:pPr>
            <a:r>
              <a:rPr lang="en-US" sz="1800" dirty="0"/>
              <a:t>   - The resulting binary image, which highlights moving objects, is displayed.</a:t>
            </a:r>
          </a:p>
          <a:p>
            <a:pPr marL="0" indent="0">
              <a:buNone/>
            </a:pPr>
            <a:r>
              <a:rPr lang="en-US" sz="1800" dirty="0"/>
              <a:t>   - Pressing 'q' quits the loop and closes the program.</a:t>
            </a:r>
          </a:p>
          <a:p>
            <a:pPr marL="0" indent="0">
              <a:buNone/>
            </a:pPr>
            <a:endParaRPr lang="en-US" sz="1800" dirty="0"/>
          </a:p>
          <a:p>
            <a:pPr marL="0" indent="0">
              <a:buNone/>
            </a:pPr>
            <a:r>
              <a:rPr lang="en-US" sz="1800" dirty="0"/>
              <a:t>This code can be useful for applications like motion detection or object tracking.</a:t>
            </a:r>
          </a:p>
          <a:p>
            <a:endParaRPr lang="en-US" dirty="0"/>
          </a:p>
        </p:txBody>
      </p:sp>
    </p:spTree>
    <p:extLst>
      <p:ext uri="{BB962C8B-B14F-4D97-AF65-F5344CB8AC3E}">
        <p14:creationId xmlns:p14="http://schemas.microsoft.com/office/powerpoint/2010/main" val="991017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40275-1534-3E9B-6467-FC9856E7E0A4}"/>
              </a:ext>
            </a:extLst>
          </p:cNvPr>
          <p:cNvSpPr>
            <a:spLocks noGrp="1"/>
          </p:cNvSpPr>
          <p:nvPr>
            <p:ph type="title"/>
          </p:nvPr>
        </p:nvSpPr>
        <p:spPr/>
        <p:txBody>
          <a:bodyPr/>
          <a:lstStyle/>
          <a:p>
            <a:r>
              <a:rPr lang="en-US" dirty="0"/>
              <a:t>Results</a:t>
            </a:r>
          </a:p>
        </p:txBody>
      </p:sp>
      <p:pic>
        <p:nvPicPr>
          <p:cNvPr id="5" name="Content Placeholder 4" descr="A person in a blue shirt&#10;&#10;Description automatically generated">
            <a:extLst>
              <a:ext uri="{FF2B5EF4-FFF2-40B4-BE49-F238E27FC236}">
                <a16:creationId xmlns:a16="http://schemas.microsoft.com/office/drawing/2014/main" id="{299BC5B7-0F75-E6F6-9510-FC5EDF9794A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9131" y="1343025"/>
            <a:ext cx="2629870" cy="1479302"/>
          </a:xfrm>
        </p:spPr>
      </p:pic>
      <p:sp>
        <p:nvSpPr>
          <p:cNvPr id="6" name="TextBox 5">
            <a:extLst>
              <a:ext uri="{FF2B5EF4-FFF2-40B4-BE49-F238E27FC236}">
                <a16:creationId xmlns:a16="http://schemas.microsoft.com/office/drawing/2014/main" id="{A2685A81-33B3-8D51-B130-1479BBC72D09}"/>
              </a:ext>
            </a:extLst>
          </p:cNvPr>
          <p:cNvSpPr txBox="1"/>
          <p:nvPr/>
        </p:nvSpPr>
        <p:spPr>
          <a:xfrm>
            <a:off x="1100139" y="3128963"/>
            <a:ext cx="2000250" cy="369332"/>
          </a:xfrm>
          <a:prstGeom prst="rect">
            <a:avLst/>
          </a:prstGeom>
          <a:noFill/>
        </p:spPr>
        <p:txBody>
          <a:bodyPr wrap="square" rtlCol="0">
            <a:spAutoFit/>
          </a:bodyPr>
          <a:lstStyle/>
          <a:p>
            <a:r>
              <a:rPr lang="en-US" dirty="0"/>
              <a:t>Original image</a:t>
            </a:r>
          </a:p>
        </p:txBody>
      </p:sp>
      <p:pic>
        <p:nvPicPr>
          <p:cNvPr id="9" name="Picture 8" descr="A screen shot of a computer&#10;&#10;Description automatically generated">
            <a:extLst>
              <a:ext uri="{FF2B5EF4-FFF2-40B4-BE49-F238E27FC236}">
                <a16:creationId xmlns:a16="http://schemas.microsoft.com/office/drawing/2014/main" id="{352D3C1C-3FC2-0CA2-58FD-08652DE246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4" y="3804931"/>
            <a:ext cx="3023130" cy="2124382"/>
          </a:xfrm>
          <a:prstGeom prst="rect">
            <a:avLst/>
          </a:prstGeom>
        </p:spPr>
      </p:pic>
      <p:pic>
        <p:nvPicPr>
          <p:cNvPr id="12" name="Picture 11" descr="A computer screen shot of a couple of men&#10;&#10;Description automatically generated">
            <a:extLst>
              <a:ext uri="{FF2B5EF4-FFF2-40B4-BE49-F238E27FC236}">
                <a16:creationId xmlns:a16="http://schemas.microsoft.com/office/drawing/2014/main" id="{7A672650-94C3-A882-875A-093B05D425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29150" y="3804931"/>
            <a:ext cx="3023130" cy="2124382"/>
          </a:xfrm>
          <a:prstGeom prst="rect">
            <a:avLst/>
          </a:prstGeom>
        </p:spPr>
      </p:pic>
    </p:spTree>
    <p:extLst>
      <p:ext uri="{BB962C8B-B14F-4D97-AF65-F5344CB8AC3E}">
        <p14:creationId xmlns:p14="http://schemas.microsoft.com/office/powerpoint/2010/main" val="10649895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81D8C-D392-6BC3-1C52-F5021935408E}"/>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3661B1F9-854D-2885-12B7-F9D6EE56215C}"/>
              </a:ext>
            </a:extLst>
          </p:cNvPr>
          <p:cNvSpPr>
            <a:spLocks noGrp="1"/>
          </p:cNvSpPr>
          <p:nvPr>
            <p:ph idx="1"/>
          </p:nvPr>
        </p:nvSpPr>
        <p:spPr>
          <a:xfrm>
            <a:off x="677334" y="1328739"/>
            <a:ext cx="8596668" cy="4712624"/>
          </a:xfrm>
        </p:spPr>
        <p:txBody>
          <a:bodyPr/>
          <a:lstStyle/>
          <a:p>
            <a:pPr algn="l">
              <a:buFont typeface="+mj-lt"/>
              <a:buAutoNum type="arabicPeriod"/>
            </a:pPr>
            <a:r>
              <a:rPr lang="en-US" b="0" i="0" dirty="0">
                <a:solidFill>
                  <a:srgbClr val="111111"/>
                </a:solidFill>
                <a:effectLst/>
                <a:highlight>
                  <a:srgbClr val="FFFFFF"/>
                </a:highlight>
                <a:latin typeface="-apple-system"/>
              </a:rPr>
              <a:t>The paper presents a moving object detection method based on background subtraction of block updates. Future work could focus on improving this algorithm to increase its accuracy and efficiency. This could involve optimizing the block size or the weight factors used in the initial background model.</a:t>
            </a:r>
          </a:p>
          <a:p>
            <a:pPr algn="l">
              <a:buFont typeface="+mj-lt"/>
              <a:buAutoNum type="arabicPeriod"/>
            </a:pPr>
            <a:r>
              <a:rPr lang="en-US" b="0" i="0" dirty="0">
                <a:solidFill>
                  <a:srgbClr val="111111"/>
                </a:solidFill>
                <a:effectLst/>
                <a:highlight>
                  <a:srgbClr val="FFFFFF"/>
                </a:highlight>
                <a:latin typeface="-apple-system"/>
              </a:rPr>
              <a:t>The paper mentions that the algorithm is not sensitive to light and background disturbances. Future research could focus on making the algorithm adaptable to a wider range of environments and lighting conditions.</a:t>
            </a:r>
          </a:p>
          <a:p>
            <a:pPr algn="l">
              <a:buFont typeface="+mj-lt"/>
              <a:buAutoNum type="arabicPeriod"/>
            </a:pPr>
            <a:r>
              <a:rPr lang="en-US" b="0" i="0" dirty="0">
                <a:solidFill>
                  <a:srgbClr val="111111"/>
                </a:solidFill>
                <a:effectLst/>
                <a:highlight>
                  <a:srgbClr val="FFFFFF"/>
                </a:highlight>
                <a:latin typeface="-apple-system"/>
              </a:rPr>
              <a:t>The paper states that the algorithm meets the real-time requirement. However, there could be room for improvement in terms of processing speed, especially for high-resolution videos or complex scenes.</a:t>
            </a:r>
          </a:p>
          <a:p>
            <a:pPr algn="l">
              <a:buFont typeface="+mj-lt"/>
              <a:buAutoNum type="arabicPeriod"/>
            </a:pPr>
            <a:r>
              <a:rPr lang="en-US" b="0" i="0" dirty="0">
                <a:solidFill>
                  <a:srgbClr val="111111"/>
                </a:solidFill>
                <a:effectLst/>
                <a:highlight>
                  <a:srgbClr val="FFFFFF"/>
                </a:highlight>
                <a:latin typeface="-apple-system"/>
              </a:rPr>
              <a:t> The paper compares the proposed method with other methods like Gauss method and three frame difference integrated with background subtraction method. Future work could explore the integration of these methods to leverage their respective strengths</a:t>
            </a:r>
          </a:p>
          <a:p>
            <a:endParaRPr lang="en-US" dirty="0"/>
          </a:p>
        </p:txBody>
      </p:sp>
    </p:spTree>
    <p:extLst>
      <p:ext uri="{BB962C8B-B14F-4D97-AF65-F5344CB8AC3E}">
        <p14:creationId xmlns:p14="http://schemas.microsoft.com/office/powerpoint/2010/main" val="15934077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81E00-C80A-3E63-3614-E3E75DDE285F}"/>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E4492737-7B71-F902-309C-7C1E7C823A99}"/>
              </a:ext>
            </a:extLst>
          </p:cNvPr>
          <p:cNvSpPr>
            <a:spLocks noGrp="1"/>
          </p:cNvSpPr>
          <p:nvPr>
            <p:ph idx="1"/>
          </p:nvPr>
        </p:nvSpPr>
        <p:spPr/>
        <p:txBody>
          <a:bodyPr/>
          <a:lstStyle/>
          <a:p>
            <a:r>
              <a:rPr lang="en-US" dirty="0">
                <a:solidFill>
                  <a:srgbClr val="0D0D0D"/>
                </a:solidFill>
                <a:highlight>
                  <a:srgbClr val="FFFFFF"/>
                </a:highlight>
              </a:rPr>
              <a:t>T</a:t>
            </a:r>
            <a:r>
              <a:rPr lang="en-US" b="0" i="0" dirty="0">
                <a:solidFill>
                  <a:srgbClr val="0D0D0D"/>
                </a:solidFill>
                <a:effectLst/>
                <a:highlight>
                  <a:srgbClr val="FFFFFF"/>
                </a:highlight>
              </a:rPr>
              <a:t>he proposed moving object detection method, based on background subtraction with block updates, offers a robust, efficient, and real-time solution for computer vision tasks. It accurately separates moving objects from the background, even in challenging environments, and is adaptable to changing conditions. With its potential applications ranging from surveillance systems to autonomous navigation, this method represents a significant advancement in the field of computer vision.</a:t>
            </a:r>
            <a:endParaRPr lang="en-US" dirty="0"/>
          </a:p>
        </p:txBody>
      </p:sp>
    </p:spTree>
    <p:extLst>
      <p:ext uri="{BB962C8B-B14F-4D97-AF65-F5344CB8AC3E}">
        <p14:creationId xmlns:p14="http://schemas.microsoft.com/office/powerpoint/2010/main" val="4664679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D4CCA-5EFE-9868-F2DF-2781002DC18B}"/>
              </a:ext>
            </a:extLst>
          </p:cNvPr>
          <p:cNvSpPr>
            <a:spLocks noGrp="1"/>
          </p:cNvSpPr>
          <p:nvPr>
            <p:ph type="title"/>
          </p:nvPr>
        </p:nvSpPr>
        <p:spPr>
          <a:xfrm>
            <a:off x="3673753" y="2522807"/>
            <a:ext cx="3167835" cy="906193"/>
          </a:xfrm>
        </p:spPr>
        <p:txBody>
          <a:bodyPr/>
          <a:lstStyle/>
          <a:p>
            <a:r>
              <a:rPr lang="en-US" dirty="0"/>
              <a:t>Thankyou…</a:t>
            </a:r>
            <a:endParaRPr lang="en-IN" dirty="0"/>
          </a:p>
        </p:txBody>
      </p:sp>
    </p:spTree>
    <p:extLst>
      <p:ext uri="{BB962C8B-B14F-4D97-AF65-F5344CB8AC3E}">
        <p14:creationId xmlns:p14="http://schemas.microsoft.com/office/powerpoint/2010/main" val="3047468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254A7-8FF2-CAD2-7759-3FCD168E00A6}"/>
              </a:ext>
            </a:extLst>
          </p:cNvPr>
          <p:cNvSpPr>
            <a:spLocks noGrp="1"/>
          </p:cNvSpPr>
          <p:nvPr>
            <p:ph type="title"/>
          </p:nvPr>
        </p:nvSpPr>
        <p:spPr>
          <a:xfrm>
            <a:off x="677334" y="609600"/>
            <a:ext cx="7495995" cy="698695"/>
          </a:xfrm>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DDE35B90-2DBF-CF04-69C3-753037034B83}"/>
              </a:ext>
            </a:extLst>
          </p:cNvPr>
          <p:cNvSpPr>
            <a:spLocks noGrp="1"/>
          </p:cNvSpPr>
          <p:nvPr>
            <p:ph idx="1"/>
          </p:nvPr>
        </p:nvSpPr>
        <p:spPr>
          <a:xfrm>
            <a:off x="677334" y="1603717"/>
            <a:ext cx="8596668" cy="4437646"/>
          </a:xfrm>
        </p:spPr>
        <p:txBody>
          <a:bodyPr>
            <a:normAutofit fontScale="92500" lnSpcReduction="10000"/>
          </a:bodyPr>
          <a:lstStyle/>
          <a:p>
            <a:pPr marL="0" indent="0">
              <a:buNone/>
            </a:pPr>
            <a:r>
              <a:rPr lang="en-US" b="1" dirty="0"/>
              <a:t>Introduction to Moving Object Detection</a:t>
            </a:r>
          </a:p>
          <a:p>
            <a:r>
              <a:rPr lang="en-US" dirty="0"/>
              <a:t>Fundamental component in various applications: security, traffic monitoring, autonomous driving.</a:t>
            </a:r>
          </a:p>
          <a:p>
            <a:r>
              <a:rPr lang="en-US" dirty="0"/>
              <a:t>Key objective: Differentiate moving objects from static backgrounds in video sequences.</a:t>
            </a:r>
          </a:p>
          <a:p>
            <a:r>
              <a:rPr lang="en-US" dirty="0"/>
              <a:t>Enables further processing such as tracking, recognition, and behavior analysis.</a:t>
            </a:r>
          </a:p>
          <a:p>
            <a:endParaRPr lang="en-US" dirty="0"/>
          </a:p>
          <a:p>
            <a:pPr marL="0" indent="0">
              <a:buNone/>
            </a:pPr>
            <a:r>
              <a:rPr lang="en-US" b="1" dirty="0"/>
              <a:t>Current Detection Methods</a:t>
            </a:r>
          </a:p>
          <a:p>
            <a:r>
              <a:rPr lang="en-US" dirty="0"/>
              <a:t>Optical Flow: Detailed motion estimation, but computationally heavy and noise-sensitive.</a:t>
            </a:r>
          </a:p>
          <a:p>
            <a:r>
              <a:rPr lang="en-US" dirty="0"/>
              <a:t>Frame Differencing: Fast and simple, but only effective under controlled frame timing; struggles with dynamic scene changes.</a:t>
            </a:r>
          </a:p>
          <a:p>
            <a:r>
              <a:rPr lang="en-US" dirty="0"/>
              <a:t>Background Subtraction: Balances simplicity and effectiveness; however, highly dependent on accurate background modeling.</a:t>
            </a:r>
          </a:p>
          <a:p>
            <a:endParaRPr lang="en-US" dirty="0"/>
          </a:p>
        </p:txBody>
      </p:sp>
    </p:spTree>
    <p:extLst>
      <p:ext uri="{BB962C8B-B14F-4D97-AF65-F5344CB8AC3E}">
        <p14:creationId xmlns:p14="http://schemas.microsoft.com/office/powerpoint/2010/main" val="304582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16BB9-C14B-575E-EF0B-D6571FC78232}"/>
              </a:ext>
            </a:extLst>
          </p:cNvPr>
          <p:cNvSpPr>
            <a:spLocks noGrp="1"/>
          </p:cNvSpPr>
          <p:nvPr>
            <p:ph type="title"/>
          </p:nvPr>
        </p:nvSpPr>
        <p:spPr>
          <a:xfrm>
            <a:off x="677334" y="609600"/>
            <a:ext cx="8596668" cy="811237"/>
          </a:xfrm>
        </p:spPr>
        <p:txBody>
          <a:bodyPr/>
          <a:lstStyle/>
          <a:p>
            <a:r>
              <a:rPr lang="en-US" dirty="0"/>
              <a:t>Introduction (contd..)</a:t>
            </a:r>
            <a:endParaRPr lang="en-IN" dirty="0"/>
          </a:p>
        </p:txBody>
      </p:sp>
      <p:sp>
        <p:nvSpPr>
          <p:cNvPr id="3" name="Content Placeholder 2">
            <a:extLst>
              <a:ext uri="{FF2B5EF4-FFF2-40B4-BE49-F238E27FC236}">
                <a16:creationId xmlns:a16="http://schemas.microsoft.com/office/drawing/2014/main" id="{59E95C0E-1A7C-ADDB-F602-7758C5667670}"/>
              </a:ext>
            </a:extLst>
          </p:cNvPr>
          <p:cNvSpPr>
            <a:spLocks noGrp="1"/>
          </p:cNvSpPr>
          <p:nvPr>
            <p:ph idx="1"/>
          </p:nvPr>
        </p:nvSpPr>
        <p:spPr>
          <a:xfrm>
            <a:off x="677334" y="1575583"/>
            <a:ext cx="8596668" cy="4465780"/>
          </a:xfrm>
        </p:spPr>
        <p:txBody>
          <a:bodyPr>
            <a:normAutofit fontScale="92500" lnSpcReduction="10000"/>
          </a:bodyPr>
          <a:lstStyle/>
          <a:p>
            <a:pPr marL="0" indent="0">
              <a:buNone/>
            </a:pPr>
            <a:r>
              <a:rPr lang="en-US" b="1" dirty="0"/>
              <a:t>Challenges in Traditional Background Subtraction</a:t>
            </a:r>
          </a:p>
          <a:p>
            <a:r>
              <a:rPr lang="en-US" dirty="0"/>
              <a:t>Sensitive to environmental changes like lighting and weather.</a:t>
            </a:r>
          </a:p>
          <a:p>
            <a:r>
              <a:rPr lang="en-US" dirty="0"/>
              <a:t>Pixel-based models often fail in dynamic scenes, causing false positives and missed detections.</a:t>
            </a:r>
          </a:p>
          <a:p>
            <a:r>
              <a:rPr lang="en-US" dirty="0"/>
              <a:t>Difficulty adapting to subtle background movements, impacting detection accuracy.</a:t>
            </a:r>
          </a:p>
          <a:p>
            <a:endParaRPr lang="en-US" dirty="0"/>
          </a:p>
          <a:p>
            <a:pPr marL="0" indent="0">
              <a:buNone/>
            </a:pPr>
            <a:r>
              <a:rPr lang="en-US" b="1" dirty="0"/>
              <a:t>Innovative Approach: Block Updates</a:t>
            </a:r>
          </a:p>
          <a:p>
            <a:r>
              <a:rPr lang="en-US" dirty="0"/>
              <a:t>Introduces a block-based method for robust, efficient background subtraction.</a:t>
            </a:r>
          </a:p>
          <a:p>
            <a:r>
              <a:rPr lang="en-US" dirty="0"/>
              <a:t>Enhances noise resilience and computational efficiency by segmenting video frames into blocks.</a:t>
            </a:r>
          </a:p>
          <a:p>
            <a:r>
              <a:rPr lang="en-US" dirty="0"/>
              <a:t>Adapts more effectively to scene variations, improving detection in diverse conditions.</a:t>
            </a:r>
          </a:p>
        </p:txBody>
      </p:sp>
    </p:spTree>
    <p:extLst>
      <p:ext uri="{BB962C8B-B14F-4D97-AF65-F5344CB8AC3E}">
        <p14:creationId xmlns:p14="http://schemas.microsoft.com/office/powerpoint/2010/main" val="420400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84620-AE01-7D4D-B102-3D7BDB62EB55}"/>
              </a:ext>
            </a:extLst>
          </p:cNvPr>
          <p:cNvSpPr>
            <a:spLocks noGrp="1"/>
          </p:cNvSpPr>
          <p:nvPr>
            <p:ph type="title"/>
          </p:nvPr>
        </p:nvSpPr>
        <p:spPr>
          <a:xfrm>
            <a:off x="677334" y="609600"/>
            <a:ext cx="8596668" cy="783102"/>
          </a:xfrm>
        </p:spPr>
        <p:txBody>
          <a:bodyPr/>
          <a:lstStyle/>
          <a:p>
            <a:r>
              <a:rPr lang="en-US" dirty="0"/>
              <a:t>Objectives and Methodologies</a:t>
            </a:r>
            <a:endParaRPr lang="en-IN" dirty="0"/>
          </a:p>
        </p:txBody>
      </p:sp>
      <p:sp>
        <p:nvSpPr>
          <p:cNvPr id="3" name="Content Placeholder 2">
            <a:extLst>
              <a:ext uri="{FF2B5EF4-FFF2-40B4-BE49-F238E27FC236}">
                <a16:creationId xmlns:a16="http://schemas.microsoft.com/office/drawing/2014/main" id="{01B89906-285A-E7E7-0DC7-FD3EBB8FDD7D}"/>
              </a:ext>
            </a:extLst>
          </p:cNvPr>
          <p:cNvSpPr>
            <a:spLocks noGrp="1"/>
          </p:cNvSpPr>
          <p:nvPr>
            <p:ph idx="1"/>
          </p:nvPr>
        </p:nvSpPr>
        <p:spPr>
          <a:xfrm>
            <a:off x="677334" y="1533378"/>
            <a:ext cx="8596668" cy="4522051"/>
          </a:xfrm>
        </p:spPr>
        <p:txBody>
          <a:bodyPr>
            <a:normAutofit fontScale="92500" lnSpcReduction="10000"/>
          </a:bodyPr>
          <a:lstStyle/>
          <a:p>
            <a:pPr marL="0" indent="0">
              <a:buNone/>
            </a:pPr>
            <a:r>
              <a:rPr lang="en-US" b="1" dirty="0"/>
              <a:t>Objectives:</a:t>
            </a:r>
          </a:p>
          <a:p>
            <a:r>
              <a:rPr lang="en-US" dirty="0"/>
              <a:t>Improve Accuracy: Enhance detection accuracy in dynamically changing environments.</a:t>
            </a:r>
          </a:p>
          <a:p>
            <a:r>
              <a:rPr lang="en-US" dirty="0"/>
              <a:t>Boost Efficiency: Reduce computational demands for real-time processing.</a:t>
            </a:r>
          </a:p>
          <a:p>
            <a:r>
              <a:rPr lang="en-US" dirty="0"/>
              <a:t>Increase Adaptability: Ensure robustness against environmental changes like lighting and weather.</a:t>
            </a:r>
          </a:p>
          <a:p>
            <a:endParaRPr lang="en-US" dirty="0"/>
          </a:p>
          <a:p>
            <a:pPr marL="0" indent="0">
              <a:buNone/>
            </a:pPr>
            <a:r>
              <a:rPr lang="en-US" b="1" dirty="0"/>
              <a:t>Methodology:</a:t>
            </a:r>
          </a:p>
          <a:p>
            <a:r>
              <a:rPr lang="en-US" dirty="0"/>
              <a:t>Block-based Subtraction: Segment frames into blocks for efficient processing.</a:t>
            </a:r>
          </a:p>
          <a:p>
            <a:r>
              <a:rPr lang="en-US" dirty="0"/>
              <a:t>Dynamic Thresholding: Use adaptive thresholds for precise foreground detection.</a:t>
            </a:r>
          </a:p>
          <a:p>
            <a:r>
              <a:rPr lang="en-US" dirty="0"/>
              <a:t>Adaptive Background Update: Incrementally adjust the background model based on scene changes.</a:t>
            </a:r>
          </a:p>
          <a:p>
            <a:r>
              <a:rPr lang="en-US" dirty="0"/>
              <a:t>Performance Evaluation: Validate through comparative analysis with existing methods.</a:t>
            </a:r>
          </a:p>
        </p:txBody>
      </p:sp>
    </p:spTree>
    <p:extLst>
      <p:ext uri="{BB962C8B-B14F-4D97-AF65-F5344CB8AC3E}">
        <p14:creationId xmlns:p14="http://schemas.microsoft.com/office/powerpoint/2010/main" val="2218770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2E178-4F52-F334-07CA-ECF63494F090}"/>
              </a:ext>
            </a:extLst>
          </p:cNvPr>
          <p:cNvSpPr>
            <a:spLocks noGrp="1"/>
          </p:cNvSpPr>
          <p:nvPr>
            <p:ph type="title"/>
          </p:nvPr>
        </p:nvSpPr>
        <p:spPr>
          <a:xfrm>
            <a:off x="677334" y="609600"/>
            <a:ext cx="8596668" cy="769034"/>
          </a:xfrm>
        </p:spPr>
        <p:txBody>
          <a:bodyPr/>
          <a:lstStyle/>
          <a:p>
            <a:r>
              <a:rPr lang="en-US" dirty="0"/>
              <a:t>Problems Identified </a:t>
            </a:r>
            <a:endParaRPr lang="en-IN" dirty="0"/>
          </a:p>
        </p:txBody>
      </p:sp>
      <p:sp>
        <p:nvSpPr>
          <p:cNvPr id="3" name="Content Placeholder 2">
            <a:extLst>
              <a:ext uri="{FF2B5EF4-FFF2-40B4-BE49-F238E27FC236}">
                <a16:creationId xmlns:a16="http://schemas.microsoft.com/office/drawing/2014/main" id="{82BBA011-A0D7-BC64-6291-9E5D7D460C7D}"/>
              </a:ext>
            </a:extLst>
          </p:cNvPr>
          <p:cNvSpPr>
            <a:spLocks noGrp="1"/>
          </p:cNvSpPr>
          <p:nvPr>
            <p:ph idx="1"/>
          </p:nvPr>
        </p:nvSpPr>
        <p:spPr>
          <a:xfrm>
            <a:off x="677334" y="1505243"/>
            <a:ext cx="8596668" cy="4536119"/>
          </a:xfrm>
        </p:spPr>
        <p:txBody>
          <a:bodyPr>
            <a:normAutofit/>
          </a:bodyPr>
          <a:lstStyle/>
          <a:p>
            <a:r>
              <a:rPr lang="en-US" b="1" dirty="0">
                <a:solidFill>
                  <a:schemeClr val="tx1"/>
                </a:solidFill>
              </a:rPr>
              <a:t>System/Software Cost: </a:t>
            </a:r>
            <a:r>
              <a:rPr lang="en-US" dirty="0">
                <a:solidFill>
                  <a:schemeClr val="tx1"/>
                </a:solidFill>
              </a:rPr>
              <a:t>Lack of clear cost details. potential high computational demands.</a:t>
            </a:r>
          </a:p>
          <a:p>
            <a:r>
              <a:rPr lang="en-US" b="1" dirty="0">
                <a:solidFill>
                  <a:schemeClr val="tx1"/>
                </a:solidFill>
              </a:rPr>
              <a:t>Operability: </a:t>
            </a:r>
            <a:r>
              <a:rPr lang="en-US" dirty="0">
                <a:solidFill>
                  <a:schemeClr val="tx1"/>
                </a:solidFill>
              </a:rPr>
              <a:t>Missing specific details on system setup and technical requirements.</a:t>
            </a:r>
          </a:p>
          <a:p>
            <a:r>
              <a:rPr lang="en-US" b="1" dirty="0">
                <a:solidFill>
                  <a:schemeClr val="tx1"/>
                </a:solidFill>
              </a:rPr>
              <a:t>Usability: </a:t>
            </a:r>
            <a:r>
              <a:rPr lang="en-US" dirty="0">
                <a:solidFill>
                  <a:schemeClr val="tx1"/>
                </a:solidFill>
              </a:rPr>
              <a:t>No information on the user interface or ease of use.</a:t>
            </a:r>
          </a:p>
          <a:p>
            <a:r>
              <a:rPr lang="en-US" b="1" dirty="0">
                <a:solidFill>
                  <a:schemeClr val="tx1"/>
                </a:solidFill>
              </a:rPr>
              <a:t>Multi-User Support: </a:t>
            </a:r>
            <a:r>
              <a:rPr lang="en-US" dirty="0">
                <a:solidFill>
                  <a:schemeClr val="tx1"/>
                </a:solidFill>
              </a:rPr>
              <a:t>Does not explicitly address support for multiple users or concurrent access.</a:t>
            </a:r>
          </a:p>
          <a:p>
            <a:r>
              <a:rPr lang="en-US" b="1" dirty="0">
                <a:solidFill>
                  <a:schemeClr val="tx1"/>
                </a:solidFill>
              </a:rPr>
              <a:t>User-Friendliness: </a:t>
            </a:r>
            <a:r>
              <a:rPr lang="en-US" dirty="0">
                <a:solidFill>
                  <a:schemeClr val="tx1"/>
                </a:solidFill>
              </a:rPr>
              <a:t>Absence of details on user-friendly features and system interaction.</a:t>
            </a:r>
          </a:p>
          <a:p>
            <a:r>
              <a:rPr lang="en-IN" b="1" i="0" dirty="0">
                <a:solidFill>
                  <a:schemeClr val="tx1"/>
                </a:solidFill>
                <a:effectLst/>
                <a:highlight>
                  <a:srgbClr val="FFFFFF"/>
                </a:highlight>
              </a:rPr>
              <a:t>Hardware Compatibility: </a:t>
            </a:r>
            <a:r>
              <a:rPr lang="en-IN" b="0" i="0" dirty="0">
                <a:solidFill>
                  <a:schemeClr val="tx1"/>
                </a:solidFill>
                <a:effectLst/>
                <a:highlight>
                  <a:srgbClr val="FFFFFF"/>
                </a:highlight>
              </a:rPr>
              <a:t>Requires confirmation if it supports diverse hardware platforms, critical for scalability.</a:t>
            </a:r>
          </a:p>
          <a:p>
            <a:r>
              <a:rPr lang="en-IN" b="1" i="0" dirty="0">
                <a:solidFill>
                  <a:schemeClr val="tx1"/>
                </a:solidFill>
                <a:effectLst/>
                <a:highlight>
                  <a:srgbClr val="FFFFFF"/>
                </a:highlight>
              </a:rPr>
              <a:t>Software Compatibility: </a:t>
            </a:r>
            <a:r>
              <a:rPr lang="en-IN" b="0" i="0" dirty="0">
                <a:solidFill>
                  <a:schemeClr val="tx1"/>
                </a:solidFill>
                <a:effectLst/>
                <a:highlight>
                  <a:srgbClr val="FFFFFF"/>
                </a:highlight>
              </a:rPr>
              <a:t>Needs verification on integration with various software environments, important for seamless deployment.</a:t>
            </a:r>
          </a:p>
          <a:p>
            <a:endParaRPr lang="en-US" dirty="0">
              <a:solidFill>
                <a:schemeClr val="tx1"/>
              </a:solidFill>
            </a:endParaRPr>
          </a:p>
          <a:p>
            <a:pPr marL="0" indent="0">
              <a:buNone/>
            </a:pPr>
            <a:endParaRPr lang="en-US" dirty="0">
              <a:solidFill>
                <a:schemeClr val="tx1"/>
              </a:solidFill>
            </a:endParaRPr>
          </a:p>
        </p:txBody>
      </p:sp>
    </p:spTree>
    <p:extLst>
      <p:ext uri="{BB962C8B-B14F-4D97-AF65-F5344CB8AC3E}">
        <p14:creationId xmlns:p14="http://schemas.microsoft.com/office/powerpoint/2010/main" val="1425964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900BC-E56A-2D45-7A3C-E2E6BD7B067B}"/>
              </a:ext>
            </a:extLst>
          </p:cNvPr>
          <p:cNvSpPr>
            <a:spLocks noGrp="1"/>
          </p:cNvSpPr>
          <p:nvPr>
            <p:ph type="title"/>
          </p:nvPr>
        </p:nvSpPr>
        <p:spPr>
          <a:xfrm>
            <a:off x="677334" y="609600"/>
            <a:ext cx="8596668" cy="839372"/>
          </a:xfrm>
        </p:spPr>
        <p:txBody>
          <a:bodyPr/>
          <a:lstStyle/>
          <a:p>
            <a:r>
              <a:rPr lang="en-US" dirty="0"/>
              <a:t>Improvements for identified problems</a:t>
            </a:r>
            <a:endParaRPr lang="en-IN" dirty="0"/>
          </a:p>
        </p:txBody>
      </p:sp>
      <p:sp>
        <p:nvSpPr>
          <p:cNvPr id="3" name="Content Placeholder 2">
            <a:extLst>
              <a:ext uri="{FF2B5EF4-FFF2-40B4-BE49-F238E27FC236}">
                <a16:creationId xmlns:a16="http://schemas.microsoft.com/office/drawing/2014/main" id="{B0A0AE2A-FA25-F9E8-EF32-D9C564C37BD7}"/>
              </a:ext>
            </a:extLst>
          </p:cNvPr>
          <p:cNvSpPr>
            <a:spLocks noGrp="1"/>
          </p:cNvSpPr>
          <p:nvPr>
            <p:ph idx="1"/>
          </p:nvPr>
        </p:nvSpPr>
        <p:spPr>
          <a:xfrm>
            <a:off x="677334" y="1575583"/>
            <a:ext cx="8596668" cy="4465780"/>
          </a:xfrm>
        </p:spPr>
        <p:txBody>
          <a:bodyPr>
            <a:normAutofit/>
          </a:bodyPr>
          <a:lstStyle/>
          <a:p>
            <a:r>
              <a:rPr lang="en-US" b="1" dirty="0">
                <a:solidFill>
                  <a:schemeClr val="tx1"/>
                </a:solidFill>
              </a:rPr>
              <a:t>System/Software Cost: </a:t>
            </a:r>
            <a:r>
              <a:rPr lang="en-US" altLang="en-US" sz="1800" dirty="0">
                <a:latin typeface="Times New Roman" panose="02020603050405020304" pitchFamily="18" charset="0"/>
                <a:cs typeface="Times New Roman" panose="02020603050405020304" pitchFamily="18" charset="0"/>
              </a:rPr>
              <a:t>The cost associated could be high due to the use of specific libraries such as cv2 and multiprocessing. To reduce costs, you could explore using open-source or lower-cost libraries that offer similar functionalities.</a:t>
            </a:r>
            <a:endParaRPr lang="en-US" dirty="0">
              <a:solidFill>
                <a:schemeClr val="tx1"/>
              </a:solidFill>
            </a:endParaRPr>
          </a:p>
          <a:p>
            <a:r>
              <a:rPr lang="en-US" b="1" dirty="0">
                <a:solidFill>
                  <a:schemeClr val="tx1"/>
                </a:solidFill>
              </a:rPr>
              <a:t>Multi-User Support: </a:t>
            </a:r>
            <a:r>
              <a:rPr lang="en-US" altLang="en-US" sz="1800" dirty="0">
                <a:latin typeface="Times New Roman" panose="02020603050405020304" pitchFamily="18" charset="0"/>
                <a:cs typeface="Times New Roman" panose="02020603050405020304" pitchFamily="18" charset="0"/>
              </a:rPr>
              <a:t>If it does not support multiple users simultaneously, you could consider implementing a queuing system where image processing requests from different users are queued and processed in order.</a:t>
            </a:r>
            <a:endParaRPr lang="en-US" dirty="0">
              <a:solidFill>
                <a:schemeClr val="tx1"/>
              </a:solidFill>
            </a:endParaRPr>
          </a:p>
          <a:p>
            <a:r>
              <a:rPr lang="en-IN" b="1" i="0" dirty="0">
                <a:solidFill>
                  <a:schemeClr val="tx1"/>
                </a:solidFill>
                <a:effectLst/>
                <a:highlight>
                  <a:srgbClr val="FFFFFF"/>
                </a:highlight>
              </a:rPr>
              <a:t>Hardware/Software Compatibility: </a:t>
            </a:r>
            <a:r>
              <a:rPr lang="en-US" altLang="en-US" sz="1800" dirty="0">
                <a:latin typeface="Times New Roman" panose="02020603050405020304" pitchFamily="18" charset="0"/>
                <a:cs typeface="Times New Roman" panose="02020603050405020304" pitchFamily="18" charset="0"/>
              </a:rPr>
              <a:t>The complexity of the code could be reduced by modularizing the code into smaller, more manageable functions. This could make the code easier to understand, maintain, and debug. Additionally, adding comments to explain complex parts of the code could also help reduce its complexity.</a:t>
            </a:r>
            <a:endParaRPr lang="en-US" dirty="0">
              <a:solidFill>
                <a:schemeClr val="tx1"/>
              </a:solidFill>
            </a:endParaRPr>
          </a:p>
        </p:txBody>
      </p:sp>
    </p:spTree>
    <p:extLst>
      <p:ext uri="{BB962C8B-B14F-4D97-AF65-F5344CB8AC3E}">
        <p14:creationId xmlns:p14="http://schemas.microsoft.com/office/powerpoint/2010/main" val="2155401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3B421-41B2-E0D3-F5BF-867C9406267F}"/>
              </a:ext>
            </a:extLst>
          </p:cNvPr>
          <p:cNvSpPr>
            <a:spLocks noGrp="1"/>
          </p:cNvSpPr>
          <p:nvPr>
            <p:ph type="title"/>
          </p:nvPr>
        </p:nvSpPr>
        <p:spPr/>
        <p:txBody>
          <a:bodyPr/>
          <a:lstStyle/>
          <a:p>
            <a:r>
              <a:rPr lang="en-US" dirty="0"/>
              <a:t>Developed Model</a:t>
            </a:r>
          </a:p>
        </p:txBody>
      </p:sp>
      <p:sp>
        <p:nvSpPr>
          <p:cNvPr id="3" name="Content Placeholder 2">
            <a:extLst>
              <a:ext uri="{FF2B5EF4-FFF2-40B4-BE49-F238E27FC236}">
                <a16:creationId xmlns:a16="http://schemas.microsoft.com/office/drawing/2014/main" id="{16AE5AD2-9625-8C79-A011-CFB526BFC19F}"/>
              </a:ext>
            </a:extLst>
          </p:cNvPr>
          <p:cNvSpPr>
            <a:spLocks noGrp="1"/>
          </p:cNvSpPr>
          <p:nvPr>
            <p:ph idx="1"/>
          </p:nvPr>
        </p:nvSpPr>
        <p:spPr>
          <a:xfrm>
            <a:off x="677334" y="1334125"/>
            <a:ext cx="8596668" cy="4707237"/>
          </a:xfrm>
        </p:spPr>
        <p:txBody>
          <a:bodyPr/>
          <a:lstStyle/>
          <a:p>
            <a:r>
              <a:rPr lang="en-US" dirty="0"/>
              <a:t>Proposed Model</a:t>
            </a:r>
          </a:p>
          <a:p>
            <a:endParaRPr lang="en-US" dirty="0"/>
          </a:p>
        </p:txBody>
      </p:sp>
      <p:pic>
        <p:nvPicPr>
          <p:cNvPr id="5" name="Picture 4" descr="A diagram of a process&#10;&#10;Description automatically generated">
            <a:extLst>
              <a:ext uri="{FF2B5EF4-FFF2-40B4-BE49-F238E27FC236}">
                <a16:creationId xmlns:a16="http://schemas.microsoft.com/office/drawing/2014/main" id="{1BBDDF60-EDE9-2ABB-B801-4665150F36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5235" y="1657019"/>
            <a:ext cx="4562475" cy="4657725"/>
          </a:xfrm>
          <a:prstGeom prst="rect">
            <a:avLst/>
          </a:prstGeom>
        </p:spPr>
      </p:pic>
    </p:spTree>
    <p:extLst>
      <p:ext uri="{BB962C8B-B14F-4D97-AF65-F5344CB8AC3E}">
        <p14:creationId xmlns:p14="http://schemas.microsoft.com/office/powerpoint/2010/main" val="4076090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59F93-6886-A266-393B-886F1F3731AE}"/>
              </a:ext>
            </a:extLst>
          </p:cNvPr>
          <p:cNvSpPr>
            <a:spLocks noGrp="1"/>
          </p:cNvSpPr>
          <p:nvPr>
            <p:ph type="title"/>
          </p:nvPr>
        </p:nvSpPr>
        <p:spPr/>
        <p:txBody>
          <a:bodyPr/>
          <a:lstStyle/>
          <a:p>
            <a:r>
              <a:rPr lang="en-US" dirty="0"/>
              <a:t>Developed Model</a:t>
            </a:r>
          </a:p>
        </p:txBody>
      </p:sp>
      <p:sp>
        <p:nvSpPr>
          <p:cNvPr id="3" name="Content Placeholder 2">
            <a:extLst>
              <a:ext uri="{FF2B5EF4-FFF2-40B4-BE49-F238E27FC236}">
                <a16:creationId xmlns:a16="http://schemas.microsoft.com/office/drawing/2014/main" id="{AE27DBFB-DBF6-3751-1694-9B6D002AD13A}"/>
              </a:ext>
            </a:extLst>
          </p:cNvPr>
          <p:cNvSpPr>
            <a:spLocks noGrp="1"/>
          </p:cNvSpPr>
          <p:nvPr>
            <p:ph idx="1"/>
          </p:nvPr>
        </p:nvSpPr>
        <p:spPr>
          <a:xfrm>
            <a:off x="677334" y="1449859"/>
            <a:ext cx="8596668" cy="4591503"/>
          </a:xfrm>
        </p:spPr>
        <p:txBody>
          <a:bodyPr>
            <a:noAutofit/>
          </a:bodyPr>
          <a:lstStyle/>
          <a:p>
            <a:r>
              <a:rPr lang="en-US" dirty="0"/>
              <a:t>Image Acquisition: Initial step for capturing video frames.</a:t>
            </a:r>
          </a:p>
          <a:p>
            <a:r>
              <a:rPr lang="en-US" dirty="0"/>
              <a:t>Pre-Processing: Newly added stage for noise reduction and video stabilization.</a:t>
            </a:r>
          </a:p>
          <a:p>
            <a:r>
              <a:rPr lang="en-US" dirty="0"/>
              <a:t>Advanced Background Modeling: Improved from "Background Establishment" with adaptive learning algorithms for more robust initial background modeling.</a:t>
            </a:r>
          </a:p>
          <a:p>
            <a:r>
              <a:rPr lang="en-US" dirty="0"/>
              <a:t>Enhanced Background Subtraction: Upgraded step that incorporates techniques to better handle dynamic backgrounds.</a:t>
            </a:r>
          </a:p>
          <a:p>
            <a:r>
              <a:rPr lang="en-US" dirty="0"/>
              <a:t>Block Analysis: Previously "Difference Image Block," now includes anomaly detection to differentiate between background noise and actual movement.</a:t>
            </a:r>
          </a:p>
          <a:p>
            <a:r>
              <a:rPr lang="en-US" dirty="0"/>
              <a:t>Decision Process for Movement: New decision-making step to evaluate if the detected movement is relevant or not (e.g., discard false positives like light flickers).</a:t>
            </a:r>
          </a:p>
          <a:p>
            <a:r>
              <a:rPr lang="en-US" dirty="0"/>
              <a:t>Sub-Block Classification: Enhanced from "sub-block in non-moving area," now with machine learning classification to improve the accuracy of detection.</a:t>
            </a:r>
          </a:p>
        </p:txBody>
      </p:sp>
    </p:spTree>
    <p:extLst>
      <p:ext uri="{BB962C8B-B14F-4D97-AF65-F5344CB8AC3E}">
        <p14:creationId xmlns:p14="http://schemas.microsoft.com/office/powerpoint/2010/main" val="3524908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8B478-3276-65B9-593E-4715650CA321}"/>
              </a:ext>
            </a:extLst>
          </p:cNvPr>
          <p:cNvSpPr>
            <a:spLocks noGrp="1"/>
          </p:cNvSpPr>
          <p:nvPr>
            <p:ph type="title"/>
          </p:nvPr>
        </p:nvSpPr>
        <p:spPr/>
        <p:txBody>
          <a:bodyPr/>
          <a:lstStyle/>
          <a:p>
            <a:r>
              <a:rPr lang="en-US" dirty="0"/>
              <a:t>Developed Model (contd..)</a:t>
            </a:r>
          </a:p>
        </p:txBody>
      </p:sp>
      <p:sp>
        <p:nvSpPr>
          <p:cNvPr id="3" name="Content Placeholder 2">
            <a:extLst>
              <a:ext uri="{FF2B5EF4-FFF2-40B4-BE49-F238E27FC236}">
                <a16:creationId xmlns:a16="http://schemas.microsoft.com/office/drawing/2014/main" id="{9B932818-2811-EAF2-D053-EA943412C759}"/>
              </a:ext>
            </a:extLst>
          </p:cNvPr>
          <p:cNvSpPr>
            <a:spLocks noGrp="1"/>
          </p:cNvSpPr>
          <p:nvPr>
            <p:ph idx="1"/>
          </p:nvPr>
        </p:nvSpPr>
        <p:spPr/>
        <p:txBody>
          <a:bodyPr/>
          <a:lstStyle/>
          <a:p>
            <a:r>
              <a:rPr lang="en-US" dirty="0"/>
              <a:t>Background Update with Feedback Loop: Upgraded background update mechanism that takes feedback from classification results to refine the background model continuously.</a:t>
            </a:r>
          </a:p>
          <a:p>
            <a:r>
              <a:rPr lang="en-US" dirty="0"/>
              <a:t>Subsequent Processing: Post-processing step that can include object tracking, recognition, or other higher-level processing tasks.</a:t>
            </a:r>
          </a:p>
          <a:p>
            <a:endParaRPr lang="en-US" dirty="0"/>
          </a:p>
        </p:txBody>
      </p:sp>
    </p:spTree>
    <p:extLst>
      <p:ext uri="{BB962C8B-B14F-4D97-AF65-F5344CB8AC3E}">
        <p14:creationId xmlns:p14="http://schemas.microsoft.com/office/powerpoint/2010/main" val="289605794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614</TotalTime>
  <Words>1193</Words>
  <Application>Microsoft Office PowerPoint</Application>
  <PresentationFormat>Widescreen</PresentationFormat>
  <Paragraphs>87</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-apple-system</vt:lpstr>
      <vt:lpstr>Arial</vt:lpstr>
      <vt:lpstr>Times New Roman</vt:lpstr>
      <vt:lpstr>Trebuchet MS</vt:lpstr>
      <vt:lpstr>Wingdings 3</vt:lpstr>
      <vt:lpstr>Facet</vt:lpstr>
      <vt:lpstr>COMPUTER VISION AND PATTERN RECOGNITION (CEG-7550)   MOTION DETECTION OF MULTIPLE OBJECTS  </vt:lpstr>
      <vt:lpstr>Introduction</vt:lpstr>
      <vt:lpstr>Introduction (contd..)</vt:lpstr>
      <vt:lpstr>Objectives and Methodologies</vt:lpstr>
      <vt:lpstr>Problems Identified </vt:lpstr>
      <vt:lpstr>Improvements for identified problems</vt:lpstr>
      <vt:lpstr>Developed Model</vt:lpstr>
      <vt:lpstr>Developed Model</vt:lpstr>
      <vt:lpstr>Developed Model (contd..)</vt:lpstr>
      <vt:lpstr>Developed Code</vt:lpstr>
      <vt:lpstr>Developed code</vt:lpstr>
      <vt:lpstr>Results</vt:lpstr>
      <vt:lpstr>Future Work</vt:lpstr>
      <vt:lpstr>Conclusion</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VISION AND PATTERN RECOGNITION (CEG-7550)   MOTION DETECTION OF MULTIPLE OBJECTS  </dc:title>
  <dc:creator>Priya Kota</dc:creator>
  <cp:lastModifiedBy>Priya Kota</cp:lastModifiedBy>
  <cp:revision>12</cp:revision>
  <dcterms:created xsi:type="dcterms:W3CDTF">2024-04-02T00:24:00Z</dcterms:created>
  <dcterms:modified xsi:type="dcterms:W3CDTF">2024-04-23T16:21:36Z</dcterms:modified>
</cp:coreProperties>
</file>