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9" r:id="rId12"/>
    <p:sldId id="270" r:id="rId13"/>
    <p:sldId id="271" r:id="rId14"/>
    <p:sldId id="272" r:id="rId15"/>
    <p:sldId id="274" r:id="rId16"/>
    <p:sldId id="276" r:id="rId17"/>
    <p:sldId id="277" r:id="rId18"/>
    <p:sldId id="281" r:id="rId19"/>
    <p:sldId id="282" r:id="rId20"/>
    <p:sldId id="283" r:id="rId21"/>
    <p:sldId id="285" r:id="rId22"/>
    <p:sldId id="286" r:id="rId23"/>
    <p:sldId id="287" r:id="rId24"/>
    <p:sldId id="288" r:id="rId25"/>
    <p:sldId id="289" r:id="rId26"/>
    <p:sldId id="294" r:id="rId27"/>
  </p:sldIdLst>
  <p:sldSz cx="12192000" cy="6858000"/>
  <p:notesSz cx="6858000" cy="9144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1DBA06-7929-4364-87B6-FD33DDDAB2BC}" v="3" dt="2023-10-02T14:51:10.1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0025AFC3-B3E4-481A-BFB0-302E584AA21C}" type="datetimeFigureOut">
              <a:rPr lang="en-IN" smtClean="0"/>
              <a:t>02-10-2023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9AB28F0D-A1C9-4859-9069-E583692C6BE3}" type="slidenum">
              <a:rPr lang="en-IN" smtClean="0"/>
              <a:t>‹#›</a:t>
            </a:fld>
            <a:endParaRPr lang="en-IN"/>
          </a:p>
        </p:txBody>
      </p:sp>
    </p:spTree>
    <p:extLst>
      <p:ext uri="{BB962C8B-B14F-4D97-AF65-F5344CB8AC3E}">
        <p14:creationId xmlns:p14="http://schemas.microsoft.com/office/powerpoint/2010/main" val="1499134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25AFC3-B3E4-481A-BFB0-302E584AA21C}" type="datetimeFigureOut">
              <a:rPr lang="en-IN" smtClean="0"/>
              <a:t>02-10-2023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AB28F0D-A1C9-4859-9069-E583692C6BE3}" type="slidenum">
              <a:rPr lang="en-IN" smtClean="0"/>
              <a:t>‹#›</a:t>
            </a:fld>
            <a:endParaRPr lang="en-IN"/>
          </a:p>
        </p:txBody>
      </p:sp>
    </p:spTree>
    <p:extLst>
      <p:ext uri="{BB962C8B-B14F-4D97-AF65-F5344CB8AC3E}">
        <p14:creationId xmlns:p14="http://schemas.microsoft.com/office/powerpoint/2010/main" val="2959667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025AFC3-B3E4-481A-BFB0-302E584AA21C}" type="datetimeFigureOut">
              <a:rPr lang="en-IN" smtClean="0"/>
              <a:t>02-10-2023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AB28F0D-A1C9-4859-9069-E583692C6BE3}" type="slidenum">
              <a:rPr lang="en-IN" smtClean="0"/>
              <a:t>‹#›</a:t>
            </a:fld>
            <a:endParaRPr lang="en-IN"/>
          </a:p>
        </p:txBody>
      </p:sp>
    </p:spTree>
    <p:extLst>
      <p:ext uri="{BB962C8B-B14F-4D97-AF65-F5344CB8AC3E}">
        <p14:creationId xmlns:p14="http://schemas.microsoft.com/office/powerpoint/2010/main" val="4205377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025AFC3-B3E4-481A-BFB0-302E584AA21C}" type="datetimeFigureOut">
              <a:rPr lang="en-IN" smtClean="0"/>
              <a:t>02-10-2023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AB28F0D-A1C9-4859-9069-E583692C6BE3}" type="slidenum">
              <a:rPr lang="en-IN" smtClean="0"/>
              <a:t>‹#›</a:t>
            </a:fld>
            <a:endParaRPr lang="en-IN"/>
          </a:p>
        </p:txBody>
      </p:sp>
    </p:spTree>
    <p:extLst>
      <p:ext uri="{BB962C8B-B14F-4D97-AF65-F5344CB8AC3E}">
        <p14:creationId xmlns:p14="http://schemas.microsoft.com/office/powerpoint/2010/main" val="23249771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25AFC3-B3E4-481A-BFB0-302E584AA21C}" type="datetimeFigureOut">
              <a:rPr lang="en-IN" smtClean="0"/>
              <a:t>02-10-2023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AB28F0D-A1C9-4859-9069-E583692C6BE3}" type="slidenum">
              <a:rPr lang="en-IN" smtClean="0"/>
              <a:t>‹#›</a:t>
            </a:fld>
            <a:endParaRPr lang="en-IN"/>
          </a:p>
        </p:txBody>
      </p:sp>
    </p:spTree>
    <p:extLst>
      <p:ext uri="{BB962C8B-B14F-4D97-AF65-F5344CB8AC3E}">
        <p14:creationId xmlns:p14="http://schemas.microsoft.com/office/powerpoint/2010/main" val="34463167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025AFC3-B3E4-481A-BFB0-302E584AA21C}" type="datetimeFigureOut">
              <a:rPr lang="en-IN" smtClean="0"/>
              <a:t>02-10-2023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AB28F0D-A1C9-4859-9069-E583692C6BE3}" type="slidenum">
              <a:rPr lang="en-IN" smtClean="0"/>
              <a:t>‹#›</a:t>
            </a:fld>
            <a:endParaRPr lang="en-IN"/>
          </a:p>
        </p:txBody>
      </p:sp>
    </p:spTree>
    <p:extLst>
      <p:ext uri="{BB962C8B-B14F-4D97-AF65-F5344CB8AC3E}">
        <p14:creationId xmlns:p14="http://schemas.microsoft.com/office/powerpoint/2010/main" val="42503492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025AFC3-B3E4-481A-BFB0-302E584AA21C}" type="datetimeFigureOut">
              <a:rPr lang="en-IN" smtClean="0"/>
              <a:t>02-10-2023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9AB28F0D-A1C9-4859-9069-E583692C6BE3}" type="slidenum">
              <a:rPr lang="en-IN" smtClean="0"/>
              <a:t>‹#›</a:t>
            </a:fld>
            <a:endParaRPr lang="en-IN"/>
          </a:p>
        </p:txBody>
      </p:sp>
    </p:spTree>
    <p:extLst>
      <p:ext uri="{BB962C8B-B14F-4D97-AF65-F5344CB8AC3E}">
        <p14:creationId xmlns:p14="http://schemas.microsoft.com/office/powerpoint/2010/main" val="4014015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0025AFC3-B3E4-481A-BFB0-302E584AA21C}" type="datetimeFigureOut">
              <a:rPr lang="en-IN" smtClean="0"/>
              <a:t>02-10-2023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B28F0D-A1C9-4859-9069-E583692C6BE3}" type="slidenum">
              <a:rPr lang="en-IN" smtClean="0"/>
              <a:t>‹#›</a:t>
            </a:fld>
            <a:endParaRPr lang="en-IN"/>
          </a:p>
        </p:txBody>
      </p:sp>
    </p:spTree>
    <p:extLst>
      <p:ext uri="{BB962C8B-B14F-4D97-AF65-F5344CB8AC3E}">
        <p14:creationId xmlns:p14="http://schemas.microsoft.com/office/powerpoint/2010/main" val="13763640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0025AFC3-B3E4-481A-BFB0-302E584AA21C}" type="datetimeFigureOut">
              <a:rPr lang="en-IN" smtClean="0"/>
              <a:t>02-10-2023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AB28F0D-A1C9-4859-9069-E583692C6BE3}" type="slidenum">
              <a:rPr lang="en-IN" smtClean="0"/>
              <a:t>‹#›</a:t>
            </a:fld>
            <a:endParaRPr lang="en-IN"/>
          </a:p>
        </p:txBody>
      </p:sp>
    </p:spTree>
    <p:extLst>
      <p:ext uri="{BB962C8B-B14F-4D97-AF65-F5344CB8AC3E}">
        <p14:creationId xmlns:p14="http://schemas.microsoft.com/office/powerpoint/2010/main" val="3283501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25AFC3-B3E4-481A-BFB0-302E584AA21C}" type="datetimeFigureOut">
              <a:rPr lang="en-IN" smtClean="0"/>
              <a:t>02-10-2023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B28F0D-A1C9-4859-9069-E583692C6BE3}" type="slidenum">
              <a:rPr lang="en-IN" smtClean="0"/>
              <a:t>‹#›</a:t>
            </a:fld>
            <a:endParaRPr lang="en-IN"/>
          </a:p>
        </p:txBody>
      </p:sp>
    </p:spTree>
    <p:extLst>
      <p:ext uri="{BB962C8B-B14F-4D97-AF65-F5344CB8AC3E}">
        <p14:creationId xmlns:p14="http://schemas.microsoft.com/office/powerpoint/2010/main" val="2244102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25AFC3-B3E4-481A-BFB0-302E584AA21C}" type="datetimeFigureOut">
              <a:rPr lang="en-IN" smtClean="0"/>
              <a:t>02-10-2023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AB28F0D-A1C9-4859-9069-E583692C6BE3}" type="slidenum">
              <a:rPr lang="en-IN" smtClean="0"/>
              <a:t>‹#›</a:t>
            </a:fld>
            <a:endParaRPr lang="en-IN"/>
          </a:p>
        </p:txBody>
      </p:sp>
    </p:spTree>
    <p:extLst>
      <p:ext uri="{BB962C8B-B14F-4D97-AF65-F5344CB8AC3E}">
        <p14:creationId xmlns:p14="http://schemas.microsoft.com/office/powerpoint/2010/main" val="997502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25AFC3-B3E4-481A-BFB0-302E584AA21C}" type="datetimeFigureOut">
              <a:rPr lang="en-IN" smtClean="0"/>
              <a:t>02-10-2023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B28F0D-A1C9-4859-9069-E583692C6BE3}" type="slidenum">
              <a:rPr lang="en-IN" smtClean="0"/>
              <a:t>‹#›</a:t>
            </a:fld>
            <a:endParaRPr lang="en-IN"/>
          </a:p>
        </p:txBody>
      </p:sp>
    </p:spTree>
    <p:extLst>
      <p:ext uri="{BB962C8B-B14F-4D97-AF65-F5344CB8AC3E}">
        <p14:creationId xmlns:p14="http://schemas.microsoft.com/office/powerpoint/2010/main" val="3475549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25AFC3-B3E4-481A-BFB0-302E584AA21C}" type="datetimeFigureOut">
              <a:rPr lang="en-IN" smtClean="0"/>
              <a:t>02-10-2023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AB28F0D-A1C9-4859-9069-E583692C6BE3}" type="slidenum">
              <a:rPr lang="en-IN" smtClean="0"/>
              <a:t>‹#›</a:t>
            </a:fld>
            <a:endParaRPr lang="en-IN"/>
          </a:p>
        </p:txBody>
      </p:sp>
    </p:spTree>
    <p:extLst>
      <p:ext uri="{BB962C8B-B14F-4D97-AF65-F5344CB8AC3E}">
        <p14:creationId xmlns:p14="http://schemas.microsoft.com/office/powerpoint/2010/main" val="1752901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25AFC3-B3E4-481A-BFB0-302E584AA21C}" type="datetimeFigureOut">
              <a:rPr lang="en-IN" smtClean="0"/>
              <a:t>02-10-2023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AB28F0D-A1C9-4859-9069-E583692C6BE3}" type="slidenum">
              <a:rPr lang="en-IN" smtClean="0"/>
              <a:t>‹#›</a:t>
            </a:fld>
            <a:endParaRPr lang="en-IN"/>
          </a:p>
        </p:txBody>
      </p:sp>
    </p:spTree>
    <p:extLst>
      <p:ext uri="{BB962C8B-B14F-4D97-AF65-F5344CB8AC3E}">
        <p14:creationId xmlns:p14="http://schemas.microsoft.com/office/powerpoint/2010/main" val="2489334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25AFC3-B3E4-481A-BFB0-302E584AA21C}" type="datetimeFigureOut">
              <a:rPr lang="en-IN" smtClean="0"/>
              <a:t>02-10-2023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AB28F0D-A1C9-4859-9069-E583692C6BE3}" type="slidenum">
              <a:rPr lang="en-IN" smtClean="0"/>
              <a:t>‹#›</a:t>
            </a:fld>
            <a:endParaRPr lang="en-IN"/>
          </a:p>
        </p:txBody>
      </p:sp>
    </p:spTree>
    <p:extLst>
      <p:ext uri="{BB962C8B-B14F-4D97-AF65-F5344CB8AC3E}">
        <p14:creationId xmlns:p14="http://schemas.microsoft.com/office/powerpoint/2010/main" val="3933675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25AFC3-B3E4-481A-BFB0-302E584AA21C}" type="datetimeFigureOut">
              <a:rPr lang="en-IN" smtClean="0"/>
              <a:t>02-10-2023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AB28F0D-A1C9-4859-9069-E583692C6BE3}" type="slidenum">
              <a:rPr lang="en-IN" smtClean="0"/>
              <a:t>‹#›</a:t>
            </a:fld>
            <a:endParaRPr lang="en-IN"/>
          </a:p>
        </p:txBody>
      </p:sp>
    </p:spTree>
    <p:extLst>
      <p:ext uri="{BB962C8B-B14F-4D97-AF65-F5344CB8AC3E}">
        <p14:creationId xmlns:p14="http://schemas.microsoft.com/office/powerpoint/2010/main" val="229268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25AFC3-B3E4-481A-BFB0-302E584AA21C}" type="datetimeFigureOut">
              <a:rPr lang="en-IN" smtClean="0"/>
              <a:t>02-10-2023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AB28F0D-A1C9-4859-9069-E583692C6BE3}" type="slidenum">
              <a:rPr lang="en-IN" smtClean="0"/>
              <a:t>‹#›</a:t>
            </a:fld>
            <a:endParaRPr lang="en-IN"/>
          </a:p>
        </p:txBody>
      </p:sp>
    </p:spTree>
    <p:extLst>
      <p:ext uri="{BB962C8B-B14F-4D97-AF65-F5344CB8AC3E}">
        <p14:creationId xmlns:p14="http://schemas.microsoft.com/office/powerpoint/2010/main" val="82529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0025AFC3-B3E4-481A-BFB0-302E584AA21C}" type="datetimeFigureOut">
              <a:rPr lang="en-IN" smtClean="0"/>
              <a:t>02-10-2023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9AB28F0D-A1C9-4859-9069-E583692C6BE3}" type="slidenum">
              <a:rPr lang="en-IN" smtClean="0"/>
              <a:t>‹#›</a:t>
            </a:fld>
            <a:endParaRPr lang="en-IN"/>
          </a:p>
        </p:txBody>
      </p:sp>
    </p:spTree>
    <p:extLst>
      <p:ext uri="{BB962C8B-B14F-4D97-AF65-F5344CB8AC3E}">
        <p14:creationId xmlns:p14="http://schemas.microsoft.com/office/powerpoint/2010/main" val="38875181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image" Target="../media/image24.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9" name="Rectangle 8">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US"/>
            </a:p>
          </p:txBody>
        </p:sp>
      </p:grpSp>
      <p:sp>
        <p:nvSpPr>
          <p:cNvPr id="2" name="Title 1">
            <a:extLst>
              <a:ext uri="{FF2B5EF4-FFF2-40B4-BE49-F238E27FC236}">
                <a16:creationId xmlns:a16="http://schemas.microsoft.com/office/drawing/2014/main" id="{900B2A7B-2B4D-49C3-9346-DCE85EEC1A38}"/>
              </a:ext>
            </a:extLst>
          </p:cNvPr>
          <p:cNvSpPr>
            <a:spLocks noGrp="1"/>
          </p:cNvSpPr>
          <p:nvPr>
            <p:ph type="ctrTitle"/>
          </p:nvPr>
        </p:nvSpPr>
        <p:spPr>
          <a:xfrm>
            <a:off x="1683171" y="1169774"/>
            <a:ext cx="7752377" cy="1666704"/>
          </a:xfrm>
        </p:spPr>
        <p:txBody>
          <a:bodyPr anchor="b">
            <a:normAutofit/>
          </a:bodyPr>
          <a:lstStyle/>
          <a:p>
            <a:pPr algn="ctr"/>
            <a:r>
              <a:rPr lang="en-IN" sz="4000" b="1" dirty="0">
                <a:solidFill>
                  <a:schemeClr val="tx1"/>
                </a:solidFill>
              </a:rPr>
              <a:t>CyberArk PAS Solution For Beginners</a:t>
            </a:r>
          </a:p>
        </p:txBody>
      </p:sp>
      <p:sp>
        <p:nvSpPr>
          <p:cNvPr id="3" name="Subtitle 2">
            <a:extLst>
              <a:ext uri="{FF2B5EF4-FFF2-40B4-BE49-F238E27FC236}">
                <a16:creationId xmlns:a16="http://schemas.microsoft.com/office/drawing/2014/main" id="{242C7F67-E3EA-4589-BA5B-FF9B0AB2A9E4}"/>
              </a:ext>
            </a:extLst>
          </p:cNvPr>
          <p:cNvSpPr>
            <a:spLocks noGrp="1"/>
          </p:cNvSpPr>
          <p:nvPr>
            <p:ph type="subTitle" idx="1"/>
          </p:nvPr>
        </p:nvSpPr>
        <p:spPr>
          <a:xfrm>
            <a:off x="1683171" y="4293441"/>
            <a:ext cx="8825658" cy="1234148"/>
          </a:xfrm>
        </p:spPr>
        <p:txBody>
          <a:bodyPr>
            <a:normAutofit/>
          </a:bodyPr>
          <a:lstStyle/>
          <a:p>
            <a:pPr algn="ctr"/>
            <a:r>
              <a:rPr lang="en-US" sz="3200" b="1" dirty="0">
                <a:solidFill>
                  <a:schemeClr val="tx1"/>
                </a:solidFill>
              </a:rPr>
              <a:t>Overview of CyberArk PAS Solution</a:t>
            </a:r>
          </a:p>
          <a:p>
            <a:pPr algn="ctr"/>
            <a:r>
              <a:rPr lang="en-US" sz="3200" b="1" dirty="0">
                <a:solidFill>
                  <a:schemeClr val="tx1"/>
                </a:solidFill>
              </a:rPr>
              <a:t>                        -Sudhakar P</a:t>
            </a:r>
            <a:endParaRPr lang="en-IN" sz="3200" dirty="0"/>
          </a:p>
        </p:txBody>
      </p:sp>
      <p:cxnSp>
        <p:nvCxnSpPr>
          <p:cNvPr id="12" name="Straight Connector 11">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66283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49DC0-DD9D-4436-9995-8D421E9CB5FA}"/>
              </a:ext>
            </a:extLst>
          </p:cNvPr>
          <p:cNvSpPr>
            <a:spLocks noGrp="1"/>
          </p:cNvSpPr>
          <p:nvPr>
            <p:ph type="title"/>
          </p:nvPr>
        </p:nvSpPr>
        <p:spPr>
          <a:xfrm>
            <a:off x="1154953" y="682120"/>
            <a:ext cx="8761413" cy="706964"/>
          </a:xfrm>
        </p:spPr>
        <p:txBody>
          <a:bodyPr/>
          <a:lstStyle/>
          <a:p>
            <a:r>
              <a:rPr lang="en-US" sz="3200" b="1" dirty="0">
                <a:solidFill>
                  <a:schemeClr val="accent2">
                    <a:lumMod val="75000"/>
                  </a:schemeClr>
                </a:solidFill>
              </a:rPr>
              <a:t>Vault 7 Security Layers:</a:t>
            </a:r>
            <a:endParaRPr lang="en-IN" sz="3200" b="1" dirty="0">
              <a:solidFill>
                <a:schemeClr val="accent2">
                  <a:lumMod val="75000"/>
                </a:schemeClr>
              </a:solidFill>
            </a:endParaRPr>
          </a:p>
        </p:txBody>
      </p:sp>
      <p:pic>
        <p:nvPicPr>
          <p:cNvPr id="5" name="Content Placeholder 4" descr="Diagram&#10;&#10;Description automatically generated">
            <a:extLst>
              <a:ext uri="{FF2B5EF4-FFF2-40B4-BE49-F238E27FC236}">
                <a16:creationId xmlns:a16="http://schemas.microsoft.com/office/drawing/2014/main" id="{7BD2EB12-1C0C-4119-B80C-BD08AFC85D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81741" y="2080656"/>
            <a:ext cx="5936974" cy="4489586"/>
          </a:xfrm>
        </p:spPr>
      </p:pic>
    </p:spTree>
    <p:extLst>
      <p:ext uri="{BB962C8B-B14F-4D97-AF65-F5344CB8AC3E}">
        <p14:creationId xmlns:p14="http://schemas.microsoft.com/office/powerpoint/2010/main" val="898969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48FB1-6D4C-45DE-8BDF-EAB86E68524A}"/>
              </a:ext>
            </a:extLst>
          </p:cNvPr>
          <p:cNvSpPr>
            <a:spLocks noGrp="1"/>
          </p:cNvSpPr>
          <p:nvPr>
            <p:ph type="title"/>
          </p:nvPr>
        </p:nvSpPr>
        <p:spPr>
          <a:xfrm>
            <a:off x="940904" y="838200"/>
            <a:ext cx="8975463" cy="646042"/>
          </a:xfrm>
        </p:spPr>
        <p:txBody>
          <a:bodyPr/>
          <a:lstStyle/>
          <a:p>
            <a:r>
              <a:rPr lang="en-IN" sz="2800" b="1" dirty="0">
                <a:solidFill>
                  <a:srgbClr val="FF0000"/>
                </a:solidFill>
              </a:rPr>
              <a:t>What is a Safe?</a:t>
            </a:r>
            <a:br>
              <a:rPr lang="en-IN" sz="2800" b="1" dirty="0"/>
            </a:br>
            <a:br>
              <a:rPr lang="en-IN" sz="2800" b="1" dirty="0"/>
            </a:br>
            <a:r>
              <a:rPr lang="en-US" sz="2800" dirty="0"/>
              <a:t>It’s a logical space/Basic Access Control Unit in the Vault.</a:t>
            </a:r>
            <a:br>
              <a:rPr lang="en-US" sz="2800" dirty="0"/>
            </a:br>
            <a:endParaRPr lang="en-IN" sz="2800" b="1" dirty="0">
              <a:solidFill>
                <a:srgbClr val="FFFF00"/>
              </a:solidFill>
            </a:endParaRPr>
          </a:p>
        </p:txBody>
      </p:sp>
      <p:pic>
        <p:nvPicPr>
          <p:cNvPr id="6" name="Content Placeholder 3">
            <a:extLst>
              <a:ext uri="{FF2B5EF4-FFF2-40B4-BE49-F238E27FC236}">
                <a16:creationId xmlns:a16="http://schemas.microsoft.com/office/drawing/2014/main" id="{85099B5E-3127-4C8C-AF5E-DB85CA6FAFB5}"/>
              </a:ext>
            </a:extLst>
          </p:cNvPr>
          <p:cNvPicPr>
            <a:picLocks noChangeAspect="1"/>
          </p:cNvPicPr>
          <p:nvPr/>
        </p:nvPicPr>
        <p:blipFill>
          <a:blip r:embed="rId2"/>
          <a:stretch>
            <a:fillRect/>
          </a:stretch>
        </p:blipFill>
        <p:spPr>
          <a:xfrm>
            <a:off x="490331" y="2388705"/>
            <a:ext cx="8991600" cy="4114800"/>
          </a:xfrm>
          <a:prstGeom prst="rect">
            <a:avLst/>
          </a:prstGeom>
        </p:spPr>
      </p:pic>
      <p:pic>
        <p:nvPicPr>
          <p:cNvPr id="8" name="Picture 2" descr="https://encrypted-tbn1.gstatic.com/images?q=tbn:ANd9GcTffiuY4e6-dq8BiA39v7LHXkM9f_28hg0SRe1VRV_v3-DsVzh-Lg">
            <a:extLst>
              <a:ext uri="{FF2B5EF4-FFF2-40B4-BE49-F238E27FC236}">
                <a16:creationId xmlns:a16="http://schemas.microsoft.com/office/drawing/2014/main" id="{886DF016-9023-4548-8738-C8D55CBEAE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16367" y="2319131"/>
            <a:ext cx="15240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s://encrypted-tbn1.gstatic.com/images?q=tbn:ANd9GcTffiuY4e6-dq8BiA39v7LHXkM9f_28hg0SRe1VRV_v3-DsVzh-Lg">
            <a:extLst>
              <a:ext uri="{FF2B5EF4-FFF2-40B4-BE49-F238E27FC236}">
                <a16:creationId xmlns:a16="http://schemas.microsoft.com/office/drawing/2014/main" id="{C3697089-381E-43E3-9B58-750496F0C6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16367" y="3763620"/>
            <a:ext cx="15240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ttps://encrypted-tbn1.gstatic.com/images?q=tbn:ANd9GcTffiuY4e6-dq8BiA39v7LHXkM9f_28hg0SRe1VRV_v3-DsVzh-Lg">
            <a:extLst>
              <a:ext uri="{FF2B5EF4-FFF2-40B4-BE49-F238E27FC236}">
                <a16:creationId xmlns:a16="http://schemas.microsoft.com/office/drawing/2014/main" id="{D47EF596-67EE-4766-9FD9-FFCE337101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23231" y="5208109"/>
            <a:ext cx="15240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6115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1"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13" name="Rectangle 12">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9548FB1-6D4C-45DE-8BDF-EAB86E68524A}"/>
              </a:ext>
            </a:extLst>
          </p:cNvPr>
          <p:cNvSpPr>
            <a:spLocks noGrp="1"/>
          </p:cNvSpPr>
          <p:nvPr>
            <p:ph type="title"/>
          </p:nvPr>
        </p:nvSpPr>
        <p:spPr>
          <a:xfrm>
            <a:off x="8382055" y="1241266"/>
            <a:ext cx="3161016" cy="3153753"/>
          </a:xfrm>
        </p:spPr>
        <p:txBody>
          <a:bodyPr vert="horz" lIns="91440" tIns="45720" rIns="91440" bIns="45720" rtlCol="0" anchor="b">
            <a:normAutofit fontScale="90000"/>
          </a:bodyPr>
          <a:lstStyle/>
          <a:p>
            <a:pPr>
              <a:lnSpc>
                <a:spcPct val="90000"/>
              </a:lnSpc>
            </a:pPr>
            <a:r>
              <a:rPr lang="en-IN" sz="5400" dirty="0"/>
              <a:t>Users and Groups Hierarchy</a:t>
            </a:r>
            <a:br>
              <a:rPr lang="en-US" sz="5400" b="0" i="0" kern="1200" dirty="0">
                <a:solidFill>
                  <a:srgbClr val="EBEBEB"/>
                </a:solidFill>
                <a:latin typeface="+mj-lt"/>
                <a:ea typeface="+mj-ea"/>
                <a:cs typeface="+mj-cs"/>
              </a:rPr>
            </a:br>
            <a:endParaRPr lang="en-US" sz="5400" b="0" i="0" kern="1200" dirty="0">
              <a:solidFill>
                <a:srgbClr val="EBEBEB"/>
              </a:solidFill>
              <a:latin typeface="+mj-lt"/>
              <a:ea typeface="+mj-ea"/>
              <a:cs typeface="+mj-cs"/>
            </a:endParaRPr>
          </a:p>
        </p:txBody>
      </p:sp>
      <p:grpSp>
        <p:nvGrpSpPr>
          <p:cNvPr id="15" name="Group 14">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6" name="Rectangle 15">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18"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grpSp>
      <p:pic>
        <p:nvPicPr>
          <p:cNvPr id="5" name="Picture 4">
            <a:extLst>
              <a:ext uri="{FF2B5EF4-FFF2-40B4-BE49-F238E27FC236}">
                <a16:creationId xmlns:a16="http://schemas.microsoft.com/office/drawing/2014/main" id="{FC55ACD1-99A4-495B-8792-6F7C974F8AEC}"/>
              </a:ext>
            </a:extLst>
          </p:cNvPr>
          <p:cNvPicPr>
            <a:picLocks noChangeAspect="1"/>
          </p:cNvPicPr>
          <p:nvPr/>
        </p:nvPicPr>
        <p:blipFill>
          <a:blip r:embed="rId3"/>
          <a:stretch>
            <a:fillRect/>
          </a:stretch>
        </p:blipFill>
        <p:spPr>
          <a:xfrm>
            <a:off x="175209" y="1241267"/>
            <a:ext cx="7934325" cy="4287336"/>
          </a:xfrm>
          <a:prstGeom prst="rect">
            <a:avLst/>
          </a:prstGeom>
        </p:spPr>
      </p:pic>
    </p:spTree>
    <p:extLst>
      <p:ext uri="{BB962C8B-B14F-4D97-AF65-F5344CB8AC3E}">
        <p14:creationId xmlns:p14="http://schemas.microsoft.com/office/powerpoint/2010/main" val="2585029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48FB1-6D4C-45DE-8BDF-EAB86E68524A}"/>
              </a:ext>
            </a:extLst>
          </p:cNvPr>
          <p:cNvSpPr>
            <a:spLocks noGrp="1"/>
          </p:cNvSpPr>
          <p:nvPr>
            <p:ph type="title"/>
          </p:nvPr>
        </p:nvSpPr>
        <p:spPr>
          <a:xfrm>
            <a:off x="1285461" y="-106017"/>
            <a:ext cx="8630906" cy="1590259"/>
          </a:xfrm>
        </p:spPr>
        <p:txBody>
          <a:bodyPr/>
          <a:lstStyle/>
          <a:p>
            <a:r>
              <a:rPr lang="en-IN" sz="2800" b="1"/>
              <a:t>Password Vault Web Access</a:t>
            </a:r>
            <a:endParaRPr lang="en-IN" sz="2800" b="1" dirty="0">
              <a:solidFill>
                <a:srgbClr val="FFFF00"/>
              </a:solidFill>
            </a:endParaRPr>
          </a:p>
        </p:txBody>
      </p:sp>
      <p:sp>
        <p:nvSpPr>
          <p:cNvPr id="5" name="Content Placeholder 4">
            <a:extLst>
              <a:ext uri="{FF2B5EF4-FFF2-40B4-BE49-F238E27FC236}">
                <a16:creationId xmlns:a16="http://schemas.microsoft.com/office/drawing/2014/main" id="{2D9D68E5-FFBA-4C85-9899-1219880D1338}"/>
              </a:ext>
            </a:extLst>
          </p:cNvPr>
          <p:cNvSpPr>
            <a:spLocks noGrp="1"/>
          </p:cNvSpPr>
          <p:nvPr>
            <p:ph idx="1"/>
          </p:nvPr>
        </p:nvSpPr>
        <p:spPr>
          <a:xfrm>
            <a:off x="596348" y="1046922"/>
            <a:ext cx="9384265" cy="4972878"/>
          </a:xfrm>
        </p:spPr>
        <p:txBody>
          <a:bodyPr/>
          <a:lstStyle/>
          <a:p>
            <a:r>
              <a:rPr lang="en-US" sz="1800" b="1" dirty="0">
                <a:solidFill>
                  <a:schemeClr val="bg1"/>
                </a:solidFill>
              </a:rPr>
              <a:t>The Password Vault Web Access enables both end users and administrators to access and manage privileged accounts from any local or remote location through a web client.</a:t>
            </a:r>
          </a:p>
        </p:txBody>
      </p:sp>
      <p:pic>
        <p:nvPicPr>
          <p:cNvPr id="6" name="Picture 5">
            <a:extLst>
              <a:ext uri="{FF2B5EF4-FFF2-40B4-BE49-F238E27FC236}">
                <a16:creationId xmlns:a16="http://schemas.microsoft.com/office/drawing/2014/main" id="{AB824B22-68E4-4C27-A3EB-20FBED99A6B0}"/>
              </a:ext>
            </a:extLst>
          </p:cNvPr>
          <p:cNvPicPr>
            <a:picLocks noChangeAspect="1" noChangeArrowheads="1"/>
          </p:cNvPicPr>
          <p:nvPr/>
        </p:nvPicPr>
        <p:blipFill>
          <a:blip r:embed="rId2"/>
          <a:srcRect/>
          <a:stretch>
            <a:fillRect/>
          </a:stretch>
        </p:blipFill>
        <p:spPr bwMode="auto">
          <a:xfrm>
            <a:off x="267286" y="1957283"/>
            <a:ext cx="11732456" cy="4879635"/>
          </a:xfrm>
          <a:prstGeom prst="rect">
            <a:avLst/>
          </a:prstGeom>
          <a:noFill/>
          <a:ln w="9525">
            <a:noFill/>
            <a:miter lim="800000"/>
            <a:headEnd/>
            <a:tailEnd/>
          </a:ln>
          <a:effectLst/>
        </p:spPr>
      </p:pic>
    </p:spTree>
    <p:extLst>
      <p:ext uri="{BB962C8B-B14F-4D97-AF65-F5344CB8AC3E}">
        <p14:creationId xmlns:p14="http://schemas.microsoft.com/office/powerpoint/2010/main" val="1402613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3" name="Rectangle 12">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16" name="Rectangle 15">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Freeform 5">
            <a:extLst>
              <a:ext uri="{FF2B5EF4-FFF2-40B4-BE49-F238E27FC236}">
                <a16:creationId xmlns:a16="http://schemas.microsoft.com/office/drawing/2014/main" id="{CC3DF159-A62C-40A0-86EB-55F5FCDB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59548FB1-6D4C-45DE-8BDF-EAB86E68524A}"/>
              </a:ext>
            </a:extLst>
          </p:cNvPr>
          <p:cNvSpPr>
            <a:spLocks noGrp="1"/>
          </p:cNvSpPr>
          <p:nvPr>
            <p:ph type="title"/>
          </p:nvPr>
        </p:nvSpPr>
        <p:spPr>
          <a:xfrm>
            <a:off x="649975" y="4517136"/>
            <a:ext cx="10893095" cy="1174947"/>
          </a:xfrm>
        </p:spPr>
        <p:txBody>
          <a:bodyPr vert="horz" lIns="91440" tIns="45720" rIns="91440" bIns="45720" rtlCol="0" anchor="b">
            <a:normAutofit/>
          </a:bodyPr>
          <a:lstStyle/>
          <a:p>
            <a:r>
              <a:rPr lang="en-US" sz="5000" b="0" i="0" kern="1200" dirty="0">
                <a:solidFill>
                  <a:srgbClr val="EBEBEB"/>
                </a:solidFill>
                <a:latin typeface="+mj-lt"/>
                <a:ea typeface="+mj-ea"/>
                <a:cs typeface="+mj-cs"/>
              </a:rPr>
              <a:t>Multiple Authentication Methods</a:t>
            </a:r>
          </a:p>
        </p:txBody>
      </p:sp>
      <p:sp>
        <p:nvSpPr>
          <p:cNvPr id="20" name="Rectangle 19">
            <a:extLst>
              <a:ext uri="{FF2B5EF4-FFF2-40B4-BE49-F238E27FC236}">
                <a16:creationId xmlns:a16="http://schemas.microsoft.com/office/drawing/2014/main" id="{C5DDC647-9031-4B8C-B212-04560303C8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6" name="Picture 5">
            <a:extLst>
              <a:ext uri="{FF2B5EF4-FFF2-40B4-BE49-F238E27FC236}">
                <a16:creationId xmlns:a16="http://schemas.microsoft.com/office/drawing/2014/main" id="{C3A4C8ED-3AB7-43D6-AB29-343A29278AE2}"/>
              </a:ext>
            </a:extLst>
          </p:cNvPr>
          <p:cNvPicPr>
            <a:picLocks noChangeAspect="1"/>
          </p:cNvPicPr>
          <p:nvPr/>
        </p:nvPicPr>
        <p:blipFill>
          <a:blip r:embed="rId3"/>
          <a:stretch>
            <a:fillRect/>
          </a:stretch>
        </p:blipFill>
        <p:spPr>
          <a:xfrm>
            <a:off x="1545021" y="1076923"/>
            <a:ext cx="7924800" cy="3832271"/>
          </a:xfrm>
          <a:prstGeom prst="rect">
            <a:avLst/>
          </a:prstGeom>
        </p:spPr>
      </p:pic>
    </p:spTree>
    <p:extLst>
      <p:ext uri="{BB962C8B-B14F-4D97-AF65-F5344CB8AC3E}">
        <p14:creationId xmlns:p14="http://schemas.microsoft.com/office/powerpoint/2010/main" val="1789432845"/>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48FB1-6D4C-45DE-8BDF-EAB86E68524A}"/>
              </a:ext>
            </a:extLst>
          </p:cNvPr>
          <p:cNvSpPr>
            <a:spLocks noGrp="1"/>
          </p:cNvSpPr>
          <p:nvPr>
            <p:ph type="title"/>
          </p:nvPr>
        </p:nvSpPr>
        <p:spPr>
          <a:xfrm>
            <a:off x="1285461" y="-106017"/>
            <a:ext cx="8630906" cy="1590259"/>
          </a:xfrm>
        </p:spPr>
        <p:txBody>
          <a:bodyPr/>
          <a:lstStyle/>
          <a:p>
            <a:r>
              <a:rPr lang="en-US" sz="2800" b="1" dirty="0"/>
              <a:t>Overview of Central Policy Manager (CPM)</a:t>
            </a:r>
            <a:endParaRPr lang="en-IN" sz="2800" b="1" dirty="0">
              <a:solidFill>
                <a:srgbClr val="FFFF00"/>
              </a:solidFill>
            </a:endParaRPr>
          </a:p>
        </p:txBody>
      </p:sp>
      <p:sp>
        <p:nvSpPr>
          <p:cNvPr id="5" name="Content Placeholder 4">
            <a:extLst>
              <a:ext uri="{FF2B5EF4-FFF2-40B4-BE49-F238E27FC236}">
                <a16:creationId xmlns:a16="http://schemas.microsoft.com/office/drawing/2014/main" id="{2D9D68E5-FFBA-4C85-9899-1219880D1338}"/>
              </a:ext>
            </a:extLst>
          </p:cNvPr>
          <p:cNvSpPr>
            <a:spLocks noGrp="1"/>
          </p:cNvSpPr>
          <p:nvPr>
            <p:ph idx="1"/>
          </p:nvPr>
        </p:nvSpPr>
        <p:spPr/>
        <p:txBody>
          <a:bodyPr/>
          <a:lstStyle/>
          <a:p>
            <a:endParaRPr lang="en-IN"/>
          </a:p>
        </p:txBody>
      </p:sp>
      <p:pic>
        <p:nvPicPr>
          <p:cNvPr id="8" name="Picture 7">
            <a:extLst>
              <a:ext uri="{FF2B5EF4-FFF2-40B4-BE49-F238E27FC236}">
                <a16:creationId xmlns:a16="http://schemas.microsoft.com/office/drawing/2014/main" id="{D459504C-AF18-4BED-B9AE-FEDA27E963EE}"/>
              </a:ext>
            </a:extLst>
          </p:cNvPr>
          <p:cNvPicPr>
            <a:picLocks noChangeAspect="1"/>
          </p:cNvPicPr>
          <p:nvPr/>
        </p:nvPicPr>
        <p:blipFill>
          <a:blip r:embed="rId2"/>
          <a:stretch>
            <a:fillRect/>
          </a:stretch>
        </p:blipFill>
        <p:spPr>
          <a:xfrm>
            <a:off x="598820" y="2312523"/>
            <a:ext cx="10438226" cy="4411833"/>
          </a:xfrm>
          <a:prstGeom prst="rect">
            <a:avLst/>
          </a:prstGeom>
        </p:spPr>
      </p:pic>
    </p:spTree>
    <p:extLst>
      <p:ext uri="{BB962C8B-B14F-4D97-AF65-F5344CB8AC3E}">
        <p14:creationId xmlns:p14="http://schemas.microsoft.com/office/powerpoint/2010/main" val="2986892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48FB1-6D4C-45DE-8BDF-EAB86E68524A}"/>
              </a:ext>
            </a:extLst>
          </p:cNvPr>
          <p:cNvSpPr>
            <a:spLocks noGrp="1"/>
          </p:cNvSpPr>
          <p:nvPr>
            <p:ph type="title"/>
          </p:nvPr>
        </p:nvSpPr>
        <p:spPr>
          <a:xfrm>
            <a:off x="1285461" y="-106017"/>
            <a:ext cx="8630906" cy="1590259"/>
          </a:xfrm>
        </p:spPr>
        <p:txBody>
          <a:bodyPr/>
          <a:lstStyle/>
          <a:p>
            <a:r>
              <a:rPr lang="en-IN" sz="2800" b="1" dirty="0"/>
              <a:t>Communication Matrix</a:t>
            </a:r>
            <a:endParaRPr lang="en-IN" sz="2800" b="1" dirty="0">
              <a:solidFill>
                <a:srgbClr val="FFFF00"/>
              </a:solidFill>
            </a:endParaRPr>
          </a:p>
        </p:txBody>
      </p:sp>
      <p:sp>
        <p:nvSpPr>
          <p:cNvPr id="5" name="Content Placeholder 4">
            <a:extLst>
              <a:ext uri="{FF2B5EF4-FFF2-40B4-BE49-F238E27FC236}">
                <a16:creationId xmlns:a16="http://schemas.microsoft.com/office/drawing/2014/main" id="{2D9D68E5-FFBA-4C85-9899-1219880D1338}"/>
              </a:ext>
            </a:extLst>
          </p:cNvPr>
          <p:cNvSpPr>
            <a:spLocks noGrp="1"/>
          </p:cNvSpPr>
          <p:nvPr>
            <p:ph idx="1"/>
          </p:nvPr>
        </p:nvSpPr>
        <p:spPr/>
        <p:txBody>
          <a:bodyPr/>
          <a:lstStyle/>
          <a:p>
            <a:endParaRPr lang="en-IN"/>
          </a:p>
        </p:txBody>
      </p:sp>
      <p:pic>
        <p:nvPicPr>
          <p:cNvPr id="7" name="Content Placeholder 5">
            <a:extLst>
              <a:ext uri="{FF2B5EF4-FFF2-40B4-BE49-F238E27FC236}">
                <a16:creationId xmlns:a16="http://schemas.microsoft.com/office/drawing/2014/main" id="{05199000-BEC8-47A4-913F-958B28E2354E}"/>
              </a:ext>
            </a:extLst>
          </p:cNvPr>
          <p:cNvPicPr>
            <a:picLocks noChangeAspect="1"/>
          </p:cNvPicPr>
          <p:nvPr/>
        </p:nvPicPr>
        <p:blipFill>
          <a:blip r:embed="rId2"/>
          <a:stretch>
            <a:fillRect/>
          </a:stretch>
        </p:blipFill>
        <p:spPr>
          <a:xfrm>
            <a:off x="722889" y="1941512"/>
            <a:ext cx="10024827" cy="4740275"/>
          </a:xfrm>
          <a:prstGeom prst="rect">
            <a:avLst/>
          </a:prstGeom>
        </p:spPr>
      </p:pic>
    </p:spTree>
    <p:extLst>
      <p:ext uri="{BB962C8B-B14F-4D97-AF65-F5344CB8AC3E}">
        <p14:creationId xmlns:p14="http://schemas.microsoft.com/office/powerpoint/2010/main" val="4028144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616407-3E4D-4469-BDAF-3837EBF9FD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 name="Content Placeholder 3" descr="Diagram&#10;&#10;Description automatically generated">
            <a:extLst>
              <a:ext uri="{FF2B5EF4-FFF2-40B4-BE49-F238E27FC236}">
                <a16:creationId xmlns:a16="http://schemas.microsoft.com/office/drawing/2014/main" id="{C4DCC7AE-28C7-4E3E-AE8A-8134D5BFBC70}"/>
              </a:ext>
            </a:extLst>
          </p:cNvPr>
          <p:cNvPicPr>
            <a:picLocks noGrp="1" noChangeAspect="1"/>
          </p:cNvPicPr>
          <p:nvPr>
            <p:ph idx="1"/>
          </p:nvPr>
        </p:nvPicPr>
        <p:blipFill rotWithShape="1">
          <a:blip r:embed="rId2"/>
          <a:srcRect b="13793"/>
          <a:stretch/>
        </p:blipFill>
        <p:spPr>
          <a:xfrm>
            <a:off x="20" y="10"/>
            <a:ext cx="12191980" cy="6857990"/>
          </a:xfrm>
          <a:prstGeom prst="rect">
            <a:avLst/>
          </a:prstGeom>
        </p:spPr>
      </p:pic>
    </p:spTree>
    <p:extLst>
      <p:ext uri="{BB962C8B-B14F-4D97-AF65-F5344CB8AC3E}">
        <p14:creationId xmlns:p14="http://schemas.microsoft.com/office/powerpoint/2010/main" val="33435042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48FB1-6D4C-45DE-8BDF-EAB86E68524A}"/>
              </a:ext>
            </a:extLst>
          </p:cNvPr>
          <p:cNvSpPr>
            <a:spLocks noGrp="1"/>
          </p:cNvSpPr>
          <p:nvPr>
            <p:ph type="title"/>
          </p:nvPr>
        </p:nvSpPr>
        <p:spPr>
          <a:xfrm>
            <a:off x="1285461" y="-106017"/>
            <a:ext cx="8630906" cy="1590259"/>
          </a:xfrm>
        </p:spPr>
        <p:txBody>
          <a:bodyPr/>
          <a:lstStyle/>
          <a:p>
            <a:r>
              <a:rPr lang="en-IN" sz="2800" b="1" dirty="0"/>
              <a:t>Privileged Session Management (PSM) </a:t>
            </a:r>
            <a:endParaRPr lang="en-IN" sz="2800" b="1" dirty="0">
              <a:solidFill>
                <a:srgbClr val="FFFF00"/>
              </a:solidFill>
            </a:endParaRPr>
          </a:p>
        </p:txBody>
      </p:sp>
      <p:sp>
        <p:nvSpPr>
          <p:cNvPr id="4" name="Content Placeholder 3">
            <a:extLst>
              <a:ext uri="{FF2B5EF4-FFF2-40B4-BE49-F238E27FC236}">
                <a16:creationId xmlns:a16="http://schemas.microsoft.com/office/drawing/2014/main" id="{715172F3-DCC0-4B9A-A377-F5B6970FC12D}"/>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8F391E70-D6C3-4272-958B-DBF9B16EFC46}"/>
              </a:ext>
            </a:extLst>
          </p:cNvPr>
          <p:cNvPicPr>
            <a:picLocks noChangeAspect="1"/>
          </p:cNvPicPr>
          <p:nvPr/>
        </p:nvPicPr>
        <p:blipFill>
          <a:blip r:embed="rId2"/>
          <a:stretch>
            <a:fillRect/>
          </a:stretch>
        </p:blipFill>
        <p:spPr>
          <a:xfrm>
            <a:off x="843822" y="2526372"/>
            <a:ext cx="9861692" cy="3860360"/>
          </a:xfrm>
          <a:prstGeom prst="rect">
            <a:avLst/>
          </a:prstGeom>
        </p:spPr>
      </p:pic>
    </p:spTree>
    <p:extLst>
      <p:ext uri="{BB962C8B-B14F-4D97-AF65-F5344CB8AC3E}">
        <p14:creationId xmlns:p14="http://schemas.microsoft.com/office/powerpoint/2010/main" val="40650099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616407-3E4D-4469-BDAF-3837EBF9FD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1AE314AF-5247-467C-8B12-FB74F8F794C5}"/>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9C47E427-41AF-4354-BAFA-D4116EE42AB8}"/>
              </a:ext>
            </a:extLst>
          </p:cNvPr>
          <p:cNvPicPr>
            <a:picLocks noChangeAspect="1"/>
          </p:cNvPicPr>
          <p:nvPr/>
        </p:nvPicPr>
        <p:blipFill>
          <a:blip r:embed="rId2"/>
          <a:stretch>
            <a:fillRect/>
          </a:stretch>
        </p:blipFill>
        <p:spPr>
          <a:xfrm>
            <a:off x="410818" y="110552"/>
            <a:ext cx="9713844" cy="6078213"/>
          </a:xfrm>
          <a:prstGeom prst="rect">
            <a:avLst/>
          </a:prstGeom>
        </p:spPr>
      </p:pic>
    </p:spTree>
    <p:extLst>
      <p:ext uri="{BB962C8B-B14F-4D97-AF65-F5344CB8AC3E}">
        <p14:creationId xmlns:p14="http://schemas.microsoft.com/office/powerpoint/2010/main" val="4268053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54959-BDE6-46E9-8407-8A0930093276}"/>
              </a:ext>
            </a:extLst>
          </p:cNvPr>
          <p:cNvSpPr>
            <a:spLocks noGrp="1"/>
          </p:cNvSpPr>
          <p:nvPr>
            <p:ph type="title"/>
          </p:nvPr>
        </p:nvSpPr>
        <p:spPr/>
        <p:txBody>
          <a:bodyPr/>
          <a:lstStyle/>
          <a:p>
            <a:r>
              <a:rPr lang="en-GB" sz="3600" b="1" dirty="0"/>
              <a:t>What is a Privileged Account?</a:t>
            </a:r>
            <a:endParaRPr lang="en-IN" b="1" dirty="0"/>
          </a:p>
        </p:txBody>
      </p:sp>
      <p:sp>
        <p:nvSpPr>
          <p:cNvPr id="3" name="Content Placeholder 2">
            <a:extLst>
              <a:ext uri="{FF2B5EF4-FFF2-40B4-BE49-F238E27FC236}">
                <a16:creationId xmlns:a16="http://schemas.microsoft.com/office/drawing/2014/main" id="{B5B02C51-20E7-49DC-9295-4810AAB2E3C3}"/>
              </a:ext>
            </a:extLst>
          </p:cNvPr>
          <p:cNvSpPr>
            <a:spLocks noGrp="1"/>
          </p:cNvSpPr>
          <p:nvPr>
            <p:ph idx="1"/>
          </p:nvPr>
        </p:nvSpPr>
        <p:spPr>
          <a:xfrm>
            <a:off x="1154954" y="2332383"/>
            <a:ext cx="9181742" cy="4068417"/>
          </a:xfrm>
        </p:spPr>
        <p:txBody>
          <a:bodyPr>
            <a:normAutofit fontScale="85000" lnSpcReduction="20000"/>
          </a:bodyPr>
          <a:lstStyle/>
          <a:p>
            <a:pPr fontAlgn="base"/>
            <a:r>
              <a:rPr lang="en-US" sz="1900" b="1" dirty="0">
                <a:solidFill>
                  <a:srgbClr val="002060"/>
                </a:solidFill>
              </a:rPr>
              <a:t>Privileged accounts are valid credentials used to gain access to systems. Privileged Accounts are those that allow administration of a system or provide higher level of access within a system.</a:t>
            </a:r>
          </a:p>
          <a:p>
            <a:pPr fontAlgn="base"/>
            <a:r>
              <a:rPr lang="en-US" sz="1900" b="1" dirty="0">
                <a:solidFill>
                  <a:srgbClr val="002060"/>
                </a:solidFill>
              </a:rPr>
              <a:t>These accounts are designed to be used by sysadmins to deploy and manage IT technology, like operating systems, network devices, applications and more. They are the proverbial keys to the infrastructure – which is why attackers or malicious insiders seek to steal them. They basically provide access to just about everything.</a:t>
            </a:r>
          </a:p>
          <a:p>
            <a:r>
              <a:rPr lang="en-US" sz="1900" b="1" dirty="0">
                <a:solidFill>
                  <a:srgbClr val="002060"/>
                </a:solidFill>
              </a:rPr>
              <a:t>  Some of the examples of privileged accounts:</a:t>
            </a:r>
          </a:p>
          <a:p>
            <a:pPr>
              <a:buFont typeface="Wingdings" pitchFamily="2" charset="2"/>
              <a:buChar char="§"/>
            </a:pPr>
            <a:r>
              <a:rPr lang="en-US" sz="1900" b="1" dirty="0">
                <a:solidFill>
                  <a:srgbClr val="002060"/>
                </a:solidFill>
              </a:rPr>
              <a:t>      Administrator , Local Administrator Accounts(Windows)</a:t>
            </a:r>
          </a:p>
          <a:p>
            <a:pPr>
              <a:buFont typeface="Wingdings" pitchFamily="2" charset="2"/>
              <a:buChar char="§"/>
            </a:pPr>
            <a:r>
              <a:rPr lang="en-US" sz="1900" b="1" dirty="0">
                <a:solidFill>
                  <a:srgbClr val="002060"/>
                </a:solidFill>
              </a:rPr>
              <a:t>      Domain Administrative Accounts</a:t>
            </a:r>
          </a:p>
          <a:p>
            <a:pPr>
              <a:buFont typeface="Wingdings" pitchFamily="2" charset="2"/>
              <a:buChar char="§"/>
            </a:pPr>
            <a:r>
              <a:rPr lang="en-US" sz="1900" b="1" dirty="0">
                <a:solidFill>
                  <a:srgbClr val="002060"/>
                </a:solidFill>
              </a:rPr>
              <a:t>      Embedded Accounts (Applications &amp; Service Accounts)</a:t>
            </a:r>
          </a:p>
          <a:p>
            <a:pPr>
              <a:buFont typeface="Wingdings" pitchFamily="2" charset="2"/>
              <a:buChar char="§"/>
            </a:pPr>
            <a:r>
              <a:rPr lang="en-US" sz="1900" b="1" dirty="0">
                <a:solidFill>
                  <a:srgbClr val="002060"/>
                </a:solidFill>
              </a:rPr>
              <a:t>      Root Account(Unix/Linux/Solaris)</a:t>
            </a:r>
          </a:p>
          <a:p>
            <a:pPr>
              <a:buFont typeface="Wingdings" pitchFamily="2" charset="2"/>
              <a:buChar char="§"/>
            </a:pPr>
            <a:r>
              <a:rPr lang="en-US" sz="1900" b="1" dirty="0">
                <a:solidFill>
                  <a:srgbClr val="002060"/>
                </a:solidFill>
              </a:rPr>
              <a:t>      Infrastructure Accounts(Firewall , Router, LB’s, VMs..)</a:t>
            </a:r>
          </a:p>
          <a:p>
            <a:pPr>
              <a:buFont typeface="Wingdings" pitchFamily="2" charset="2"/>
              <a:buChar char="§"/>
            </a:pPr>
            <a:r>
              <a:rPr lang="en-US" sz="1900" b="1" dirty="0">
                <a:solidFill>
                  <a:srgbClr val="002060"/>
                </a:solidFill>
              </a:rPr>
              <a:t>      DB Admin Accounts, Securing Cloud Assets, DevOps Secrets Management</a:t>
            </a:r>
            <a:endParaRPr lang="en-IN" dirty="0"/>
          </a:p>
        </p:txBody>
      </p:sp>
    </p:spTree>
    <p:extLst>
      <p:ext uri="{BB962C8B-B14F-4D97-AF65-F5344CB8AC3E}">
        <p14:creationId xmlns:p14="http://schemas.microsoft.com/office/powerpoint/2010/main" val="25024831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48FB1-6D4C-45DE-8BDF-EAB86E68524A}"/>
              </a:ext>
            </a:extLst>
          </p:cNvPr>
          <p:cNvSpPr>
            <a:spLocks noGrp="1"/>
          </p:cNvSpPr>
          <p:nvPr>
            <p:ph type="title"/>
          </p:nvPr>
        </p:nvSpPr>
        <p:spPr>
          <a:xfrm>
            <a:off x="1285461" y="-106017"/>
            <a:ext cx="8630906" cy="1590259"/>
          </a:xfrm>
        </p:spPr>
        <p:txBody>
          <a:bodyPr/>
          <a:lstStyle/>
          <a:p>
            <a:r>
              <a:rPr lang="en-IN" sz="2800" b="1" dirty="0"/>
              <a:t>PSM Architecture</a:t>
            </a:r>
            <a:endParaRPr lang="en-IN" sz="2800" b="1" dirty="0">
              <a:solidFill>
                <a:srgbClr val="FFFF00"/>
              </a:solidFill>
            </a:endParaRPr>
          </a:p>
        </p:txBody>
      </p:sp>
      <p:sp>
        <p:nvSpPr>
          <p:cNvPr id="4" name="Content Placeholder 3">
            <a:extLst>
              <a:ext uri="{FF2B5EF4-FFF2-40B4-BE49-F238E27FC236}">
                <a16:creationId xmlns:a16="http://schemas.microsoft.com/office/drawing/2014/main" id="{715172F3-DCC0-4B9A-A377-F5B6970FC12D}"/>
              </a:ext>
            </a:extLst>
          </p:cNvPr>
          <p:cNvSpPr>
            <a:spLocks noGrp="1"/>
          </p:cNvSpPr>
          <p:nvPr>
            <p:ph idx="1"/>
          </p:nvPr>
        </p:nvSpPr>
        <p:spPr/>
        <p:txBody>
          <a:bodyPr/>
          <a:lstStyle/>
          <a:p>
            <a:endParaRPr lang="en-IN"/>
          </a:p>
        </p:txBody>
      </p:sp>
      <p:pic>
        <p:nvPicPr>
          <p:cNvPr id="5" name="Content Placeholder 5">
            <a:extLst>
              <a:ext uri="{FF2B5EF4-FFF2-40B4-BE49-F238E27FC236}">
                <a16:creationId xmlns:a16="http://schemas.microsoft.com/office/drawing/2014/main" id="{C5C15459-9653-488C-8D3B-4F79135A3A6E}"/>
              </a:ext>
            </a:extLst>
          </p:cNvPr>
          <p:cNvPicPr>
            <a:picLocks noChangeAspect="1"/>
          </p:cNvPicPr>
          <p:nvPr/>
        </p:nvPicPr>
        <p:blipFill>
          <a:blip r:embed="rId2"/>
          <a:stretch>
            <a:fillRect/>
          </a:stretch>
        </p:blipFill>
        <p:spPr>
          <a:xfrm>
            <a:off x="787666" y="1579199"/>
            <a:ext cx="9355140" cy="5029200"/>
          </a:xfrm>
          <a:prstGeom prst="rect">
            <a:avLst/>
          </a:prstGeom>
        </p:spPr>
      </p:pic>
    </p:spTree>
    <p:extLst>
      <p:ext uri="{BB962C8B-B14F-4D97-AF65-F5344CB8AC3E}">
        <p14:creationId xmlns:p14="http://schemas.microsoft.com/office/powerpoint/2010/main" val="37753199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48FB1-6D4C-45DE-8BDF-EAB86E68524A}"/>
              </a:ext>
            </a:extLst>
          </p:cNvPr>
          <p:cNvSpPr>
            <a:spLocks noGrp="1"/>
          </p:cNvSpPr>
          <p:nvPr>
            <p:ph type="title"/>
          </p:nvPr>
        </p:nvSpPr>
        <p:spPr>
          <a:xfrm>
            <a:off x="1285461" y="-106017"/>
            <a:ext cx="8630906" cy="1590259"/>
          </a:xfrm>
        </p:spPr>
        <p:txBody>
          <a:bodyPr/>
          <a:lstStyle/>
          <a:p>
            <a:r>
              <a:rPr lang="en-IN" sz="2800" b="1"/>
              <a:t>The Master Policy</a:t>
            </a:r>
            <a:endParaRPr lang="en-IN" sz="2800" b="1" dirty="0">
              <a:solidFill>
                <a:srgbClr val="FFFF00"/>
              </a:solidFill>
            </a:endParaRPr>
          </a:p>
        </p:txBody>
      </p:sp>
      <p:sp>
        <p:nvSpPr>
          <p:cNvPr id="4" name="Content Placeholder 3">
            <a:extLst>
              <a:ext uri="{FF2B5EF4-FFF2-40B4-BE49-F238E27FC236}">
                <a16:creationId xmlns:a16="http://schemas.microsoft.com/office/drawing/2014/main" id="{715172F3-DCC0-4B9A-A377-F5B6970FC12D}"/>
              </a:ext>
            </a:extLst>
          </p:cNvPr>
          <p:cNvSpPr>
            <a:spLocks noGrp="1"/>
          </p:cNvSpPr>
          <p:nvPr>
            <p:ph idx="1"/>
          </p:nvPr>
        </p:nvSpPr>
        <p:spPr>
          <a:xfrm>
            <a:off x="662610" y="1298713"/>
            <a:ext cx="9318004" cy="4721087"/>
          </a:xfrm>
        </p:spPr>
        <p:txBody>
          <a:bodyPr/>
          <a:lstStyle/>
          <a:p>
            <a:endParaRPr lang="en-US" sz="1800" b="1" dirty="0">
              <a:solidFill>
                <a:schemeClr val="tx1">
                  <a:lumMod val="95000"/>
                  <a:lumOff val="5000"/>
                </a:schemeClr>
              </a:solidFill>
            </a:endParaRPr>
          </a:p>
          <a:p>
            <a:endParaRPr lang="en-US" b="1" dirty="0">
              <a:solidFill>
                <a:schemeClr val="tx1">
                  <a:lumMod val="95000"/>
                  <a:lumOff val="5000"/>
                </a:schemeClr>
              </a:solidFill>
            </a:endParaRPr>
          </a:p>
          <a:p>
            <a:endParaRPr lang="en-US" sz="1800" b="1" dirty="0">
              <a:solidFill>
                <a:schemeClr val="tx1">
                  <a:lumMod val="95000"/>
                  <a:lumOff val="5000"/>
                </a:schemeClr>
              </a:solidFill>
            </a:endParaRPr>
          </a:p>
          <a:p>
            <a:r>
              <a:rPr lang="en-US" sz="1600" b="1" dirty="0">
                <a:solidFill>
                  <a:schemeClr val="tx1">
                    <a:lumMod val="95000"/>
                    <a:lumOff val="5000"/>
                  </a:schemeClr>
                </a:solidFill>
              </a:rPr>
              <a:t>Offers a centralized overview of the security and compliance policy of privileged accounts in your organization while allowing the ability to configure compliance driven rules that are define as the baseline of the enterprise.</a:t>
            </a:r>
          </a:p>
          <a:p>
            <a:r>
              <a:rPr lang="en-US" sz="1600" b="1" dirty="0">
                <a:solidFill>
                  <a:schemeClr val="tx1">
                    <a:lumMod val="95000"/>
                    <a:lumOff val="5000"/>
                  </a:schemeClr>
                </a:solidFill>
              </a:rPr>
              <a:t>Configured out-of-the-box and can be used immediately after implementation, providing an intuitive, simplified user experience and enhanced bottom-line insight for administrators, IT personnel, managers and auditors.</a:t>
            </a:r>
          </a:p>
          <a:p>
            <a:endParaRPr lang="en-IN" dirty="0"/>
          </a:p>
        </p:txBody>
      </p:sp>
      <p:pic>
        <p:nvPicPr>
          <p:cNvPr id="5" name="Picture 4">
            <a:extLst>
              <a:ext uri="{FF2B5EF4-FFF2-40B4-BE49-F238E27FC236}">
                <a16:creationId xmlns:a16="http://schemas.microsoft.com/office/drawing/2014/main" id="{2730C234-16C7-4E14-A420-FECCBBAC3494}"/>
              </a:ext>
            </a:extLst>
          </p:cNvPr>
          <p:cNvPicPr>
            <a:picLocks noChangeAspect="1"/>
          </p:cNvPicPr>
          <p:nvPr/>
        </p:nvPicPr>
        <p:blipFill>
          <a:blip r:embed="rId2"/>
          <a:stretch>
            <a:fillRect/>
          </a:stretch>
        </p:blipFill>
        <p:spPr>
          <a:xfrm>
            <a:off x="1285461" y="4202368"/>
            <a:ext cx="7421217" cy="2543539"/>
          </a:xfrm>
          <a:prstGeom prst="rect">
            <a:avLst/>
          </a:prstGeom>
        </p:spPr>
      </p:pic>
    </p:spTree>
    <p:extLst>
      <p:ext uri="{BB962C8B-B14F-4D97-AF65-F5344CB8AC3E}">
        <p14:creationId xmlns:p14="http://schemas.microsoft.com/office/powerpoint/2010/main" val="7970734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Rectangle 24">
            <a:extLst>
              <a:ext uri="{FF2B5EF4-FFF2-40B4-BE49-F238E27FC236}">
                <a16:creationId xmlns:a16="http://schemas.microsoft.com/office/drawing/2014/main" id="{4F78DAAE-B0C3-49A3-8AB1-AD2FF0E36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dirty="0"/>
          </a:p>
        </p:txBody>
      </p:sp>
      <p:sp>
        <p:nvSpPr>
          <p:cNvPr id="27" name="Rectangle 26">
            <a:extLst>
              <a:ext uri="{FF2B5EF4-FFF2-40B4-BE49-F238E27FC236}">
                <a16:creationId xmlns:a16="http://schemas.microsoft.com/office/drawing/2014/main" id="{F6A8A81D-3338-4B0F-A26F-A3D259D27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0155665-7CE2-4939-AE5E-020DC1D20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 name="Content Placeholder 3">
            <a:extLst>
              <a:ext uri="{FF2B5EF4-FFF2-40B4-BE49-F238E27FC236}">
                <a16:creationId xmlns:a16="http://schemas.microsoft.com/office/drawing/2014/main" id="{9D596104-CD53-44A7-8A69-2B352837C821}"/>
              </a:ext>
            </a:extLst>
          </p:cNvPr>
          <p:cNvPicPr>
            <a:picLocks noGrp="1" noChangeAspect="1"/>
          </p:cNvPicPr>
          <p:nvPr>
            <p:ph idx="1"/>
          </p:nvPr>
        </p:nvPicPr>
        <p:blipFill>
          <a:blip r:embed="rId2"/>
          <a:stretch>
            <a:fillRect/>
          </a:stretch>
        </p:blipFill>
        <p:spPr>
          <a:xfrm>
            <a:off x="2454871" y="957770"/>
            <a:ext cx="6135290" cy="5092290"/>
          </a:xfrm>
          <a:prstGeom prst="rect">
            <a:avLst/>
          </a:prstGeom>
        </p:spPr>
      </p:pic>
    </p:spTree>
    <p:extLst>
      <p:ext uri="{BB962C8B-B14F-4D97-AF65-F5344CB8AC3E}">
        <p14:creationId xmlns:p14="http://schemas.microsoft.com/office/powerpoint/2010/main" val="16795554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6" name="Rectangle 35">
            <a:extLst>
              <a:ext uri="{FF2B5EF4-FFF2-40B4-BE49-F238E27FC236}">
                <a16:creationId xmlns:a16="http://schemas.microsoft.com/office/drawing/2014/main" id="{4F78DAAE-B0C3-49A3-8AB1-AD2FF0E36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dirty="0"/>
          </a:p>
        </p:txBody>
      </p:sp>
      <p:sp>
        <p:nvSpPr>
          <p:cNvPr id="38" name="Rectangle 37">
            <a:extLst>
              <a:ext uri="{FF2B5EF4-FFF2-40B4-BE49-F238E27FC236}">
                <a16:creationId xmlns:a16="http://schemas.microsoft.com/office/drawing/2014/main" id="{F6A8A81D-3338-4B0F-A26F-A3D259D27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0155665-7CE2-4939-AE5E-020DC1D20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6" name="Content Placeholder 5">
            <a:extLst>
              <a:ext uri="{FF2B5EF4-FFF2-40B4-BE49-F238E27FC236}">
                <a16:creationId xmlns:a16="http://schemas.microsoft.com/office/drawing/2014/main" id="{6F4DAA0C-3794-48E0-927D-B023313D29FC}"/>
              </a:ext>
            </a:extLst>
          </p:cNvPr>
          <p:cNvPicPr>
            <a:picLocks noGrp="1" noChangeAspect="1"/>
          </p:cNvPicPr>
          <p:nvPr>
            <p:ph idx="1"/>
          </p:nvPr>
        </p:nvPicPr>
        <p:blipFill>
          <a:blip r:embed="rId2"/>
          <a:stretch>
            <a:fillRect/>
          </a:stretch>
        </p:blipFill>
        <p:spPr>
          <a:xfrm>
            <a:off x="3116682" y="1143000"/>
            <a:ext cx="6053804" cy="4424460"/>
          </a:xfrm>
          <a:prstGeom prst="rect">
            <a:avLst/>
          </a:prstGeom>
        </p:spPr>
      </p:pic>
    </p:spTree>
    <p:extLst>
      <p:ext uri="{BB962C8B-B14F-4D97-AF65-F5344CB8AC3E}">
        <p14:creationId xmlns:p14="http://schemas.microsoft.com/office/powerpoint/2010/main" val="39129439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7" name="Rectangle 46">
            <a:extLst>
              <a:ext uri="{FF2B5EF4-FFF2-40B4-BE49-F238E27FC236}">
                <a16:creationId xmlns:a16="http://schemas.microsoft.com/office/drawing/2014/main" id="{4F78DAAE-B0C3-49A3-8AB1-AD2FF0E36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dirty="0"/>
          </a:p>
        </p:txBody>
      </p:sp>
      <p:sp>
        <p:nvSpPr>
          <p:cNvPr id="49" name="Rectangle 48">
            <a:extLst>
              <a:ext uri="{FF2B5EF4-FFF2-40B4-BE49-F238E27FC236}">
                <a16:creationId xmlns:a16="http://schemas.microsoft.com/office/drawing/2014/main" id="{F6A8A81D-3338-4B0F-A26F-A3D259D27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40155665-7CE2-4939-AE5E-020DC1D20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Content Placeholder 4">
            <a:extLst>
              <a:ext uri="{FF2B5EF4-FFF2-40B4-BE49-F238E27FC236}">
                <a16:creationId xmlns:a16="http://schemas.microsoft.com/office/drawing/2014/main" id="{05795237-B79F-4EBC-BF8B-8ACC91221A02}"/>
              </a:ext>
            </a:extLst>
          </p:cNvPr>
          <p:cNvPicPr>
            <a:picLocks noGrp="1" noChangeAspect="1"/>
          </p:cNvPicPr>
          <p:nvPr>
            <p:ph idx="1"/>
          </p:nvPr>
        </p:nvPicPr>
        <p:blipFill>
          <a:blip r:embed="rId2"/>
          <a:stretch>
            <a:fillRect/>
          </a:stretch>
        </p:blipFill>
        <p:spPr>
          <a:xfrm>
            <a:off x="1228866" y="942126"/>
            <a:ext cx="7980081" cy="4967601"/>
          </a:xfrm>
          <a:prstGeom prst="rect">
            <a:avLst/>
          </a:prstGeom>
        </p:spPr>
      </p:pic>
    </p:spTree>
    <p:extLst>
      <p:ext uri="{BB962C8B-B14F-4D97-AF65-F5344CB8AC3E}">
        <p14:creationId xmlns:p14="http://schemas.microsoft.com/office/powerpoint/2010/main" val="39801047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7" name="Group 66">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68" name="Rectangle 67">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9"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71" name="Rectangle 70">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73" name="Group 72">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74" name="Rectangle 73">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5"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76"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grpSp>
      <p:pic>
        <p:nvPicPr>
          <p:cNvPr id="6" name="Content Placeholder 5">
            <a:extLst>
              <a:ext uri="{FF2B5EF4-FFF2-40B4-BE49-F238E27FC236}">
                <a16:creationId xmlns:a16="http://schemas.microsoft.com/office/drawing/2014/main" id="{4B472258-BC07-4462-8290-DF1FCD62D350}"/>
              </a:ext>
            </a:extLst>
          </p:cNvPr>
          <p:cNvPicPr>
            <a:picLocks noGrp="1" noChangeAspect="1"/>
          </p:cNvPicPr>
          <p:nvPr>
            <p:ph idx="1"/>
          </p:nvPr>
        </p:nvPicPr>
        <p:blipFill>
          <a:blip r:embed="rId3"/>
          <a:stretch>
            <a:fillRect/>
          </a:stretch>
        </p:blipFill>
        <p:spPr>
          <a:xfrm>
            <a:off x="423332" y="974558"/>
            <a:ext cx="7129611" cy="4800600"/>
          </a:xfrm>
          <a:prstGeom prst="rect">
            <a:avLst/>
          </a:prstGeom>
        </p:spPr>
      </p:pic>
    </p:spTree>
    <p:extLst>
      <p:ext uri="{BB962C8B-B14F-4D97-AF65-F5344CB8AC3E}">
        <p14:creationId xmlns:p14="http://schemas.microsoft.com/office/powerpoint/2010/main" val="24675540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2" name="Group 31">
            <a:extLst>
              <a:ext uri="{FF2B5EF4-FFF2-40B4-BE49-F238E27FC236}">
                <a16:creationId xmlns:a16="http://schemas.microsoft.com/office/drawing/2014/main" id="{DDA34B8A-FA8D-4E16-AD72-7B60B1C258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33" name="Rectangle 32">
              <a:extLst>
                <a:ext uri="{FF2B5EF4-FFF2-40B4-BE49-F238E27FC236}">
                  <a16:creationId xmlns:a16="http://schemas.microsoft.com/office/drawing/2014/main" id="{6885D229-60DD-4D71-8181-10E781C14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4" name="Oval 33">
              <a:extLst>
                <a:ext uri="{FF2B5EF4-FFF2-40B4-BE49-F238E27FC236}">
                  <a16:creationId xmlns:a16="http://schemas.microsoft.com/office/drawing/2014/main" id="{0B0DAA45-BE66-4F0C-93A6-519D9410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5" name="Oval 34">
              <a:extLst>
                <a:ext uri="{FF2B5EF4-FFF2-40B4-BE49-F238E27FC236}">
                  <a16:creationId xmlns:a16="http://schemas.microsoft.com/office/drawing/2014/main" id="{EF449A3D-A43B-4688-BD89-35734D00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6" name="Oval 35">
              <a:extLst>
                <a:ext uri="{FF2B5EF4-FFF2-40B4-BE49-F238E27FC236}">
                  <a16:creationId xmlns:a16="http://schemas.microsoft.com/office/drawing/2014/main" id="{74E9975C-AF3D-48EF-B3F0-112A01A382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7" name="Oval 36">
              <a:extLst>
                <a:ext uri="{FF2B5EF4-FFF2-40B4-BE49-F238E27FC236}">
                  <a16:creationId xmlns:a16="http://schemas.microsoft.com/office/drawing/2014/main" id="{CF00A076-2FEA-40D1-8F85-842481797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8" name="Oval 37">
              <a:extLst>
                <a:ext uri="{FF2B5EF4-FFF2-40B4-BE49-F238E27FC236}">
                  <a16:creationId xmlns:a16="http://schemas.microsoft.com/office/drawing/2014/main" id="{A2E68741-6133-4CAA-BF3C-F0E6CF40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9" name="Freeform 5">
              <a:extLst>
                <a:ext uri="{FF2B5EF4-FFF2-40B4-BE49-F238E27FC236}">
                  <a16:creationId xmlns:a16="http://schemas.microsoft.com/office/drawing/2014/main" id="{76C01C64-4A8B-42FC-93C5-2D6A3EBAB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40" name="Freeform 5">
              <a:extLst>
                <a:ext uri="{FF2B5EF4-FFF2-40B4-BE49-F238E27FC236}">
                  <a16:creationId xmlns:a16="http://schemas.microsoft.com/office/drawing/2014/main" id="{D969AEA9-C1EE-45E1-9964-D9705492E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US"/>
            </a:p>
          </p:txBody>
        </p:sp>
        <p:sp>
          <p:nvSpPr>
            <p:cNvPr id="41" name="Freeform 5">
              <a:extLst>
                <a:ext uri="{FF2B5EF4-FFF2-40B4-BE49-F238E27FC236}">
                  <a16:creationId xmlns:a16="http://schemas.microsoft.com/office/drawing/2014/main" id="{4845E67D-4E5B-44B3-AB74-5E95C839E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54" name="Rectangle 42">
            <a:extLst>
              <a:ext uri="{FF2B5EF4-FFF2-40B4-BE49-F238E27FC236}">
                <a16:creationId xmlns:a16="http://schemas.microsoft.com/office/drawing/2014/main" id="{079CE317-680B-449C-A423-71C1FE069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6" name="Rectangle 44">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a:p>
        </p:txBody>
      </p:sp>
      <p:sp>
        <p:nvSpPr>
          <p:cNvPr id="58" name="Freeform: Shape 46">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US"/>
          </a:p>
        </p:txBody>
      </p:sp>
      <p:sp>
        <p:nvSpPr>
          <p:cNvPr id="59"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59548FB1-6D4C-45DE-8BDF-EAB86E68524A}"/>
              </a:ext>
            </a:extLst>
          </p:cNvPr>
          <p:cNvSpPr>
            <a:spLocks noGrp="1"/>
          </p:cNvSpPr>
          <p:nvPr>
            <p:ph type="title"/>
          </p:nvPr>
        </p:nvSpPr>
        <p:spPr>
          <a:xfrm>
            <a:off x="1154955" y="973668"/>
            <a:ext cx="2942210" cy="1020232"/>
          </a:xfrm>
        </p:spPr>
        <p:txBody>
          <a:bodyPr vert="horz" lIns="91440" tIns="45720" rIns="91440" bIns="45720" rtlCol="0" anchor="ctr">
            <a:normAutofit fontScale="90000"/>
          </a:bodyPr>
          <a:lstStyle/>
          <a:p>
            <a:pPr>
              <a:lnSpc>
                <a:spcPct val="90000"/>
              </a:lnSpc>
            </a:pPr>
            <a:br>
              <a:rPr lang="en-US" sz="3300" b="0" i="0" kern="1200" dirty="0">
                <a:solidFill>
                  <a:srgbClr val="EBEBEB"/>
                </a:solidFill>
                <a:latin typeface="+mj-lt"/>
                <a:ea typeface="+mj-ea"/>
                <a:cs typeface="+mj-cs"/>
              </a:rPr>
            </a:br>
            <a:r>
              <a:rPr lang="en-US" sz="3600" b="1" i="0" kern="1200" dirty="0">
                <a:solidFill>
                  <a:srgbClr val="EBEBEB"/>
                </a:solidFill>
                <a:latin typeface="+mj-lt"/>
                <a:ea typeface="+mj-ea"/>
                <a:cs typeface="+mj-cs"/>
              </a:rPr>
              <a:t>Thank you</a:t>
            </a:r>
          </a:p>
        </p:txBody>
      </p:sp>
      <p:pic>
        <p:nvPicPr>
          <p:cNvPr id="27" name="Graphic 8" descr="Handshake">
            <a:extLst>
              <a:ext uri="{FF2B5EF4-FFF2-40B4-BE49-F238E27FC236}">
                <a16:creationId xmlns:a16="http://schemas.microsoft.com/office/drawing/2014/main" id="{D17A55E0-522F-4EAA-8DBF-36F48FFC0D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65124" y="803751"/>
            <a:ext cx="5250498" cy="5250498"/>
          </a:xfrm>
          <a:prstGeom prst="rect">
            <a:avLst/>
          </a:prstGeom>
        </p:spPr>
      </p:pic>
      <p:sp>
        <p:nvSpPr>
          <p:cNvPr id="51" name="Rectangle 50">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3" name="Oval 52">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5" name="Oval 54">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 name="Content Placeholder 4">
            <a:extLst>
              <a:ext uri="{FF2B5EF4-FFF2-40B4-BE49-F238E27FC236}">
                <a16:creationId xmlns:a16="http://schemas.microsoft.com/office/drawing/2014/main" id="{637C7FF8-266E-4B7A-A704-A6412790F49E}"/>
              </a:ext>
            </a:extLst>
          </p:cNvPr>
          <p:cNvSpPr>
            <a:spLocks noGrp="1"/>
          </p:cNvSpPr>
          <p:nvPr>
            <p:ph type="body" sz="half" idx="2"/>
          </p:nvPr>
        </p:nvSpPr>
        <p:spPr>
          <a:xfrm>
            <a:off x="1154955" y="2120900"/>
            <a:ext cx="3133726" cy="3898900"/>
          </a:xfrm>
        </p:spPr>
        <p:txBody>
          <a:bodyPr vert="horz" lIns="91440" tIns="45720" rIns="91440" bIns="45720" rtlCol="0">
            <a:normAutofit/>
          </a:bodyPr>
          <a:lstStyle/>
          <a:p>
            <a:pPr>
              <a:buFont typeface="Wingdings 3" charset="2"/>
              <a:buChar char=""/>
            </a:pPr>
            <a:endParaRPr lang="en-US" dirty="0">
              <a:solidFill>
                <a:srgbClr val="FFFFFF"/>
              </a:solidFill>
            </a:endParaRPr>
          </a:p>
          <a:p>
            <a:pPr>
              <a:buFont typeface="Wingdings 3" charset="2"/>
              <a:buChar char=""/>
            </a:pPr>
            <a:endParaRPr lang="en-US" dirty="0">
              <a:solidFill>
                <a:srgbClr val="FFFFFF"/>
              </a:solidFill>
            </a:endParaRPr>
          </a:p>
        </p:txBody>
      </p:sp>
      <p:sp>
        <p:nvSpPr>
          <p:cNvPr id="57"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a:p>
        </p:txBody>
      </p:sp>
    </p:spTree>
    <p:extLst>
      <p:ext uri="{BB962C8B-B14F-4D97-AF65-F5344CB8AC3E}">
        <p14:creationId xmlns:p14="http://schemas.microsoft.com/office/powerpoint/2010/main" val="144038536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54959-BDE6-46E9-8407-8A0930093276}"/>
              </a:ext>
            </a:extLst>
          </p:cNvPr>
          <p:cNvSpPr>
            <a:spLocks noGrp="1"/>
          </p:cNvSpPr>
          <p:nvPr>
            <p:ph type="title"/>
          </p:nvPr>
        </p:nvSpPr>
        <p:spPr/>
        <p:txBody>
          <a:bodyPr/>
          <a:lstStyle/>
          <a:p>
            <a:r>
              <a:rPr lang="en-US" b="1" dirty="0"/>
              <a:t>Problems Associated with Unmanaged Privileged Account</a:t>
            </a:r>
            <a:endParaRPr lang="en-IN" b="1" dirty="0"/>
          </a:p>
        </p:txBody>
      </p:sp>
      <p:sp>
        <p:nvSpPr>
          <p:cNvPr id="3" name="Content Placeholder 2">
            <a:extLst>
              <a:ext uri="{FF2B5EF4-FFF2-40B4-BE49-F238E27FC236}">
                <a16:creationId xmlns:a16="http://schemas.microsoft.com/office/drawing/2014/main" id="{B5B02C51-20E7-49DC-9295-4810AAB2E3C3}"/>
              </a:ext>
            </a:extLst>
          </p:cNvPr>
          <p:cNvSpPr>
            <a:spLocks noGrp="1"/>
          </p:cNvSpPr>
          <p:nvPr>
            <p:ph idx="1"/>
          </p:nvPr>
        </p:nvSpPr>
        <p:spPr>
          <a:xfrm>
            <a:off x="1154954" y="2332383"/>
            <a:ext cx="9181742" cy="4068417"/>
          </a:xfrm>
        </p:spPr>
        <p:txBody>
          <a:bodyPr>
            <a:normAutofit fontScale="85000" lnSpcReduction="10000"/>
          </a:bodyPr>
          <a:lstStyle/>
          <a:p>
            <a:pPr>
              <a:buFont typeface="Wingdings" pitchFamily="2" charset="2"/>
              <a:buChar char="Ø"/>
            </a:pPr>
            <a:r>
              <a:rPr lang="en-US" sz="1800" b="1" dirty="0">
                <a:solidFill>
                  <a:srgbClr val="002060"/>
                </a:solidFill>
              </a:rPr>
              <a:t>Control for Privileged Users</a:t>
            </a:r>
          </a:p>
          <a:p>
            <a:pPr>
              <a:buFont typeface="Wingdings" pitchFamily="2" charset="2"/>
              <a:buChar char="Ø"/>
            </a:pPr>
            <a:r>
              <a:rPr lang="en-US" sz="1800" b="1" dirty="0">
                <a:solidFill>
                  <a:srgbClr val="002060"/>
                </a:solidFill>
              </a:rPr>
              <a:t>Accountability of Privileged Users</a:t>
            </a:r>
          </a:p>
          <a:p>
            <a:pPr>
              <a:buFont typeface="Wingdings" pitchFamily="2" charset="2"/>
              <a:buChar char="Ø"/>
            </a:pPr>
            <a:r>
              <a:rPr lang="en-US" sz="1800" b="1" dirty="0">
                <a:solidFill>
                  <a:srgbClr val="002060"/>
                </a:solidFill>
              </a:rPr>
              <a:t>Rarely changed and Known to many</a:t>
            </a:r>
          </a:p>
          <a:p>
            <a:pPr>
              <a:buFont typeface="Wingdings" pitchFamily="2" charset="2"/>
              <a:buChar char="Ø"/>
            </a:pPr>
            <a:r>
              <a:rPr lang="en-US" sz="1800" b="1" dirty="0">
                <a:solidFill>
                  <a:srgbClr val="002060"/>
                </a:solidFill>
              </a:rPr>
              <a:t>Footprints </a:t>
            </a:r>
          </a:p>
          <a:p>
            <a:pPr>
              <a:buFont typeface="Wingdings" pitchFamily="2" charset="2"/>
              <a:buChar char="Ø"/>
            </a:pPr>
            <a:r>
              <a:rPr lang="en-US" sz="1800" b="1" dirty="0">
                <a:solidFill>
                  <a:srgbClr val="002060"/>
                </a:solidFill>
              </a:rPr>
              <a:t>Most powerful accounts in the organization.</a:t>
            </a:r>
          </a:p>
          <a:p>
            <a:pPr>
              <a:buFont typeface="Wingdings" pitchFamily="2" charset="2"/>
              <a:buChar char="Ø"/>
            </a:pPr>
            <a:r>
              <a:rPr lang="en-US" sz="1800" b="1" dirty="0">
                <a:solidFill>
                  <a:srgbClr val="002060"/>
                </a:solidFill>
              </a:rPr>
              <a:t>Managing Privileged Passwords for End user</a:t>
            </a:r>
          </a:p>
          <a:p>
            <a:pPr>
              <a:buFont typeface="Wingdings" pitchFamily="2" charset="2"/>
              <a:buChar char="Ø"/>
            </a:pPr>
            <a:r>
              <a:rPr lang="en-US" sz="1800" b="1" dirty="0">
                <a:solidFill>
                  <a:srgbClr val="002060"/>
                </a:solidFill>
              </a:rPr>
              <a:t>You have no record of which privileged credentials are known to different individuals </a:t>
            </a:r>
          </a:p>
          <a:p>
            <a:pPr>
              <a:buFont typeface="Wingdings" pitchFamily="2" charset="2"/>
              <a:buChar char="Ø"/>
            </a:pPr>
            <a:r>
              <a:rPr lang="en-US" sz="1800" b="1" dirty="0">
                <a:solidFill>
                  <a:srgbClr val="002060"/>
                </a:solidFill>
              </a:rPr>
              <a:t>You have no proof of who has used privileged logins to gain access to any of your IT resources, when, and for what purpose </a:t>
            </a:r>
          </a:p>
          <a:p>
            <a:pPr>
              <a:buFont typeface="Wingdings" pitchFamily="2" charset="2"/>
              <a:buChar char="Ø"/>
            </a:pPr>
            <a:r>
              <a:rPr lang="en-US" sz="1800" b="1" dirty="0">
                <a:solidFill>
                  <a:srgbClr val="002060"/>
                </a:solidFill>
              </a:rPr>
              <a:t>There is no way to verify that each of your privileged account passwords are cryptographically strong, are sufficiently unique, and are changed often enough to be secure</a:t>
            </a:r>
          </a:p>
          <a:p>
            <a:pPr>
              <a:buFont typeface="Wingdings" pitchFamily="2" charset="2"/>
              <a:buChar char="Ø"/>
            </a:pPr>
            <a:r>
              <a:rPr lang="en-US" sz="1800" b="1" dirty="0">
                <a:solidFill>
                  <a:srgbClr val="002060"/>
                </a:solidFill>
              </a:rPr>
              <a:t>Increased Online Threat (By external hackers / Intruders)  </a:t>
            </a:r>
          </a:p>
          <a:p>
            <a:endParaRPr lang="en-IN" dirty="0"/>
          </a:p>
        </p:txBody>
      </p:sp>
    </p:spTree>
    <p:extLst>
      <p:ext uri="{BB962C8B-B14F-4D97-AF65-F5344CB8AC3E}">
        <p14:creationId xmlns:p14="http://schemas.microsoft.com/office/powerpoint/2010/main" val="2309275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54959-BDE6-46E9-8407-8A0930093276}"/>
              </a:ext>
            </a:extLst>
          </p:cNvPr>
          <p:cNvSpPr>
            <a:spLocks noGrp="1"/>
          </p:cNvSpPr>
          <p:nvPr>
            <p:ph type="title"/>
          </p:nvPr>
        </p:nvSpPr>
        <p:spPr>
          <a:xfrm>
            <a:off x="1154954" y="457201"/>
            <a:ext cx="9181742" cy="1875182"/>
          </a:xfrm>
        </p:spPr>
        <p:txBody>
          <a:bodyPr/>
          <a:lstStyle/>
          <a:p>
            <a:r>
              <a:rPr lang="en-US" sz="3600" b="1" dirty="0"/>
              <a:t>Breach of Privileged Account can lead to ?</a:t>
            </a:r>
            <a:endParaRPr lang="en-IN" b="1" dirty="0"/>
          </a:p>
        </p:txBody>
      </p:sp>
      <p:sp>
        <p:nvSpPr>
          <p:cNvPr id="3" name="Content Placeholder 2">
            <a:extLst>
              <a:ext uri="{FF2B5EF4-FFF2-40B4-BE49-F238E27FC236}">
                <a16:creationId xmlns:a16="http://schemas.microsoft.com/office/drawing/2014/main" id="{B5B02C51-20E7-49DC-9295-4810AAB2E3C3}"/>
              </a:ext>
            </a:extLst>
          </p:cNvPr>
          <p:cNvSpPr>
            <a:spLocks noGrp="1"/>
          </p:cNvSpPr>
          <p:nvPr>
            <p:ph idx="1"/>
          </p:nvPr>
        </p:nvSpPr>
        <p:spPr>
          <a:xfrm>
            <a:off x="1154954" y="2332383"/>
            <a:ext cx="9181742" cy="4068417"/>
          </a:xfrm>
        </p:spPr>
        <p:txBody>
          <a:bodyPr>
            <a:normAutofit/>
          </a:bodyPr>
          <a:lstStyle/>
          <a:p>
            <a:r>
              <a:rPr lang="en-US" sz="1800" b="1" dirty="0">
                <a:solidFill>
                  <a:srgbClr val="002060"/>
                </a:solidFill>
              </a:rPr>
              <a:t>Financial Losses </a:t>
            </a:r>
          </a:p>
          <a:p>
            <a:endParaRPr lang="en-US" sz="1800" b="1" dirty="0">
              <a:solidFill>
                <a:srgbClr val="002060"/>
              </a:solidFill>
            </a:endParaRPr>
          </a:p>
          <a:p>
            <a:r>
              <a:rPr lang="en-US" sz="1800" b="1" dirty="0">
                <a:solidFill>
                  <a:srgbClr val="002060"/>
                </a:solidFill>
              </a:rPr>
              <a:t>Brand Damage </a:t>
            </a:r>
          </a:p>
          <a:p>
            <a:endParaRPr lang="en-US" sz="1800" b="1" dirty="0">
              <a:solidFill>
                <a:srgbClr val="002060"/>
              </a:solidFill>
            </a:endParaRPr>
          </a:p>
          <a:p>
            <a:r>
              <a:rPr lang="en-US" sz="1800" b="1" dirty="0">
                <a:solidFill>
                  <a:srgbClr val="002060"/>
                </a:solidFill>
              </a:rPr>
              <a:t>Business Continuity Damage </a:t>
            </a:r>
          </a:p>
          <a:p>
            <a:endParaRPr lang="en-US" sz="1800" b="1" dirty="0">
              <a:solidFill>
                <a:srgbClr val="002060"/>
              </a:solidFill>
            </a:endParaRPr>
          </a:p>
          <a:p>
            <a:r>
              <a:rPr lang="en-US" sz="1800" b="1" dirty="0">
                <a:solidFill>
                  <a:srgbClr val="002060"/>
                </a:solidFill>
              </a:rPr>
              <a:t>Regulatory Penalties </a:t>
            </a:r>
          </a:p>
          <a:p>
            <a:endParaRPr lang="en-US" sz="1800" b="1" dirty="0">
              <a:solidFill>
                <a:srgbClr val="002060"/>
              </a:solidFill>
            </a:endParaRPr>
          </a:p>
          <a:p>
            <a:r>
              <a:rPr lang="en-US" sz="1800" b="1" dirty="0">
                <a:solidFill>
                  <a:srgbClr val="002060"/>
                </a:solidFill>
              </a:rPr>
              <a:t>Customer Loss </a:t>
            </a:r>
          </a:p>
          <a:p>
            <a:endParaRPr lang="en-IN" dirty="0"/>
          </a:p>
        </p:txBody>
      </p:sp>
    </p:spTree>
    <p:extLst>
      <p:ext uri="{BB962C8B-B14F-4D97-AF65-F5344CB8AC3E}">
        <p14:creationId xmlns:p14="http://schemas.microsoft.com/office/powerpoint/2010/main" val="3992070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54959-BDE6-46E9-8407-8A0930093276}"/>
              </a:ext>
            </a:extLst>
          </p:cNvPr>
          <p:cNvSpPr>
            <a:spLocks noGrp="1"/>
          </p:cNvSpPr>
          <p:nvPr>
            <p:ph type="title"/>
          </p:nvPr>
        </p:nvSpPr>
        <p:spPr>
          <a:xfrm>
            <a:off x="1154954" y="457201"/>
            <a:ext cx="9181742" cy="1875182"/>
          </a:xfrm>
        </p:spPr>
        <p:txBody>
          <a:bodyPr/>
          <a:lstStyle/>
          <a:p>
            <a:r>
              <a:rPr lang="en-IN" sz="2800" b="1" dirty="0"/>
              <a:t>CYBERARK- PAS( Privileged Access Security): PROACTIVE PROTECTION, DETECTION, &amp; RESPONSE</a:t>
            </a:r>
          </a:p>
        </p:txBody>
      </p:sp>
      <p:sp>
        <p:nvSpPr>
          <p:cNvPr id="3" name="Content Placeholder 2">
            <a:extLst>
              <a:ext uri="{FF2B5EF4-FFF2-40B4-BE49-F238E27FC236}">
                <a16:creationId xmlns:a16="http://schemas.microsoft.com/office/drawing/2014/main" id="{B5B02C51-20E7-49DC-9295-4810AAB2E3C3}"/>
              </a:ext>
            </a:extLst>
          </p:cNvPr>
          <p:cNvSpPr>
            <a:spLocks noGrp="1"/>
          </p:cNvSpPr>
          <p:nvPr>
            <p:ph idx="1"/>
          </p:nvPr>
        </p:nvSpPr>
        <p:spPr>
          <a:xfrm>
            <a:off x="1154954" y="2332383"/>
            <a:ext cx="9181742" cy="4068417"/>
          </a:xfrm>
        </p:spPr>
        <p:txBody>
          <a:bodyPr>
            <a:normAutofit/>
          </a:bodyPr>
          <a:lstStyle/>
          <a:p>
            <a:endParaRPr lang="en-IN" dirty="0"/>
          </a:p>
        </p:txBody>
      </p:sp>
      <p:pic>
        <p:nvPicPr>
          <p:cNvPr id="4" name="Picture 2">
            <a:extLst>
              <a:ext uri="{FF2B5EF4-FFF2-40B4-BE49-F238E27FC236}">
                <a16:creationId xmlns:a16="http://schemas.microsoft.com/office/drawing/2014/main" id="{62F6CB8C-D7BC-49F2-8436-052E6A247543}"/>
              </a:ext>
            </a:extLst>
          </p:cNvPr>
          <p:cNvPicPr>
            <a:picLocks noChangeAspect="1" noChangeArrowheads="1"/>
          </p:cNvPicPr>
          <p:nvPr/>
        </p:nvPicPr>
        <p:blipFill>
          <a:blip r:embed="rId2"/>
          <a:srcRect/>
          <a:stretch>
            <a:fillRect/>
          </a:stretch>
        </p:blipFill>
        <p:spPr bwMode="auto">
          <a:xfrm>
            <a:off x="542929" y="1895194"/>
            <a:ext cx="10405791" cy="4942794"/>
          </a:xfrm>
          <a:prstGeom prst="rect">
            <a:avLst/>
          </a:prstGeom>
          <a:noFill/>
          <a:ln w="9525">
            <a:noFill/>
            <a:miter lim="800000"/>
            <a:headEnd/>
            <a:tailEnd/>
          </a:ln>
          <a:effectLst/>
        </p:spPr>
      </p:pic>
    </p:spTree>
    <p:extLst>
      <p:ext uri="{BB962C8B-B14F-4D97-AF65-F5344CB8AC3E}">
        <p14:creationId xmlns:p14="http://schemas.microsoft.com/office/powerpoint/2010/main" val="302099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4F78DAAE-B0C3-49A3-8AB1-AD2FF0E36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dirty="0"/>
          </a:p>
        </p:txBody>
      </p:sp>
      <p:sp>
        <p:nvSpPr>
          <p:cNvPr id="14" name="Rectangle 13">
            <a:extLst>
              <a:ext uri="{FF2B5EF4-FFF2-40B4-BE49-F238E27FC236}">
                <a16:creationId xmlns:a16="http://schemas.microsoft.com/office/drawing/2014/main" id="{F6A8A81D-3338-4B0F-A26F-A3D259D27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0155665-7CE2-4939-AE5E-020DC1D20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CE88F809-FE6C-45E3-A0F1-891F9302DE4F}"/>
              </a:ext>
            </a:extLst>
          </p:cNvPr>
          <p:cNvSpPr>
            <a:spLocks noGrp="1"/>
          </p:cNvSpPr>
          <p:nvPr>
            <p:ph idx="1"/>
          </p:nvPr>
        </p:nvSpPr>
        <p:spPr/>
        <p:txBody>
          <a:bodyPr/>
          <a:lstStyle/>
          <a:p>
            <a:endParaRPr lang="en-IN"/>
          </a:p>
        </p:txBody>
      </p:sp>
      <p:pic>
        <p:nvPicPr>
          <p:cNvPr id="11" name="Picture 2">
            <a:extLst>
              <a:ext uri="{FF2B5EF4-FFF2-40B4-BE49-F238E27FC236}">
                <a16:creationId xmlns:a16="http://schemas.microsoft.com/office/drawing/2014/main" id="{70EE24BA-2622-45C6-AABB-57C575F871AA}"/>
              </a:ext>
            </a:extLst>
          </p:cNvPr>
          <p:cNvPicPr>
            <a:picLocks noChangeAspect="1" noChangeArrowheads="1"/>
          </p:cNvPicPr>
          <p:nvPr/>
        </p:nvPicPr>
        <p:blipFill>
          <a:blip r:embed="rId2"/>
          <a:srcRect/>
          <a:stretch>
            <a:fillRect/>
          </a:stretch>
        </p:blipFill>
        <p:spPr bwMode="auto">
          <a:xfrm>
            <a:off x="99490" y="801794"/>
            <a:ext cx="11745507" cy="5821744"/>
          </a:xfrm>
          <a:prstGeom prst="rect">
            <a:avLst/>
          </a:prstGeom>
          <a:noFill/>
          <a:ln w="9525">
            <a:noFill/>
            <a:miter lim="800000"/>
            <a:headEnd/>
            <a:tailEnd/>
          </a:ln>
          <a:effectLst/>
        </p:spPr>
      </p:pic>
    </p:spTree>
    <p:extLst>
      <p:ext uri="{BB962C8B-B14F-4D97-AF65-F5344CB8AC3E}">
        <p14:creationId xmlns:p14="http://schemas.microsoft.com/office/powerpoint/2010/main" val="3656589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54959-BDE6-46E9-8407-8A0930093276}"/>
              </a:ext>
            </a:extLst>
          </p:cNvPr>
          <p:cNvSpPr>
            <a:spLocks noGrp="1"/>
          </p:cNvSpPr>
          <p:nvPr>
            <p:ph type="title"/>
          </p:nvPr>
        </p:nvSpPr>
        <p:spPr>
          <a:xfrm>
            <a:off x="1154954" y="973668"/>
            <a:ext cx="8761413" cy="1014158"/>
          </a:xfrm>
        </p:spPr>
        <p:txBody>
          <a:bodyPr/>
          <a:lstStyle/>
          <a:p>
            <a:r>
              <a:rPr lang="en-IN" sz="3600" b="1" dirty="0"/>
              <a:t>Introduction to CyberArk</a:t>
            </a:r>
            <a:endParaRPr lang="en-IN" b="1" dirty="0"/>
          </a:p>
        </p:txBody>
      </p:sp>
      <p:sp>
        <p:nvSpPr>
          <p:cNvPr id="3" name="Content Placeholder 2">
            <a:extLst>
              <a:ext uri="{FF2B5EF4-FFF2-40B4-BE49-F238E27FC236}">
                <a16:creationId xmlns:a16="http://schemas.microsoft.com/office/drawing/2014/main" id="{B5B02C51-20E7-49DC-9295-4810AAB2E3C3}"/>
              </a:ext>
            </a:extLst>
          </p:cNvPr>
          <p:cNvSpPr>
            <a:spLocks noGrp="1"/>
          </p:cNvSpPr>
          <p:nvPr>
            <p:ph idx="1"/>
          </p:nvPr>
        </p:nvSpPr>
        <p:spPr>
          <a:xfrm>
            <a:off x="516835" y="2199861"/>
            <a:ext cx="10058400" cy="4479235"/>
          </a:xfrm>
        </p:spPr>
        <p:txBody>
          <a:bodyPr>
            <a:normAutofit/>
          </a:bodyPr>
          <a:lstStyle/>
          <a:p>
            <a:pPr>
              <a:buFont typeface="Wingdings" pitchFamily="2" charset="2"/>
              <a:buChar char="ü"/>
            </a:pPr>
            <a:r>
              <a:rPr lang="en-US" sz="1800" b="1" dirty="0">
                <a:solidFill>
                  <a:srgbClr val="002060"/>
                </a:solidFill>
              </a:rPr>
              <a:t>The Cyber-Ark  Company provides a ‘Safe Haven’ within your enterprise where all your administrative passwords can be securely stored and shared to authorized users, such as IT staff, on-call administrators, and local administrators in remote locations. </a:t>
            </a:r>
          </a:p>
          <a:p>
            <a:pPr>
              <a:buFont typeface="Wingdings" pitchFamily="2" charset="2"/>
              <a:buChar char="ü"/>
            </a:pPr>
            <a:endParaRPr lang="en-US" sz="1800" b="1" dirty="0">
              <a:solidFill>
                <a:srgbClr val="002060"/>
              </a:solidFill>
            </a:endParaRPr>
          </a:p>
          <a:p>
            <a:pPr>
              <a:buFont typeface="Wingdings" pitchFamily="2" charset="2"/>
              <a:buChar char="ü"/>
            </a:pPr>
            <a:r>
              <a:rPr lang="en-US" sz="1800" b="1" dirty="0">
                <a:solidFill>
                  <a:srgbClr val="002060"/>
                </a:solidFill>
              </a:rPr>
              <a:t>The PIM Suite is a plug-and-play solution which requires minimum effort to set up, and which can be fully operational in a very short period.</a:t>
            </a:r>
          </a:p>
          <a:p>
            <a:pPr>
              <a:buFont typeface="Wingdings" pitchFamily="2" charset="2"/>
              <a:buChar char="ü"/>
            </a:pPr>
            <a:endParaRPr lang="en-US" sz="1800" b="1" dirty="0">
              <a:solidFill>
                <a:srgbClr val="002060"/>
              </a:solidFill>
            </a:endParaRPr>
          </a:p>
          <a:p>
            <a:pPr>
              <a:buFont typeface="Wingdings" pitchFamily="2" charset="2"/>
              <a:buChar char="ü"/>
            </a:pPr>
            <a:r>
              <a:rPr lang="en-US" sz="1800" b="1" dirty="0">
                <a:solidFill>
                  <a:srgbClr val="002060"/>
                </a:solidFill>
              </a:rPr>
              <a:t>CyberArk is the only security company laser-focused on striking down targeted cyber threats, those that make their way inside to attack the heart of the enterprise. Dedicated to stopping attacks before they stop business.</a:t>
            </a:r>
          </a:p>
          <a:p>
            <a:pPr>
              <a:buFont typeface="Wingdings" pitchFamily="2" charset="2"/>
              <a:buChar char="ü"/>
            </a:pPr>
            <a:endParaRPr lang="en-US" sz="1800" b="1" dirty="0">
              <a:solidFill>
                <a:srgbClr val="002060"/>
              </a:solidFill>
            </a:endParaRPr>
          </a:p>
          <a:p>
            <a:pPr>
              <a:buFont typeface="Wingdings" pitchFamily="2" charset="2"/>
              <a:buChar char="ü"/>
            </a:pPr>
            <a:r>
              <a:rPr lang="en-US" sz="1800" b="1" dirty="0">
                <a:solidFill>
                  <a:srgbClr val="002060"/>
                </a:solidFill>
              </a:rPr>
              <a:t> CyberArk is trusted by the world’s leading companies to protect their highest-value information assets, infrastructure and applications.</a:t>
            </a:r>
          </a:p>
          <a:p>
            <a:endParaRPr lang="en-IN" dirty="0"/>
          </a:p>
        </p:txBody>
      </p:sp>
    </p:spTree>
    <p:extLst>
      <p:ext uri="{BB962C8B-B14F-4D97-AF65-F5344CB8AC3E}">
        <p14:creationId xmlns:p14="http://schemas.microsoft.com/office/powerpoint/2010/main" val="1369360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48FB1-6D4C-45DE-8BDF-EAB86E68524A}"/>
              </a:ext>
            </a:extLst>
          </p:cNvPr>
          <p:cNvSpPr>
            <a:spLocks noGrp="1"/>
          </p:cNvSpPr>
          <p:nvPr>
            <p:ph type="title"/>
          </p:nvPr>
        </p:nvSpPr>
        <p:spPr>
          <a:xfrm>
            <a:off x="1285461" y="-106017"/>
            <a:ext cx="8630906" cy="1590259"/>
          </a:xfrm>
        </p:spPr>
        <p:txBody>
          <a:bodyPr/>
          <a:lstStyle/>
          <a:p>
            <a:r>
              <a:rPr lang="en-IN" sz="3600" b="1" dirty="0">
                <a:solidFill>
                  <a:srgbClr val="FFFF00"/>
                </a:solidFill>
              </a:rPr>
              <a:t>Basic CyberArk Components</a:t>
            </a:r>
            <a:endParaRPr lang="en-IN" b="1" dirty="0">
              <a:solidFill>
                <a:srgbClr val="FFFF00"/>
              </a:solidFill>
            </a:endParaRPr>
          </a:p>
        </p:txBody>
      </p:sp>
      <p:sp>
        <p:nvSpPr>
          <p:cNvPr id="9" name="Content Placeholder 8">
            <a:extLst>
              <a:ext uri="{FF2B5EF4-FFF2-40B4-BE49-F238E27FC236}">
                <a16:creationId xmlns:a16="http://schemas.microsoft.com/office/drawing/2014/main" id="{A9821C8C-EF1C-4211-9866-5AFBDE3655AE}"/>
              </a:ext>
            </a:extLst>
          </p:cNvPr>
          <p:cNvSpPr>
            <a:spLocks noGrp="1"/>
          </p:cNvSpPr>
          <p:nvPr>
            <p:ph idx="1"/>
          </p:nvPr>
        </p:nvSpPr>
        <p:spPr/>
        <p:txBody>
          <a:bodyPr/>
          <a:lstStyle/>
          <a:p>
            <a:endParaRPr lang="en-IN"/>
          </a:p>
        </p:txBody>
      </p:sp>
      <p:pic>
        <p:nvPicPr>
          <p:cNvPr id="11" name="Picture 10">
            <a:extLst>
              <a:ext uri="{FF2B5EF4-FFF2-40B4-BE49-F238E27FC236}">
                <a16:creationId xmlns:a16="http://schemas.microsoft.com/office/drawing/2014/main" id="{5A1778CB-FE73-43F9-959C-54418C96C4CE}"/>
              </a:ext>
            </a:extLst>
          </p:cNvPr>
          <p:cNvPicPr>
            <a:picLocks noChangeAspect="1"/>
          </p:cNvPicPr>
          <p:nvPr/>
        </p:nvPicPr>
        <p:blipFill>
          <a:blip r:embed="rId2"/>
          <a:stretch>
            <a:fillRect/>
          </a:stretch>
        </p:blipFill>
        <p:spPr>
          <a:xfrm>
            <a:off x="98474" y="1281821"/>
            <a:ext cx="11788726" cy="5358130"/>
          </a:xfrm>
          <a:prstGeom prst="rect">
            <a:avLst/>
          </a:prstGeom>
        </p:spPr>
      </p:pic>
    </p:spTree>
    <p:extLst>
      <p:ext uri="{BB962C8B-B14F-4D97-AF65-F5344CB8AC3E}">
        <p14:creationId xmlns:p14="http://schemas.microsoft.com/office/powerpoint/2010/main" val="2989432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48FB1-6D4C-45DE-8BDF-EAB86E68524A}"/>
              </a:ext>
            </a:extLst>
          </p:cNvPr>
          <p:cNvSpPr>
            <a:spLocks noGrp="1"/>
          </p:cNvSpPr>
          <p:nvPr>
            <p:ph type="title"/>
          </p:nvPr>
        </p:nvSpPr>
        <p:spPr>
          <a:xfrm>
            <a:off x="1285461" y="-106017"/>
            <a:ext cx="8630906" cy="1590259"/>
          </a:xfrm>
        </p:spPr>
        <p:txBody>
          <a:bodyPr/>
          <a:lstStyle/>
          <a:p>
            <a:r>
              <a:rPr lang="en-US" sz="2800" b="1" dirty="0"/>
              <a:t>Overview of Enterprise Password Vault (EPV)</a:t>
            </a:r>
            <a:endParaRPr lang="en-IN" sz="2800" b="1" dirty="0">
              <a:solidFill>
                <a:srgbClr val="FFFF00"/>
              </a:solidFill>
            </a:endParaRPr>
          </a:p>
        </p:txBody>
      </p:sp>
      <p:sp>
        <p:nvSpPr>
          <p:cNvPr id="5" name="Content Placeholder 4">
            <a:extLst>
              <a:ext uri="{FF2B5EF4-FFF2-40B4-BE49-F238E27FC236}">
                <a16:creationId xmlns:a16="http://schemas.microsoft.com/office/drawing/2014/main" id="{2D9D68E5-FFBA-4C85-9899-1219880D1338}"/>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2D09E7C8-1F7B-431F-9B3A-C4D540B828A4}"/>
              </a:ext>
            </a:extLst>
          </p:cNvPr>
          <p:cNvPicPr>
            <a:picLocks noChangeAspect="1"/>
          </p:cNvPicPr>
          <p:nvPr/>
        </p:nvPicPr>
        <p:blipFill>
          <a:blip r:embed="rId2"/>
          <a:stretch>
            <a:fillRect/>
          </a:stretch>
        </p:blipFill>
        <p:spPr>
          <a:xfrm>
            <a:off x="295422" y="1519237"/>
            <a:ext cx="11690252" cy="5338763"/>
          </a:xfrm>
          <a:prstGeom prst="rect">
            <a:avLst/>
          </a:prstGeom>
        </p:spPr>
      </p:pic>
    </p:spTree>
    <p:extLst>
      <p:ext uri="{BB962C8B-B14F-4D97-AF65-F5344CB8AC3E}">
        <p14:creationId xmlns:p14="http://schemas.microsoft.com/office/powerpoint/2010/main" val="21043222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otalTime>6</TotalTime>
  <Words>620</Words>
  <Application>Microsoft Office PowerPoint</Application>
  <PresentationFormat>Widescreen</PresentationFormat>
  <Paragraphs>62</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Century Gothic</vt:lpstr>
      <vt:lpstr>Wingdings</vt:lpstr>
      <vt:lpstr>Wingdings 3</vt:lpstr>
      <vt:lpstr>Ion Boardroom</vt:lpstr>
      <vt:lpstr>CyberArk PAS Solution For Beginners</vt:lpstr>
      <vt:lpstr>What is a Privileged Account?</vt:lpstr>
      <vt:lpstr>Problems Associated with Unmanaged Privileged Account</vt:lpstr>
      <vt:lpstr>Breach of Privileged Account can lead to ?</vt:lpstr>
      <vt:lpstr>CYBERARK- PAS( Privileged Access Security): PROACTIVE PROTECTION, DETECTION, &amp; RESPONSE</vt:lpstr>
      <vt:lpstr>PowerPoint Presentation</vt:lpstr>
      <vt:lpstr>Introduction to CyberArk</vt:lpstr>
      <vt:lpstr>Basic CyberArk Components</vt:lpstr>
      <vt:lpstr>Overview of Enterprise Password Vault (EPV)</vt:lpstr>
      <vt:lpstr>Vault 7 Security Layers:</vt:lpstr>
      <vt:lpstr>What is a Safe?  It’s a logical space/Basic Access Control Unit in the Vault. </vt:lpstr>
      <vt:lpstr>Users and Groups Hierarchy </vt:lpstr>
      <vt:lpstr>Password Vault Web Access</vt:lpstr>
      <vt:lpstr>Multiple Authentication Methods</vt:lpstr>
      <vt:lpstr>Overview of Central Policy Manager (CPM)</vt:lpstr>
      <vt:lpstr>Communication Matrix</vt:lpstr>
      <vt:lpstr>PowerPoint Presentation</vt:lpstr>
      <vt:lpstr>Privileged Session Management (PSM) </vt:lpstr>
      <vt:lpstr>PowerPoint Presentation</vt:lpstr>
      <vt:lpstr>PSM Architecture</vt:lpstr>
      <vt:lpstr>The Master Policy</vt:lpstr>
      <vt:lpstr>PowerPoint Presentation</vt:lpstr>
      <vt:lpstr>PowerPoint Presentation</vt:lpstr>
      <vt:lpstr>PowerPoint Presentation</vt:lpstr>
      <vt:lpstr>PowerPoint Presentation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CyberArk PAS Solution For Beginners</dc:title>
  <dc:creator>Sasi Sarath</dc:creator>
  <cp:lastModifiedBy>Sasi Sarath</cp:lastModifiedBy>
  <cp:revision>2</cp:revision>
  <dcterms:modified xsi:type="dcterms:W3CDTF">2023-10-02T14:51:18Z</dcterms:modified>
</cp:coreProperties>
</file>