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8" r:id="rId3"/>
    <p:sldId id="259" r:id="rId4"/>
    <p:sldId id="260" r:id="rId5"/>
    <p:sldId id="265" r:id="rId6"/>
    <p:sldId id="266" r:id="rId7"/>
    <p:sldId id="261" r:id="rId8"/>
    <p:sldId id="267" r:id="rId9"/>
    <p:sldId id="269" r:id="rId10"/>
    <p:sldId id="270" r:id="rId11"/>
    <p:sldId id="271" r:id="rId12"/>
    <p:sldId id="272" r:id="rId13"/>
    <p:sldId id="273" r:id="rId14"/>
    <p:sldId id="275" r:id="rId15"/>
    <p:sldId id="277" r:id="rId16"/>
    <p:sldId id="279" r:id="rId17"/>
    <p:sldId id="280" r:id="rId18"/>
    <p:sldId id="281" r:id="rId19"/>
    <p:sldId id="283" r:id="rId20"/>
    <p:sldId id="285" r:id="rId21"/>
    <p:sldId id="287" r:id="rId22"/>
    <p:sldId id="289" r:id="rId23"/>
    <p:sldId id="290" r:id="rId24"/>
    <p:sldId id="293" r:id="rId25"/>
    <p:sldId id="297" r:id="rId26"/>
    <p:sldId id="312" r:id="rId27"/>
    <p:sldId id="313" r:id="rId28"/>
    <p:sldId id="314" r:id="rId29"/>
    <p:sldId id="318" r:id="rId30"/>
    <p:sldId id="319" r:id="rId31"/>
    <p:sldId id="320" r:id="rId32"/>
    <p:sldId id="321" r:id="rId33"/>
    <p:sldId id="322" r:id="rId34"/>
    <p:sldId id="323" r:id="rId35"/>
    <p:sldId id="324" r:id="rId36"/>
    <p:sldId id="325" r:id="rId37"/>
    <p:sldId id="327" r:id="rId38"/>
    <p:sldId id="328" r:id="rId39"/>
    <p:sldId id="329" r:id="rId40"/>
    <p:sldId id="331" r:id="rId41"/>
    <p:sldId id="332" r:id="rId42"/>
    <p:sldId id="333" r:id="rId43"/>
    <p:sldId id="334" r:id="rId44"/>
    <p:sldId id="335" r:id="rId45"/>
    <p:sldId id="336" r:id="rId46"/>
    <p:sldId id="337" r:id="rId47"/>
    <p:sldId id="308" r:id="rId48"/>
    <p:sldId id="309" r:id="rId49"/>
    <p:sldId id="310" r:id="rId50"/>
    <p:sldId id="311"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5" r:id="rId67"/>
    <p:sldId id="363" r:id="rId68"/>
    <p:sldId id="364"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D4386-00D0-4338-937B-55D99C21E288}"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4B629-9650-4BF5-8556-F97B3CFCF66C}" type="slidenum">
              <a:rPr lang="en-US" smtClean="0"/>
              <a:t>‹#›</a:t>
            </a:fld>
            <a:endParaRPr lang="en-US"/>
          </a:p>
        </p:txBody>
      </p:sp>
    </p:spTree>
    <p:extLst>
      <p:ext uri="{BB962C8B-B14F-4D97-AF65-F5344CB8AC3E}">
        <p14:creationId xmlns:p14="http://schemas.microsoft.com/office/powerpoint/2010/main" val="69943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482DB0CF-4E15-4294-9E0D-A18755D97904}" type="slidenum">
              <a:rPr lang="en-IN" altLang="en-US"/>
              <a:pPr/>
              <a:t>25</a:t>
            </a:fld>
            <a:endParaRPr lang="en-IN" altLang="en-US"/>
          </a:p>
        </p:txBody>
      </p:sp>
      <p:sp>
        <p:nvSpPr>
          <p:cNvPr id="32769" name="Rectangle 1"/>
          <p:cNvSpPr txBox="1">
            <a:spLocks noGrp="1" noRot="1" noChangeAspect="1" noChangeArrowheads="1"/>
          </p:cNvSpPr>
          <p:nvPr>
            <p:ph type="sldImg"/>
          </p:nvPr>
        </p:nvSpPr>
        <p:spPr bwMode="auto">
          <a:xfrm>
            <a:off x="685800" y="1143000"/>
            <a:ext cx="5486400" cy="30861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277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747713" algn="l"/>
                <a:tab pos="1497013" algn="l"/>
                <a:tab pos="2246313" algn="l"/>
                <a:tab pos="2995613" algn="l"/>
                <a:tab pos="3744913" algn="l"/>
                <a:tab pos="4494213" algn="l"/>
                <a:tab pos="5243513" algn="l"/>
                <a:tab pos="5992813" algn="l"/>
                <a:tab pos="6742113" algn="l"/>
                <a:tab pos="7491413" algn="l"/>
                <a:tab pos="8240713" algn="l"/>
                <a:tab pos="8990013" algn="l"/>
                <a:tab pos="9739313" algn="l"/>
                <a:tab pos="10488613" algn="l"/>
              </a:tabLst>
              <a:defRPr sz="1500">
                <a:solidFill>
                  <a:srgbClr val="000000"/>
                </a:solidFill>
                <a:latin typeface="Arial" panose="020B0604020202020204" pitchFamily="34" charset="0"/>
                <a:ea typeface="Microsoft YaHei" panose="020B0503020204020204" pitchFamily="34" charset="-122"/>
              </a:defRPr>
            </a:lvl1pPr>
            <a:lvl2pPr>
              <a:tabLst>
                <a:tab pos="0" algn="l"/>
                <a:tab pos="747713" algn="l"/>
                <a:tab pos="1497013" algn="l"/>
                <a:tab pos="2246313" algn="l"/>
                <a:tab pos="2995613" algn="l"/>
                <a:tab pos="3744913" algn="l"/>
                <a:tab pos="4494213" algn="l"/>
                <a:tab pos="5243513" algn="l"/>
                <a:tab pos="5992813" algn="l"/>
                <a:tab pos="6742113" algn="l"/>
                <a:tab pos="7491413" algn="l"/>
                <a:tab pos="8240713" algn="l"/>
                <a:tab pos="8990013" algn="l"/>
                <a:tab pos="9739313" algn="l"/>
                <a:tab pos="10488613" algn="l"/>
              </a:tabLst>
              <a:defRPr sz="1500">
                <a:solidFill>
                  <a:srgbClr val="000000"/>
                </a:solidFill>
                <a:latin typeface="Arial" panose="020B0604020202020204" pitchFamily="34" charset="0"/>
                <a:ea typeface="Microsoft YaHei" panose="020B0503020204020204" pitchFamily="34" charset="-122"/>
              </a:defRPr>
            </a:lvl2pPr>
            <a:lvl3pPr>
              <a:tabLst>
                <a:tab pos="0" algn="l"/>
                <a:tab pos="747713" algn="l"/>
                <a:tab pos="1497013" algn="l"/>
                <a:tab pos="2246313" algn="l"/>
                <a:tab pos="2995613" algn="l"/>
                <a:tab pos="3744913" algn="l"/>
                <a:tab pos="4494213" algn="l"/>
                <a:tab pos="5243513" algn="l"/>
                <a:tab pos="5992813" algn="l"/>
                <a:tab pos="6742113" algn="l"/>
                <a:tab pos="7491413" algn="l"/>
                <a:tab pos="8240713" algn="l"/>
                <a:tab pos="8990013" algn="l"/>
                <a:tab pos="9739313" algn="l"/>
                <a:tab pos="10488613" algn="l"/>
              </a:tabLst>
              <a:defRPr sz="1500">
                <a:solidFill>
                  <a:srgbClr val="000000"/>
                </a:solidFill>
                <a:latin typeface="Arial" panose="020B0604020202020204" pitchFamily="34" charset="0"/>
                <a:ea typeface="Microsoft YaHei" panose="020B0503020204020204" pitchFamily="34" charset="-122"/>
              </a:defRPr>
            </a:lvl3pPr>
            <a:lvl4pPr>
              <a:tabLst>
                <a:tab pos="0" algn="l"/>
                <a:tab pos="747713" algn="l"/>
                <a:tab pos="1497013" algn="l"/>
                <a:tab pos="2246313" algn="l"/>
                <a:tab pos="2995613" algn="l"/>
                <a:tab pos="3744913" algn="l"/>
                <a:tab pos="4494213" algn="l"/>
                <a:tab pos="5243513" algn="l"/>
                <a:tab pos="5992813" algn="l"/>
                <a:tab pos="6742113" algn="l"/>
                <a:tab pos="7491413" algn="l"/>
                <a:tab pos="8240713" algn="l"/>
                <a:tab pos="8990013" algn="l"/>
                <a:tab pos="9739313" algn="l"/>
                <a:tab pos="10488613" algn="l"/>
              </a:tabLst>
              <a:defRPr sz="1500">
                <a:solidFill>
                  <a:srgbClr val="000000"/>
                </a:solidFill>
                <a:latin typeface="Arial" panose="020B0604020202020204" pitchFamily="34" charset="0"/>
                <a:ea typeface="Microsoft YaHei" panose="020B0503020204020204" pitchFamily="34" charset="-122"/>
              </a:defRPr>
            </a:lvl4pPr>
            <a:lvl5pPr>
              <a:tabLst>
                <a:tab pos="0" algn="l"/>
                <a:tab pos="747713" algn="l"/>
                <a:tab pos="1497013" algn="l"/>
                <a:tab pos="2246313" algn="l"/>
                <a:tab pos="2995613" algn="l"/>
                <a:tab pos="3744913" algn="l"/>
                <a:tab pos="4494213" algn="l"/>
                <a:tab pos="5243513" algn="l"/>
                <a:tab pos="5992813" algn="l"/>
                <a:tab pos="6742113" algn="l"/>
                <a:tab pos="7491413" algn="l"/>
                <a:tab pos="8240713" algn="l"/>
                <a:tab pos="8990013" algn="l"/>
                <a:tab pos="9739313" algn="l"/>
                <a:tab pos="10488613" algn="l"/>
              </a:tabLst>
              <a:defRPr sz="1500">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747713" algn="l"/>
                <a:tab pos="1497013" algn="l"/>
                <a:tab pos="2246313" algn="l"/>
                <a:tab pos="2995613" algn="l"/>
                <a:tab pos="3744913" algn="l"/>
                <a:tab pos="4494213" algn="l"/>
                <a:tab pos="5243513" algn="l"/>
                <a:tab pos="5992813" algn="l"/>
                <a:tab pos="6742113" algn="l"/>
                <a:tab pos="7491413" algn="l"/>
                <a:tab pos="8240713" algn="l"/>
                <a:tab pos="8990013" algn="l"/>
                <a:tab pos="9739313" algn="l"/>
                <a:tab pos="10488613" algn="l"/>
              </a:tabLst>
              <a:defRPr sz="1500">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747713" algn="l"/>
                <a:tab pos="1497013" algn="l"/>
                <a:tab pos="2246313" algn="l"/>
                <a:tab pos="2995613" algn="l"/>
                <a:tab pos="3744913" algn="l"/>
                <a:tab pos="4494213" algn="l"/>
                <a:tab pos="5243513" algn="l"/>
                <a:tab pos="5992813" algn="l"/>
                <a:tab pos="6742113" algn="l"/>
                <a:tab pos="7491413" algn="l"/>
                <a:tab pos="8240713" algn="l"/>
                <a:tab pos="8990013" algn="l"/>
                <a:tab pos="9739313" algn="l"/>
                <a:tab pos="10488613" algn="l"/>
              </a:tabLst>
              <a:defRPr sz="1500">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747713" algn="l"/>
                <a:tab pos="1497013" algn="l"/>
                <a:tab pos="2246313" algn="l"/>
                <a:tab pos="2995613" algn="l"/>
                <a:tab pos="3744913" algn="l"/>
                <a:tab pos="4494213" algn="l"/>
                <a:tab pos="5243513" algn="l"/>
                <a:tab pos="5992813" algn="l"/>
                <a:tab pos="6742113" algn="l"/>
                <a:tab pos="7491413" algn="l"/>
                <a:tab pos="8240713" algn="l"/>
                <a:tab pos="8990013" algn="l"/>
                <a:tab pos="9739313" algn="l"/>
                <a:tab pos="10488613" algn="l"/>
              </a:tabLst>
              <a:defRPr sz="1500">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747713" algn="l"/>
                <a:tab pos="1497013" algn="l"/>
                <a:tab pos="2246313" algn="l"/>
                <a:tab pos="2995613" algn="l"/>
                <a:tab pos="3744913" algn="l"/>
                <a:tab pos="4494213" algn="l"/>
                <a:tab pos="5243513" algn="l"/>
                <a:tab pos="5992813" algn="l"/>
                <a:tab pos="6742113" algn="l"/>
                <a:tab pos="7491413" algn="l"/>
                <a:tab pos="8240713" algn="l"/>
                <a:tab pos="8990013" algn="l"/>
                <a:tab pos="9739313" algn="l"/>
                <a:tab pos="10488613" algn="l"/>
              </a:tabLst>
              <a:defRPr sz="1500">
                <a:solidFill>
                  <a:srgbClr val="000000"/>
                </a:solidFill>
                <a:latin typeface="Arial" panose="020B0604020202020204" pitchFamily="34" charset="0"/>
                <a:ea typeface="Microsoft YaHei" panose="020B0503020204020204" pitchFamily="34" charset="-122"/>
              </a:defRPr>
            </a:lvl9pPr>
          </a:lstStyle>
          <a:p>
            <a:pPr algn="r">
              <a:buClrTx/>
              <a:buFontTx/>
              <a:buNone/>
            </a:pPr>
            <a:fld id="{8B3A589C-D7A0-4B5B-9D7A-88E222C2C774}" type="slidenum">
              <a:rPr lang="en-IN" altLang="en-US" sz="1200">
                <a:latin typeface="Calibri" panose="020F0502020204030204" pitchFamily="34" charset="0"/>
              </a:rPr>
              <a:pPr algn="r">
                <a:buClrTx/>
                <a:buFontTx/>
                <a:buNone/>
              </a:pPr>
              <a:t>25</a:t>
            </a:fld>
            <a:endParaRPr lang="en-IN" altLang="en-US" sz="1200">
              <a:latin typeface="Calibri" panose="020F0502020204030204" pitchFamily="34" charset="0"/>
            </a:endParaRPr>
          </a:p>
        </p:txBody>
      </p:sp>
    </p:spTree>
    <p:extLst>
      <p:ext uri="{BB962C8B-B14F-4D97-AF65-F5344CB8AC3E}">
        <p14:creationId xmlns:p14="http://schemas.microsoft.com/office/powerpoint/2010/main" val="350225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AEAC50-61D5-4F00-8E44-114BF8547D7D}"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254593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AEAC50-61D5-4F00-8E44-114BF8547D7D}"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149767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AEAC50-61D5-4F00-8E44-114BF8547D7D}"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266749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AEAC50-61D5-4F00-8E44-114BF8547D7D}"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161327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AEAC50-61D5-4F00-8E44-114BF8547D7D}"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401577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AEAC50-61D5-4F00-8E44-114BF8547D7D}"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210072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AEAC50-61D5-4F00-8E44-114BF8547D7D}"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344244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AEAC50-61D5-4F00-8E44-114BF8547D7D}"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146204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EAC50-61D5-4F00-8E44-114BF8547D7D}"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292881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AEAC50-61D5-4F00-8E44-114BF8547D7D}"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140189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AEAC50-61D5-4F00-8E44-114BF8547D7D}"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03D8E-88E5-4059-ACA6-D72FC9D05B30}" type="slidenum">
              <a:rPr lang="en-US" smtClean="0"/>
              <a:t>‹#›</a:t>
            </a:fld>
            <a:endParaRPr lang="en-US"/>
          </a:p>
        </p:txBody>
      </p:sp>
    </p:spTree>
    <p:extLst>
      <p:ext uri="{BB962C8B-B14F-4D97-AF65-F5344CB8AC3E}">
        <p14:creationId xmlns:p14="http://schemas.microsoft.com/office/powerpoint/2010/main" val="363578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EAC50-61D5-4F00-8E44-114BF8547D7D}" type="datetimeFigureOut">
              <a:rPr lang="en-US" smtClean="0"/>
              <a:t>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03D8E-88E5-4059-ACA6-D72FC9D05B30}" type="slidenum">
              <a:rPr lang="en-US" smtClean="0"/>
              <a:t>‹#›</a:t>
            </a:fld>
            <a:endParaRPr lang="en-US"/>
          </a:p>
        </p:txBody>
      </p:sp>
    </p:spTree>
    <p:extLst>
      <p:ext uri="{BB962C8B-B14F-4D97-AF65-F5344CB8AC3E}">
        <p14:creationId xmlns:p14="http://schemas.microsoft.com/office/powerpoint/2010/main" val="1650363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890" y="187889"/>
            <a:ext cx="11849622" cy="6475957"/>
          </a:xfrm>
        </p:spPr>
        <p:txBody>
          <a:bodyPr>
            <a:normAutofit fontScale="92500"/>
          </a:bodyPr>
          <a:lstStyle/>
          <a:p>
            <a:pPr algn="l"/>
            <a:r>
              <a:rPr lang="en-US" b="1" dirty="0" smtClean="0"/>
              <a:t>INVESTIGATOR’S BROCHURE (IB)</a:t>
            </a:r>
          </a:p>
          <a:p>
            <a:pPr algn="l"/>
            <a:r>
              <a:rPr lang="en-US" dirty="0" smtClean="0"/>
              <a:t>Investigator’s Brochure (IB</a:t>
            </a:r>
            <a:r>
              <a:rPr lang="en-US" dirty="0"/>
              <a:t>) summarises the main elements of the </a:t>
            </a:r>
            <a:r>
              <a:rPr lang="en-US" dirty="0" smtClean="0"/>
              <a:t>entire development </a:t>
            </a:r>
            <a:r>
              <a:rPr lang="en-US" dirty="0"/>
              <a:t>programme to date, </a:t>
            </a:r>
            <a:r>
              <a:rPr lang="en-US" b="1" dirty="0"/>
              <a:t>primarily for </a:t>
            </a:r>
            <a:r>
              <a:rPr lang="en-US" b="1" dirty="0" smtClean="0"/>
              <a:t>the benefit </a:t>
            </a:r>
            <a:r>
              <a:rPr lang="en-US" b="1" dirty="0"/>
              <a:t>of investigators </a:t>
            </a:r>
            <a:r>
              <a:rPr lang="en-US" dirty="0"/>
              <a:t>conducting clinical </a:t>
            </a:r>
            <a:r>
              <a:rPr lang="en-US" dirty="0" smtClean="0"/>
              <a:t>studies to assess the risks and benefits associated with an investigational product.</a:t>
            </a:r>
          </a:p>
          <a:p>
            <a:pPr algn="l"/>
            <a:r>
              <a:rPr lang="en-US" dirty="0" smtClean="0"/>
              <a:t>IB </a:t>
            </a:r>
            <a:r>
              <a:rPr lang="en-US" dirty="0"/>
              <a:t>provides an overview of </a:t>
            </a:r>
            <a:r>
              <a:rPr lang="en-US" dirty="0" smtClean="0"/>
              <a:t>nonclinical and </a:t>
            </a:r>
            <a:r>
              <a:rPr lang="en-US" dirty="0"/>
              <a:t>clinical findings </a:t>
            </a:r>
            <a:r>
              <a:rPr lang="en-US" dirty="0" smtClean="0"/>
              <a:t>together it </a:t>
            </a:r>
            <a:r>
              <a:rPr lang="en-US" dirty="0"/>
              <a:t>is also used by independent ethics </a:t>
            </a:r>
            <a:r>
              <a:rPr lang="en-US" dirty="0" smtClean="0"/>
              <a:t>committees when </a:t>
            </a:r>
            <a:r>
              <a:rPr lang="en-US" dirty="0"/>
              <a:t>deciding on ethical approval for </a:t>
            </a:r>
            <a:r>
              <a:rPr lang="en-US" dirty="0" smtClean="0"/>
              <a:t>conducting a </a:t>
            </a:r>
            <a:r>
              <a:rPr lang="en-US" dirty="0"/>
              <a:t>clinical study. </a:t>
            </a:r>
            <a:endParaRPr lang="en-US" dirty="0" smtClean="0"/>
          </a:p>
          <a:p>
            <a:pPr algn="l"/>
            <a:endParaRPr lang="en-US" dirty="0" smtClean="0"/>
          </a:p>
          <a:p>
            <a:pPr algn="l"/>
            <a:r>
              <a:rPr lang="en-US" b="1" dirty="0"/>
              <a:t>General Considerations</a:t>
            </a:r>
          </a:p>
          <a:p>
            <a:pPr algn="l"/>
            <a:r>
              <a:rPr lang="en-US" dirty="0"/>
              <a:t>The IB should include:</a:t>
            </a:r>
          </a:p>
          <a:p>
            <a:pPr algn="l"/>
            <a:r>
              <a:rPr lang="en-US" b="1" dirty="0"/>
              <a:t>Title Page</a:t>
            </a:r>
          </a:p>
          <a:p>
            <a:pPr algn="l"/>
            <a:r>
              <a:rPr lang="en-US" dirty="0"/>
              <a:t>This should provide the sponsor's name, the identity of each investigational product ( i.e., research number, chemical or approved generic name, and trade name(s) where legally permissible and desired by the sponsor), and the release date. It is also suggested that an edition number, and a reference to the number and date of the edition it supersedes, be provided. </a:t>
            </a:r>
          </a:p>
          <a:p>
            <a:pPr algn="l"/>
            <a:r>
              <a:rPr lang="en-US" i="1" dirty="0"/>
              <a:t> </a:t>
            </a:r>
            <a:r>
              <a:rPr lang="en-US" b="1" dirty="0"/>
              <a:t>Confidentiality Statement</a:t>
            </a:r>
          </a:p>
          <a:p>
            <a:pPr algn="l"/>
            <a:r>
              <a:rPr lang="en-US" dirty="0"/>
              <a:t>The sponsor may wish to include a statement instructing the investigator/recipients to treat the IB as a confidential document for the sole information and use of the investigator's team and the IRB/IEC.</a:t>
            </a:r>
            <a:endParaRPr lang="en-US" b="1" dirty="0"/>
          </a:p>
          <a:p>
            <a:endParaRPr lang="en-US" dirty="0"/>
          </a:p>
          <a:p>
            <a:pPr algn="l"/>
            <a:endParaRPr lang="en-US" dirty="0" smtClean="0"/>
          </a:p>
        </p:txBody>
      </p:sp>
    </p:spTree>
    <p:extLst>
      <p:ext uri="{BB962C8B-B14F-4D97-AF65-F5344CB8AC3E}">
        <p14:creationId xmlns:p14="http://schemas.microsoft.com/office/powerpoint/2010/main" val="71853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1599210" y="148442"/>
            <a:ext cx="9100458"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3200" dirty="0">
                <a:latin typeface="Times New Roman" panose="02020603050405020304" pitchFamily="18" charset="0"/>
                <a:cs typeface="Times New Roman" panose="02020603050405020304" pitchFamily="18" charset="0"/>
              </a:rPr>
              <a:t>PROTOCOL</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A Clinical Trial Protocol is a document that describes the objective(s), design, methodology, statistical considerations, and organization of a clinical trial. </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All clinical trials are based on a set of rules called a protocol. </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A protocol describes :</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What type of people may participate in the trial</a:t>
            </a:r>
          </a:p>
          <a:p>
            <a:pPr algn="just"/>
            <a:r>
              <a:rPr lang="en-US" altLang="en-US" sz="2400" dirty="0">
                <a:latin typeface="Times New Roman" panose="02020603050405020304" pitchFamily="18" charset="0"/>
                <a:cs typeface="Times New Roman" panose="02020603050405020304" pitchFamily="18" charset="0"/>
              </a:rPr>
              <a:t>The schedule of tests</a:t>
            </a:r>
          </a:p>
          <a:p>
            <a:pPr algn="just"/>
            <a:r>
              <a:rPr lang="en-US" altLang="en-US" sz="2400" dirty="0">
                <a:latin typeface="Times New Roman" panose="02020603050405020304" pitchFamily="18" charset="0"/>
                <a:cs typeface="Times New Roman" panose="02020603050405020304" pitchFamily="18" charset="0"/>
              </a:rPr>
              <a:t>Procedures</a:t>
            </a:r>
          </a:p>
          <a:p>
            <a:pPr algn="just"/>
            <a:r>
              <a:rPr lang="en-US" altLang="en-US" sz="2400" dirty="0">
                <a:latin typeface="Times New Roman" panose="02020603050405020304" pitchFamily="18" charset="0"/>
                <a:cs typeface="Times New Roman" panose="02020603050405020304" pitchFamily="18" charset="0"/>
              </a:rPr>
              <a:t>Medications and Dosages</a:t>
            </a:r>
          </a:p>
          <a:p>
            <a:pPr algn="just"/>
            <a:r>
              <a:rPr lang="en-US" altLang="en-US" sz="2400" dirty="0">
                <a:latin typeface="Times New Roman" panose="02020603050405020304" pitchFamily="18" charset="0"/>
                <a:cs typeface="Times New Roman" panose="02020603050405020304" pitchFamily="18" charset="0"/>
              </a:rPr>
              <a:t>Length of the study</a:t>
            </a:r>
          </a:p>
          <a:p>
            <a:pPr algn="just"/>
            <a:endParaRPr lang="en-US" altLang="en-US" sz="2400" dirty="0">
              <a:latin typeface="Times New Roman" panose="02020603050405020304" pitchFamily="18" charset="0"/>
              <a:cs typeface="Times New Roman" panose="02020603050405020304" pitchFamily="18" charset="0"/>
            </a:endParaRPr>
          </a:p>
          <a:p>
            <a:pPr algn="just"/>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825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304801"/>
            <a:ext cx="8153400" cy="6556375"/>
          </a:xfrm>
          <a:prstGeom prst="rect">
            <a:avLst/>
          </a:prstGeom>
          <a:noFill/>
        </p:spPr>
        <p:txBody>
          <a:bodyPr>
            <a:spAutoFit/>
          </a:bodyPr>
          <a:lstStyle/>
          <a:p>
            <a:pPr algn="ctr">
              <a:defRPr/>
            </a:pPr>
            <a:r>
              <a:rPr lang="en-US" sz="3200" dirty="0">
                <a:latin typeface="Times New Roman" pitchFamily="18" charset="0"/>
                <a:cs typeface="Times New Roman" pitchFamily="18" charset="0"/>
              </a:rPr>
              <a:t>COMPONENTS </a:t>
            </a:r>
          </a:p>
          <a:p>
            <a:pPr algn="just">
              <a:defRPr/>
            </a:pPr>
            <a:endParaRPr lang="en-US" sz="2800" dirty="0">
              <a:latin typeface="Times New Roman" pitchFamily="18" charset="0"/>
              <a:cs typeface="Times New Roman" pitchFamily="18" charset="0"/>
            </a:endParaRPr>
          </a:p>
          <a:p>
            <a:pPr marL="342900" indent="-342900" algn="just">
              <a:buFontTx/>
              <a:buAutoNum type="arabicPeriod"/>
              <a:defRPr/>
            </a:pPr>
            <a:r>
              <a:rPr lang="en-US" sz="2800" dirty="0">
                <a:latin typeface="Times New Roman" pitchFamily="18" charset="0"/>
                <a:cs typeface="Times New Roman" pitchFamily="18" charset="0"/>
              </a:rPr>
              <a:t>General Information (Title Page)</a:t>
            </a:r>
          </a:p>
          <a:p>
            <a:pPr marL="342900" indent="-342900" algn="just">
              <a:defRPr/>
            </a:pPr>
            <a:endParaRPr lang="en-US" sz="2400" dirty="0">
              <a:latin typeface="Times New Roman" pitchFamily="18" charset="0"/>
              <a:cs typeface="Times New Roman" pitchFamily="18" charset="0"/>
            </a:endParaRPr>
          </a:p>
          <a:p>
            <a:pPr marL="342900" indent="-342900" algn="just">
              <a:defRPr/>
            </a:pPr>
            <a:r>
              <a:rPr lang="en-US" sz="2400" dirty="0">
                <a:latin typeface="Times New Roman" pitchFamily="18" charset="0"/>
                <a:cs typeface="Times New Roman" pitchFamily="18" charset="0"/>
              </a:rPr>
              <a:t>a)   Protocol title, protocol identifying number, and date. </a:t>
            </a:r>
          </a:p>
          <a:p>
            <a:pPr algn="just">
              <a:defRPr/>
            </a:pPr>
            <a:r>
              <a:rPr lang="en-US" sz="2400" dirty="0">
                <a:latin typeface="Times New Roman" pitchFamily="18" charset="0"/>
                <a:cs typeface="Times New Roman" pitchFamily="18" charset="0"/>
              </a:rPr>
              <a:t>b)   Name and address of the sponsor and monitor</a:t>
            </a:r>
          </a:p>
          <a:p>
            <a:pPr algn="just">
              <a:defRPr/>
            </a:pPr>
            <a:r>
              <a:rPr lang="en-US" sz="2400" dirty="0">
                <a:latin typeface="Times New Roman" pitchFamily="18" charset="0"/>
                <a:cs typeface="Times New Roman" pitchFamily="18" charset="0"/>
              </a:rPr>
              <a:t>c)   Name and title of the person(s) authorized to sign the </a:t>
            </a:r>
          </a:p>
          <a:p>
            <a:pPr algn="just">
              <a:defRPr/>
            </a:pPr>
            <a:r>
              <a:rPr lang="en-US" sz="2400" dirty="0">
                <a:latin typeface="Times New Roman" pitchFamily="18" charset="0"/>
                <a:cs typeface="Times New Roman" pitchFamily="18" charset="0"/>
              </a:rPr>
              <a:t>      protocol and the protocol amendment(s) for the sponsor.</a:t>
            </a:r>
          </a:p>
          <a:p>
            <a:pPr algn="just">
              <a:defRPr/>
            </a:pPr>
            <a:r>
              <a:rPr lang="en-US" sz="2400" dirty="0">
                <a:latin typeface="Times New Roman" pitchFamily="18" charset="0"/>
                <a:cs typeface="Times New Roman" pitchFamily="18" charset="0"/>
              </a:rPr>
              <a:t>d)  Name, title, address, and telephone number(s) of the </a:t>
            </a:r>
          </a:p>
          <a:p>
            <a:pPr algn="just">
              <a:defRPr/>
            </a:pPr>
            <a:r>
              <a:rPr lang="en-US" sz="2400" dirty="0">
                <a:latin typeface="Times New Roman" pitchFamily="18" charset="0"/>
                <a:cs typeface="Times New Roman" pitchFamily="18" charset="0"/>
              </a:rPr>
              <a:t>      sponsor's medical expert for the trial.</a:t>
            </a:r>
          </a:p>
          <a:p>
            <a:pPr marL="457200" indent="-457200" algn="just">
              <a:buFontTx/>
              <a:buAutoNum type="alphaLcParenR" startAt="5"/>
              <a:defRPr/>
            </a:pPr>
            <a:r>
              <a:rPr lang="en-US" sz="2400" dirty="0">
                <a:latin typeface="Times New Roman" pitchFamily="18" charset="0"/>
                <a:cs typeface="Times New Roman" pitchFamily="18" charset="0"/>
              </a:rPr>
              <a:t>Name and title of the investigator(s) responsible for the </a:t>
            </a:r>
          </a:p>
          <a:p>
            <a:pPr marL="457200" indent="-457200" algn="just">
              <a:defRPr/>
            </a:pPr>
            <a:r>
              <a:rPr lang="en-US" sz="2400" dirty="0">
                <a:latin typeface="Times New Roman" pitchFamily="18" charset="0"/>
                <a:cs typeface="Times New Roman" pitchFamily="18" charset="0"/>
              </a:rPr>
              <a:t>      trial, and the address and telephone number(s) of the trial site(s).</a:t>
            </a:r>
          </a:p>
          <a:p>
            <a:pPr marL="457200" indent="-457200" algn="just">
              <a:buFontTx/>
              <a:buAutoNum type="alphaLcParenR" startAt="6"/>
              <a:defRPr/>
            </a:pPr>
            <a:r>
              <a:rPr lang="en-US" sz="2400" dirty="0">
                <a:latin typeface="Times New Roman" pitchFamily="18" charset="0"/>
                <a:cs typeface="Times New Roman" pitchFamily="18" charset="0"/>
              </a:rPr>
              <a:t>Name(s) and address (</a:t>
            </a:r>
            <a:r>
              <a:rPr lang="en-US" sz="2400" dirty="0" err="1">
                <a:latin typeface="Times New Roman" pitchFamily="18" charset="0"/>
                <a:cs typeface="Times New Roman" pitchFamily="18" charset="0"/>
              </a:rPr>
              <a:t>es</a:t>
            </a:r>
            <a:r>
              <a:rPr lang="en-US" sz="2400" dirty="0">
                <a:latin typeface="Times New Roman" pitchFamily="18" charset="0"/>
                <a:cs typeface="Times New Roman" pitchFamily="18" charset="0"/>
              </a:rPr>
              <a:t>) of the clinical laboratory (</a:t>
            </a:r>
            <a:r>
              <a:rPr lang="en-US" sz="2400" dirty="0" err="1">
                <a:latin typeface="Times New Roman" pitchFamily="18" charset="0"/>
                <a:cs typeface="Times New Roman" pitchFamily="18" charset="0"/>
              </a:rPr>
              <a:t>ies</a:t>
            </a:r>
            <a:r>
              <a:rPr lang="en-US" sz="2400" dirty="0">
                <a:latin typeface="Times New Roman" pitchFamily="18" charset="0"/>
                <a:cs typeface="Times New Roman" pitchFamily="18" charset="0"/>
              </a:rPr>
              <a:t>) </a:t>
            </a:r>
          </a:p>
          <a:p>
            <a:pPr marL="457200" indent="-457200" algn="just">
              <a:defRPr/>
            </a:pPr>
            <a:r>
              <a:rPr lang="en-US" sz="2400" dirty="0">
                <a:latin typeface="Times New Roman" pitchFamily="18" charset="0"/>
                <a:cs typeface="Times New Roman" pitchFamily="18" charset="0"/>
              </a:rPr>
              <a:t>      and other medical and/or technical department(s) and/or institutions involved in the trial</a:t>
            </a:r>
          </a:p>
          <a:p>
            <a:pPr algn="just">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79182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566" y="1"/>
            <a:ext cx="10571967" cy="7232749"/>
          </a:xfrm>
          <a:prstGeom prst="rect">
            <a:avLst/>
          </a:prstGeom>
          <a:noFill/>
        </p:spPr>
        <p:txBody>
          <a:bodyPr wrap="square">
            <a:spAutoFit/>
          </a:bodyPr>
          <a:lstStyle/>
          <a:p>
            <a:pPr algn="just">
              <a:defRPr/>
            </a:pPr>
            <a:r>
              <a:rPr lang="en-US" sz="2800" dirty="0">
                <a:latin typeface="Times New Roman" pitchFamily="18" charset="0"/>
                <a:cs typeface="Times New Roman" pitchFamily="18" charset="0"/>
              </a:rPr>
              <a:t>2. Background </a:t>
            </a:r>
            <a:r>
              <a:rPr lang="en-US" sz="2800" dirty="0" smtClean="0">
                <a:latin typeface="Times New Roman" pitchFamily="18" charset="0"/>
                <a:cs typeface="Times New Roman" pitchFamily="18" charset="0"/>
              </a:rPr>
              <a:t>Information</a:t>
            </a:r>
            <a:endParaRPr lang="en-US" sz="2400" dirty="0">
              <a:latin typeface="Times New Roman" pitchFamily="18" charset="0"/>
              <a:cs typeface="Times New Roman" pitchFamily="18" charset="0"/>
            </a:endParaRPr>
          </a:p>
          <a:p>
            <a:pPr marL="457200" indent="-457200" algn="just">
              <a:buFontTx/>
              <a:buAutoNum type="alphaLcParenR"/>
              <a:defRPr/>
            </a:pPr>
            <a:r>
              <a:rPr lang="en-US" sz="2400" dirty="0">
                <a:latin typeface="Times New Roman" pitchFamily="18" charset="0"/>
                <a:cs typeface="Times New Roman" pitchFamily="18" charset="0"/>
              </a:rPr>
              <a:t>A summary of findings from non-clinical studies that </a:t>
            </a:r>
          </a:p>
          <a:p>
            <a:pPr marL="457200" indent="-457200" algn="just">
              <a:defRPr/>
            </a:pPr>
            <a:r>
              <a:rPr lang="en-US" sz="2400" dirty="0">
                <a:latin typeface="Times New Roman" pitchFamily="18" charset="0"/>
                <a:cs typeface="Times New Roman" pitchFamily="18" charset="0"/>
              </a:rPr>
              <a:t>      potentially have clinical significance and from clinical trials that is relevant to the trial.</a:t>
            </a:r>
          </a:p>
          <a:p>
            <a:pPr marL="457200" indent="-457200" algn="just">
              <a:buFontTx/>
              <a:buAutoNum type="alphaLcParenR" startAt="2"/>
              <a:defRPr/>
            </a:pPr>
            <a:r>
              <a:rPr lang="en-US" sz="2400" dirty="0">
                <a:latin typeface="Times New Roman" pitchFamily="18" charset="0"/>
                <a:cs typeface="Times New Roman" pitchFamily="18" charset="0"/>
              </a:rPr>
              <a:t>Summary of the known and potential risks and benefits, if </a:t>
            </a:r>
          </a:p>
          <a:p>
            <a:pPr marL="457200" indent="-457200" algn="just">
              <a:defRPr/>
            </a:pPr>
            <a:r>
              <a:rPr lang="en-US" sz="2400" dirty="0">
                <a:latin typeface="Times New Roman" pitchFamily="18" charset="0"/>
                <a:cs typeface="Times New Roman" pitchFamily="18" charset="0"/>
              </a:rPr>
              <a:t>      any, to human subjects.</a:t>
            </a:r>
          </a:p>
          <a:p>
            <a:pPr algn="just">
              <a:defRPr/>
            </a:pPr>
            <a:r>
              <a:rPr lang="en-US" sz="2400" dirty="0">
                <a:latin typeface="Times New Roman" pitchFamily="18" charset="0"/>
                <a:cs typeface="Times New Roman" pitchFamily="18" charset="0"/>
              </a:rPr>
              <a:t>c)   Description of and justification for the route of </a:t>
            </a:r>
          </a:p>
          <a:p>
            <a:pPr algn="just">
              <a:defRPr/>
            </a:pPr>
            <a:r>
              <a:rPr lang="en-US" sz="2400" dirty="0">
                <a:latin typeface="Times New Roman" pitchFamily="18" charset="0"/>
                <a:cs typeface="Times New Roman" pitchFamily="18" charset="0"/>
              </a:rPr>
              <a:t>      administration, dosage, dosage regimen, and treatment </a:t>
            </a:r>
          </a:p>
          <a:p>
            <a:pPr algn="just">
              <a:defRPr/>
            </a:pPr>
            <a:r>
              <a:rPr lang="en-US" sz="2400" dirty="0">
                <a:latin typeface="Times New Roman" pitchFamily="18" charset="0"/>
                <a:cs typeface="Times New Roman" pitchFamily="18" charset="0"/>
              </a:rPr>
              <a:t>      period(s).</a:t>
            </a:r>
          </a:p>
          <a:p>
            <a:pPr marL="457200" indent="-457200" algn="just">
              <a:buFontTx/>
              <a:buAutoNum type="alphaLcParenR" startAt="4"/>
              <a:defRPr/>
            </a:pPr>
            <a:r>
              <a:rPr lang="en-US" sz="2400" dirty="0">
                <a:latin typeface="Times New Roman" pitchFamily="18" charset="0"/>
                <a:cs typeface="Times New Roman" pitchFamily="18" charset="0"/>
              </a:rPr>
              <a:t>A statement that the trial will be conducted in compliance </a:t>
            </a:r>
          </a:p>
          <a:p>
            <a:pPr marL="457200" indent="-457200" algn="just">
              <a:defRPr/>
            </a:pPr>
            <a:r>
              <a:rPr lang="en-US" sz="2400" dirty="0">
                <a:latin typeface="Times New Roman" pitchFamily="18" charset="0"/>
                <a:cs typeface="Times New Roman" pitchFamily="18" charset="0"/>
              </a:rPr>
              <a:t>      with the protocol and the applicable regulatory requirement(s).</a:t>
            </a:r>
          </a:p>
          <a:p>
            <a:pPr algn="just">
              <a:defRPr/>
            </a:pPr>
            <a:r>
              <a:rPr lang="en-US" sz="2400" dirty="0">
                <a:latin typeface="Times New Roman" pitchFamily="18" charset="0"/>
                <a:cs typeface="Times New Roman" pitchFamily="18" charset="0"/>
              </a:rPr>
              <a:t>e)   Description of the population to be studied.</a:t>
            </a:r>
          </a:p>
          <a:p>
            <a:pPr marL="457200" indent="-457200" algn="just">
              <a:buFontTx/>
              <a:buAutoNum type="alphaLcParenR" startAt="6"/>
              <a:defRPr/>
            </a:pPr>
            <a:r>
              <a:rPr lang="en-US" sz="2400" dirty="0">
                <a:latin typeface="Times New Roman" pitchFamily="18" charset="0"/>
                <a:cs typeface="Times New Roman" pitchFamily="18" charset="0"/>
              </a:rPr>
              <a:t>References to literature and data that are relevant to the </a:t>
            </a:r>
          </a:p>
          <a:p>
            <a:pPr marL="457200" indent="-457200" algn="just">
              <a:defRPr/>
            </a:pPr>
            <a:r>
              <a:rPr lang="en-US" sz="2400" dirty="0">
                <a:latin typeface="Times New Roman" pitchFamily="18" charset="0"/>
                <a:cs typeface="Times New Roman" pitchFamily="18" charset="0"/>
              </a:rPr>
              <a:t>      trial and that provide background for the trial</a:t>
            </a:r>
            <a:r>
              <a:rPr lang="en-US" sz="2400" dirty="0" smtClean="0">
                <a:latin typeface="Times New Roman" pitchFamily="18" charset="0"/>
                <a:cs typeface="Times New Roman" pitchFamily="18" charset="0"/>
              </a:rPr>
              <a:t>.</a:t>
            </a:r>
          </a:p>
          <a:p>
            <a:pPr marL="457200" indent="-457200" algn="just">
              <a:defRPr/>
            </a:pPr>
            <a:endParaRPr lang="en-US" sz="2400" dirty="0" smtClean="0">
              <a:latin typeface="Times New Roman" pitchFamily="18" charset="0"/>
              <a:cs typeface="Times New Roman" pitchFamily="18" charset="0"/>
            </a:endParaRPr>
          </a:p>
          <a:p>
            <a:pPr>
              <a:defRPr/>
            </a:pPr>
            <a:r>
              <a:rPr lang="en-US" sz="2800" dirty="0">
                <a:latin typeface="Times New Roman" pitchFamily="18" charset="0"/>
                <a:cs typeface="Times New Roman" pitchFamily="18" charset="0"/>
              </a:rPr>
              <a:t>3. Trial Objectives and Purpose</a:t>
            </a:r>
          </a:p>
          <a:p>
            <a:pPr>
              <a:defRPr/>
            </a:pPr>
            <a:r>
              <a:rPr lang="en-US" sz="2400" dirty="0">
                <a:latin typeface="Times New Roman" pitchFamily="18" charset="0"/>
                <a:cs typeface="Times New Roman" pitchFamily="18" charset="0"/>
              </a:rPr>
              <a:t>A detailed description of the objectives and the purpose of the trial.</a:t>
            </a:r>
          </a:p>
          <a:p>
            <a:pPr marL="457200" indent="-457200" algn="just">
              <a:defRPr/>
            </a:pPr>
            <a:endParaRPr lang="en-US" sz="2400" dirty="0">
              <a:latin typeface="Times New Roman" pitchFamily="18" charset="0"/>
              <a:cs typeface="Times New Roman" pitchFamily="18" charset="0"/>
            </a:endParaRPr>
          </a:p>
          <a:p>
            <a:pPr algn="just">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57265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677" y="0"/>
            <a:ext cx="11649205" cy="7909858"/>
          </a:xfrm>
          <a:prstGeom prst="rect">
            <a:avLst/>
          </a:prstGeom>
          <a:noFill/>
        </p:spPr>
        <p:txBody>
          <a:bodyPr wrap="square">
            <a:spAutoFit/>
          </a:bodyPr>
          <a:lstStyle/>
          <a:p>
            <a:pPr algn="just">
              <a:defRPr/>
            </a:pPr>
            <a:r>
              <a:rPr lang="en-US" sz="2800" dirty="0" smtClean="0">
                <a:latin typeface="Times New Roman" pitchFamily="18" charset="0"/>
                <a:cs typeface="Times New Roman" pitchFamily="18" charset="0"/>
              </a:rPr>
              <a:t>4</a:t>
            </a:r>
            <a:r>
              <a:rPr lang="en-US" sz="2800" dirty="0">
                <a:latin typeface="Times New Roman" pitchFamily="18" charset="0"/>
                <a:cs typeface="Times New Roman" pitchFamily="18" charset="0"/>
              </a:rPr>
              <a:t>. Trial </a:t>
            </a:r>
            <a:r>
              <a:rPr lang="en-US" sz="2800" dirty="0" smtClean="0">
                <a:latin typeface="Times New Roman" pitchFamily="18" charset="0"/>
                <a:cs typeface="Times New Roman" pitchFamily="18" charset="0"/>
              </a:rPr>
              <a:t>Design</a:t>
            </a:r>
            <a:endParaRPr lang="en-US" sz="2400" dirty="0">
              <a:latin typeface="Times New Roman" pitchFamily="18" charset="0"/>
              <a:cs typeface="Times New Roman" pitchFamily="18" charset="0"/>
            </a:endParaRPr>
          </a:p>
          <a:p>
            <a:pPr marL="457200" indent="-457200" algn="just">
              <a:buFontTx/>
              <a:buAutoNum type="alphaLcParenR"/>
              <a:defRPr/>
            </a:pPr>
            <a:r>
              <a:rPr lang="en-US" sz="2400" dirty="0">
                <a:latin typeface="Times New Roman" pitchFamily="18" charset="0"/>
                <a:cs typeface="Times New Roman" pitchFamily="18" charset="0"/>
              </a:rPr>
              <a:t>A specific statement of the primary endpoints and the </a:t>
            </a:r>
          </a:p>
          <a:p>
            <a:pPr marL="457200" indent="-457200" algn="just">
              <a:defRPr/>
            </a:pPr>
            <a:r>
              <a:rPr lang="en-US" sz="2400" dirty="0">
                <a:latin typeface="Times New Roman" pitchFamily="18" charset="0"/>
                <a:cs typeface="Times New Roman" pitchFamily="18" charset="0"/>
              </a:rPr>
              <a:t>      secondary endpoints, if any, to be measured during the trial.</a:t>
            </a:r>
          </a:p>
          <a:p>
            <a:pPr marL="457200" indent="-457200" algn="just">
              <a:buFontTx/>
              <a:buAutoNum type="alphaLcParenR" startAt="2"/>
              <a:defRPr/>
            </a:pPr>
            <a:r>
              <a:rPr lang="en-US" sz="2400" dirty="0">
                <a:latin typeface="Times New Roman" pitchFamily="18" charset="0"/>
                <a:cs typeface="Times New Roman" pitchFamily="18" charset="0"/>
              </a:rPr>
              <a:t>A description of the type/design of trial to be conducted </a:t>
            </a:r>
          </a:p>
          <a:p>
            <a:pPr marL="457200" indent="-457200" algn="just">
              <a:defRPr/>
            </a:pPr>
            <a:r>
              <a:rPr lang="en-US" sz="2400" dirty="0">
                <a:latin typeface="Times New Roman" pitchFamily="18" charset="0"/>
                <a:cs typeface="Times New Roman" pitchFamily="18" charset="0"/>
              </a:rPr>
              <a:t>      (e.g. double-blind, placebo-controlled, parallel design) and a schematic diagram of trial design, procedures and stages.</a:t>
            </a:r>
          </a:p>
          <a:p>
            <a:pPr marL="457200" indent="-457200" algn="just">
              <a:buFontTx/>
              <a:buAutoNum type="alphaLcParenR" startAt="3"/>
              <a:defRPr/>
            </a:pPr>
            <a:r>
              <a:rPr lang="en-US" sz="2400" dirty="0">
                <a:latin typeface="Times New Roman" pitchFamily="18" charset="0"/>
                <a:cs typeface="Times New Roman" pitchFamily="18" charset="0"/>
              </a:rPr>
              <a:t>A description of the measures taken to minimize/avoid </a:t>
            </a:r>
          </a:p>
          <a:p>
            <a:pPr marL="457200" indent="-457200" algn="just">
              <a:defRPr/>
            </a:pPr>
            <a:r>
              <a:rPr lang="en-US" sz="2400" dirty="0">
                <a:latin typeface="Times New Roman" pitchFamily="18" charset="0"/>
                <a:cs typeface="Times New Roman" pitchFamily="18" charset="0"/>
              </a:rPr>
              <a:t>      bias, including: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Randomization  ii. Blinding</a:t>
            </a:r>
            <a:r>
              <a:rPr lang="en-US" sz="2400" dirty="0" smtClean="0">
                <a:latin typeface="Times New Roman" pitchFamily="18" charset="0"/>
                <a:cs typeface="Times New Roman" pitchFamily="18" charset="0"/>
              </a:rPr>
              <a:t>.</a:t>
            </a:r>
          </a:p>
          <a:p>
            <a:pPr marL="457200" indent="-457200" algn="just">
              <a:buFontTx/>
              <a:buAutoNum type="alphaLcParenR" startAt="4"/>
              <a:defRPr/>
            </a:pPr>
            <a:r>
              <a:rPr lang="en-US" sz="2400" dirty="0">
                <a:latin typeface="Times New Roman" pitchFamily="18" charset="0"/>
                <a:cs typeface="Times New Roman" pitchFamily="18" charset="0"/>
              </a:rPr>
              <a:t>A description of the trial treatment(s) and the dosage and </a:t>
            </a:r>
          </a:p>
          <a:p>
            <a:pPr marL="457200" indent="-457200" algn="just">
              <a:defRPr/>
            </a:pPr>
            <a:r>
              <a:rPr lang="en-US" sz="2400" dirty="0">
                <a:latin typeface="Times New Roman" pitchFamily="18" charset="0"/>
                <a:cs typeface="Times New Roman" pitchFamily="18" charset="0"/>
              </a:rPr>
              <a:t>      dosage regimen of the investigational product(s). Also include a description of the dosage form, packaging, and labeling of the investigational product(s).</a:t>
            </a:r>
          </a:p>
          <a:p>
            <a:pPr marL="457200" indent="-457200" algn="just">
              <a:buFontTx/>
              <a:buAutoNum type="alphaLcParenR" startAt="5"/>
              <a:defRPr/>
            </a:pPr>
            <a:r>
              <a:rPr lang="en-US" sz="2400" dirty="0">
                <a:latin typeface="Times New Roman" pitchFamily="18" charset="0"/>
                <a:cs typeface="Times New Roman" pitchFamily="18" charset="0"/>
              </a:rPr>
              <a:t>The expected duration of participation, and the sequence </a:t>
            </a:r>
          </a:p>
          <a:p>
            <a:pPr marL="457200" indent="-457200" algn="just">
              <a:defRPr/>
            </a:pPr>
            <a:r>
              <a:rPr lang="en-US" sz="2400" dirty="0">
                <a:latin typeface="Times New Roman" pitchFamily="18" charset="0"/>
                <a:cs typeface="Times New Roman" pitchFamily="18" charset="0"/>
              </a:rPr>
              <a:t>      and duration of all trial periods, including follow-up, if any.</a:t>
            </a:r>
          </a:p>
          <a:p>
            <a:pPr marL="457200" indent="-457200" algn="just">
              <a:buFontTx/>
              <a:buAutoNum type="alphaLcParenR" startAt="6"/>
              <a:defRPr/>
            </a:pPr>
            <a:r>
              <a:rPr lang="en-US" sz="2400" dirty="0">
                <a:latin typeface="Times New Roman" pitchFamily="18" charset="0"/>
                <a:cs typeface="Times New Roman" pitchFamily="18" charset="0"/>
              </a:rPr>
              <a:t>A description of the "stopping rules" or "discontinuation </a:t>
            </a:r>
          </a:p>
          <a:p>
            <a:pPr marL="457200" indent="-457200" algn="just">
              <a:defRPr/>
            </a:pPr>
            <a:r>
              <a:rPr lang="en-US" sz="2400" dirty="0">
                <a:latin typeface="Times New Roman" pitchFamily="18" charset="0"/>
                <a:cs typeface="Times New Roman" pitchFamily="18" charset="0"/>
              </a:rPr>
              <a:t>      criteria" for individual subjects, parts of trial and entire trial.</a:t>
            </a:r>
          </a:p>
          <a:p>
            <a:pPr algn="just">
              <a:defRPr/>
            </a:pPr>
            <a:r>
              <a:rPr lang="en-US" sz="2400" dirty="0">
                <a:latin typeface="Times New Roman" pitchFamily="18" charset="0"/>
                <a:cs typeface="Times New Roman" pitchFamily="18" charset="0"/>
              </a:rPr>
              <a:t>g)   Accountability procedures for the investigational </a:t>
            </a:r>
          </a:p>
          <a:p>
            <a:pPr algn="just">
              <a:defRPr/>
            </a:pPr>
            <a:r>
              <a:rPr lang="en-US" sz="2400" dirty="0">
                <a:latin typeface="Times New Roman" pitchFamily="18" charset="0"/>
                <a:cs typeface="Times New Roman" pitchFamily="18" charset="0"/>
              </a:rPr>
              <a:t>      product(s), including the placebo(s) and comparator(s)</a:t>
            </a:r>
          </a:p>
          <a:p>
            <a:pPr marL="457200" indent="-457200" algn="just">
              <a:buFontTx/>
              <a:buAutoNum type="alphaLcParenR" startAt="8"/>
              <a:defRPr/>
            </a:pPr>
            <a:r>
              <a:rPr lang="en-US" sz="2400" dirty="0">
                <a:latin typeface="Times New Roman" pitchFamily="18" charset="0"/>
                <a:cs typeface="Times New Roman" pitchFamily="18" charset="0"/>
              </a:rPr>
              <a:t>Maintenance of trial treatment randomization codes and </a:t>
            </a:r>
            <a:r>
              <a:rPr lang="en-US" sz="2400" dirty="0" smtClean="0">
                <a:latin typeface="Times New Roman" pitchFamily="18" charset="0"/>
                <a:cs typeface="Times New Roman" pitchFamily="18" charset="0"/>
              </a:rPr>
              <a:t>procedures </a:t>
            </a:r>
            <a:r>
              <a:rPr lang="en-US" sz="2400" dirty="0">
                <a:latin typeface="Times New Roman" pitchFamily="18" charset="0"/>
                <a:cs typeface="Times New Roman" pitchFamily="18" charset="0"/>
              </a:rPr>
              <a:t>for breaking codes.</a:t>
            </a:r>
          </a:p>
          <a:p>
            <a:pPr marL="457200" indent="-457200" algn="just">
              <a:defRPr/>
            </a:pPr>
            <a:endParaRPr lang="en-US" sz="2400" dirty="0">
              <a:latin typeface="Times New Roman" pitchFamily="18" charset="0"/>
              <a:cs typeface="Times New Roman" pitchFamily="18" charset="0"/>
            </a:endParaRPr>
          </a:p>
          <a:p>
            <a:pPr>
              <a:defRPr/>
            </a:pPr>
            <a:endParaRPr lang="en-US" sz="2400" dirty="0">
              <a:latin typeface="Times New Roman" pitchFamily="18" charset="0"/>
              <a:cs typeface="Times New Roman" pitchFamily="18" charset="0"/>
            </a:endParaRPr>
          </a:p>
          <a:p>
            <a:pPr>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8782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90" y="2"/>
            <a:ext cx="11874674" cy="6863417"/>
          </a:xfrm>
          <a:prstGeom prst="rect">
            <a:avLst/>
          </a:prstGeom>
          <a:noFill/>
        </p:spPr>
        <p:txBody>
          <a:bodyPr wrap="square">
            <a:spAutoFit/>
          </a:bodyPr>
          <a:lstStyle/>
          <a:p>
            <a:pPr algn="just">
              <a:defRPr/>
            </a:pPr>
            <a:r>
              <a:rPr lang="en-US" sz="24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5</a:t>
            </a:r>
            <a:r>
              <a:rPr lang="en-US" sz="2800" dirty="0">
                <a:latin typeface="Times New Roman" pitchFamily="18" charset="0"/>
                <a:cs typeface="Times New Roman" pitchFamily="18" charset="0"/>
              </a:rPr>
              <a:t>. Selection and Withdrawal of </a:t>
            </a:r>
            <a:r>
              <a:rPr lang="en-US" sz="2800" dirty="0" smtClean="0">
                <a:latin typeface="Times New Roman" pitchFamily="18" charset="0"/>
                <a:cs typeface="Times New Roman" pitchFamily="18" charset="0"/>
              </a:rPr>
              <a:t>Subjects</a:t>
            </a: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Subject </a:t>
            </a:r>
            <a:r>
              <a:rPr lang="en-US" sz="2400" dirty="0">
                <a:latin typeface="Times New Roman" pitchFamily="18" charset="0"/>
                <a:cs typeface="Times New Roman" pitchFamily="18" charset="0"/>
              </a:rPr>
              <a:t>inclusion criteria.</a:t>
            </a:r>
          </a:p>
          <a:p>
            <a:pPr algn="just">
              <a:defRPr/>
            </a:pPr>
            <a:r>
              <a:rPr lang="en-US" sz="2400" dirty="0">
                <a:latin typeface="Times New Roman" pitchFamily="18" charset="0"/>
                <a:cs typeface="Times New Roman" pitchFamily="18" charset="0"/>
              </a:rPr>
              <a:t>b</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Subject exclusion criteria.</a:t>
            </a:r>
          </a:p>
          <a:p>
            <a:pPr algn="just">
              <a:defRPr/>
            </a:pPr>
            <a:r>
              <a:rPr lang="en-US" sz="2400" dirty="0">
                <a:latin typeface="Times New Roman" pitchFamily="18" charset="0"/>
                <a:cs typeface="Times New Roman" pitchFamily="18" charset="0"/>
              </a:rPr>
              <a:t>c) </a:t>
            </a:r>
            <a:r>
              <a:rPr lang="en-US" sz="2400" dirty="0" smtClean="0">
                <a:latin typeface="Times New Roman" pitchFamily="18" charset="0"/>
                <a:cs typeface="Times New Roman" pitchFamily="18" charset="0"/>
              </a:rPr>
              <a:t>Subject </a:t>
            </a:r>
            <a:r>
              <a:rPr lang="en-US" sz="2400" dirty="0">
                <a:latin typeface="Times New Roman" pitchFamily="18" charset="0"/>
                <a:cs typeface="Times New Roman" pitchFamily="18" charset="0"/>
              </a:rPr>
              <a:t>withdrawal criteria  and procedures specifying:</a:t>
            </a:r>
          </a:p>
          <a:p>
            <a:pPr marL="514350" indent="-514350" algn="just">
              <a:buFontTx/>
              <a:buAutoNum type="romanLcParenR"/>
              <a:defRPr/>
            </a:pP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and how to withdraw subjects from the </a:t>
            </a:r>
            <a:r>
              <a:rPr lang="en-US" sz="2400" dirty="0" smtClean="0">
                <a:latin typeface="Times New Roman" pitchFamily="18" charset="0"/>
                <a:cs typeface="Times New Roman" pitchFamily="18" charset="0"/>
              </a:rPr>
              <a:t>trial/investigational </a:t>
            </a:r>
            <a:r>
              <a:rPr lang="en-US" sz="2400" dirty="0">
                <a:latin typeface="Times New Roman" pitchFamily="18" charset="0"/>
                <a:cs typeface="Times New Roman" pitchFamily="18" charset="0"/>
              </a:rPr>
              <a:t>product treatment.</a:t>
            </a:r>
          </a:p>
          <a:p>
            <a:pPr marL="514350" indent="-514350" algn="just">
              <a:buFontTx/>
              <a:buAutoNum type="romanLcParenR" startAt="2"/>
              <a:defRPr/>
            </a:pPr>
            <a:r>
              <a:rPr lang="en-US" sz="2400" dirty="0">
                <a:latin typeface="Times New Roman" pitchFamily="18" charset="0"/>
                <a:cs typeface="Times New Roman" pitchFamily="18" charset="0"/>
              </a:rPr>
              <a:t>The type and timing of the data to be collected for </a:t>
            </a:r>
            <a:r>
              <a:rPr lang="en-US" sz="2400" dirty="0" smtClean="0">
                <a:latin typeface="Times New Roman" pitchFamily="18" charset="0"/>
                <a:cs typeface="Times New Roman" pitchFamily="18" charset="0"/>
              </a:rPr>
              <a:t>withdrawn </a:t>
            </a:r>
            <a:r>
              <a:rPr lang="en-US" sz="2400" dirty="0">
                <a:latin typeface="Times New Roman" pitchFamily="18" charset="0"/>
                <a:cs typeface="Times New Roman" pitchFamily="18" charset="0"/>
              </a:rPr>
              <a:t>subjects.</a:t>
            </a:r>
          </a:p>
          <a:p>
            <a:pPr algn="just">
              <a:defRPr/>
            </a:pPr>
            <a:r>
              <a:rPr lang="en-US" sz="2400" dirty="0">
                <a:latin typeface="Times New Roman" pitchFamily="18" charset="0"/>
                <a:cs typeface="Times New Roman" pitchFamily="18" charset="0"/>
              </a:rPr>
              <a:t>iii)  Whether and how subjects are to be replaced.</a:t>
            </a:r>
          </a:p>
          <a:p>
            <a:pPr algn="just">
              <a:defRPr/>
            </a:pPr>
            <a:r>
              <a:rPr lang="en-US" sz="2400" dirty="0" smtClean="0">
                <a:latin typeface="Times New Roman" pitchFamily="18" charset="0"/>
                <a:cs typeface="Times New Roman" pitchFamily="18" charset="0"/>
              </a:rPr>
              <a:t>iv) The follow-up for </a:t>
            </a:r>
            <a:r>
              <a:rPr lang="en-US" sz="2400" dirty="0">
                <a:latin typeface="Times New Roman" pitchFamily="18" charset="0"/>
                <a:cs typeface="Times New Roman" pitchFamily="18" charset="0"/>
              </a:rPr>
              <a:t>subjects withdrawn from </a:t>
            </a:r>
            <a:r>
              <a:rPr lang="en-US" sz="2400" dirty="0" smtClean="0">
                <a:latin typeface="Times New Roman" pitchFamily="18" charset="0"/>
                <a:cs typeface="Times New Roman" pitchFamily="18" charset="0"/>
              </a:rPr>
              <a:t>investigational </a:t>
            </a:r>
            <a:r>
              <a:rPr lang="en-US" sz="2400" dirty="0">
                <a:latin typeface="Times New Roman" pitchFamily="18" charset="0"/>
                <a:cs typeface="Times New Roman" pitchFamily="18" charset="0"/>
              </a:rPr>
              <a:t>product treatment/trial treatment</a:t>
            </a:r>
            <a:r>
              <a:rPr lang="en-US" sz="2400" dirty="0" smtClean="0">
                <a:latin typeface="Times New Roman" pitchFamily="18" charset="0"/>
                <a:cs typeface="Times New Roman" pitchFamily="18" charset="0"/>
              </a:rPr>
              <a:t>.</a:t>
            </a:r>
          </a:p>
          <a:p>
            <a:pPr algn="just">
              <a:defRPr/>
            </a:pPr>
            <a:endParaRPr lang="en-US" sz="2400" dirty="0">
              <a:latin typeface="Times New Roman" pitchFamily="18" charset="0"/>
              <a:cs typeface="Times New Roman" pitchFamily="18" charset="0"/>
            </a:endParaRPr>
          </a:p>
          <a:p>
            <a:pPr algn="just">
              <a:defRPr/>
            </a:pPr>
            <a:r>
              <a:rPr lang="en-US" sz="2800" dirty="0" smtClean="0">
                <a:latin typeface="Times New Roman" pitchFamily="18" charset="0"/>
                <a:cs typeface="Times New Roman" pitchFamily="18" charset="0"/>
              </a:rPr>
              <a:t>6</a:t>
            </a:r>
            <a:r>
              <a:rPr lang="en-US" sz="2800" dirty="0">
                <a:latin typeface="Times New Roman" pitchFamily="18" charset="0"/>
                <a:cs typeface="Times New Roman" pitchFamily="18" charset="0"/>
              </a:rPr>
              <a:t>. Treatment of </a:t>
            </a:r>
            <a:r>
              <a:rPr lang="en-US" sz="2800" dirty="0" smtClean="0">
                <a:latin typeface="Times New Roman" pitchFamily="18" charset="0"/>
                <a:cs typeface="Times New Roman" pitchFamily="18" charset="0"/>
              </a:rPr>
              <a:t>Subjects</a:t>
            </a:r>
            <a:endParaRPr lang="en-US" sz="2400" dirty="0">
              <a:latin typeface="Times New Roman" pitchFamily="18" charset="0"/>
              <a:cs typeface="Times New Roman" pitchFamily="18" charset="0"/>
            </a:endParaRPr>
          </a:p>
          <a:p>
            <a:pPr marL="457200" indent="-457200" algn="just">
              <a:buFontTx/>
              <a:buAutoNum type="alphaLcParenR"/>
              <a:defRPr/>
            </a:pPr>
            <a:r>
              <a:rPr lang="en-US" sz="2400" dirty="0">
                <a:latin typeface="Times New Roman" pitchFamily="18" charset="0"/>
                <a:cs typeface="Times New Roman" pitchFamily="18" charset="0"/>
              </a:rPr>
              <a:t>The treatment(s) to be administered, including the </a:t>
            </a:r>
          </a:p>
          <a:p>
            <a:pPr marL="457200" indent="-457200" algn="just">
              <a:defRPr/>
            </a:pPr>
            <a:r>
              <a:rPr lang="en-US" sz="2400" dirty="0">
                <a:latin typeface="Times New Roman" pitchFamily="18" charset="0"/>
                <a:cs typeface="Times New Roman" pitchFamily="18" charset="0"/>
              </a:rPr>
              <a:t>      name(s) of all the product(s), the dose(s), the dosing schedule(s), the route/mode(s) of administration, and the treatment period(s), including the follow-up period(s) for subjects for each investigational product treatment/trial treatment group/arm of the trial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457200" indent="-457200" algn="just">
              <a:buFontTx/>
              <a:buAutoNum type="alphaLcParenR" startAt="2"/>
              <a:defRPr/>
            </a:pPr>
            <a:r>
              <a:rPr lang="en-US" sz="2400" dirty="0">
                <a:latin typeface="Times New Roman" pitchFamily="18" charset="0"/>
                <a:cs typeface="Times New Roman" pitchFamily="18" charset="0"/>
              </a:rPr>
              <a:t>Medication(s)/treatment(s) permitted (including rescue </a:t>
            </a:r>
          </a:p>
          <a:p>
            <a:pPr marL="457200" indent="-457200" algn="just">
              <a:defRPr/>
            </a:pPr>
            <a:r>
              <a:rPr lang="en-US" sz="2400" dirty="0">
                <a:latin typeface="Times New Roman" pitchFamily="18" charset="0"/>
                <a:cs typeface="Times New Roman" pitchFamily="18" charset="0"/>
              </a:rPr>
              <a:t>      medication) and not permitted before and/or during the trial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c)   Procedures for monitoring subject compliance.</a:t>
            </a:r>
          </a:p>
          <a:p>
            <a:pPr algn="just">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49484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312" y="0"/>
            <a:ext cx="12041688" cy="6617196"/>
          </a:xfrm>
          <a:prstGeom prst="rect">
            <a:avLst/>
          </a:prstGeom>
          <a:noFill/>
        </p:spPr>
        <p:txBody>
          <a:bodyPr wrap="square">
            <a:spAutoFit/>
          </a:bodyPr>
          <a:lstStyle/>
          <a:p>
            <a:pPr algn="just">
              <a:defRPr/>
            </a:pPr>
            <a:r>
              <a:rPr lang="en-US" sz="2000" dirty="0" smtClean="0">
                <a:latin typeface="Times New Roman" pitchFamily="18" charset="0"/>
                <a:cs typeface="Times New Roman" pitchFamily="18" charset="0"/>
              </a:rPr>
              <a:t>7</a:t>
            </a:r>
            <a:r>
              <a:rPr lang="en-US" sz="2000" dirty="0">
                <a:latin typeface="Times New Roman" pitchFamily="18" charset="0"/>
                <a:cs typeface="Times New Roman" pitchFamily="18" charset="0"/>
              </a:rPr>
              <a:t>. Assessment of </a:t>
            </a:r>
            <a:r>
              <a:rPr lang="en-US" sz="2000" dirty="0" smtClean="0">
                <a:latin typeface="Times New Roman" pitchFamily="18" charset="0"/>
                <a:cs typeface="Times New Roman" pitchFamily="18" charset="0"/>
              </a:rPr>
              <a:t>Efficacy</a:t>
            </a:r>
            <a:endParaRPr lang="en-US" sz="2000" dirty="0">
              <a:latin typeface="Times New Roman" pitchFamily="18" charset="0"/>
              <a:cs typeface="Times New Roman" pitchFamily="18" charset="0"/>
            </a:endParaRPr>
          </a:p>
          <a:p>
            <a:pPr algn="just">
              <a:defRPr/>
            </a:pPr>
            <a:r>
              <a:rPr lang="en-US" sz="2000" dirty="0">
                <a:latin typeface="Times New Roman" pitchFamily="18" charset="0"/>
                <a:cs typeface="Times New Roman" pitchFamily="18" charset="0"/>
              </a:rPr>
              <a:t>a)   Specification of the efficacy parameters.</a:t>
            </a:r>
          </a:p>
          <a:p>
            <a:pPr marL="457200" indent="-457200" algn="just">
              <a:buFontTx/>
              <a:buAutoNum type="alphaLcParenR" startAt="2"/>
              <a:defRPr/>
            </a:pPr>
            <a:r>
              <a:rPr lang="en-US" sz="2000" dirty="0">
                <a:latin typeface="Times New Roman" pitchFamily="18" charset="0"/>
                <a:cs typeface="Times New Roman" pitchFamily="18" charset="0"/>
              </a:rPr>
              <a:t>Methods and timing for assessing, recording, and </a:t>
            </a:r>
            <a:r>
              <a:rPr lang="en-US" sz="2000" dirty="0" smtClean="0">
                <a:latin typeface="Times New Roman" pitchFamily="18" charset="0"/>
                <a:cs typeface="Times New Roman" pitchFamily="18" charset="0"/>
              </a:rPr>
              <a:t>analyzing </a:t>
            </a:r>
            <a:r>
              <a:rPr lang="en-US" sz="2000" dirty="0">
                <a:latin typeface="Times New Roman" pitchFamily="18" charset="0"/>
                <a:cs typeface="Times New Roman" pitchFamily="18" charset="0"/>
              </a:rPr>
              <a:t>of efficacy parameters</a:t>
            </a:r>
            <a:r>
              <a:rPr lang="en-US" sz="2000" dirty="0" smtClean="0">
                <a:latin typeface="Times New Roman" pitchFamily="18" charset="0"/>
                <a:cs typeface="Times New Roman" pitchFamily="18" charset="0"/>
              </a:rPr>
              <a:t>.</a:t>
            </a:r>
          </a:p>
          <a:p>
            <a:pPr marL="457200" indent="-457200" algn="just">
              <a:buFontTx/>
              <a:buAutoNum type="alphaLcParenR" startAt="2"/>
              <a:defRPr/>
            </a:pPr>
            <a:endParaRPr lang="en-US" sz="2000" dirty="0">
              <a:latin typeface="Times New Roman" pitchFamily="18" charset="0"/>
              <a:cs typeface="Times New Roman" pitchFamily="18" charset="0"/>
            </a:endParaRPr>
          </a:p>
          <a:p>
            <a:pPr algn="just">
              <a:defRPr/>
            </a:pPr>
            <a:r>
              <a:rPr lang="en-US" sz="2000" dirty="0" smtClean="0">
                <a:latin typeface="Times New Roman" pitchFamily="18" charset="0"/>
                <a:cs typeface="Times New Roman" pitchFamily="18" charset="0"/>
              </a:rPr>
              <a:t>8</a:t>
            </a:r>
            <a:r>
              <a:rPr lang="en-US" sz="2000" dirty="0">
                <a:latin typeface="Times New Roman" pitchFamily="18" charset="0"/>
                <a:cs typeface="Times New Roman" pitchFamily="18" charset="0"/>
              </a:rPr>
              <a:t>. Assessment of </a:t>
            </a:r>
            <a:r>
              <a:rPr lang="en-US" sz="2000" dirty="0" smtClean="0">
                <a:latin typeface="Times New Roman" pitchFamily="18" charset="0"/>
                <a:cs typeface="Times New Roman" pitchFamily="18" charset="0"/>
              </a:rPr>
              <a:t>Safety</a:t>
            </a:r>
            <a:endParaRPr lang="en-US" sz="2000" dirty="0">
              <a:latin typeface="Times New Roman" pitchFamily="18" charset="0"/>
              <a:cs typeface="Times New Roman" pitchFamily="18" charset="0"/>
            </a:endParaRPr>
          </a:p>
          <a:p>
            <a:pPr algn="just">
              <a:defRPr/>
            </a:pPr>
            <a:r>
              <a:rPr lang="en-US" sz="2000" dirty="0">
                <a:latin typeface="Times New Roman" pitchFamily="18" charset="0"/>
                <a:cs typeface="Times New Roman" pitchFamily="18" charset="0"/>
              </a:rPr>
              <a:t>a)    Specification of safety </a:t>
            </a:r>
            <a:r>
              <a:rPr lang="en-US" sz="2000" dirty="0" smtClean="0">
                <a:latin typeface="Times New Roman" pitchFamily="18" charset="0"/>
                <a:cs typeface="Times New Roman" pitchFamily="18" charset="0"/>
              </a:rPr>
              <a:t>parameters.</a:t>
            </a:r>
            <a:endParaRPr lang="en-US" sz="2000" dirty="0">
              <a:latin typeface="Times New Roman" pitchFamily="18" charset="0"/>
              <a:cs typeface="Times New Roman" pitchFamily="18" charset="0"/>
            </a:endParaRPr>
          </a:p>
          <a:p>
            <a:pPr algn="just">
              <a:defRPr/>
            </a:pPr>
            <a:r>
              <a:rPr lang="en-US" sz="2000" dirty="0">
                <a:latin typeface="Times New Roman" pitchFamily="18" charset="0"/>
                <a:cs typeface="Times New Roman" pitchFamily="18" charset="0"/>
              </a:rPr>
              <a:t>b)    The methods and timing for assessing, recording, and </a:t>
            </a:r>
            <a:r>
              <a:rPr lang="en-US" sz="2000" dirty="0" smtClean="0">
                <a:latin typeface="Times New Roman" pitchFamily="18" charset="0"/>
                <a:cs typeface="Times New Roman" pitchFamily="18" charset="0"/>
              </a:rPr>
              <a:t>analyzing </a:t>
            </a:r>
            <a:r>
              <a:rPr lang="en-US" sz="2000" dirty="0">
                <a:latin typeface="Times New Roman" pitchFamily="18" charset="0"/>
                <a:cs typeface="Times New Roman" pitchFamily="18" charset="0"/>
              </a:rPr>
              <a:t>safety parameters.</a:t>
            </a:r>
          </a:p>
          <a:p>
            <a:pPr marL="457200" indent="-457200" algn="just">
              <a:buFontTx/>
              <a:buAutoNum type="alphaLcParenR" startAt="3"/>
              <a:defRPr/>
            </a:pPr>
            <a:r>
              <a:rPr lang="en-US" sz="2000" dirty="0">
                <a:latin typeface="Times New Roman" pitchFamily="18" charset="0"/>
                <a:cs typeface="Times New Roman" pitchFamily="18" charset="0"/>
              </a:rPr>
              <a:t> Procedures for eliciting reports of and for </a:t>
            </a:r>
            <a:r>
              <a:rPr lang="en-US" sz="2000" dirty="0" smtClean="0">
                <a:latin typeface="Times New Roman" pitchFamily="18" charset="0"/>
                <a:cs typeface="Times New Roman" pitchFamily="18" charset="0"/>
              </a:rPr>
              <a:t>recording and reporting </a:t>
            </a:r>
            <a:r>
              <a:rPr lang="en-US" sz="2000" dirty="0">
                <a:latin typeface="Times New Roman" pitchFamily="18" charset="0"/>
                <a:cs typeface="Times New Roman" pitchFamily="18" charset="0"/>
              </a:rPr>
              <a:t>adverse event and intercurrent illnesses.</a:t>
            </a:r>
          </a:p>
          <a:p>
            <a:pPr marL="457200" indent="-457200" algn="just">
              <a:buFontTx/>
              <a:buAutoNum type="alphaLcParenR" startAt="4"/>
              <a:defRPr/>
            </a:pPr>
            <a:r>
              <a:rPr lang="en-US" sz="2000" dirty="0">
                <a:latin typeface="Times New Roman" pitchFamily="18" charset="0"/>
                <a:cs typeface="Times New Roman" pitchFamily="18" charset="0"/>
              </a:rPr>
              <a:t>The type and duration of the follow-up of subjects after </a:t>
            </a:r>
            <a:r>
              <a:rPr lang="en-US" sz="2000" dirty="0" smtClean="0">
                <a:latin typeface="Times New Roman" pitchFamily="18" charset="0"/>
                <a:cs typeface="Times New Roman" pitchFamily="18" charset="0"/>
              </a:rPr>
              <a:t>adverse </a:t>
            </a:r>
            <a:r>
              <a:rPr lang="en-US" sz="2000" dirty="0">
                <a:latin typeface="Times New Roman" pitchFamily="18" charset="0"/>
                <a:cs typeface="Times New Roman" pitchFamily="18" charset="0"/>
              </a:rPr>
              <a:t>events</a:t>
            </a:r>
            <a:r>
              <a:rPr lang="en-US" sz="2000" dirty="0" smtClean="0">
                <a:latin typeface="Times New Roman" pitchFamily="18" charset="0"/>
                <a:cs typeface="Times New Roman" pitchFamily="18" charset="0"/>
              </a:rPr>
              <a:t>.</a:t>
            </a:r>
          </a:p>
          <a:p>
            <a:pPr algn="just">
              <a:defRPr/>
            </a:pPr>
            <a:endParaRPr lang="en-US" sz="2000" dirty="0" smtClean="0">
              <a:latin typeface="Times New Roman" pitchFamily="18" charset="0"/>
              <a:cs typeface="Times New Roman" pitchFamily="18" charset="0"/>
            </a:endParaRPr>
          </a:p>
          <a:p>
            <a:pPr algn="just">
              <a:defRPr/>
            </a:pPr>
            <a:r>
              <a:rPr lang="en-US" sz="2000" dirty="0">
                <a:latin typeface="Times New Roman" pitchFamily="18" charset="0"/>
                <a:cs typeface="Times New Roman" pitchFamily="18" charset="0"/>
              </a:rPr>
              <a:t>9. </a:t>
            </a:r>
            <a:r>
              <a:rPr lang="en-US" sz="2000" dirty="0" smtClean="0">
                <a:latin typeface="Times New Roman" pitchFamily="18" charset="0"/>
                <a:cs typeface="Times New Roman" pitchFamily="18" charset="0"/>
              </a:rPr>
              <a:t>Statistics</a:t>
            </a:r>
            <a:endParaRPr lang="en-US" sz="2000" dirty="0">
              <a:latin typeface="Times New Roman" pitchFamily="18" charset="0"/>
              <a:cs typeface="Times New Roman" pitchFamily="18" charset="0"/>
            </a:endParaRPr>
          </a:p>
          <a:p>
            <a:pPr marL="457200" indent="-457200" algn="just">
              <a:buFontTx/>
              <a:buAutoNum type="alphaLcParenR"/>
              <a:defRPr/>
            </a:pPr>
            <a:r>
              <a:rPr lang="en-US" sz="2000" dirty="0">
                <a:latin typeface="Times New Roman" pitchFamily="18" charset="0"/>
                <a:cs typeface="Times New Roman" pitchFamily="18" charset="0"/>
              </a:rPr>
              <a:t>A description of the statistical methods to be employed, </a:t>
            </a:r>
            <a:r>
              <a:rPr lang="en-US" sz="2000" dirty="0" smtClean="0">
                <a:latin typeface="Times New Roman" pitchFamily="18" charset="0"/>
                <a:cs typeface="Times New Roman" pitchFamily="18" charset="0"/>
              </a:rPr>
              <a:t>including </a:t>
            </a:r>
            <a:r>
              <a:rPr lang="en-US" sz="2000" dirty="0">
                <a:latin typeface="Times New Roman" pitchFamily="18" charset="0"/>
                <a:cs typeface="Times New Roman" pitchFamily="18" charset="0"/>
              </a:rPr>
              <a:t>timing of any planned interim analysis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defRPr/>
            </a:pPr>
            <a:r>
              <a:rPr lang="en-US" sz="2000" dirty="0">
                <a:latin typeface="Times New Roman" pitchFamily="18" charset="0"/>
                <a:cs typeface="Times New Roman" pitchFamily="18" charset="0"/>
              </a:rPr>
              <a:t>b)  The number of subjects planned to be enrolled. </a:t>
            </a:r>
          </a:p>
          <a:p>
            <a:pPr algn="just">
              <a:defRPr/>
            </a:pPr>
            <a:r>
              <a:rPr lang="en-US" sz="2000" dirty="0">
                <a:latin typeface="Times New Roman" pitchFamily="18" charset="0"/>
                <a:cs typeface="Times New Roman" pitchFamily="18" charset="0"/>
              </a:rPr>
              <a:t>c)   The level of significance to be used.</a:t>
            </a:r>
          </a:p>
          <a:p>
            <a:pPr algn="just">
              <a:defRPr/>
            </a:pPr>
            <a:r>
              <a:rPr lang="en-US" sz="2000" dirty="0">
                <a:latin typeface="Times New Roman" pitchFamily="18" charset="0"/>
                <a:cs typeface="Times New Roman" pitchFamily="18" charset="0"/>
              </a:rPr>
              <a:t>d)   Criteria for the termination of the trial.</a:t>
            </a:r>
          </a:p>
          <a:p>
            <a:pPr marL="457200" indent="-457200" algn="just">
              <a:buFontTx/>
              <a:buAutoNum type="alphaLcParenR" startAt="5"/>
              <a:defRPr/>
            </a:pPr>
            <a:r>
              <a:rPr lang="en-US" sz="2000" dirty="0">
                <a:latin typeface="Times New Roman" pitchFamily="18" charset="0"/>
                <a:cs typeface="Times New Roman" pitchFamily="18" charset="0"/>
              </a:rPr>
              <a:t>Procedure for accounting for missing, unused, and </a:t>
            </a:r>
            <a:r>
              <a:rPr lang="en-US" sz="2000" dirty="0" smtClean="0">
                <a:latin typeface="Times New Roman" pitchFamily="18" charset="0"/>
                <a:cs typeface="Times New Roman" pitchFamily="18" charset="0"/>
              </a:rPr>
              <a:t>spurious </a:t>
            </a:r>
            <a:r>
              <a:rPr lang="en-US" sz="2000" dirty="0">
                <a:latin typeface="Times New Roman" pitchFamily="18" charset="0"/>
                <a:cs typeface="Times New Roman" pitchFamily="18" charset="0"/>
              </a:rPr>
              <a:t>data.</a:t>
            </a:r>
          </a:p>
          <a:p>
            <a:pPr marL="457200" indent="-457200">
              <a:buFontTx/>
              <a:buAutoNum type="alphaLcParenR" startAt="6"/>
              <a:defRPr/>
            </a:pPr>
            <a:r>
              <a:rPr lang="en-US" sz="2000" dirty="0">
                <a:latin typeface="Times New Roman" pitchFamily="18" charset="0"/>
                <a:cs typeface="Times New Roman" pitchFamily="18" charset="0"/>
              </a:rPr>
              <a:t>Procedures for reporting any deviation(s) from the </a:t>
            </a:r>
            <a:r>
              <a:rPr lang="en-US" sz="2000" dirty="0" smtClean="0">
                <a:latin typeface="Times New Roman" pitchFamily="18" charset="0"/>
                <a:cs typeface="Times New Roman" pitchFamily="18" charset="0"/>
              </a:rPr>
              <a:t>original statistical </a:t>
            </a:r>
            <a:r>
              <a:rPr lang="en-US" sz="2000" dirty="0">
                <a:latin typeface="Times New Roman" pitchFamily="18" charset="0"/>
                <a:cs typeface="Times New Roman" pitchFamily="18" charset="0"/>
              </a:rPr>
              <a:t>plan.</a:t>
            </a:r>
          </a:p>
          <a:p>
            <a:pPr marL="457200" indent="-457200">
              <a:buFontTx/>
              <a:buAutoNum type="alphaLcParenR" startAt="7"/>
              <a:defRPr/>
            </a:pPr>
            <a:r>
              <a:rPr lang="en-US" sz="2000" dirty="0">
                <a:latin typeface="Times New Roman" pitchFamily="18" charset="0"/>
                <a:cs typeface="Times New Roman" pitchFamily="18" charset="0"/>
              </a:rPr>
              <a:t>The selection of subjects to be included in the analyses   (e.g. all randomized subjects, all dosed subjects, all eligible subjects, evaluable subjects). </a:t>
            </a:r>
          </a:p>
          <a:p>
            <a:pPr marL="457200" indent="-457200" algn="just">
              <a:buFontTx/>
              <a:buAutoNum type="alphaLcParenR" startAt="4"/>
              <a:defRPr/>
            </a:pPr>
            <a:endParaRPr lang="en-US" sz="2000" dirty="0">
              <a:latin typeface="Times New Roman" pitchFamily="18" charset="0"/>
              <a:cs typeface="Times New Roman" pitchFamily="18" charset="0"/>
            </a:endParaRPr>
          </a:p>
          <a:p>
            <a:pPr algn="just">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76861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0" y="570523"/>
            <a:ext cx="118990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sz="2400" dirty="0" smtClean="0">
                <a:latin typeface="Times New Roman" panose="02020603050405020304" pitchFamily="18" charset="0"/>
                <a:cs typeface="Times New Roman" panose="02020603050405020304" pitchFamily="18" charset="0"/>
              </a:rPr>
              <a:t>a)A </a:t>
            </a:r>
            <a:r>
              <a:rPr lang="en-US" altLang="en-US" sz="2400" dirty="0">
                <a:latin typeface="Times New Roman" panose="02020603050405020304" pitchFamily="18" charset="0"/>
                <a:cs typeface="Times New Roman" panose="02020603050405020304" pitchFamily="18" charset="0"/>
              </a:rPr>
              <a:t>description of the monitoring of data collection, record retention and adverse event reporting.</a:t>
            </a:r>
          </a:p>
          <a:p>
            <a:pPr algn="just"/>
            <a:endParaRPr lang="en-US" altLang="en-US" sz="2400" dirty="0">
              <a:latin typeface="Times New Roman" panose="02020603050405020304" pitchFamily="18" charset="0"/>
              <a:cs typeface="Times New Roman" panose="02020603050405020304" pitchFamily="18" charset="0"/>
            </a:endParaRPr>
          </a:p>
        </p:txBody>
      </p:sp>
      <p:sp>
        <p:nvSpPr>
          <p:cNvPr id="20484" name="Rectangle 3"/>
          <p:cNvSpPr>
            <a:spLocks noChangeArrowheads="1"/>
          </p:cNvSpPr>
          <p:nvPr/>
        </p:nvSpPr>
        <p:spPr bwMode="auto">
          <a:xfrm>
            <a:off x="0" y="108858"/>
            <a:ext cx="5446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dirty="0">
                <a:latin typeface="Times New Roman" panose="02020603050405020304" pitchFamily="18" charset="0"/>
                <a:cs typeface="Times New Roman" panose="02020603050405020304" pitchFamily="18" charset="0"/>
              </a:rPr>
              <a:t>10. Quality Control and Quality Assurance</a:t>
            </a:r>
          </a:p>
        </p:txBody>
      </p:sp>
      <p:sp>
        <p:nvSpPr>
          <p:cNvPr id="2" name="Rectangle 1"/>
          <p:cNvSpPr/>
          <p:nvPr/>
        </p:nvSpPr>
        <p:spPr>
          <a:xfrm>
            <a:off x="0" y="1567544"/>
            <a:ext cx="11899074" cy="4616648"/>
          </a:xfrm>
          <a:prstGeom prst="rect">
            <a:avLst/>
          </a:prstGeom>
        </p:spPr>
        <p:txBody>
          <a:bodyPr wrap="square">
            <a:spAutoFit/>
          </a:bodyPr>
          <a:lstStyle/>
          <a:p>
            <a:pPr algn="just"/>
            <a:r>
              <a:rPr lang="en-US" sz="2400" dirty="0" smtClean="0">
                <a:solidFill>
                  <a:srgbClr val="000000"/>
                </a:solidFill>
                <a:latin typeface="Times New Roman" panose="02020603050405020304" pitchFamily="18" charset="0"/>
                <a:cs typeface="Times New Roman" panose="02020603050405020304" pitchFamily="18" charset="0"/>
              </a:rPr>
              <a:t>11. Ethics</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Description of ethical considerations relating to the trial.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endParaRPr lang="en-US" dirty="0">
              <a:solidFill>
                <a:srgbClr val="000000"/>
              </a:solidFill>
              <a:latin typeface="Calibri" panose="020F0502020204030204" pitchFamily="34"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12. Data </a:t>
            </a:r>
            <a:r>
              <a:rPr lang="en-US" sz="2400" dirty="0">
                <a:solidFill>
                  <a:srgbClr val="000000"/>
                </a:solidFill>
                <a:latin typeface="Times New Roman" panose="02020603050405020304" pitchFamily="18" charset="0"/>
                <a:cs typeface="Times New Roman" panose="02020603050405020304" pitchFamily="18" charset="0"/>
              </a:rPr>
              <a:t>Handling and Record </a:t>
            </a:r>
            <a:r>
              <a:rPr lang="en-US" sz="2400" dirty="0" smtClean="0">
                <a:solidFill>
                  <a:srgbClr val="000000"/>
                </a:solidFill>
                <a:latin typeface="Times New Roman" panose="02020603050405020304" pitchFamily="18" charset="0"/>
                <a:cs typeface="Times New Roman" panose="02020603050405020304" pitchFamily="18" charset="0"/>
              </a:rPr>
              <a:t>Keeping</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13. Financing </a:t>
            </a:r>
            <a:r>
              <a:rPr lang="en-US" sz="2400" dirty="0">
                <a:solidFill>
                  <a:srgbClr val="000000"/>
                </a:solidFill>
                <a:latin typeface="Times New Roman" panose="02020603050405020304" pitchFamily="18" charset="0"/>
                <a:cs typeface="Times New Roman" panose="02020603050405020304" pitchFamily="18" charset="0"/>
              </a:rPr>
              <a:t>and Insurance </a:t>
            </a:r>
          </a:p>
          <a:p>
            <a:r>
              <a:rPr lang="en-US" sz="2000" dirty="0"/>
              <a:t>Financing and insurance if not addressed in a separate agreement</a:t>
            </a:r>
            <a:r>
              <a:rPr lang="en-US" sz="2000" dirty="0" smtClean="0"/>
              <a:t>.</a:t>
            </a:r>
          </a:p>
          <a:p>
            <a:endParaRPr lang="en-US" dirty="0" smtClean="0"/>
          </a:p>
          <a:p>
            <a:r>
              <a:rPr lang="en-US" sz="2400" dirty="0" smtClean="0">
                <a:latin typeface="Times New Roman" panose="02020603050405020304" pitchFamily="18" charset="0"/>
                <a:cs typeface="Times New Roman" panose="02020603050405020304" pitchFamily="18" charset="0"/>
              </a:rPr>
              <a:t>14. Publication </a:t>
            </a:r>
            <a:r>
              <a:rPr lang="en-US" sz="2400" dirty="0">
                <a:latin typeface="Times New Roman" panose="02020603050405020304" pitchFamily="18" charset="0"/>
                <a:cs typeface="Times New Roman" panose="02020603050405020304" pitchFamily="18" charset="0"/>
              </a:rPr>
              <a:t>Policy</a:t>
            </a:r>
          </a:p>
          <a:p>
            <a:r>
              <a:rPr lang="en-US" dirty="0"/>
              <a:t>Publication policy, if not addressed in a separate </a:t>
            </a:r>
            <a:r>
              <a:rPr lang="en-US" dirty="0" smtClean="0"/>
              <a:t>agreement. </a:t>
            </a:r>
          </a:p>
          <a:p>
            <a:endParaRPr lang="en-US" dirty="0" smtClean="0"/>
          </a:p>
          <a:p>
            <a:r>
              <a:rPr lang="en-US" sz="2400" dirty="0" smtClean="0">
                <a:latin typeface="Times New Roman" panose="02020603050405020304" pitchFamily="18" charset="0"/>
                <a:cs typeface="Times New Roman" panose="02020603050405020304" pitchFamily="18" charset="0"/>
              </a:rPr>
              <a:t>15. Supplements</a:t>
            </a:r>
          </a:p>
          <a:p>
            <a:r>
              <a:rPr lang="en-US" dirty="0" smtClean="0"/>
              <a:t>(</a:t>
            </a:r>
            <a:r>
              <a:rPr lang="en-US" dirty="0"/>
              <a:t>NOTE: Since the protocol and the clinical trial/study report are closely related, further relevant information can be found in the ICH Guideline for Structure and Content of Clinical Study Reports.)</a:t>
            </a:r>
          </a:p>
        </p:txBody>
      </p:sp>
    </p:spTree>
    <p:extLst>
      <p:ext uri="{BB962C8B-B14F-4D97-AF65-F5344CB8AC3E}">
        <p14:creationId xmlns:p14="http://schemas.microsoft.com/office/powerpoint/2010/main" val="1658762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researchdrive.com/images/wri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90801"/>
            <a:ext cx="6019800"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09800" y="457200"/>
            <a:ext cx="7924800" cy="1754326"/>
          </a:xfrm>
          <a:prstGeom prst="rect">
            <a:avLst/>
          </a:prstGeom>
          <a:noFill/>
        </p:spPr>
        <p:txBody>
          <a:bodyPr>
            <a:spAutoFit/>
          </a:bodyPr>
          <a:lstStyle/>
          <a:p>
            <a:pPr algn="ctr">
              <a:defRPr/>
            </a:pPr>
            <a:r>
              <a:rPr lang="en-US" sz="5400" b="1" dirty="0">
                <a:ln w="18000">
                  <a:solidFill>
                    <a:schemeClr val="accent2">
                      <a:satMod val="140000"/>
                    </a:schemeClr>
                  </a:solidFill>
                  <a:prstDash val="solid"/>
                  <a:miter lim="800000"/>
                </a:ln>
                <a:solidFill>
                  <a:srgbClr val="002060"/>
                </a:solidFill>
                <a:effectLst>
                  <a:outerShdw blurRad="25500" dist="23000" dir="7020000" algn="tl">
                    <a:srgbClr val="000000">
                      <a:alpha val="50000"/>
                    </a:srgbClr>
                  </a:outerShdw>
                </a:effectLst>
                <a:latin typeface="Monotype Corsiva" pitchFamily="66" charset="0"/>
              </a:rPr>
              <a:t>INFORMED CONSENT  PROCESS</a:t>
            </a:r>
          </a:p>
        </p:txBody>
      </p:sp>
    </p:spTree>
    <p:extLst>
      <p:ext uri="{BB962C8B-B14F-4D97-AF65-F5344CB8AC3E}">
        <p14:creationId xmlns:p14="http://schemas.microsoft.com/office/powerpoint/2010/main" val="3726012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112734" y="304801"/>
            <a:ext cx="11423737"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dirty="0">
                <a:cs typeface="Calibri" panose="020F0502020204030204" pitchFamily="34" charset="0"/>
              </a:rPr>
              <a:t>INFORMED </a:t>
            </a:r>
            <a:r>
              <a:rPr lang="en-US" altLang="en-US" sz="2400" dirty="0" smtClean="0">
                <a:cs typeface="Calibri" panose="020F0502020204030204" pitchFamily="34" charset="0"/>
              </a:rPr>
              <a:t>CONSENT </a:t>
            </a:r>
            <a:endParaRPr lang="en-US" altLang="en-US" sz="2400" dirty="0">
              <a:cs typeface="Calibri" panose="020F0502020204030204" pitchFamily="34" charset="0"/>
            </a:endParaRPr>
          </a:p>
          <a:p>
            <a:pPr marL="342900" indent="-342900">
              <a:buFont typeface="Arial" panose="020B0604020202020204" pitchFamily="34" charset="0"/>
              <a:buChar char="•"/>
            </a:pPr>
            <a:r>
              <a:rPr lang="en-US" altLang="en-US" sz="2400" dirty="0">
                <a:cs typeface="Calibri" panose="020F0502020204030204" pitchFamily="34" charset="0"/>
              </a:rPr>
              <a:t>Informed consent is a process by which a participant voluntarily confirms his willingness to participate in the clinical </a:t>
            </a:r>
            <a:r>
              <a:rPr lang="en-US" altLang="en-US" sz="2400" dirty="0" smtClean="0">
                <a:cs typeface="Calibri" panose="020F0502020204030204" pitchFamily="34" charset="0"/>
              </a:rPr>
              <a:t>trial</a:t>
            </a:r>
            <a:endParaRPr lang="en-US" altLang="en-US" sz="2400" dirty="0">
              <a:cs typeface="Calibri" panose="020F0502020204030204" pitchFamily="34" charset="0"/>
            </a:endParaRPr>
          </a:p>
          <a:p>
            <a:pPr marL="342900" indent="-342900">
              <a:buFont typeface="Arial" panose="020B0604020202020204" pitchFamily="34" charset="0"/>
              <a:buChar char="•"/>
            </a:pPr>
            <a:r>
              <a:rPr lang="en-US" altLang="en-US" sz="2400" dirty="0">
                <a:cs typeface="Calibri" panose="020F0502020204030204" pitchFamily="34" charset="0"/>
              </a:rPr>
              <a:t>Informed consent form describes the rights of the study participants and includes details about the study, such as its purpose, duration, risks and potential benefits. </a:t>
            </a:r>
          </a:p>
          <a:p>
            <a:pPr marL="342900" indent="-342900">
              <a:buFont typeface="Arial" panose="020B0604020202020204" pitchFamily="34" charset="0"/>
              <a:buChar char="•"/>
            </a:pPr>
            <a:r>
              <a:rPr lang="en-US" altLang="en-US" sz="2400" dirty="0">
                <a:cs typeface="Calibri" panose="020F0502020204030204" pitchFamily="34" charset="0"/>
              </a:rPr>
              <a:t>The participant then decides whether or not to sign the form. </a:t>
            </a:r>
          </a:p>
          <a:p>
            <a:pPr marL="342900" indent="-342900">
              <a:buFont typeface="Arial" panose="020B0604020202020204" pitchFamily="34" charset="0"/>
              <a:buChar char="•"/>
            </a:pPr>
            <a:r>
              <a:rPr lang="en-US" altLang="en-US" sz="2400" dirty="0">
                <a:cs typeface="Calibri" panose="020F0502020204030204" pitchFamily="34" charset="0"/>
              </a:rPr>
              <a:t>Informed consent form to be signed and dated by the Principal Investigator and subject, in case if he decides to join in the trial. </a:t>
            </a:r>
            <a:endParaRPr lang="en-US" altLang="en-US" sz="2400" dirty="0" smtClean="0">
              <a:cs typeface="Calibri" panose="020F0502020204030204" pitchFamily="34" charset="0"/>
            </a:endParaRPr>
          </a:p>
          <a:p>
            <a:pPr marL="342900" indent="-342900">
              <a:buFont typeface="Arial" panose="020B0604020202020204" pitchFamily="34" charset="0"/>
              <a:buChar char="•"/>
            </a:pPr>
            <a:endParaRPr lang="en-US" altLang="en-US" sz="2400" dirty="0" smtClean="0">
              <a:cs typeface="Calibri" panose="020F0502020204030204" pitchFamily="34" charset="0"/>
            </a:endParaRPr>
          </a:p>
          <a:p>
            <a:r>
              <a:rPr lang="en-US" sz="2800" b="1" dirty="0"/>
              <a:t>Goals of the informed consent </a:t>
            </a:r>
            <a:r>
              <a:rPr lang="en-US" sz="2800" b="1" dirty="0" smtClean="0"/>
              <a:t>process</a:t>
            </a:r>
            <a:endParaRPr lang="en-US" sz="2800" b="1" dirty="0"/>
          </a:p>
          <a:p>
            <a:pPr marL="342900" indent="-342900">
              <a:buFont typeface="Arial" panose="020B0604020202020204" pitchFamily="34" charset="0"/>
              <a:buChar char="•"/>
            </a:pPr>
            <a:r>
              <a:rPr lang="en-US" sz="2400" dirty="0"/>
              <a:t> Give the subject, information about the research</a:t>
            </a:r>
          </a:p>
          <a:p>
            <a:pPr marL="342900" indent="-342900">
              <a:buFont typeface="Arial" panose="020B0604020202020204" pitchFamily="34" charset="0"/>
              <a:buChar char="•"/>
            </a:pPr>
            <a:r>
              <a:rPr lang="en-US" sz="2400" dirty="0"/>
              <a:t> Make sure the subject has time to consider all options</a:t>
            </a:r>
          </a:p>
          <a:p>
            <a:pPr marL="342900" indent="-342900">
              <a:buFont typeface="Arial" panose="020B0604020202020204" pitchFamily="34" charset="0"/>
              <a:buChar char="•"/>
            </a:pPr>
            <a:r>
              <a:rPr lang="en-US" sz="2400" dirty="0"/>
              <a:t> Answer all of the subject’s questions before the decision is made</a:t>
            </a:r>
          </a:p>
          <a:p>
            <a:pPr marL="342900" indent="-342900">
              <a:buFont typeface="Arial" panose="020B0604020202020204" pitchFamily="34" charset="0"/>
              <a:buChar char="•"/>
            </a:pPr>
            <a:r>
              <a:rPr lang="en-US" sz="2400" dirty="0"/>
              <a:t> Make sure that all information is understood by the subject </a:t>
            </a:r>
          </a:p>
          <a:p>
            <a:pPr marL="342900" indent="-342900">
              <a:buFont typeface="Arial" panose="020B0604020202020204" pitchFamily="34" charset="0"/>
              <a:buChar char="•"/>
            </a:pPr>
            <a:r>
              <a:rPr lang="en-US" sz="2400" dirty="0"/>
              <a:t> Obtain the subject’s voluntary informed consent to participate</a:t>
            </a:r>
          </a:p>
          <a:p>
            <a:pPr marL="342900" indent="-342900">
              <a:buFont typeface="Arial" panose="020B0604020202020204" pitchFamily="34" charset="0"/>
              <a:buChar char="•"/>
            </a:pPr>
            <a:r>
              <a:rPr lang="en-US" sz="2400" dirty="0"/>
              <a:t> Continue to inform the subject throughout the research study</a:t>
            </a:r>
          </a:p>
          <a:p>
            <a:pPr marL="342900" indent="-342900">
              <a:buFont typeface="Arial" panose="020B0604020202020204" pitchFamily="34" charset="0"/>
              <a:buChar char="•"/>
            </a:pPr>
            <a:r>
              <a:rPr lang="en-US" sz="2400" dirty="0"/>
              <a:t> Continue to re-affirm subject consent to participate throughout the research study </a:t>
            </a:r>
          </a:p>
          <a:p>
            <a:endParaRPr lang="en-US" altLang="en-US" sz="2400" dirty="0">
              <a:cs typeface="Calibri" panose="020F0502020204030204" pitchFamily="34" charset="0"/>
            </a:endParaRPr>
          </a:p>
          <a:p>
            <a:endParaRPr lang="en-US" altLang="en-US" sz="2400" b="1" dirty="0">
              <a:solidFill>
                <a:srgbClr val="006600"/>
              </a:solidFill>
              <a:latin typeface="Times New Roman" panose="02020603050405020304" pitchFamily="18" charset="0"/>
              <a:cs typeface="Times New Roman" panose="02020603050405020304" pitchFamily="18" charset="0"/>
            </a:endParaRPr>
          </a:p>
          <a:p>
            <a:endParaRPr lang="en-US" altLang="en-US" sz="2400" b="1" dirty="0">
              <a:solidFill>
                <a:srgbClr val="00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846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212940" y="1"/>
            <a:ext cx="11548999"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dirty="0">
                <a:latin typeface="Times New Roman" panose="02020603050405020304" pitchFamily="18" charset="0"/>
                <a:cs typeface="Times New Roman" panose="02020603050405020304" pitchFamily="18" charset="0"/>
              </a:rPr>
              <a:t>The informed consent form must be in the local language.</a:t>
            </a:r>
          </a:p>
          <a:p>
            <a:r>
              <a:rPr lang="en-US" altLang="en-US" sz="2400" dirty="0" smtClean="0">
                <a:latin typeface="Times New Roman" panose="02020603050405020304" pitchFamily="18" charset="0"/>
                <a:cs typeface="Times New Roman" panose="02020603050405020304" pitchFamily="18" charset="0"/>
              </a:rPr>
              <a:t>It </a:t>
            </a:r>
            <a:r>
              <a:rPr lang="en-US" altLang="en-US" sz="2400" dirty="0">
                <a:latin typeface="Times New Roman" panose="02020603050405020304" pitchFamily="18" charset="0"/>
                <a:cs typeface="Times New Roman" panose="02020603050405020304" pitchFamily="18" charset="0"/>
              </a:rPr>
              <a:t>is a continuous process and it is divided into three copies</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r>
              <a:rPr lang="en-US" altLang="en-US" sz="2400" dirty="0" err="1">
                <a:latin typeface="Times New Roman" panose="02020603050405020304" pitchFamily="18" charset="0"/>
                <a:cs typeface="Times New Roman" panose="02020603050405020304" pitchFamily="18" charset="0"/>
              </a:rPr>
              <a:t>I</a:t>
            </a:r>
            <a:r>
              <a:rPr lang="en-US" altLang="en-US" sz="2400" baseline="30000" dirty="0" err="1">
                <a:latin typeface="Times New Roman" panose="02020603050405020304" pitchFamily="18" charset="0"/>
                <a:cs typeface="Times New Roman" panose="02020603050405020304" pitchFamily="18" charset="0"/>
              </a:rPr>
              <a:t>st</a:t>
            </a:r>
            <a:r>
              <a:rPr lang="en-US" altLang="en-US" sz="2400" baseline="30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copy- Subject</a:t>
            </a:r>
          </a:p>
          <a:p>
            <a:r>
              <a:rPr lang="en-US" altLang="en-US" sz="2400" dirty="0" err="1">
                <a:latin typeface="Times New Roman" panose="02020603050405020304" pitchFamily="18" charset="0"/>
                <a:cs typeface="Times New Roman" panose="02020603050405020304" pitchFamily="18" charset="0"/>
              </a:rPr>
              <a:t>II</a:t>
            </a:r>
            <a:r>
              <a:rPr lang="en-US" altLang="en-US" sz="2400" baseline="30000" dirty="0" err="1">
                <a:latin typeface="Times New Roman" panose="02020603050405020304" pitchFamily="18" charset="0"/>
                <a:cs typeface="Times New Roman" panose="02020603050405020304" pitchFamily="18" charset="0"/>
              </a:rPr>
              <a:t>nd</a:t>
            </a:r>
            <a:r>
              <a:rPr lang="en-US" altLang="en-US" sz="2400" dirty="0">
                <a:latin typeface="Times New Roman" panose="02020603050405020304" pitchFamily="18" charset="0"/>
                <a:cs typeface="Times New Roman" panose="02020603050405020304" pitchFamily="18" charset="0"/>
              </a:rPr>
              <a:t> copy – Subjects medical records</a:t>
            </a:r>
          </a:p>
          <a:p>
            <a:r>
              <a:rPr lang="en-US" altLang="en-US" sz="2400" dirty="0" err="1">
                <a:latin typeface="Times New Roman" panose="02020603050405020304" pitchFamily="18" charset="0"/>
                <a:cs typeface="Times New Roman" panose="02020603050405020304" pitchFamily="18" charset="0"/>
              </a:rPr>
              <a:t>III</a:t>
            </a:r>
            <a:r>
              <a:rPr lang="en-US" altLang="en-US" sz="2400" baseline="30000" dirty="0" err="1">
                <a:latin typeface="Times New Roman" panose="02020603050405020304" pitchFamily="18" charset="0"/>
                <a:cs typeface="Times New Roman" panose="02020603050405020304" pitchFamily="18" charset="0"/>
              </a:rPr>
              <a:t>rd</a:t>
            </a:r>
            <a:r>
              <a:rPr lang="en-US" altLang="en-US" sz="2400" dirty="0">
                <a:latin typeface="Times New Roman" panose="02020603050405020304" pitchFamily="18" charset="0"/>
                <a:cs typeface="Times New Roman" panose="02020603050405020304" pitchFamily="18" charset="0"/>
              </a:rPr>
              <a:t> copy – The original copy for investigator</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It comprises of two </a:t>
            </a:r>
            <a:r>
              <a:rPr lang="en-US" altLang="en-US" sz="2400" dirty="0" smtClean="0">
                <a:latin typeface="Times New Roman" panose="02020603050405020304" pitchFamily="18" charset="0"/>
                <a:cs typeface="Times New Roman" panose="02020603050405020304" pitchFamily="18" charset="0"/>
              </a:rPr>
              <a:t>parts</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PART I [Information Sheet]</a:t>
            </a:r>
          </a:p>
          <a:p>
            <a:r>
              <a:rPr lang="en-US" altLang="en-US" sz="2400" dirty="0">
                <a:latin typeface="Times New Roman" panose="02020603050405020304" pitchFamily="18" charset="0"/>
                <a:cs typeface="Times New Roman" panose="02020603050405020304" pitchFamily="18" charset="0"/>
              </a:rPr>
              <a:t>PART II [ Consent form</a:t>
            </a:r>
            <a:r>
              <a:rPr lang="en-US" altLang="en-US" sz="2400" dirty="0" smtClean="0">
                <a:latin typeface="Times New Roman" panose="02020603050405020304" pitchFamily="18" charset="0"/>
                <a:cs typeface="Times New Roman" panose="02020603050405020304" pitchFamily="18" charset="0"/>
              </a:rPr>
              <a:t>]</a:t>
            </a:r>
          </a:p>
          <a:p>
            <a:endParaRPr lang="en-US" altLang="en-US" sz="2400" dirty="0">
              <a:latin typeface="Times New Roman" panose="02020603050405020304" pitchFamily="18" charset="0"/>
              <a:cs typeface="Times New Roman" panose="02020603050405020304" pitchFamily="18" charset="0"/>
            </a:endParaRPr>
          </a:p>
          <a:p>
            <a:pPr algn="just">
              <a:defRPr/>
            </a:pPr>
            <a:r>
              <a:rPr lang="en-US" sz="2400" dirty="0">
                <a:cs typeface="Times New Roman" pitchFamily="18" charset="0"/>
              </a:rPr>
              <a:t>PART I</a:t>
            </a:r>
          </a:p>
          <a:p>
            <a:pPr algn="just">
              <a:defRPr/>
            </a:pPr>
            <a:r>
              <a:rPr lang="en-US" sz="2400" dirty="0">
                <a:cs typeface="Times New Roman" pitchFamily="18" charset="0"/>
              </a:rPr>
              <a:t>It contains basic Elements. </a:t>
            </a:r>
          </a:p>
          <a:p>
            <a:pPr marL="342900" indent="-342900" algn="just">
              <a:buFont typeface="Arial" panose="020B0604020202020204" pitchFamily="34" charset="0"/>
              <a:buChar char="•"/>
              <a:defRPr/>
            </a:pPr>
            <a:r>
              <a:rPr lang="en-US" sz="2400" dirty="0">
                <a:cs typeface="Times New Roman" pitchFamily="18" charset="0"/>
              </a:rPr>
              <a:t>A statement that the study involves research</a:t>
            </a:r>
          </a:p>
          <a:p>
            <a:pPr marL="342900" indent="-342900" algn="just">
              <a:buFont typeface="Arial" panose="020B0604020202020204" pitchFamily="34" charset="0"/>
              <a:buChar char="•"/>
              <a:defRPr/>
            </a:pPr>
            <a:r>
              <a:rPr lang="en-US" sz="2400" dirty="0">
                <a:cs typeface="Times New Roman" pitchFamily="18" charset="0"/>
              </a:rPr>
              <a:t>An explanation of the purpose of the research</a:t>
            </a:r>
          </a:p>
          <a:p>
            <a:pPr marL="342900" indent="-342900" algn="just">
              <a:buFont typeface="Arial" panose="020B0604020202020204" pitchFamily="34" charset="0"/>
              <a:buChar char="•"/>
              <a:defRPr/>
            </a:pPr>
            <a:r>
              <a:rPr lang="en-US" sz="2400" dirty="0">
                <a:cs typeface="Times New Roman" pitchFamily="18" charset="0"/>
              </a:rPr>
              <a:t>The expected duration of the subject’s participation.</a:t>
            </a:r>
          </a:p>
          <a:p>
            <a:pPr marL="342900" indent="-342900" algn="just">
              <a:buFont typeface="Arial" panose="020B0604020202020204" pitchFamily="34" charset="0"/>
              <a:buChar char="•"/>
              <a:defRPr/>
            </a:pPr>
            <a:r>
              <a:rPr lang="en-US" sz="2400" dirty="0">
                <a:cs typeface="Times New Roman" pitchFamily="18" charset="0"/>
              </a:rPr>
              <a:t>Clinical trial procedures to be followed.</a:t>
            </a:r>
          </a:p>
          <a:p>
            <a:pPr marL="342900" indent="-342900" algn="just">
              <a:buFont typeface="Arial" panose="020B0604020202020204" pitchFamily="34" charset="0"/>
              <a:buChar char="•"/>
              <a:defRPr/>
            </a:pPr>
            <a:r>
              <a:rPr lang="en-US" sz="2400" dirty="0">
                <a:cs typeface="Times New Roman" pitchFamily="18" charset="0"/>
              </a:rPr>
              <a:t>Foreseeable risks or discomforts</a:t>
            </a:r>
          </a:p>
          <a:p>
            <a:pPr marL="342900" indent="-342900" algn="just">
              <a:buFont typeface="Arial" panose="020B0604020202020204" pitchFamily="34" charset="0"/>
              <a:buChar char="•"/>
              <a:defRPr/>
            </a:pPr>
            <a:r>
              <a:rPr lang="en-US" sz="2400" dirty="0">
                <a:cs typeface="Times New Roman" pitchFamily="18" charset="0"/>
              </a:rPr>
              <a:t>Expected benefits to the subject</a:t>
            </a:r>
          </a:p>
          <a:p>
            <a:endParaRPr lang="en-US" altLang="en-US" sz="2400" b="1" dirty="0">
              <a:solidFill>
                <a:srgbClr val="006600"/>
              </a:solidFill>
              <a:latin typeface="Times New Roman" panose="02020603050405020304" pitchFamily="18" charset="0"/>
              <a:cs typeface="Times New Roman" panose="02020603050405020304" pitchFamily="18" charset="0"/>
            </a:endParaRPr>
          </a:p>
          <a:p>
            <a:endParaRPr lang="en-US" altLang="en-US" sz="2400" b="1" dirty="0">
              <a:solidFill>
                <a:srgbClr val="00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920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942" y="112734"/>
            <a:ext cx="11979058" cy="6745266"/>
          </a:xfrm>
        </p:spPr>
        <p:txBody>
          <a:bodyPr>
            <a:normAutofit/>
          </a:bodyPr>
          <a:lstStyle/>
          <a:p>
            <a:pPr marL="0" indent="0">
              <a:buNone/>
            </a:pPr>
            <a:r>
              <a:rPr lang="en-US" b="1" dirty="0" smtClean="0"/>
              <a:t>SUMMARY</a:t>
            </a:r>
          </a:p>
          <a:p>
            <a:r>
              <a:rPr lang="en-US" dirty="0" smtClean="0"/>
              <a:t>Summary providing </a:t>
            </a:r>
            <a:r>
              <a:rPr lang="en-US" dirty="0"/>
              <a:t>a profile </a:t>
            </a:r>
            <a:r>
              <a:rPr lang="en-US" dirty="0" smtClean="0"/>
              <a:t>of ‘physical</a:t>
            </a:r>
            <a:r>
              <a:rPr lang="en-US" dirty="0"/>
              <a:t>, chemical, pharmaceutical, </a:t>
            </a:r>
            <a:r>
              <a:rPr lang="en-US" dirty="0" smtClean="0"/>
              <a:t>pharmacological, toxicological</a:t>
            </a:r>
            <a:r>
              <a:rPr lang="en-US" dirty="0"/>
              <a:t>, pharmacokinetic, metabolic, </a:t>
            </a:r>
            <a:r>
              <a:rPr lang="en-US" dirty="0" smtClean="0"/>
              <a:t>and clinical </a:t>
            </a:r>
            <a:r>
              <a:rPr lang="en-US" dirty="0"/>
              <a:t>information’. </a:t>
            </a:r>
            <a:endParaRPr lang="en-US" dirty="0" smtClean="0"/>
          </a:p>
          <a:p>
            <a:r>
              <a:rPr lang="en-US" dirty="0" smtClean="0"/>
              <a:t>As per ICH E6 Summary </a:t>
            </a:r>
            <a:r>
              <a:rPr lang="en-US" dirty="0"/>
              <a:t>should </a:t>
            </a:r>
            <a:r>
              <a:rPr lang="en-US" dirty="0" smtClean="0"/>
              <a:t> </a:t>
            </a:r>
            <a:r>
              <a:rPr lang="en-US" dirty="0"/>
              <a:t>not exceed </a:t>
            </a:r>
            <a:r>
              <a:rPr lang="en-US" dirty="0" smtClean="0"/>
              <a:t> two pages.</a:t>
            </a:r>
          </a:p>
          <a:p>
            <a:endParaRPr lang="en-US" dirty="0" smtClean="0"/>
          </a:p>
          <a:p>
            <a:pPr marL="0" indent="0">
              <a:buNone/>
            </a:pPr>
            <a:r>
              <a:rPr lang="en-US" b="1" dirty="0" smtClean="0"/>
              <a:t>INTRODUCTION</a:t>
            </a:r>
          </a:p>
          <a:p>
            <a:r>
              <a:rPr lang="en-US" dirty="0" smtClean="0"/>
              <a:t>Information </a:t>
            </a:r>
            <a:r>
              <a:rPr lang="en-US" dirty="0"/>
              <a:t>to be covered includes the generic </a:t>
            </a:r>
            <a:r>
              <a:rPr lang="en-US" dirty="0" smtClean="0"/>
              <a:t>and trade </a:t>
            </a:r>
            <a:r>
              <a:rPr lang="en-US" dirty="0"/>
              <a:t>names of the drug product, its active </a:t>
            </a:r>
            <a:r>
              <a:rPr lang="en-US" dirty="0" smtClean="0"/>
              <a:t>ingredient(s</a:t>
            </a:r>
            <a:r>
              <a:rPr lang="en-US" dirty="0"/>
              <a:t>), and the pharmacological class and </a:t>
            </a:r>
            <a:r>
              <a:rPr lang="en-US" dirty="0" smtClean="0"/>
              <a:t>position of </a:t>
            </a:r>
            <a:r>
              <a:rPr lang="en-US" dirty="0"/>
              <a:t>the product being investigated within this </a:t>
            </a:r>
            <a:r>
              <a:rPr lang="en-US" dirty="0" smtClean="0"/>
              <a:t> class, especially </a:t>
            </a:r>
            <a:r>
              <a:rPr lang="en-US" dirty="0"/>
              <a:t>potential advantages over other </a:t>
            </a:r>
            <a:r>
              <a:rPr lang="en-US" dirty="0" smtClean="0"/>
              <a:t>products within </a:t>
            </a:r>
            <a:r>
              <a:rPr lang="en-US" dirty="0"/>
              <a:t>the class. </a:t>
            </a:r>
            <a:r>
              <a:rPr lang="en-US" dirty="0" smtClean="0"/>
              <a:t>Identifying </a:t>
            </a:r>
            <a:r>
              <a:rPr lang="en-US" dirty="0"/>
              <a:t>anticipated prophylactic, </a:t>
            </a:r>
            <a:r>
              <a:rPr lang="en-US" dirty="0" smtClean="0"/>
              <a:t>therapeutic, or </a:t>
            </a:r>
            <a:r>
              <a:rPr lang="en-US" dirty="0"/>
              <a:t>diagnostic indications, and provide </a:t>
            </a:r>
            <a:r>
              <a:rPr lang="en-US" dirty="0" smtClean="0"/>
              <a:t>an overview </a:t>
            </a:r>
            <a:r>
              <a:rPr lang="en-US" dirty="0"/>
              <a:t>of the investigational approach </a:t>
            </a:r>
            <a:r>
              <a:rPr lang="en-US" dirty="0" smtClean="0"/>
              <a:t>as already </a:t>
            </a:r>
            <a:r>
              <a:rPr lang="en-US" dirty="0"/>
              <a:t>conducted or intended.</a:t>
            </a:r>
          </a:p>
        </p:txBody>
      </p:sp>
    </p:spTree>
    <p:extLst>
      <p:ext uri="{BB962C8B-B14F-4D97-AF65-F5344CB8AC3E}">
        <p14:creationId xmlns:p14="http://schemas.microsoft.com/office/powerpoint/2010/main" val="132780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0" y="125260"/>
            <a:ext cx="12100142" cy="707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800100" lvl="1" indent="-342900">
              <a:buFont typeface="Arial" panose="020B0604020202020204" pitchFamily="34" charset="0"/>
              <a:buChar char="•"/>
            </a:pPr>
            <a:r>
              <a:rPr lang="en-US" altLang="en-US" sz="2400" dirty="0" smtClean="0">
                <a:latin typeface="+mn-lt"/>
                <a:cs typeface="Times New Roman" panose="02020603050405020304" pitchFamily="18" charset="0"/>
              </a:rPr>
              <a:t>Alternate </a:t>
            </a:r>
            <a:r>
              <a:rPr lang="en-US" altLang="en-US" sz="2400" dirty="0">
                <a:latin typeface="+mn-lt"/>
                <a:cs typeface="Times New Roman" panose="02020603050405020304" pitchFamily="18" charset="0"/>
              </a:rPr>
              <a:t>treatment that may be available to the subject </a:t>
            </a:r>
            <a:r>
              <a:rPr lang="en-US" altLang="en-US" sz="2400" dirty="0" smtClean="0">
                <a:latin typeface="+mn-lt"/>
                <a:cs typeface="Times New Roman" panose="02020603050405020304" pitchFamily="18" charset="0"/>
              </a:rPr>
              <a:t>and </a:t>
            </a:r>
            <a:r>
              <a:rPr lang="en-US" altLang="en-US" sz="2400" dirty="0">
                <a:latin typeface="+mn-lt"/>
                <a:cs typeface="Times New Roman" panose="02020603050405020304" pitchFamily="18" charset="0"/>
              </a:rPr>
              <a:t>their benefits and </a:t>
            </a:r>
            <a:r>
              <a:rPr lang="en-US" altLang="en-US" sz="2400" dirty="0" smtClean="0">
                <a:latin typeface="+mn-lt"/>
                <a:cs typeface="Times New Roman" panose="02020603050405020304" pitchFamily="18" charset="0"/>
              </a:rPr>
              <a:t>risks</a:t>
            </a:r>
          </a:p>
          <a:p>
            <a:pPr marL="800100" lvl="1" indent="-342900">
              <a:buFont typeface="Arial" panose="020B0604020202020204" pitchFamily="34" charset="0"/>
              <a:buChar char="•"/>
            </a:pPr>
            <a:r>
              <a:rPr lang="en-US" altLang="en-US" sz="2400" dirty="0" smtClean="0">
                <a:latin typeface="+mn-lt"/>
                <a:cs typeface="Times New Roman" panose="02020603050405020304" pitchFamily="18" charset="0"/>
              </a:rPr>
              <a:t>Compensation and/or treatment available to the subject in </a:t>
            </a:r>
            <a:r>
              <a:rPr lang="en-US" altLang="en-US" sz="2400" dirty="0">
                <a:latin typeface="+mn-lt"/>
                <a:cs typeface="Times New Roman" panose="02020603050405020304" pitchFamily="18" charset="0"/>
              </a:rPr>
              <a:t>the event of trial- related </a:t>
            </a:r>
            <a:r>
              <a:rPr lang="en-US" altLang="en-US" sz="2400" dirty="0" smtClean="0">
                <a:latin typeface="+mn-lt"/>
                <a:cs typeface="Times New Roman" panose="02020603050405020304" pitchFamily="18" charset="0"/>
              </a:rPr>
              <a:t>injury.</a:t>
            </a:r>
          </a:p>
          <a:p>
            <a:pPr marL="800100" lvl="1" indent="-342900">
              <a:buFont typeface="Arial" panose="020B0604020202020204" pitchFamily="34" charset="0"/>
              <a:buChar char="•"/>
            </a:pPr>
            <a:r>
              <a:rPr lang="en-US" altLang="en-US" sz="2400" dirty="0" smtClean="0">
                <a:latin typeface="+mn-lt"/>
                <a:cs typeface="Times New Roman" panose="02020603050405020304" pitchFamily="18" charset="0"/>
              </a:rPr>
              <a:t>That </a:t>
            </a:r>
            <a:r>
              <a:rPr lang="en-US" altLang="en-US" sz="2400" dirty="0">
                <a:latin typeface="+mn-lt"/>
                <a:cs typeface="Times New Roman" panose="02020603050405020304" pitchFamily="18" charset="0"/>
              </a:rPr>
              <a:t>the subject’s participation in the trial is voluntary </a:t>
            </a:r>
          </a:p>
          <a:p>
            <a:pPr marL="800100" lvl="1" indent="-342900" algn="just">
              <a:buFont typeface="Arial" panose="020B0604020202020204" pitchFamily="34" charset="0"/>
              <a:buChar char="•"/>
            </a:pPr>
            <a:r>
              <a:rPr lang="en-US" altLang="en-US" sz="2400" dirty="0" smtClean="0">
                <a:latin typeface="+mn-lt"/>
                <a:cs typeface="Times New Roman" panose="02020603050405020304" pitchFamily="18" charset="0"/>
              </a:rPr>
              <a:t>Confidentiality </a:t>
            </a:r>
            <a:r>
              <a:rPr lang="en-US" altLang="en-US" sz="2400" dirty="0">
                <a:latin typeface="+mn-lt"/>
                <a:cs typeface="Times New Roman" panose="02020603050405020304" pitchFamily="18" charset="0"/>
              </a:rPr>
              <a:t>of the records identifying the subject </a:t>
            </a:r>
            <a:endParaRPr lang="en-US" altLang="en-US" sz="2400" dirty="0" smtClean="0">
              <a:latin typeface="+mn-lt"/>
              <a:cs typeface="Times New Roman" panose="02020603050405020304" pitchFamily="18" charset="0"/>
            </a:endParaRPr>
          </a:p>
          <a:p>
            <a:pPr marL="800100" lvl="1" indent="-342900" algn="just">
              <a:buFont typeface="Arial" panose="020B0604020202020204" pitchFamily="34" charset="0"/>
              <a:buChar char="•"/>
            </a:pPr>
            <a:r>
              <a:rPr lang="en-US" altLang="en-US" sz="2400" dirty="0" smtClean="0">
                <a:latin typeface="+mn-lt"/>
                <a:cs typeface="Times New Roman" panose="02020603050405020304" pitchFamily="18" charset="0"/>
              </a:rPr>
              <a:t>The </a:t>
            </a:r>
            <a:r>
              <a:rPr lang="en-US" altLang="en-US" sz="2400" dirty="0">
                <a:latin typeface="+mn-lt"/>
                <a:cs typeface="Times New Roman" panose="02020603050405020304" pitchFamily="18" charset="0"/>
              </a:rPr>
              <a:t>person to contact for further information regarding </a:t>
            </a:r>
            <a:r>
              <a:rPr lang="en-US" altLang="en-US" sz="2400" dirty="0" smtClean="0">
                <a:latin typeface="+mn-lt"/>
                <a:cs typeface="Times New Roman" panose="02020603050405020304" pitchFamily="18" charset="0"/>
              </a:rPr>
              <a:t>the </a:t>
            </a:r>
            <a:r>
              <a:rPr lang="en-US" altLang="en-US" sz="2400" dirty="0">
                <a:latin typeface="+mn-lt"/>
                <a:cs typeface="Times New Roman" panose="02020603050405020304" pitchFamily="18" charset="0"/>
              </a:rPr>
              <a:t>trial and whom to contact in the event of </a:t>
            </a:r>
            <a:r>
              <a:rPr lang="en-US" altLang="en-US" sz="2400" dirty="0" smtClean="0">
                <a:latin typeface="+mn-lt"/>
                <a:cs typeface="Times New Roman" panose="02020603050405020304" pitchFamily="18" charset="0"/>
              </a:rPr>
              <a:t>trial-related </a:t>
            </a:r>
            <a:r>
              <a:rPr lang="en-US" altLang="en-US" sz="2400" dirty="0">
                <a:latin typeface="+mn-lt"/>
                <a:cs typeface="Times New Roman" panose="02020603050405020304" pitchFamily="18" charset="0"/>
              </a:rPr>
              <a:t>injury. </a:t>
            </a:r>
            <a:endParaRPr lang="en-US" altLang="en-US" sz="2400" dirty="0" smtClean="0">
              <a:latin typeface="+mn-lt"/>
              <a:cs typeface="Times New Roman" panose="02020603050405020304" pitchFamily="18" charset="0"/>
            </a:endParaRPr>
          </a:p>
          <a:p>
            <a:r>
              <a:rPr lang="en-US" altLang="en-US" sz="2800" dirty="0">
                <a:cs typeface="Times New Roman" panose="02020603050405020304" pitchFamily="18" charset="0"/>
              </a:rPr>
              <a:t>PART II</a:t>
            </a:r>
          </a:p>
          <a:p>
            <a:pPr algn="just"/>
            <a:r>
              <a:rPr lang="en-US" altLang="en-US" sz="2400" dirty="0">
                <a:cs typeface="Times New Roman" panose="02020603050405020304" pitchFamily="18" charset="0"/>
              </a:rPr>
              <a:t>Consent forms must be presented to a potential participant and signed before that person </a:t>
            </a:r>
            <a:r>
              <a:rPr lang="en-US" altLang="en-US" sz="2400" dirty="0" smtClean="0">
                <a:cs typeface="Times New Roman" panose="02020603050405020304" pitchFamily="18" charset="0"/>
              </a:rPr>
              <a:t>can</a:t>
            </a:r>
          </a:p>
          <a:p>
            <a:pPr algn="just"/>
            <a:r>
              <a:rPr lang="en-US" altLang="en-US" sz="2400" dirty="0" smtClean="0">
                <a:cs typeface="Times New Roman" panose="02020603050405020304" pitchFamily="18" charset="0"/>
              </a:rPr>
              <a:t>take </a:t>
            </a:r>
            <a:r>
              <a:rPr lang="en-US" altLang="en-US" sz="2400" dirty="0">
                <a:cs typeface="Times New Roman" panose="02020603050405020304" pitchFamily="18" charset="0"/>
              </a:rPr>
              <a:t>part in the study.</a:t>
            </a:r>
          </a:p>
          <a:p>
            <a:r>
              <a:rPr lang="en-US" altLang="en-US" sz="2400" b="1" dirty="0" err="1">
                <a:cs typeface="Times New Roman" panose="02020603050405020304" pitchFamily="18" charset="0"/>
              </a:rPr>
              <a:t>Ist</a:t>
            </a:r>
            <a:r>
              <a:rPr lang="en-US" altLang="en-US" sz="2400" b="1" dirty="0">
                <a:cs typeface="Times New Roman" panose="02020603050405020304" pitchFamily="18" charset="0"/>
              </a:rPr>
              <a:t> case: if the subject is educated</a:t>
            </a:r>
          </a:p>
          <a:p>
            <a:pPr marL="0" indent="0"/>
            <a:r>
              <a:rPr lang="en-US" altLang="en-US" sz="2400" dirty="0" smtClean="0">
                <a:cs typeface="Times New Roman" panose="02020603050405020304" pitchFamily="18" charset="0"/>
              </a:rPr>
              <a:t>Name </a:t>
            </a:r>
            <a:r>
              <a:rPr lang="en-US" altLang="en-US" sz="2400" dirty="0">
                <a:cs typeface="Times New Roman" panose="02020603050405020304" pitchFamily="18" charset="0"/>
              </a:rPr>
              <a:t>of the </a:t>
            </a:r>
            <a:r>
              <a:rPr lang="en-US" altLang="en-US" sz="2400" dirty="0" smtClean="0">
                <a:cs typeface="Times New Roman" panose="02020603050405020304" pitchFamily="18" charset="0"/>
              </a:rPr>
              <a:t>subject</a:t>
            </a:r>
          </a:p>
          <a:p>
            <a:pPr marL="0" indent="0"/>
            <a:r>
              <a:rPr lang="en-US" altLang="en-US" sz="2400" dirty="0" smtClean="0">
                <a:cs typeface="Times New Roman" panose="02020603050405020304" pitchFamily="18" charset="0"/>
              </a:rPr>
              <a:t> </a:t>
            </a:r>
            <a:r>
              <a:rPr lang="en-US" altLang="en-US" sz="2400" dirty="0">
                <a:cs typeface="Times New Roman" panose="02020603050405020304" pitchFamily="18" charset="0"/>
              </a:rPr>
              <a:t>Signature of the subject</a:t>
            </a:r>
          </a:p>
          <a:p>
            <a:pPr marL="0" indent="0"/>
            <a:r>
              <a:rPr lang="en-US" altLang="en-US" sz="2400" dirty="0" smtClean="0">
                <a:cs typeface="Times New Roman" panose="02020603050405020304" pitchFamily="18" charset="0"/>
              </a:rPr>
              <a:t>The </a:t>
            </a:r>
            <a:r>
              <a:rPr lang="en-US" altLang="en-US" sz="2400" dirty="0">
                <a:cs typeface="Times New Roman" panose="02020603050405020304" pitchFamily="18" charset="0"/>
              </a:rPr>
              <a:t>date should be mentioned in DD\MM\YY </a:t>
            </a:r>
            <a:r>
              <a:rPr lang="en-US" altLang="en-US" sz="2400" dirty="0" smtClean="0">
                <a:cs typeface="Times New Roman" panose="02020603050405020304" pitchFamily="18" charset="0"/>
              </a:rPr>
              <a:t>format</a:t>
            </a:r>
          </a:p>
          <a:p>
            <a:pPr marL="0" indent="0"/>
            <a:r>
              <a:rPr lang="en-US" altLang="en-US" sz="2400" dirty="0" smtClean="0">
                <a:cs typeface="Times New Roman" panose="02020603050405020304" pitchFamily="18" charset="0"/>
              </a:rPr>
              <a:t>Name </a:t>
            </a:r>
            <a:r>
              <a:rPr lang="en-US" altLang="en-US" sz="2400" dirty="0">
                <a:cs typeface="Times New Roman" panose="02020603050405020304" pitchFamily="18" charset="0"/>
              </a:rPr>
              <a:t>of the investigator</a:t>
            </a:r>
          </a:p>
          <a:p>
            <a:pPr marL="0" indent="0"/>
            <a:r>
              <a:rPr lang="en-US" altLang="en-US" sz="2400" dirty="0" smtClean="0">
                <a:cs typeface="Times New Roman" panose="02020603050405020304" pitchFamily="18" charset="0"/>
              </a:rPr>
              <a:t>Signature </a:t>
            </a:r>
            <a:r>
              <a:rPr lang="en-US" altLang="en-US" sz="2400" dirty="0">
                <a:cs typeface="Times New Roman" panose="02020603050405020304" pitchFamily="18" charset="0"/>
              </a:rPr>
              <a:t>of the investigator</a:t>
            </a:r>
          </a:p>
          <a:p>
            <a:pPr marL="0" indent="0"/>
            <a:r>
              <a:rPr lang="en-US" altLang="en-US" sz="2400" dirty="0" smtClean="0">
                <a:cs typeface="Times New Roman" panose="02020603050405020304" pitchFamily="18" charset="0"/>
              </a:rPr>
              <a:t>The </a:t>
            </a:r>
            <a:r>
              <a:rPr lang="en-US" altLang="en-US" sz="2400" dirty="0">
                <a:cs typeface="Times New Roman" panose="02020603050405020304" pitchFamily="18" charset="0"/>
              </a:rPr>
              <a:t>date should be mentioned in DD\MM\YY format</a:t>
            </a:r>
          </a:p>
          <a:p>
            <a:pPr lvl="1" algn="just"/>
            <a:endParaRPr lang="en-US" altLang="en-US" sz="2400" dirty="0">
              <a:latin typeface="+mn-lt"/>
              <a:cs typeface="Times New Roman" panose="02020603050405020304" pitchFamily="18" charset="0"/>
            </a:endParaRPr>
          </a:p>
          <a:p>
            <a:pPr lvl="1"/>
            <a:endParaRPr lang="en-US" altLang="en-US" dirty="0"/>
          </a:p>
        </p:txBody>
      </p:sp>
    </p:spTree>
    <p:extLst>
      <p:ext uri="{BB962C8B-B14F-4D97-AF65-F5344CB8AC3E}">
        <p14:creationId xmlns:p14="http://schemas.microsoft.com/office/powerpoint/2010/main" val="3159074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0" y="117476"/>
            <a:ext cx="11824569"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sz="2400" b="1" dirty="0" err="1">
                <a:latin typeface="Times New Roman" panose="02020603050405020304" pitchFamily="18" charset="0"/>
                <a:cs typeface="Times New Roman" panose="02020603050405020304" pitchFamily="18" charset="0"/>
              </a:rPr>
              <a:t>IInd</a:t>
            </a:r>
            <a:r>
              <a:rPr lang="en-US" altLang="en-US" sz="2400" b="1" dirty="0">
                <a:latin typeface="Times New Roman" panose="02020603050405020304" pitchFamily="18" charset="0"/>
                <a:cs typeface="Times New Roman" panose="02020603050405020304" pitchFamily="18" charset="0"/>
              </a:rPr>
              <a:t> case: If the subject is an illiterate person</a:t>
            </a:r>
          </a:p>
          <a:p>
            <a:pPr algn="just"/>
            <a:r>
              <a:rPr lang="en-US" altLang="en-US" sz="2400" dirty="0" smtClean="0">
                <a:latin typeface="Times New Roman" panose="02020603050405020304" pitchFamily="18" charset="0"/>
                <a:cs typeface="Times New Roman" panose="02020603050405020304" pitchFamily="18" charset="0"/>
              </a:rPr>
              <a:t>Name </a:t>
            </a:r>
            <a:r>
              <a:rPr lang="en-US" altLang="en-US" sz="2400" dirty="0">
                <a:latin typeface="Times New Roman" panose="02020603050405020304" pitchFamily="18" charset="0"/>
                <a:cs typeface="Times New Roman" panose="02020603050405020304" pitchFamily="18" charset="0"/>
              </a:rPr>
              <a:t>of the subject</a:t>
            </a:r>
          </a:p>
          <a:p>
            <a:pPr algn="just"/>
            <a:r>
              <a:rPr lang="en-US" altLang="en-US" sz="2400" dirty="0" smtClean="0">
                <a:latin typeface="Times New Roman" panose="02020603050405020304" pitchFamily="18" charset="0"/>
                <a:cs typeface="Times New Roman" panose="02020603050405020304" pitchFamily="18" charset="0"/>
              </a:rPr>
              <a:t>Thumb </a:t>
            </a:r>
            <a:r>
              <a:rPr lang="en-US" altLang="en-US" sz="2400" dirty="0">
                <a:latin typeface="Times New Roman" panose="02020603050405020304" pitchFamily="18" charset="0"/>
                <a:cs typeface="Times New Roman" panose="02020603050405020304" pitchFamily="18" charset="0"/>
              </a:rPr>
              <a:t>impression of the subject</a:t>
            </a:r>
          </a:p>
          <a:p>
            <a:pPr algn="just"/>
            <a:r>
              <a:rPr lang="en-US" altLang="en-US" sz="2400" dirty="0" smtClean="0">
                <a:latin typeface="Times New Roman" panose="02020603050405020304" pitchFamily="18" charset="0"/>
                <a:cs typeface="Times New Roman" panose="02020603050405020304" pitchFamily="18" charset="0"/>
              </a:rPr>
              <a:t>Name </a:t>
            </a:r>
            <a:r>
              <a:rPr lang="en-US" altLang="en-US" sz="2400" dirty="0">
                <a:latin typeface="Times New Roman" panose="02020603050405020304" pitchFamily="18" charset="0"/>
                <a:cs typeface="Times New Roman" panose="02020603050405020304" pitchFamily="18" charset="0"/>
              </a:rPr>
              <a:t>of the witness</a:t>
            </a:r>
          </a:p>
          <a:p>
            <a:pPr algn="just"/>
            <a:r>
              <a:rPr lang="en-US" altLang="en-US" sz="2400" dirty="0" smtClean="0">
                <a:latin typeface="Times New Roman" panose="02020603050405020304" pitchFamily="18" charset="0"/>
                <a:cs typeface="Times New Roman" panose="02020603050405020304" pitchFamily="18" charset="0"/>
              </a:rPr>
              <a:t>Signature </a:t>
            </a:r>
            <a:r>
              <a:rPr lang="en-US" altLang="en-US" sz="2400" dirty="0">
                <a:latin typeface="Times New Roman" panose="02020603050405020304" pitchFamily="18" charset="0"/>
                <a:cs typeface="Times New Roman" panose="02020603050405020304" pitchFamily="18" charset="0"/>
              </a:rPr>
              <a:t>of the witness</a:t>
            </a:r>
          </a:p>
          <a:p>
            <a:pPr algn="just"/>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date should be mentioned in DD\MM\YY format</a:t>
            </a:r>
          </a:p>
          <a:p>
            <a:pPr algn="just"/>
            <a:r>
              <a:rPr lang="en-US" altLang="en-US" sz="2400" dirty="0" smtClean="0">
                <a:latin typeface="Times New Roman" panose="02020603050405020304" pitchFamily="18" charset="0"/>
                <a:cs typeface="Times New Roman" panose="02020603050405020304" pitchFamily="18" charset="0"/>
              </a:rPr>
              <a:t>Name </a:t>
            </a:r>
            <a:r>
              <a:rPr lang="en-US" altLang="en-US" sz="2400" dirty="0">
                <a:latin typeface="Times New Roman" panose="02020603050405020304" pitchFamily="18" charset="0"/>
                <a:cs typeface="Times New Roman" panose="02020603050405020304" pitchFamily="18" charset="0"/>
              </a:rPr>
              <a:t>of the investigator</a:t>
            </a:r>
          </a:p>
          <a:p>
            <a:pPr algn="just"/>
            <a:r>
              <a:rPr lang="en-US" altLang="en-US" sz="2400" dirty="0" smtClean="0">
                <a:latin typeface="Times New Roman" panose="02020603050405020304" pitchFamily="18" charset="0"/>
                <a:cs typeface="Times New Roman" panose="02020603050405020304" pitchFamily="18" charset="0"/>
              </a:rPr>
              <a:t>Signature </a:t>
            </a:r>
            <a:r>
              <a:rPr lang="en-US" altLang="en-US" sz="2400" dirty="0">
                <a:latin typeface="Times New Roman" panose="02020603050405020304" pitchFamily="18" charset="0"/>
                <a:cs typeface="Times New Roman" panose="02020603050405020304" pitchFamily="18" charset="0"/>
              </a:rPr>
              <a:t>of the investigator</a:t>
            </a:r>
          </a:p>
          <a:p>
            <a:pPr algn="just"/>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date should be mentioned in DD\MM\YY </a:t>
            </a:r>
            <a:r>
              <a:rPr lang="en-US" altLang="en-US" sz="2400" dirty="0" smtClean="0">
                <a:latin typeface="Times New Roman" panose="02020603050405020304" pitchFamily="18" charset="0"/>
                <a:cs typeface="Times New Roman" panose="02020603050405020304" pitchFamily="18" charset="0"/>
              </a:rPr>
              <a:t>format</a:t>
            </a:r>
          </a:p>
          <a:p>
            <a:pPr algn="just"/>
            <a:r>
              <a:rPr lang="en-US" altLang="en-US" sz="2400" b="1" dirty="0" err="1">
                <a:latin typeface="Times New Roman" panose="02020603050405020304" pitchFamily="18" charset="0"/>
                <a:cs typeface="Times New Roman" panose="02020603050405020304" pitchFamily="18" charset="0"/>
              </a:rPr>
              <a:t>IIIrd</a:t>
            </a:r>
            <a:r>
              <a:rPr lang="en-US" altLang="en-US" sz="2400" b="1" dirty="0">
                <a:latin typeface="Times New Roman" panose="02020603050405020304" pitchFamily="18" charset="0"/>
                <a:cs typeface="Times New Roman" panose="02020603050405020304" pitchFamily="18" charset="0"/>
              </a:rPr>
              <a:t> case: If the subject is a child</a:t>
            </a:r>
          </a:p>
          <a:p>
            <a:pPr algn="just"/>
            <a:r>
              <a:rPr lang="en-US" altLang="en-US" sz="2400" dirty="0">
                <a:latin typeface="Times New Roman" panose="02020603050405020304" pitchFamily="18" charset="0"/>
                <a:cs typeface="Times New Roman" panose="02020603050405020304" pitchFamily="18" charset="0"/>
              </a:rPr>
              <a:t>Name of the child</a:t>
            </a:r>
          </a:p>
          <a:p>
            <a:pPr algn="just"/>
            <a:r>
              <a:rPr lang="en-US" altLang="en-US" sz="2400" dirty="0">
                <a:latin typeface="Times New Roman" panose="02020603050405020304" pitchFamily="18" charset="0"/>
                <a:cs typeface="Times New Roman" panose="02020603050405020304" pitchFamily="18" charset="0"/>
              </a:rPr>
              <a:t>Name of the parent/guardian</a:t>
            </a:r>
          </a:p>
          <a:p>
            <a:pPr algn="just"/>
            <a:r>
              <a:rPr lang="en-US" altLang="en-US" sz="2400" dirty="0">
                <a:latin typeface="Times New Roman" panose="02020603050405020304" pitchFamily="18" charset="0"/>
                <a:cs typeface="Times New Roman" panose="02020603050405020304" pitchFamily="18" charset="0"/>
              </a:rPr>
              <a:t>Signature of the parent/guardian</a:t>
            </a:r>
          </a:p>
          <a:p>
            <a:pPr algn="just"/>
            <a:r>
              <a:rPr lang="en-US" altLang="en-US" sz="2400" dirty="0">
                <a:latin typeface="Times New Roman" panose="02020603050405020304" pitchFamily="18" charset="0"/>
                <a:cs typeface="Times New Roman" panose="02020603050405020304" pitchFamily="18" charset="0"/>
              </a:rPr>
              <a:t>The date should be mentioned in DD\MM\YY format</a:t>
            </a:r>
          </a:p>
          <a:p>
            <a:pPr algn="just"/>
            <a:r>
              <a:rPr lang="en-US" altLang="en-US" sz="2400" dirty="0">
                <a:latin typeface="Times New Roman" panose="02020603050405020304" pitchFamily="18" charset="0"/>
                <a:cs typeface="Times New Roman" panose="02020603050405020304" pitchFamily="18" charset="0"/>
              </a:rPr>
              <a:t>Name of the investigator</a:t>
            </a:r>
          </a:p>
          <a:p>
            <a:pPr algn="just"/>
            <a:r>
              <a:rPr lang="en-US" altLang="en-US" sz="2400" dirty="0">
                <a:latin typeface="Times New Roman" panose="02020603050405020304" pitchFamily="18" charset="0"/>
                <a:cs typeface="Times New Roman" panose="02020603050405020304" pitchFamily="18" charset="0"/>
              </a:rPr>
              <a:t>Signature of the investigator</a:t>
            </a:r>
          </a:p>
          <a:p>
            <a:pPr algn="just"/>
            <a:r>
              <a:rPr lang="en-US" altLang="en-US" sz="2400" dirty="0">
                <a:latin typeface="Times New Roman" panose="02020603050405020304" pitchFamily="18" charset="0"/>
                <a:cs typeface="Times New Roman" panose="02020603050405020304" pitchFamily="18" charset="0"/>
              </a:rPr>
              <a:t>The date should be mentioned in DD\MM\YY format</a:t>
            </a:r>
          </a:p>
          <a:p>
            <a:pPr algn="just"/>
            <a:endParaRPr lang="en-US" altLang="en-US" sz="2400" dirty="0">
              <a:latin typeface="Times New Roman" panose="02020603050405020304" pitchFamily="18" charset="0"/>
              <a:cs typeface="Times New Roman" panose="02020603050405020304" pitchFamily="18" charset="0"/>
            </a:endParaRPr>
          </a:p>
          <a:p>
            <a:pPr algn="just"/>
            <a:endParaRPr lang="en-US" altLang="en-US" sz="2400" b="1" dirty="0">
              <a:solidFill>
                <a:srgbClr val="00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988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http://www.alliancebiomedical.com/wp-content/uploads/2012/06/Global_Research_Operation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57200"/>
            <a:ext cx="6815138"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133600" y="3962400"/>
            <a:ext cx="8153400" cy="1938992"/>
          </a:xfrm>
          <a:prstGeom prst="rect">
            <a:avLst/>
          </a:prstGeom>
          <a:noFill/>
        </p:spPr>
        <p:txBody>
          <a:bodyPr>
            <a:spAutoFit/>
          </a:bodyPr>
          <a:lstStyle/>
          <a:p>
            <a:pPr algn="ctr">
              <a:defRPr/>
            </a:pPr>
            <a:r>
              <a:rPr lang="en-US" sz="6000" b="1" dirty="0">
                <a:ln w="24500" cmpd="dbl">
                  <a:solidFill>
                    <a:schemeClr val="accent2">
                      <a:shade val="85000"/>
                      <a:satMod val="155000"/>
                    </a:schemeClr>
                  </a:solidFill>
                  <a:prstDash val="solid"/>
                  <a:miter lim="800000"/>
                </a:ln>
                <a:solidFill>
                  <a:srgbClr val="FFFF00"/>
                </a:solidFill>
                <a:effectLst>
                  <a:outerShdw blurRad="38100" dist="38100" dir="7020000" algn="tl">
                    <a:srgbClr val="000000">
                      <a:alpha val="35000"/>
                    </a:srgbClr>
                  </a:outerShdw>
                </a:effectLst>
                <a:latin typeface="Monotype Corsiva" pitchFamily="66" charset="0"/>
              </a:rPr>
              <a:t>STANDARD OPERATING PROCEDURE</a:t>
            </a:r>
          </a:p>
        </p:txBody>
      </p:sp>
    </p:spTree>
    <p:extLst>
      <p:ext uri="{BB962C8B-B14F-4D97-AF65-F5344CB8AC3E}">
        <p14:creationId xmlns:p14="http://schemas.microsoft.com/office/powerpoint/2010/main" val="2509796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312" y="162838"/>
            <a:ext cx="12041688" cy="7232749"/>
          </a:xfrm>
          <a:prstGeom prst="rect">
            <a:avLst/>
          </a:prstGeom>
          <a:noFill/>
        </p:spPr>
        <p:txBody>
          <a:bodyPr wrap="square">
            <a:spAutoFit/>
          </a:bodyPr>
          <a:lstStyle/>
          <a:p>
            <a:pPr algn="ctr">
              <a:defRPr/>
            </a:pPr>
            <a:r>
              <a:rPr lang="en-US" sz="2800" b="1" dirty="0">
                <a:solidFill>
                  <a:schemeClr val="accent2">
                    <a:lumMod val="75000"/>
                  </a:schemeClr>
                </a:solidFill>
                <a:latin typeface="Times New Roman" pitchFamily="18" charset="0"/>
                <a:cs typeface="Times New Roman" pitchFamily="18" charset="0"/>
              </a:rPr>
              <a:t>Standard Operating Procedures (SOPs)                </a:t>
            </a:r>
          </a:p>
          <a:p>
            <a:pPr algn="just">
              <a:defRPr/>
            </a:pPr>
            <a:endParaRPr lang="en-US" sz="2400" b="1" dirty="0">
              <a:solidFill>
                <a:schemeClr val="bg1"/>
              </a:solidFill>
              <a:latin typeface="Times New Roman" pitchFamily="18" charset="0"/>
              <a:cs typeface="Times New Roman" pitchFamily="18" charset="0"/>
            </a:endParaRPr>
          </a:p>
          <a:p>
            <a:pPr algn="just">
              <a:defRPr/>
            </a:pPr>
            <a:r>
              <a:rPr lang="en-US" sz="2400" dirty="0">
                <a:solidFill>
                  <a:srgbClr val="7030A0"/>
                </a:solidFill>
                <a:latin typeface="Times New Roman" pitchFamily="18" charset="0"/>
                <a:cs typeface="Times New Roman" pitchFamily="18" charset="0"/>
              </a:rPr>
              <a:t>Official, detailed, written instructions for the management of clinical trials. SOPs ensure that all the functions and activities of a clinical trial are carried out in a consistent and efficient manner. </a:t>
            </a:r>
          </a:p>
          <a:p>
            <a:pPr algn="just">
              <a:defRPr/>
            </a:pPr>
            <a:endParaRPr lang="en-US" sz="2400" b="1" dirty="0">
              <a:solidFill>
                <a:srgbClr val="7030A0"/>
              </a:solidFill>
              <a:latin typeface="Times New Roman" pitchFamily="18" charset="0"/>
              <a:cs typeface="Times New Roman" pitchFamily="18" charset="0"/>
            </a:endParaRPr>
          </a:p>
          <a:p>
            <a:pPr algn="just">
              <a:defRPr/>
            </a:pPr>
            <a:r>
              <a:rPr lang="en-US" sz="2400" b="1" dirty="0">
                <a:solidFill>
                  <a:srgbClr val="7030A0"/>
                </a:solidFill>
                <a:latin typeface="Times New Roman" pitchFamily="18" charset="0"/>
                <a:cs typeface="Times New Roman" pitchFamily="18" charset="0"/>
              </a:rPr>
              <a:t>The ICH defines SOPs as ‘detailed written instructions to achieve uniformity of the performance of a specific function’. </a:t>
            </a:r>
          </a:p>
          <a:p>
            <a:pPr algn="just">
              <a:defRPr/>
            </a:pPr>
            <a:endParaRPr lang="en-US" sz="2400" b="1" dirty="0">
              <a:solidFill>
                <a:srgbClr val="7030A0"/>
              </a:solidFill>
              <a:latin typeface="Times New Roman" pitchFamily="18" charset="0"/>
              <a:cs typeface="Times New Roman" pitchFamily="18" charset="0"/>
            </a:endParaRPr>
          </a:p>
          <a:p>
            <a:pPr algn="just">
              <a:defRPr/>
            </a:pPr>
            <a:r>
              <a:rPr lang="en-US" sz="2400" dirty="0">
                <a:solidFill>
                  <a:srgbClr val="7030A0"/>
                </a:solidFill>
                <a:latin typeface="Times New Roman" pitchFamily="18" charset="0"/>
                <a:cs typeface="Times New Roman" pitchFamily="18" charset="0"/>
              </a:rPr>
              <a:t>An SOP is nothing more than a clearly written description of how particular task is to be </a:t>
            </a:r>
            <a:r>
              <a:rPr lang="en-US" sz="2400" dirty="0" smtClean="0">
                <a:solidFill>
                  <a:srgbClr val="7030A0"/>
                </a:solidFill>
                <a:latin typeface="Times New Roman" pitchFamily="18" charset="0"/>
                <a:cs typeface="Times New Roman" pitchFamily="18" charset="0"/>
              </a:rPr>
              <a:t>performed.</a:t>
            </a:r>
          </a:p>
          <a:p>
            <a:pPr algn="just">
              <a:defRPr/>
            </a:pPr>
            <a:r>
              <a:rPr lang="en-US" sz="2800" b="1" dirty="0" smtClean="0">
                <a:solidFill>
                  <a:srgbClr val="3333FF"/>
                </a:solidFill>
                <a:latin typeface="Times New Roman" panose="02020603050405020304" pitchFamily="18" charset="0"/>
                <a:cs typeface="Times New Roman" panose="02020603050405020304" pitchFamily="18" charset="0"/>
              </a:rPr>
              <a:t>Importance </a:t>
            </a:r>
            <a:r>
              <a:rPr lang="en-US" sz="2800" b="1" dirty="0">
                <a:solidFill>
                  <a:srgbClr val="3333FF"/>
                </a:solidFill>
                <a:latin typeface="Times New Roman" panose="02020603050405020304" pitchFamily="18" charset="0"/>
                <a:cs typeface="Times New Roman" panose="02020603050405020304" pitchFamily="18" charset="0"/>
              </a:rPr>
              <a:t>of SOPs</a:t>
            </a:r>
          </a:p>
          <a:p>
            <a:pPr algn="just"/>
            <a:r>
              <a:rPr lang="en-US" sz="2400" b="1" dirty="0" smtClean="0">
                <a:solidFill>
                  <a:srgbClr val="7030A0"/>
                </a:solidFill>
                <a:latin typeface="Times New Roman" panose="02020603050405020304" pitchFamily="18" charset="0"/>
                <a:cs typeface="Times New Roman" panose="02020603050405020304" pitchFamily="18" charset="0"/>
              </a:rPr>
              <a:t>Consistency </a:t>
            </a:r>
            <a:r>
              <a:rPr lang="en-US" sz="2400" b="1" dirty="0">
                <a:solidFill>
                  <a:srgbClr val="7030A0"/>
                </a:solidFill>
                <a:latin typeface="Times New Roman" panose="02020603050405020304" pitchFamily="18" charset="0"/>
                <a:cs typeface="Times New Roman" panose="02020603050405020304" pitchFamily="18" charset="0"/>
              </a:rPr>
              <a:t>and control are fundamental components of a clinical research Protocol.</a:t>
            </a:r>
          </a:p>
          <a:p>
            <a:pPr algn="just"/>
            <a:endParaRPr lang="en-US" sz="2400" b="1" dirty="0">
              <a:solidFill>
                <a:srgbClr val="7030A0"/>
              </a:solidFill>
              <a:latin typeface="Times New Roman" panose="02020603050405020304" pitchFamily="18" charset="0"/>
              <a:cs typeface="Times New Roman" panose="02020603050405020304" pitchFamily="18" charset="0"/>
            </a:endParaRPr>
          </a:p>
          <a:p>
            <a:pPr algn="just"/>
            <a:r>
              <a:rPr lang="en-US" sz="2400" b="1" dirty="0" smtClean="0">
                <a:solidFill>
                  <a:srgbClr val="7030A0"/>
                </a:solidFill>
                <a:latin typeface="Times New Roman" panose="02020603050405020304" pitchFamily="18" charset="0"/>
                <a:cs typeface="Times New Roman" panose="02020603050405020304" pitchFamily="18" charset="0"/>
              </a:rPr>
              <a:t>SOPs </a:t>
            </a:r>
            <a:r>
              <a:rPr lang="en-US" sz="2400" b="1" dirty="0">
                <a:solidFill>
                  <a:srgbClr val="7030A0"/>
                </a:solidFill>
                <a:latin typeface="Times New Roman" panose="02020603050405020304" pitchFamily="18" charset="0"/>
                <a:cs typeface="Times New Roman" panose="02020603050405020304" pitchFamily="18" charset="0"/>
              </a:rPr>
              <a:t>help to ensure the Consistency and control</a:t>
            </a:r>
          </a:p>
          <a:p>
            <a:pPr algn="just"/>
            <a:endParaRPr lang="en-US" sz="2400" b="1" dirty="0">
              <a:solidFill>
                <a:srgbClr val="7030A0"/>
              </a:solidFill>
              <a:latin typeface="Times New Roman" panose="02020603050405020304" pitchFamily="18" charset="0"/>
              <a:cs typeface="Times New Roman" panose="02020603050405020304" pitchFamily="18" charset="0"/>
            </a:endParaRPr>
          </a:p>
          <a:p>
            <a:pPr algn="just"/>
            <a:r>
              <a:rPr lang="en-US" sz="2400" b="1" dirty="0">
                <a:solidFill>
                  <a:srgbClr val="7030A0"/>
                </a:solidFill>
                <a:latin typeface="Times New Roman" panose="02020603050405020304" pitchFamily="18" charset="0"/>
                <a:cs typeface="Times New Roman" panose="02020603050405020304" pitchFamily="18" charset="0"/>
              </a:rPr>
              <a:t>They are essential for standardizing processes, for training new personnel and for managing workload. </a:t>
            </a:r>
          </a:p>
          <a:p>
            <a:pPr algn="just">
              <a:defRPr/>
            </a:pPr>
            <a:endParaRPr lang="en-US" sz="2400" dirty="0">
              <a:solidFill>
                <a:srgbClr val="7030A0"/>
              </a:solidFill>
              <a:latin typeface="Times New Roman" pitchFamily="18" charset="0"/>
              <a:cs typeface="Times New Roman" pitchFamily="18" charset="0"/>
            </a:endParaRPr>
          </a:p>
          <a:p>
            <a:pPr algn="just">
              <a:defRPr/>
            </a:pPr>
            <a:endParaRPr 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41472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
            <a:ext cx="8763000" cy="6429375"/>
          </a:xfrm>
          <a:prstGeom prst="rect">
            <a:avLst/>
          </a:prstGeom>
        </p:spPr>
        <p:txBody>
          <a:bodyPr>
            <a:spAutoFit/>
          </a:bodyPr>
          <a:lstStyle/>
          <a:p>
            <a:pPr algn="just">
              <a:lnSpc>
                <a:spcPct val="115000"/>
              </a:lnSpc>
              <a:spcAft>
                <a:spcPts val="1000"/>
              </a:spcAft>
              <a:defRPr/>
            </a:pPr>
            <a:r>
              <a:rPr lang="en-US" sz="3200" b="1" dirty="0">
                <a:solidFill>
                  <a:srgbClr val="003300"/>
                </a:solidFill>
                <a:latin typeface="Times New Roman"/>
                <a:ea typeface="Times New Roman"/>
                <a:cs typeface="Times New Roman"/>
              </a:rPr>
              <a:t>The SOPs must cover </a:t>
            </a:r>
            <a:endParaRPr lang="en-US" sz="2800" b="1" dirty="0">
              <a:solidFill>
                <a:srgbClr val="003300"/>
              </a:solidFill>
              <a:latin typeface="Calibri"/>
              <a:ea typeface="Times New Roman"/>
              <a:cs typeface="Times New Roman"/>
            </a:endParaRPr>
          </a:p>
          <a:p>
            <a:pPr marL="342900" indent="-342900" algn="just">
              <a:lnSpc>
                <a:spcPct val="115000"/>
              </a:lnSpc>
              <a:spcAft>
                <a:spcPts val="1000"/>
              </a:spcAft>
              <a:buFont typeface="Wingdings"/>
              <a:buChar char=""/>
              <a:tabLst>
                <a:tab pos="457200" algn="l"/>
              </a:tabLst>
              <a:defRPr/>
            </a:pPr>
            <a:r>
              <a:rPr lang="en-US" sz="2400" b="1" dirty="0">
                <a:solidFill>
                  <a:srgbClr val="7030A0"/>
                </a:solidFill>
                <a:latin typeface="Times New Roman"/>
                <a:ea typeface="Times New Roman"/>
                <a:cs typeface="Times New Roman"/>
              </a:rPr>
              <a:t>A descriptive title and indication of the SOP’s position in the total collection.</a:t>
            </a:r>
            <a:endParaRPr lang="en-US" sz="2400" b="1" dirty="0">
              <a:solidFill>
                <a:srgbClr val="7030A0"/>
              </a:solidFill>
              <a:latin typeface="Calibri"/>
              <a:ea typeface="Times New Roman"/>
              <a:cs typeface="Times New Roman"/>
            </a:endParaRPr>
          </a:p>
          <a:p>
            <a:pPr marL="342900" indent="-342900" algn="just">
              <a:lnSpc>
                <a:spcPct val="115000"/>
              </a:lnSpc>
              <a:spcAft>
                <a:spcPts val="1000"/>
              </a:spcAft>
              <a:buFont typeface="Wingdings"/>
              <a:buChar char=""/>
              <a:tabLst>
                <a:tab pos="457200" algn="l"/>
              </a:tabLst>
              <a:defRPr/>
            </a:pPr>
            <a:r>
              <a:rPr lang="en-US" sz="2400" b="1" dirty="0">
                <a:solidFill>
                  <a:srgbClr val="7030A0"/>
                </a:solidFill>
                <a:latin typeface="Times New Roman"/>
                <a:ea typeface="Times New Roman"/>
                <a:cs typeface="Times New Roman"/>
              </a:rPr>
              <a:t>Date when the SOP became operative</a:t>
            </a:r>
            <a:endParaRPr lang="en-US" sz="2400" b="1" dirty="0">
              <a:solidFill>
                <a:srgbClr val="7030A0"/>
              </a:solidFill>
              <a:latin typeface="Calibri"/>
              <a:ea typeface="Times New Roman"/>
              <a:cs typeface="Times New Roman"/>
            </a:endParaRPr>
          </a:p>
          <a:p>
            <a:pPr marL="342900" indent="-342900" algn="just">
              <a:lnSpc>
                <a:spcPct val="115000"/>
              </a:lnSpc>
              <a:spcAft>
                <a:spcPts val="1000"/>
              </a:spcAft>
              <a:buFont typeface="Wingdings"/>
              <a:buChar char=""/>
              <a:tabLst>
                <a:tab pos="457200" algn="l"/>
              </a:tabLst>
              <a:defRPr/>
            </a:pPr>
            <a:r>
              <a:rPr lang="en-US" sz="2400" b="1" dirty="0">
                <a:solidFill>
                  <a:srgbClr val="7030A0"/>
                </a:solidFill>
                <a:latin typeface="Times New Roman"/>
                <a:ea typeface="Times New Roman"/>
                <a:cs typeface="Times New Roman"/>
              </a:rPr>
              <a:t>The edition number and a statement that this edition replaces an earlier edition from an earlier date</a:t>
            </a:r>
          </a:p>
          <a:p>
            <a:pPr algn="just">
              <a:lnSpc>
                <a:spcPct val="115000"/>
              </a:lnSpc>
              <a:spcAft>
                <a:spcPts val="1000"/>
              </a:spcAft>
              <a:buFont typeface="Wingdings" panose="05000000000000000000" pitchFamily="2" charset="2"/>
              <a:buChar char=""/>
              <a:defRPr/>
            </a:pPr>
            <a:r>
              <a:rPr lang="en-US" sz="2400" b="1" dirty="0">
                <a:solidFill>
                  <a:srgbClr val="7030A0"/>
                </a:solidFill>
                <a:latin typeface="Times New Roman" panose="02020603050405020304" pitchFamily="18" charset="0"/>
                <a:cs typeface="Times New Roman" panose="02020603050405020304" pitchFamily="18" charset="0"/>
              </a:rPr>
              <a:t>The exact distribution of SOPs</a:t>
            </a:r>
          </a:p>
          <a:p>
            <a:pPr algn="just">
              <a:lnSpc>
                <a:spcPct val="115000"/>
              </a:lnSpc>
              <a:spcAft>
                <a:spcPts val="1000"/>
              </a:spcAft>
              <a:buFont typeface="Wingdings" panose="05000000000000000000" pitchFamily="2" charset="2"/>
              <a:buChar char=""/>
              <a:defRPr/>
            </a:pPr>
            <a:r>
              <a:rPr lang="en-US" sz="2400" b="1" dirty="0">
                <a:solidFill>
                  <a:srgbClr val="7030A0"/>
                </a:solidFill>
                <a:latin typeface="Times New Roman" panose="02020603050405020304" pitchFamily="18" charset="0"/>
                <a:cs typeface="Times New Roman" panose="02020603050405020304" pitchFamily="18" charset="0"/>
              </a:rPr>
              <a:t>The signature of the person responsible for writing the SOP</a:t>
            </a:r>
            <a:endParaRPr lang="en-US" sz="2400" b="1" dirty="0">
              <a:solidFill>
                <a:srgbClr val="7030A0"/>
              </a:solidFill>
              <a:latin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
              <a:defRPr/>
            </a:pPr>
            <a:r>
              <a:rPr lang="en-US" sz="2400" b="1" dirty="0">
                <a:solidFill>
                  <a:srgbClr val="7030A0"/>
                </a:solidFill>
                <a:latin typeface="Times New Roman" panose="02020603050405020304" pitchFamily="18" charset="0"/>
                <a:cs typeface="Times New Roman" panose="02020603050405020304" pitchFamily="18" charset="0"/>
              </a:rPr>
              <a:t>The signature of the person responsible for </a:t>
            </a:r>
            <a:r>
              <a:rPr lang="en-US" sz="2400" b="1" dirty="0" smtClean="0">
                <a:solidFill>
                  <a:srgbClr val="7030A0"/>
                </a:solidFill>
                <a:latin typeface="Times New Roman" panose="02020603050405020304" pitchFamily="18" charset="0"/>
                <a:cs typeface="Times New Roman" panose="02020603050405020304" pitchFamily="18" charset="0"/>
              </a:rPr>
              <a:t>authorizing </a:t>
            </a:r>
            <a:r>
              <a:rPr lang="en-US" sz="2400" b="1" dirty="0">
                <a:solidFill>
                  <a:srgbClr val="7030A0"/>
                </a:solidFill>
                <a:latin typeface="Times New Roman" panose="02020603050405020304" pitchFamily="18" charset="0"/>
                <a:cs typeface="Times New Roman" panose="02020603050405020304" pitchFamily="18" charset="0"/>
              </a:rPr>
              <a:t>the SOP</a:t>
            </a:r>
          </a:p>
          <a:p>
            <a:pPr algn="just">
              <a:lnSpc>
                <a:spcPct val="115000"/>
              </a:lnSpc>
              <a:spcAft>
                <a:spcPts val="1000"/>
              </a:spcAft>
              <a:buFont typeface="Wingdings" panose="05000000000000000000" pitchFamily="2" charset="2"/>
              <a:buChar char=""/>
              <a:defRPr/>
            </a:pPr>
            <a:r>
              <a:rPr lang="en-US" sz="2400" b="1" dirty="0">
                <a:solidFill>
                  <a:srgbClr val="7030A0"/>
                </a:solidFill>
                <a:latin typeface="Times New Roman" panose="02020603050405020304" pitchFamily="18" charset="0"/>
                <a:cs typeface="Times New Roman" panose="02020603050405020304" pitchFamily="18" charset="0"/>
              </a:rPr>
              <a:t>In some contexts the purpose of the SOP </a:t>
            </a:r>
            <a:endParaRPr lang="en-US" sz="2400" b="1" dirty="0">
              <a:solidFill>
                <a:srgbClr val="7030A0"/>
              </a:solidFill>
              <a:latin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a:buChar char=""/>
              <a:tabLst>
                <a:tab pos="457200" algn="l"/>
              </a:tabLst>
              <a:defRPr/>
            </a:pPr>
            <a:endParaRPr lang="en-US" sz="2400" b="1" dirty="0">
              <a:solidFill>
                <a:srgbClr val="7030A0"/>
              </a:solidFill>
              <a:latin typeface="Calibri"/>
              <a:ea typeface="Times New Roman"/>
              <a:cs typeface="Times New Roman"/>
            </a:endParaRPr>
          </a:p>
          <a:p>
            <a:pPr algn="just">
              <a:defRPr/>
            </a:pPr>
            <a:endParaRPr lang="en-US" sz="24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525770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WordArt 1"/>
          <p:cNvSpPr>
            <a:spLocks noChangeArrowheads="1" noChangeShapeType="1" noTextEdit="1"/>
          </p:cNvSpPr>
          <p:nvPr/>
        </p:nvSpPr>
        <p:spPr bwMode="auto">
          <a:xfrm>
            <a:off x="2740027" y="1715294"/>
            <a:ext cx="4848225" cy="1843088"/>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4"/>
              </a:avLst>
            </a:prstTxWarp>
          </a:bodyPr>
          <a:lstStyle/>
          <a:p>
            <a:pPr algn="ctr"/>
            <a:r>
              <a:rPr lang="en-GB" sz="4900" b="1" kern="10">
                <a:ln w="38160" cap="sq">
                  <a:solidFill>
                    <a:srgbClr val="000000"/>
                  </a:solidFill>
                  <a:miter lim="800000"/>
                  <a:headEnd/>
                  <a:tailEnd/>
                </a:ln>
                <a:solidFill>
                  <a:srgbClr val="FF9900"/>
                </a:solidFill>
                <a:latin typeface="Monotype Corsiva" panose="03010101010201010101" pitchFamily="66" charset="0"/>
              </a:rPr>
              <a:t>IRB / IEC</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888" y="3558382"/>
            <a:ext cx="2463800" cy="2582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361874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6100392i1.jpg (546×371)"/>
          <p:cNvPicPr>
            <a:picLocks noChangeAspect="1" noChangeArrowheads="1"/>
          </p:cNvPicPr>
          <p:nvPr/>
        </p:nvPicPr>
        <p:blipFill>
          <a:blip r:embed="rId2"/>
          <a:srcRect/>
          <a:stretch>
            <a:fillRect/>
          </a:stretch>
        </p:blipFill>
        <p:spPr bwMode="auto">
          <a:xfrm>
            <a:off x="2362200" y="2971800"/>
            <a:ext cx="7679358" cy="3457576"/>
          </a:xfrm>
          <a:prstGeom prst="rect">
            <a:avLst/>
          </a:prstGeom>
          <a:noFill/>
        </p:spPr>
      </p:pic>
      <p:sp>
        <p:nvSpPr>
          <p:cNvPr id="3" name="Rectangle 2"/>
          <p:cNvSpPr/>
          <p:nvPr/>
        </p:nvSpPr>
        <p:spPr>
          <a:xfrm>
            <a:off x="3581400" y="533400"/>
            <a:ext cx="5647700" cy="2123658"/>
          </a:xfrm>
          <a:prstGeom prst="rect">
            <a:avLst/>
          </a:prstGeom>
          <a:noFill/>
        </p:spPr>
        <p:txBody>
          <a:bodyPr wrap="none" lIns="91440" tIns="45720" rIns="91440" bIns="45720">
            <a:spAutoFit/>
          </a:bodyPr>
          <a:lstStyle/>
          <a:p>
            <a:pPr algn="ctr"/>
            <a:r>
              <a:rPr lang="en-US" sz="6600" b="1" dirty="0">
                <a:ln w="18000">
                  <a:solidFill>
                    <a:schemeClr val="accent2">
                      <a:satMod val="140000"/>
                    </a:schemeClr>
                  </a:solidFill>
                  <a:prstDash val="solid"/>
                  <a:miter lim="800000"/>
                </a:ln>
                <a:effectLst>
                  <a:outerShdw blurRad="25500" dist="23000" dir="7020000" algn="tl">
                    <a:srgbClr val="000000">
                      <a:alpha val="50000"/>
                    </a:srgbClr>
                  </a:outerShdw>
                </a:effectLst>
                <a:latin typeface="Algerian" pitchFamily="82" charset="0"/>
              </a:rPr>
              <a:t>REGULATORY</a:t>
            </a:r>
          </a:p>
          <a:p>
            <a:pPr algn="ctr"/>
            <a:r>
              <a:rPr lang="en-US" sz="6600" b="1" dirty="0">
                <a:ln w="18000">
                  <a:solidFill>
                    <a:schemeClr val="accent2">
                      <a:satMod val="140000"/>
                    </a:schemeClr>
                  </a:solidFill>
                  <a:prstDash val="solid"/>
                  <a:miter lim="800000"/>
                </a:ln>
                <a:effectLst>
                  <a:outerShdw blurRad="25500" dist="23000" dir="7020000" algn="tl">
                    <a:srgbClr val="000000">
                      <a:alpha val="50000"/>
                    </a:srgbClr>
                  </a:outerShdw>
                </a:effectLst>
                <a:latin typeface="Algerian" pitchFamily="82" charset="0"/>
              </a:rPr>
              <a:t> AUTHORITIES</a:t>
            </a:r>
          </a:p>
        </p:txBody>
      </p:sp>
    </p:spTree>
    <p:extLst>
      <p:ext uri="{BB962C8B-B14F-4D97-AF65-F5344CB8AC3E}">
        <p14:creationId xmlns:p14="http://schemas.microsoft.com/office/powerpoint/2010/main" val="2992130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609600"/>
            <a:ext cx="7848600" cy="4832092"/>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Definition</a:t>
            </a:r>
          </a:p>
          <a:p>
            <a:endParaRPr lang="en-US" sz="2400" b="1"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These are the bodies having the  power to regulate. </a:t>
            </a:r>
          </a:p>
          <a:p>
            <a:pPr algn="just"/>
            <a:endParaRPr lang="en-US" sz="2800" b="1"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In the ICH GCP guideline  the term includes the authorities that review submitted clinical data and those that conduct inspections. </a:t>
            </a:r>
          </a:p>
          <a:p>
            <a:pPr algn="just"/>
            <a:endParaRPr lang="en-US" sz="2800" b="1"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These bodies are sometimes referred to as competent authorities or Regulatory Agencies.</a:t>
            </a:r>
          </a:p>
        </p:txBody>
      </p:sp>
    </p:spTree>
    <p:extLst>
      <p:ext uri="{BB962C8B-B14F-4D97-AF65-F5344CB8AC3E}">
        <p14:creationId xmlns:p14="http://schemas.microsoft.com/office/powerpoint/2010/main" val="382360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457201"/>
            <a:ext cx="8077200" cy="5324535"/>
          </a:xfrm>
          <a:prstGeom prst="rect">
            <a:avLst/>
          </a:prstGeom>
          <a:noFill/>
        </p:spPr>
        <p:txBody>
          <a:bodyPr wrap="square" rtlCol="0">
            <a:spAutoFit/>
          </a:bodyPr>
          <a:lstStyle/>
          <a:p>
            <a:pPr algn="just"/>
            <a:r>
              <a:rPr lang="en-US" sz="2800" b="1" dirty="0">
                <a:solidFill>
                  <a:srgbClr val="FF0000"/>
                </a:solidFill>
                <a:latin typeface="Times New Roman" pitchFamily="18" charset="0"/>
                <a:cs typeface="Times New Roman" pitchFamily="18" charset="0"/>
              </a:rPr>
              <a:t>Different Countries RA</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United States.                     FDA Regulations</a:t>
            </a:r>
          </a:p>
          <a:p>
            <a:pPr algn="just"/>
            <a:r>
              <a:rPr lang="en-US" sz="2400" b="1" dirty="0">
                <a:latin typeface="Times New Roman" pitchFamily="18" charset="0"/>
                <a:cs typeface="Times New Roman" pitchFamily="18" charset="0"/>
              </a:rPr>
              <a:t>Canada                               TPD Regulations</a:t>
            </a:r>
          </a:p>
          <a:p>
            <a:pPr algn="just"/>
            <a:r>
              <a:rPr lang="en-US" sz="2400" b="1" dirty="0">
                <a:latin typeface="Times New Roman" pitchFamily="18" charset="0"/>
                <a:cs typeface="Times New Roman" pitchFamily="18" charset="0"/>
              </a:rPr>
              <a:t>European Union                EMEA Regulations</a:t>
            </a:r>
          </a:p>
          <a:p>
            <a:pPr algn="just"/>
            <a:r>
              <a:rPr lang="en-US" sz="2400" b="1" dirty="0">
                <a:latin typeface="Times New Roman" pitchFamily="18" charset="0"/>
                <a:cs typeface="Times New Roman" pitchFamily="18" charset="0"/>
              </a:rPr>
              <a:t>Israel                                  Regulations of Ministry of Health</a:t>
            </a:r>
          </a:p>
          <a:p>
            <a:pPr algn="just"/>
            <a:r>
              <a:rPr lang="en-US" sz="2400" b="1" dirty="0">
                <a:latin typeface="Times New Roman" pitchFamily="18" charset="0"/>
                <a:cs typeface="Times New Roman" pitchFamily="18" charset="0"/>
              </a:rPr>
              <a:t>India                                  Ministry of Health</a:t>
            </a:r>
          </a:p>
          <a:p>
            <a:pPr algn="just"/>
            <a:r>
              <a:rPr lang="en-US" sz="2400" b="1" dirty="0">
                <a:latin typeface="Times New Roman" pitchFamily="18" charset="0"/>
                <a:cs typeface="Times New Roman" pitchFamily="18" charset="0"/>
              </a:rPr>
              <a:t>China                                SFDA Regulations</a:t>
            </a:r>
          </a:p>
          <a:p>
            <a:pPr algn="just"/>
            <a:r>
              <a:rPr lang="en-US" sz="2400" b="1" dirty="0">
                <a:latin typeface="Times New Roman" pitchFamily="18" charset="0"/>
                <a:cs typeface="Times New Roman" pitchFamily="18" charset="0"/>
              </a:rPr>
              <a:t>South Africa                     Department of Health Regulations</a:t>
            </a:r>
          </a:p>
          <a:p>
            <a:pPr algn="just"/>
            <a:r>
              <a:rPr lang="en-US" sz="2400" b="1" dirty="0">
                <a:latin typeface="Times New Roman" pitchFamily="18" charset="0"/>
                <a:cs typeface="Times New Roman" pitchFamily="18" charset="0"/>
              </a:rPr>
              <a:t>Australia                           TGA Regulations</a:t>
            </a:r>
          </a:p>
          <a:p>
            <a:pPr algn="just"/>
            <a:r>
              <a:rPr lang="en-US" sz="2400" b="1" dirty="0">
                <a:latin typeface="Times New Roman" pitchFamily="18" charset="0"/>
                <a:cs typeface="Times New Roman" pitchFamily="18" charset="0"/>
              </a:rPr>
              <a:t>New Zealand                    Joint Therapeutic Products Agency</a:t>
            </a:r>
          </a:p>
          <a:p>
            <a:pPr algn="just"/>
            <a:r>
              <a:rPr lang="en-US" sz="2400" b="1" dirty="0">
                <a:latin typeface="Times New Roman" pitchFamily="18" charset="0"/>
                <a:cs typeface="Times New Roman" pitchFamily="18" charset="0"/>
              </a:rPr>
              <a:t>Russia                               Ministry of Health</a:t>
            </a:r>
          </a:p>
          <a:p>
            <a:pPr algn="just"/>
            <a:r>
              <a:rPr lang="en-US" sz="2400" b="1" dirty="0">
                <a:latin typeface="Times New Roman" pitchFamily="18" charset="0"/>
                <a:cs typeface="Times New Roman" pitchFamily="18" charset="0"/>
              </a:rPr>
              <a:t>Japan                                Ministry of Health and Welfare</a:t>
            </a: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815105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914400"/>
            <a:ext cx="8153400" cy="5016758"/>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FDA comprises of several centers and one office. </a:t>
            </a:r>
          </a:p>
          <a:p>
            <a:pPr algn="just"/>
            <a:endParaRPr lang="en-US" sz="2400" b="1" dirty="0">
              <a:latin typeface="Times New Roman" pitchFamily="18" charset="0"/>
              <a:cs typeface="Times New Roman" pitchFamily="18" charset="0"/>
            </a:endParaRPr>
          </a:p>
          <a:p>
            <a:pPr lvl="0" algn="just"/>
            <a:r>
              <a:rPr lang="en-US" sz="2800" b="1" dirty="0">
                <a:solidFill>
                  <a:srgbClr val="002060"/>
                </a:solidFill>
                <a:latin typeface="Times New Roman" pitchFamily="18" charset="0"/>
                <a:cs typeface="Times New Roman" pitchFamily="18" charset="0"/>
              </a:rPr>
              <a:t>Office of the Commissioner</a:t>
            </a:r>
          </a:p>
          <a:p>
            <a:pPr lvl="0" algn="just"/>
            <a:endParaRPr lang="en-US" sz="2800" b="1" dirty="0">
              <a:solidFill>
                <a:srgbClr val="002060"/>
              </a:solidFill>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It is the main regulatory office.</a:t>
            </a:r>
          </a:p>
          <a:p>
            <a:pPr lvl="0" algn="just"/>
            <a:endParaRPr lang="en-US" sz="2400" b="1" dirty="0">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It includes :</a:t>
            </a:r>
          </a:p>
          <a:p>
            <a:pPr lvl="0" algn="just"/>
            <a:r>
              <a:rPr lang="en-US" sz="2400" b="1" dirty="0">
                <a:latin typeface="Times New Roman" pitchFamily="18" charset="0"/>
                <a:cs typeface="Times New Roman" pitchFamily="18" charset="0"/>
              </a:rPr>
              <a:t>commissioner, deputy commissioner for foods, deputy commissioner for medicinal products &amp; tobacco, deputy commissioner for global regulatory operations &amp; policy, chief scientist, counselor to the commissioner, chief operating officer.</a:t>
            </a: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081594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34" y="162838"/>
            <a:ext cx="11949830" cy="6526061"/>
          </a:xfrm>
        </p:spPr>
        <p:txBody>
          <a:bodyPr>
            <a:normAutofit/>
          </a:bodyPr>
          <a:lstStyle/>
          <a:p>
            <a:pPr marL="0" indent="0">
              <a:buNone/>
            </a:pPr>
            <a:r>
              <a:rPr lang="en-US" sz="2400" b="1" dirty="0" smtClean="0"/>
              <a:t>PHYSICAL, CHEMICAL, AND PHARMACEUTICAL PROPERTIES AND FORMULATION</a:t>
            </a:r>
          </a:p>
          <a:p>
            <a:r>
              <a:rPr lang="en-US" dirty="0" smtClean="0"/>
              <a:t>This </a:t>
            </a:r>
            <a:r>
              <a:rPr lang="en-US" dirty="0"/>
              <a:t>is a brief section describing the chemical, </a:t>
            </a:r>
            <a:r>
              <a:rPr lang="en-US" dirty="0" smtClean="0"/>
              <a:t>physical, and </a:t>
            </a:r>
            <a:r>
              <a:rPr lang="en-US" dirty="0"/>
              <a:t>pharmacological properties of the </a:t>
            </a:r>
            <a:r>
              <a:rPr lang="en-US" dirty="0" smtClean="0"/>
              <a:t>investigational product</a:t>
            </a:r>
            <a:r>
              <a:rPr lang="en-US" dirty="0"/>
              <a:t>, in terms of the drug </a:t>
            </a:r>
            <a:r>
              <a:rPr lang="en-US" dirty="0" smtClean="0"/>
              <a:t>product and</a:t>
            </a:r>
            <a:r>
              <a:rPr lang="en-US" dirty="0"/>
              <a:t>, where relevant, also the drug substance. </a:t>
            </a:r>
            <a:r>
              <a:rPr lang="en-US" dirty="0" smtClean="0"/>
              <a:t>The section </a:t>
            </a:r>
            <a:r>
              <a:rPr lang="en-US" dirty="0"/>
              <a:t>should aim to provide the investigator </a:t>
            </a:r>
            <a:r>
              <a:rPr lang="en-US" dirty="0" smtClean="0"/>
              <a:t>with sufficient </a:t>
            </a:r>
            <a:r>
              <a:rPr lang="en-US" dirty="0"/>
              <a:t>information on the </a:t>
            </a:r>
            <a:r>
              <a:rPr lang="en-US" dirty="0" smtClean="0"/>
              <a:t>investigational product </a:t>
            </a:r>
            <a:r>
              <a:rPr lang="en-US" dirty="0"/>
              <a:t>so that potential risks associated </a:t>
            </a:r>
            <a:r>
              <a:rPr lang="en-US" dirty="0" smtClean="0"/>
              <a:t>with either </a:t>
            </a:r>
            <a:r>
              <a:rPr lang="en-US" dirty="0"/>
              <a:t>the drug itself or any excipients can </a:t>
            </a:r>
            <a:r>
              <a:rPr lang="en-US" dirty="0" smtClean="0"/>
              <a:t>be assessed</a:t>
            </a:r>
            <a:r>
              <a:rPr lang="en-US" dirty="0"/>
              <a:t>. This section should also provide </a:t>
            </a:r>
            <a:r>
              <a:rPr lang="en-US" dirty="0" smtClean="0"/>
              <a:t>information on </a:t>
            </a:r>
            <a:r>
              <a:rPr lang="en-US" dirty="0"/>
              <a:t>storage and handling, </a:t>
            </a:r>
            <a:r>
              <a:rPr lang="en-US" dirty="0" smtClean="0"/>
              <a:t> preparation</a:t>
            </a:r>
            <a:r>
              <a:rPr lang="en-US" dirty="0"/>
              <a:t> </a:t>
            </a:r>
            <a:r>
              <a:rPr lang="en-US" dirty="0" smtClean="0"/>
              <a:t>steps </a:t>
            </a:r>
            <a:r>
              <a:rPr lang="en-US" dirty="0"/>
              <a:t>needed prior to administration, </a:t>
            </a:r>
            <a:r>
              <a:rPr lang="en-US" dirty="0" smtClean="0"/>
              <a:t>such as </a:t>
            </a:r>
            <a:r>
              <a:rPr lang="en-US" dirty="0"/>
              <a:t>reconstitution or dilution.</a:t>
            </a:r>
          </a:p>
          <a:p>
            <a:r>
              <a:rPr lang="en-US" dirty="0"/>
              <a:t>Typically, the information for this section </a:t>
            </a:r>
            <a:r>
              <a:rPr lang="en-US" dirty="0" smtClean="0"/>
              <a:t>will be </a:t>
            </a:r>
            <a:r>
              <a:rPr lang="en-US" dirty="0"/>
              <a:t>provided by the Sponsor’s </a:t>
            </a:r>
            <a:r>
              <a:rPr lang="en-US" dirty="0" smtClean="0"/>
              <a:t>Chemistry, Manufacturing</a:t>
            </a:r>
            <a:r>
              <a:rPr lang="en-US" dirty="0"/>
              <a:t>, and Controls (CMC) </a:t>
            </a:r>
            <a:r>
              <a:rPr lang="en-US" dirty="0" smtClean="0"/>
              <a:t>department, but </a:t>
            </a:r>
            <a:r>
              <a:rPr lang="en-US" dirty="0"/>
              <a:t>the writer may need to adapt the material </a:t>
            </a:r>
            <a:r>
              <a:rPr lang="en-US" dirty="0" smtClean="0"/>
              <a:t>provided to </a:t>
            </a:r>
            <a:r>
              <a:rPr lang="en-US" dirty="0"/>
              <a:t>the required format for the IB.</a:t>
            </a:r>
          </a:p>
        </p:txBody>
      </p:sp>
    </p:spTree>
    <p:extLst>
      <p:ext uri="{BB962C8B-B14F-4D97-AF65-F5344CB8AC3E}">
        <p14:creationId xmlns:p14="http://schemas.microsoft.com/office/powerpoint/2010/main" val="4097097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685800"/>
            <a:ext cx="8077200" cy="5940088"/>
          </a:xfrm>
          <a:prstGeom prst="rect">
            <a:avLst/>
          </a:prstGeom>
          <a:noFill/>
        </p:spPr>
        <p:txBody>
          <a:bodyPr wrap="square" rtlCol="0">
            <a:spAutoFit/>
          </a:bodyPr>
          <a:lstStyle/>
          <a:p>
            <a:r>
              <a:rPr lang="en-US" sz="2800" b="1" dirty="0">
                <a:solidFill>
                  <a:srgbClr val="002060"/>
                </a:solidFill>
                <a:latin typeface="Times New Roman" pitchFamily="18" charset="0"/>
                <a:cs typeface="Times New Roman" pitchFamily="18" charset="0"/>
              </a:rPr>
              <a:t>Centers</a:t>
            </a:r>
          </a:p>
          <a:p>
            <a:endParaRPr lang="en-US" sz="2800" b="1" dirty="0">
              <a:solidFill>
                <a:srgbClr val="002060"/>
              </a:solidFill>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CBER: </a:t>
            </a:r>
            <a:r>
              <a:rPr lang="en-US" sz="2400" b="1" dirty="0">
                <a:latin typeface="Times New Roman" pitchFamily="18" charset="0"/>
                <a:cs typeface="Times New Roman" pitchFamily="18" charset="0"/>
              </a:rPr>
              <a:t>Center for Biological Evaluation &amp; Research. To ensure the safety, purity, potency &amp; effectiveness of biological products.</a:t>
            </a:r>
          </a:p>
          <a:p>
            <a:pPr lvl="0" algn="just"/>
            <a:endParaRPr lang="en-US" sz="2400" b="1" dirty="0">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CDER: </a:t>
            </a:r>
            <a:r>
              <a:rPr lang="en-US" sz="2400" b="1" dirty="0">
                <a:latin typeface="Times New Roman" pitchFamily="18" charset="0"/>
                <a:cs typeface="Times New Roman" pitchFamily="18" charset="0"/>
              </a:rPr>
              <a:t>Center for Drug Evaluation &amp; Research. It is the division of FDA that monitors the safety and efficacy of the drug.</a:t>
            </a:r>
          </a:p>
          <a:p>
            <a:pPr lvl="0" algn="just"/>
            <a:endParaRPr lang="en-US" sz="2400" b="1" dirty="0">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CDRH: </a:t>
            </a:r>
            <a:r>
              <a:rPr lang="en-US" sz="2400" b="1" dirty="0">
                <a:latin typeface="Times New Roman" pitchFamily="18" charset="0"/>
                <a:cs typeface="Times New Roman" pitchFamily="18" charset="0"/>
              </a:rPr>
              <a:t>Center for Devices &amp; Radiological Health. It is responsible for regulating firms who manufactures, repackages and labels medical devices.</a:t>
            </a:r>
          </a:p>
          <a:p>
            <a:endParaRPr lang="en-US" sz="2400" b="1" dirty="0">
              <a:solidFill>
                <a:srgbClr val="002060"/>
              </a:solidFill>
              <a:latin typeface="Times New Roman" pitchFamily="18" charset="0"/>
              <a:cs typeface="Times New Roman" pitchFamily="18" charset="0"/>
            </a:endParaRPr>
          </a:p>
          <a:p>
            <a:endParaRPr lang="en-US"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4182115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609601"/>
            <a:ext cx="8001000" cy="5847755"/>
          </a:xfrm>
          <a:prstGeom prst="rect">
            <a:avLst/>
          </a:prstGeom>
        </p:spPr>
        <p:txBody>
          <a:bodyPr wrap="square">
            <a:spAutoFit/>
          </a:bodyPr>
          <a:lstStyle/>
          <a:p>
            <a:pPr lvl="0" algn="just"/>
            <a:r>
              <a:rPr lang="en-US" sz="2800" b="1" dirty="0">
                <a:solidFill>
                  <a:srgbClr val="C00000"/>
                </a:solidFill>
                <a:latin typeface="Times New Roman" pitchFamily="18" charset="0"/>
                <a:cs typeface="Times New Roman" pitchFamily="18" charset="0"/>
              </a:rPr>
              <a:t>CVM: </a:t>
            </a:r>
            <a:r>
              <a:rPr lang="en-US" sz="2400" b="1" dirty="0">
                <a:latin typeface="Times New Roman" pitchFamily="18" charset="0"/>
                <a:cs typeface="Times New Roman" pitchFamily="18" charset="0"/>
              </a:rPr>
              <a:t>Center for Veterinary Medicine. It regulates the manufacture and distribution of food addictives and drugs that are given to animals.</a:t>
            </a:r>
          </a:p>
          <a:p>
            <a:pPr lvl="0" algn="just"/>
            <a:endParaRPr lang="en-US" sz="2800" b="1" dirty="0">
              <a:solidFill>
                <a:srgbClr val="C00000"/>
              </a:solidFill>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CFSAN: </a:t>
            </a:r>
            <a:r>
              <a:rPr lang="en-US" sz="2400" b="1" dirty="0">
                <a:latin typeface="Times New Roman" pitchFamily="18" charset="0"/>
                <a:cs typeface="Times New Roman" pitchFamily="18" charset="0"/>
              </a:rPr>
              <a:t>Center for Food Safety &amp; Applied Nutrition. It regulates food, dietary supplements and cosmetics.</a:t>
            </a:r>
          </a:p>
          <a:p>
            <a:pPr lvl="0" algn="just"/>
            <a:endParaRPr lang="en-US" sz="2400" b="1" dirty="0">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CTP: </a:t>
            </a:r>
            <a:r>
              <a:rPr lang="en-US" sz="2400" b="1" dirty="0">
                <a:latin typeface="Times New Roman" pitchFamily="18" charset="0"/>
                <a:cs typeface="Times New Roman" pitchFamily="18" charset="0"/>
              </a:rPr>
              <a:t>Center for Tobacco </a:t>
            </a:r>
            <a:r>
              <a:rPr lang="en-US" sz="2400" b="1" dirty="0" smtClean="0">
                <a:latin typeface="Times New Roman" pitchFamily="18" charset="0"/>
                <a:cs typeface="Times New Roman" pitchFamily="18" charset="0"/>
              </a:rPr>
              <a:t>Products . It </a:t>
            </a:r>
            <a:r>
              <a:rPr lang="en-US" sz="2400" b="1" dirty="0">
                <a:latin typeface="Times New Roman" pitchFamily="18" charset="0"/>
                <a:cs typeface="Times New Roman" pitchFamily="18" charset="0"/>
              </a:rPr>
              <a:t>oversees the implementation of the smoking prevention &amp; Tobacco Control Act.</a:t>
            </a:r>
          </a:p>
          <a:p>
            <a:pPr lvl="0" algn="just"/>
            <a:endParaRPr lang="en-US" sz="2400" b="1" dirty="0">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NCTR: </a:t>
            </a:r>
            <a:r>
              <a:rPr lang="en-US" sz="2400" b="1" dirty="0">
                <a:latin typeface="Times New Roman" pitchFamily="18" charset="0"/>
                <a:cs typeface="Times New Roman" pitchFamily="18" charset="0"/>
              </a:rPr>
              <a:t>National Center for Toxicological Research. It plays a crucial role in the FDA’s mission. It mainly supports FDA product centers and their regulatory roles.</a:t>
            </a:r>
          </a:p>
          <a:p>
            <a:pPr lvl="0"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038900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533400"/>
            <a:ext cx="8001000" cy="5509200"/>
          </a:xfrm>
          <a:prstGeom prst="rect">
            <a:avLst/>
          </a:prstGeom>
          <a:noFill/>
        </p:spPr>
        <p:txBody>
          <a:bodyPr wrap="square" rtlCol="0">
            <a:spAutoFit/>
          </a:bodyPr>
          <a:lstStyle/>
          <a:p>
            <a:r>
              <a:rPr lang="en-US" sz="2800" b="1" dirty="0">
                <a:solidFill>
                  <a:srgbClr val="006600"/>
                </a:solidFill>
                <a:latin typeface="Times New Roman" pitchFamily="18" charset="0"/>
                <a:cs typeface="Times New Roman" pitchFamily="18" charset="0"/>
              </a:rPr>
              <a:t>Code of Federal Regulations</a:t>
            </a:r>
          </a:p>
          <a:p>
            <a:endParaRPr lang="en-US" sz="2800" b="1" dirty="0">
              <a:solidFill>
                <a:srgbClr val="006600"/>
              </a:solidFill>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The Code of Federal Regulations (CFR) is the codification of the general and permanent rules published in the Federal Register by the executive departments and agencies of the Federal Government.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It is divided into 50 titles that represent broad areas subject to Federal regulation.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Each volume of the CFR is updated once each calendar year and is issued on a quarterly basis.</a:t>
            </a:r>
          </a:p>
          <a:p>
            <a:endParaRPr lang="en-US" sz="2800" dirty="0">
              <a:solidFill>
                <a:srgbClr val="006600"/>
              </a:solidFill>
              <a:latin typeface="Times New Roman" pitchFamily="18" charset="0"/>
              <a:cs typeface="Times New Roman" pitchFamily="18" charset="0"/>
            </a:endParaRPr>
          </a:p>
          <a:p>
            <a:endParaRPr lang="en-US" sz="2800" dirty="0">
              <a:solidFill>
                <a:srgbClr val="006600"/>
              </a:solidFill>
              <a:latin typeface="Times New Roman" pitchFamily="18" charset="0"/>
              <a:cs typeface="Times New Roman" pitchFamily="18" charset="0"/>
            </a:endParaRPr>
          </a:p>
        </p:txBody>
      </p:sp>
    </p:spTree>
    <p:extLst>
      <p:ext uri="{BB962C8B-B14F-4D97-AF65-F5344CB8AC3E}">
        <p14:creationId xmlns:p14="http://schemas.microsoft.com/office/powerpoint/2010/main" val="3487477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1" y="533401"/>
            <a:ext cx="8229599" cy="6001643"/>
          </a:xfrm>
          <a:prstGeom prst="rect">
            <a:avLst/>
          </a:prstGeom>
          <a:noFill/>
        </p:spPr>
        <p:txBody>
          <a:bodyPr wrap="square" rtlCol="0">
            <a:spAutoFit/>
          </a:bodyPr>
          <a:lstStyle/>
          <a:p>
            <a:pPr lvl="0" algn="just"/>
            <a:r>
              <a:rPr lang="en-US" sz="2400" b="1" dirty="0">
                <a:latin typeface="Times New Roman" pitchFamily="18" charset="0"/>
                <a:cs typeface="Times New Roman" pitchFamily="18" charset="0"/>
              </a:rPr>
              <a:t>Titles 1-16 are updated as of January 1st </a:t>
            </a:r>
          </a:p>
          <a:p>
            <a:pPr lvl="0" algn="just"/>
            <a:r>
              <a:rPr lang="en-US" sz="2400" b="1" dirty="0">
                <a:latin typeface="Times New Roman" pitchFamily="18" charset="0"/>
                <a:cs typeface="Times New Roman" pitchFamily="18" charset="0"/>
              </a:rPr>
              <a:t>Titles 17-27 are updated as of April 1st </a:t>
            </a:r>
          </a:p>
          <a:p>
            <a:pPr lvl="0" algn="just"/>
            <a:r>
              <a:rPr lang="en-US" sz="2400" b="1" dirty="0">
                <a:latin typeface="Times New Roman" pitchFamily="18" charset="0"/>
                <a:cs typeface="Times New Roman" pitchFamily="18" charset="0"/>
              </a:rPr>
              <a:t>Titles 28-41 are updated as of July 1st </a:t>
            </a:r>
          </a:p>
          <a:p>
            <a:pPr lvl="0" algn="just"/>
            <a:r>
              <a:rPr lang="en-US" sz="2400" b="1" dirty="0">
                <a:latin typeface="Times New Roman" pitchFamily="18" charset="0"/>
                <a:cs typeface="Times New Roman" pitchFamily="18" charset="0"/>
              </a:rPr>
              <a:t>Titles 42-50 are updated as of October 1st </a:t>
            </a:r>
          </a:p>
          <a:p>
            <a:pPr lvl="0"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Each title is divided into chapters, which usually bear the name of the issuing agency.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Each chapter is further subdivided into parts that cover specific regulatory areas.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Large parts may be subdivided into subparts.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All parts are organized in sections, and most citations in the CFR are provided at the section level.</a:t>
            </a: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969001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0"/>
            <a:ext cx="8382000" cy="7478970"/>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CPMP (Europeans union’s Committee for Proprietary Medicinal Products) – 1977</a:t>
            </a:r>
          </a:p>
          <a:p>
            <a:pPr algn="just"/>
            <a:endParaRPr lang="en-US" sz="2400" b="1" dirty="0">
              <a:solidFill>
                <a:srgbClr val="FF0000"/>
              </a:solidFill>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In Europe, the first initiatives were undertaken by individual countries, each of them creating its own regulations/guidelines for conducting research in human subjects.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In the year 1990, The European Union’s Committee for Proprietary Medicinal Products (CPMP) published a guideline on Good Clinical Practice for Trials on Medicinal Products in the European Community, which was the first unified standard covering all aspects of medical research in Europe.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In 1995 the Committee for Proprietary Medicinal Products was replaced by European Agency for Medicinal Products (EMEA), which was in renamed as European Medicinal Agency in 2004.</a:t>
            </a:r>
          </a:p>
          <a:p>
            <a:pPr algn="just"/>
            <a:endParaRPr lang="en-US" sz="2400" b="1" dirty="0">
              <a:latin typeface="Times New Roman" pitchFamily="18" charset="0"/>
              <a:cs typeface="Times New Roman" pitchFamily="18" charset="0"/>
            </a:endParaRPr>
          </a:p>
          <a:p>
            <a:endParaRPr lang="en-US" sz="2400" dirty="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22347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1" y="381001"/>
            <a:ext cx="8458200" cy="581697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EMEA has 6 committees:</a:t>
            </a:r>
          </a:p>
          <a:p>
            <a:pPr algn="just"/>
            <a:endParaRPr lang="en-US" sz="2400" b="1" dirty="0">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CHMP: </a:t>
            </a:r>
            <a:r>
              <a:rPr lang="en-US" sz="2400" b="1" dirty="0">
                <a:latin typeface="Times New Roman" pitchFamily="18" charset="0"/>
                <a:cs typeface="Times New Roman" pitchFamily="18" charset="0"/>
              </a:rPr>
              <a:t>Committee for Medical Products for Human Use. It is responsible for preparing the agencies opinions on all questions concerning medicines for human use, in accordance with regulation.</a:t>
            </a:r>
          </a:p>
          <a:p>
            <a:pPr lvl="0" algn="just"/>
            <a:endParaRPr lang="en-US" sz="2400" b="1" dirty="0">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CVMP: </a:t>
            </a:r>
            <a:r>
              <a:rPr lang="en-US" sz="2400" b="1" dirty="0">
                <a:latin typeface="Times New Roman" pitchFamily="18" charset="0"/>
                <a:cs typeface="Times New Roman" pitchFamily="18" charset="0"/>
              </a:rPr>
              <a:t>Committee for Medical Products for Veterinary Use. It is responsible for preparing the agencies opinions on all questions concerning medicines for veterinary use.</a:t>
            </a:r>
          </a:p>
          <a:p>
            <a:pPr lvl="0" algn="just"/>
            <a:endParaRPr lang="en-US" sz="2400" b="1" dirty="0">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COMP: </a:t>
            </a:r>
            <a:r>
              <a:rPr lang="en-US" sz="2400" b="1" dirty="0">
                <a:latin typeface="Times New Roman" pitchFamily="18" charset="0"/>
                <a:cs typeface="Times New Roman" pitchFamily="18" charset="0"/>
              </a:rPr>
              <a:t>Committee for Orphan Medicinal Products. It is responsible for reviewing applications from persons or companies seeking “orphan medicinal product designation”.</a:t>
            </a: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148371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1066801"/>
            <a:ext cx="8305800" cy="5078313"/>
          </a:xfrm>
          <a:prstGeom prst="rect">
            <a:avLst/>
          </a:prstGeom>
          <a:noFill/>
        </p:spPr>
        <p:txBody>
          <a:bodyPr wrap="square" rtlCol="0">
            <a:spAutoFit/>
          </a:bodyPr>
          <a:lstStyle/>
          <a:p>
            <a:pPr lvl="0" algn="just"/>
            <a:r>
              <a:rPr lang="en-US" sz="2800" b="1" dirty="0">
                <a:solidFill>
                  <a:srgbClr val="C00000"/>
                </a:solidFill>
                <a:latin typeface="Times New Roman" pitchFamily="18" charset="0"/>
                <a:cs typeface="Times New Roman" pitchFamily="18" charset="0"/>
              </a:rPr>
              <a:t>HMPC: </a:t>
            </a:r>
            <a:r>
              <a:rPr lang="en-US" sz="2400" b="1" dirty="0">
                <a:latin typeface="Times New Roman" pitchFamily="18" charset="0"/>
                <a:cs typeface="Times New Roman" pitchFamily="18" charset="0"/>
              </a:rPr>
              <a:t>Committee for Herbal Medicinal Products. It mainly deals with the simplified registration  procedure for traditional herbal medicinal products in EU member states.</a:t>
            </a:r>
          </a:p>
          <a:p>
            <a:pPr lvl="0" algn="just"/>
            <a:endParaRPr lang="en-US" sz="2400" b="1" dirty="0">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PDCO: </a:t>
            </a:r>
            <a:r>
              <a:rPr lang="en-US" sz="2400" b="1" dirty="0">
                <a:latin typeface="Times New Roman" pitchFamily="18" charset="0"/>
                <a:cs typeface="Times New Roman" pitchFamily="18" charset="0"/>
              </a:rPr>
              <a:t>Pediatric Committee. It is responsible for assessing the content of Pediatric investigation plans &amp; adopting opinions on them.  </a:t>
            </a:r>
          </a:p>
          <a:p>
            <a:pPr lvl="0" algn="just"/>
            <a:endParaRPr lang="en-US" sz="2400" b="1" dirty="0">
              <a:latin typeface="Times New Roman" pitchFamily="18" charset="0"/>
              <a:cs typeface="Times New Roman" pitchFamily="18" charset="0"/>
            </a:endParaRPr>
          </a:p>
          <a:p>
            <a:pPr lvl="0" algn="just"/>
            <a:r>
              <a:rPr lang="en-US" sz="2800" b="1" dirty="0">
                <a:solidFill>
                  <a:srgbClr val="C00000"/>
                </a:solidFill>
                <a:latin typeface="Times New Roman" pitchFamily="18" charset="0"/>
                <a:cs typeface="Times New Roman" pitchFamily="18" charset="0"/>
              </a:rPr>
              <a:t>CAT: </a:t>
            </a:r>
            <a:r>
              <a:rPr lang="en-US" sz="2400" b="1" dirty="0">
                <a:latin typeface="Times New Roman" pitchFamily="18" charset="0"/>
                <a:cs typeface="Times New Roman" pitchFamily="18" charset="0"/>
              </a:rPr>
              <a:t>Committee for Advanced Therapies. It is a multidisciplinary committee that gathers the info to assess the quality, safety and efficacy of advanced therapy medicinal products.</a:t>
            </a: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583688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1" y="685800"/>
            <a:ext cx="7696200" cy="6801862"/>
          </a:xfrm>
          <a:prstGeom prst="rect">
            <a:avLst/>
          </a:prstGeom>
          <a:noFill/>
        </p:spPr>
        <p:txBody>
          <a:bodyPr wrap="square" rtlCol="0">
            <a:spAutoFit/>
          </a:bodyPr>
          <a:lstStyle/>
          <a:p>
            <a:pPr algn="just"/>
            <a:r>
              <a:rPr lang="en-US" sz="2800" b="1" dirty="0">
                <a:solidFill>
                  <a:srgbClr val="FF0000"/>
                </a:solidFill>
                <a:latin typeface="Times New Roman" pitchFamily="18" charset="0"/>
                <a:cs typeface="Times New Roman" pitchFamily="18" charset="0"/>
              </a:rPr>
              <a:t>DCGI: (Drug controller General of India)</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DCGI is a regulatory apex body under Govt. of India.</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It is responsible for regulatory approvals for conduct of clinical trials in India.</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It is governed by the rules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Amended </a:t>
            </a:r>
            <a:r>
              <a:rPr lang="en-US" sz="2400" b="1" dirty="0" smtClean="0">
                <a:latin typeface="Times New Roman" pitchFamily="18" charset="0"/>
                <a:cs typeface="Times New Roman" pitchFamily="18" charset="0"/>
              </a:rPr>
              <a:t>in Schedule </a:t>
            </a:r>
            <a:r>
              <a:rPr lang="en-US" sz="2400" b="1" dirty="0">
                <a:latin typeface="Times New Roman" pitchFamily="18" charset="0"/>
                <a:cs typeface="Times New Roman" pitchFamily="18" charset="0"/>
              </a:rPr>
              <a:t>Y.</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Prior to amendment of schedule Y global drug trials could be conducted only with a phase lag in India.</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Currently concurrent, parallel, global clinical trials (Phase II-IV) are permitted to be conducted in India by the DCGI.</a:t>
            </a:r>
          </a:p>
          <a:p>
            <a:pPr algn="just"/>
            <a:endParaRPr lang="en-US" sz="2400" b="1" dirty="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38468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838201"/>
            <a:ext cx="7924800" cy="5632311"/>
          </a:xfrm>
          <a:prstGeom prst="rect">
            <a:avLst/>
          </a:prstGeom>
        </p:spPr>
        <p:txBody>
          <a:bodyPr wrap="square">
            <a:spAutoFit/>
          </a:bodyPr>
          <a:lstStyle/>
          <a:p>
            <a:pPr algn="just"/>
            <a:r>
              <a:rPr lang="en-US" sz="2400" b="1" dirty="0">
                <a:latin typeface="Times New Roman" pitchFamily="18" charset="0"/>
                <a:cs typeface="Times New Roman" pitchFamily="18" charset="0"/>
              </a:rPr>
              <a:t>DCGI heads the Central Drugs Standard control organization (CDSCO) and discharges the functions attached to the central Govt.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The DCGI also has the responsibility of laying down regulatory measures and amendment of Acts and Rules, laying down standards for drugs, cosmetics, diagnostics and devices and updating the Indian Pharmacopoeia.</a:t>
            </a:r>
          </a:p>
          <a:p>
            <a:pPr algn="just"/>
            <a:endParaRPr lang="en-US" sz="2400" b="1" dirty="0">
              <a:solidFill>
                <a:srgbClr val="FF0000"/>
              </a:solidFill>
              <a:latin typeface="Times New Roman" pitchFamily="18" charset="0"/>
              <a:cs typeface="Times New Roman" pitchFamily="18" charset="0"/>
            </a:endParaRPr>
          </a:p>
          <a:p>
            <a:pPr algn="just"/>
            <a:r>
              <a:rPr lang="en-US" sz="2400" b="1" dirty="0">
                <a:solidFill>
                  <a:srgbClr val="FF0000"/>
                </a:solidFill>
                <a:latin typeface="Times New Roman" pitchFamily="18" charset="0"/>
                <a:cs typeface="Times New Roman" pitchFamily="18" charset="0"/>
              </a:rPr>
              <a:t>T-License: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 license given to export/import drug/ raw materials/ </a:t>
            </a:r>
            <a:r>
              <a:rPr lang="en-US" sz="2400" b="1" dirty="0" err="1">
                <a:latin typeface="Times New Roman" pitchFamily="18" charset="0"/>
                <a:cs typeface="Times New Roman" pitchFamily="18" charset="0"/>
              </a:rPr>
              <a:t>Ip</a:t>
            </a:r>
            <a:r>
              <a:rPr lang="en-US" sz="2400" b="1" dirty="0">
                <a:latin typeface="Times New Roman" pitchFamily="18" charset="0"/>
                <a:cs typeface="Times New Roman" pitchFamily="18" charset="0"/>
              </a:rPr>
              <a:t> from other countries. It is also called as shipping license.</a:t>
            </a:r>
          </a:p>
          <a:p>
            <a:pPr algn="just"/>
            <a:endParaRPr lang="en-US" sz="2400" b="1" dirty="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843547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609601"/>
            <a:ext cx="8077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There are two types of Drug approval process in the DCGI:</a:t>
            </a:r>
          </a:p>
          <a:p>
            <a:pPr algn="just"/>
            <a:endParaRPr lang="en-US" sz="2400" b="1" dirty="0">
              <a:latin typeface="Times New Roman" pitchFamily="18" charset="0"/>
              <a:cs typeface="Times New Roman" pitchFamily="18" charset="0"/>
            </a:endParaRPr>
          </a:p>
          <a:p>
            <a:pPr lvl="0" algn="just"/>
            <a:r>
              <a:rPr lang="en-US" sz="2400" b="1" dirty="0">
                <a:solidFill>
                  <a:srgbClr val="FF0000"/>
                </a:solidFill>
                <a:latin typeface="Times New Roman" pitchFamily="18" charset="0"/>
                <a:cs typeface="Times New Roman" pitchFamily="18" charset="0"/>
              </a:rPr>
              <a:t>Type A:</a:t>
            </a:r>
          </a:p>
          <a:p>
            <a:pPr lvl="0" algn="just"/>
            <a:endParaRPr lang="en-US" sz="2400" b="1" dirty="0">
              <a:solidFill>
                <a:srgbClr val="FF0000"/>
              </a:solidFill>
              <a:latin typeface="Times New Roman" pitchFamily="18" charset="0"/>
              <a:cs typeface="Times New Roman" pitchFamily="18" charset="0"/>
            </a:endParaRPr>
          </a:p>
          <a:p>
            <a:pPr lvl="0" algn="just"/>
            <a:r>
              <a:rPr lang="en-US" sz="2400" b="1" dirty="0">
                <a:solidFill>
                  <a:srgbClr val="FF0000"/>
                </a:solidFill>
                <a:latin typeface="Times New Roman" pitchFamily="18" charset="0"/>
                <a:cs typeface="Times New Roman" pitchFamily="18" charset="0"/>
              </a:rPr>
              <a:t> </a:t>
            </a:r>
            <a:r>
              <a:rPr lang="en-US" sz="2400" b="1" dirty="0">
                <a:latin typeface="Times New Roman" pitchFamily="18" charset="0"/>
                <a:cs typeface="Times New Roman" pitchFamily="18" charset="0"/>
              </a:rPr>
              <a:t>it is also known as fast track process. </a:t>
            </a:r>
          </a:p>
          <a:p>
            <a:pPr lvl="0" algn="just"/>
            <a:endParaRPr lang="en-US" sz="2400" b="1" dirty="0">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The protocol is already approved in other  regulation board. </a:t>
            </a:r>
          </a:p>
          <a:p>
            <a:pPr lvl="0" algn="just"/>
            <a:endParaRPr lang="en-US" sz="2400" b="1" dirty="0">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Duration of approval is 2-6 weeks.</a:t>
            </a:r>
          </a:p>
          <a:p>
            <a:pPr lvl="0" algn="just"/>
            <a:endParaRPr lang="en-US" sz="2400" b="1" dirty="0">
              <a:latin typeface="Times New Roman" pitchFamily="18" charset="0"/>
              <a:cs typeface="Times New Roman" pitchFamily="18" charset="0"/>
            </a:endParaRPr>
          </a:p>
          <a:p>
            <a:pPr lvl="0" algn="just"/>
            <a:r>
              <a:rPr lang="en-US" sz="2400" b="1" dirty="0">
                <a:solidFill>
                  <a:srgbClr val="FF0000"/>
                </a:solidFill>
                <a:latin typeface="Times New Roman" pitchFamily="18" charset="0"/>
                <a:cs typeface="Times New Roman" pitchFamily="18" charset="0"/>
              </a:rPr>
              <a:t>Type B: </a:t>
            </a:r>
          </a:p>
          <a:p>
            <a:pPr lvl="0" algn="just"/>
            <a:endParaRPr lang="en-US" sz="2400" b="1" dirty="0">
              <a:solidFill>
                <a:srgbClr val="FF0000"/>
              </a:solidFill>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it is conducted only to </a:t>
            </a:r>
            <a:r>
              <a:rPr lang="en-US" sz="2400" b="1">
                <a:latin typeface="Times New Roman" pitchFamily="18" charset="0"/>
                <a:cs typeface="Times New Roman" pitchFamily="18" charset="0"/>
              </a:rPr>
              <a:t>single </a:t>
            </a:r>
            <a:r>
              <a:rPr lang="en-US" sz="2400" b="1" dirty="0" err="1">
                <a:latin typeface="Times New Roman" pitchFamily="18" charset="0"/>
                <a:cs typeface="Times New Roman" pitchFamily="18" charset="0"/>
              </a:rPr>
              <a:t>c</a:t>
            </a:r>
            <a:r>
              <a:rPr lang="en-US" sz="2400" b="1">
                <a:latin typeface="Times New Roman" pitchFamily="18" charset="0"/>
                <a:cs typeface="Times New Roman" pitchFamily="18" charset="0"/>
              </a:rPr>
              <a:t>ountry </a:t>
            </a:r>
            <a:r>
              <a:rPr lang="en-US" sz="2400" b="1" dirty="0">
                <a:latin typeface="Times New Roman" pitchFamily="18" charset="0"/>
                <a:cs typeface="Times New Roman" pitchFamily="18" charset="0"/>
              </a:rPr>
              <a:t>concern. </a:t>
            </a:r>
          </a:p>
          <a:p>
            <a:pPr lvl="0" algn="just"/>
            <a:endParaRPr lang="en-US" sz="2400" b="1" dirty="0">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Duration of approval is 8-12 weeks.</a:t>
            </a: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895303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34" y="112734"/>
            <a:ext cx="11962356" cy="6745266"/>
          </a:xfrm>
        </p:spPr>
        <p:txBody>
          <a:bodyPr>
            <a:normAutofit fontScale="62500" lnSpcReduction="20000"/>
          </a:bodyPr>
          <a:lstStyle/>
          <a:p>
            <a:pPr marL="0" indent="0">
              <a:buNone/>
            </a:pPr>
            <a:r>
              <a:rPr lang="en-US" b="1" dirty="0" smtClean="0"/>
              <a:t>NON-CLINICAL STUDIES</a:t>
            </a:r>
            <a:endParaRPr lang="en-US" sz="2000" i="1" dirty="0" smtClean="0"/>
          </a:p>
          <a:p>
            <a:r>
              <a:rPr lang="en-US" dirty="0" smtClean="0"/>
              <a:t>This includes major subsections on nonclinical pharmacology, pharmacokinetics and metabolism, and toxicology</a:t>
            </a:r>
          </a:p>
          <a:p>
            <a:r>
              <a:rPr lang="en-US" dirty="0" smtClean="0"/>
              <a:t>When </a:t>
            </a:r>
            <a:r>
              <a:rPr lang="en-US" dirty="0"/>
              <a:t>a large number of non-clinical </a:t>
            </a:r>
            <a:r>
              <a:rPr lang="en-US" dirty="0" smtClean="0"/>
              <a:t>studies are </a:t>
            </a:r>
            <a:r>
              <a:rPr lang="en-US" dirty="0"/>
              <a:t>available, it can be beneficial to provide </a:t>
            </a:r>
            <a:r>
              <a:rPr lang="en-US" dirty="0" smtClean="0"/>
              <a:t>the details </a:t>
            </a:r>
            <a:r>
              <a:rPr lang="en-US" dirty="0"/>
              <a:t>of each study in a tabulated format, </a:t>
            </a:r>
            <a:r>
              <a:rPr lang="en-US" dirty="0" smtClean="0"/>
              <a:t> </a:t>
            </a:r>
            <a:r>
              <a:rPr lang="en-US" dirty="0"/>
              <a:t>and then provide focused </a:t>
            </a:r>
            <a:r>
              <a:rPr lang="en-US" dirty="0" smtClean="0"/>
              <a:t>summaries of </a:t>
            </a:r>
            <a:r>
              <a:rPr lang="en-US" dirty="0"/>
              <a:t>results and interpretations, supported by </a:t>
            </a:r>
            <a:r>
              <a:rPr lang="en-US" dirty="0" smtClean="0"/>
              <a:t>tables and </a:t>
            </a:r>
            <a:r>
              <a:rPr lang="en-US" dirty="0"/>
              <a:t>figures, within the non-clinical section</a:t>
            </a:r>
            <a:r>
              <a:rPr lang="en-US" dirty="0" smtClean="0"/>
              <a:t>.</a:t>
            </a:r>
          </a:p>
          <a:p>
            <a:pPr marL="0" indent="0">
              <a:buNone/>
            </a:pPr>
            <a:r>
              <a:rPr lang="en-US" dirty="0"/>
              <a:t>The information provided may include the following, as appropriate, if known/available:</a:t>
            </a:r>
          </a:p>
          <a:p>
            <a:r>
              <a:rPr lang="en-US" dirty="0"/>
              <a:t> Species tested</a:t>
            </a:r>
          </a:p>
          <a:p>
            <a:r>
              <a:rPr lang="en-US" dirty="0"/>
              <a:t> Number and sex of animals in each group</a:t>
            </a:r>
          </a:p>
          <a:p>
            <a:r>
              <a:rPr lang="en-US" dirty="0"/>
              <a:t>Unit dose (e.g., milligram/kilogram (mg/kg))</a:t>
            </a:r>
          </a:p>
          <a:p>
            <a:r>
              <a:rPr lang="en-US" dirty="0"/>
              <a:t> Dose interval</a:t>
            </a:r>
          </a:p>
          <a:p>
            <a:r>
              <a:rPr lang="en-US" dirty="0"/>
              <a:t> Route of administration</a:t>
            </a:r>
          </a:p>
          <a:p>
            <a:r>
              <a:rPr lang="en-US" dirty="0"/>
              <a:t> Duration of dosing</a:t>
            </a:r>
          </a:p>
          <a:p>
            <a:r>
              <a:rPr lang="en-US" dirty="0"/>
              <a:t> Information on systemic distribution</a:t>
            </a:r>
          </a:p>
          <a:p>
            <a:r>
              <a:rPr lang="en-US" dirty="0"/>
              <a:t> Duration of post-exposure follow-up</a:t>
            </a:r>
          </a:p>
          <a:p>
            <a:r>
              <a:rPr lang="en-US" dirty="0"/>
              <a:t> Results, including the following aspects:</a:t>
            </a:r>
          </a:p>
          <a:p>
            <a:pPr marL="0" indent="0">
              <a:buNone/>
            </a:pPr>
            <a:r>
              <a:rPr lang="en-US" dirty="0"/>
              <a:t>Nature and frequency of pharmacological or toxic effects</a:t>
            </a:r>
          </a:p>
          <a:p>
            <a:pPr marL="0" indent="0">
              <a:buNone/>
            </a:pPr>
            <a:r>
              <a:rPr lang="en-US" dirty="0"/>
              <a:t>Severity or intensity of pharmacological or toxic effects</a:t>
            </a:r>
          </a:p>
          <a:p>
            <a:pPr marL="0" indent="0">
              <a:buNone/>
            </a:pPr>
            <a:r>
              <a:rPr lang="en-US" dirty="0"/>
              <a:t>Time to onset of effects</a:t>
            </a:r>
          </a:p>
          <a:p>
            <a:pPr marL="0" indent="0">
              <a:buNone/>
            </a:pPr>
            <a:r>
              <a:rPr lang="en-US" dirty="0"/>
              <a:t>Reversibility of effects</a:t>
            </a:r>
          </a:p>
          <a:p>
            <a:pPr marL="0" indent="0">
              <a:buNone/>
            </a:pPr>
            <a:r>
              <a:rPr lang="en-US" dirty="0"/>
              <a:t>Duration of effects</a:t>
            </a:r>
          </a:p>
          <a:p>
            <a:pPr marL="0" indent="0">
              <a:buNone/>
            </a:pPr>
            <a:r>
              <a:rPr lang="en-US" dirty="0"/>
              <a:t>Dose response</a:t>
            </a:r>
          </a:p>
          <a:p>
            <a:endParaRPr lang="en-US" dirty="0"/>
          </a:p>
        </p:txBody>
      </p:sp>
    </p:spTree>
    <p:extLst>
      <p:ext uri="{BB962C8B-B14F-4D97-AF65-F5344CB8AC3E}">
        <p14:creationId xmlns:p14="http://schemas.microsoft.com/office/powerpoint/2010/main" val="3303544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1739900" y="457209"/>
            <a:ext cx="502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b="1">
                <a:solidFill>
                  <a:srgbClr val="CC00CC"/>
                </a:solidFill>
                <a:latin typeface="Times New Roman" panose="02020603050405020304" pitchFamily="18" charset="0"/>
                <a:cs typeface="Times New Roman" panose="02020603050405020304" pitchFamily="18" charset="0"/>
              </a:rPr>
              <a:t>Introduction</a:t>
            </a:r>
          </a:p>
          <a:p>
            <a:pPr algn="just" eaLnBrk="1" hangingPunct="1"/>
            <a:endParaRPr lang="en-US" altLang="en-US" sz="2800">
              <a:latin typeface="Times New Roman" panose="02020603050405020304" pitchFamily="18" charset="0"/>
              <a:cs typeface="Times New Roman" panose="02020603050405020304" pitchFamily="18" charset="0"/>
            </a:endParaRPr>
          </a:p>
          <a:p>
            <a:pPr algn="just" eaLnBrk="1" hangingPunct="1"/>
            <a:r>
              <a:rPr lang="en-US" altLang="en-US" sz="3200" b="1" i="1">
                <a:solidFill>
                  <a:srgbClr val="FF0000"/>
                </a:solidFill>
                <a:latin typeface="Times New Roman" panose="02020603050405020304" pitchFamily="18" charset="0"/>
                <a:cs typeface="Times New Roman" panose="02020603050405020304" pitchFamily="18" charset="0"/>
              </a:rPr>
              <a:t>Drug: </a:t>
            </a:r>
          </a:p>
          <a:p>
            <a:pPr algn="just" eaLnBrk="1" hangingPunct="1"/>
            <a:endParaRPr lang="en-US" altLang="en-US" sz="3200" b="1" i="1">
              <a:solidFill>
                <a:srgbClr val="FF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ü"/>
            </a:pPr>
            <a:r>
              <a:rPr lang="en-US" altLang="en-US" sz="3200" b="1" i="1">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Substance or mixture of </a:t>
            </a:r>
          </a:p>
          <a:p>
            <a:pPr algn="just" eaLnBrk="1" hangingPunct="1"/>
            <a:r>
              <a:rPr lang="en-US" altLang="en-US" sz="2800">
                <a:latin typeface="Times New Roman" panose="02020603050405020304" pitchFamily="18" charset="0"/>
                <a:cs typeface="Times New Roman" panose="02020603050405020304" pitchFamily="18" charset="0"/>
              </a:rPr>
              <a:t>substances used for diagnosis, treatment or prevention of disease or disorders.</a:t>
            </a:r>
          </a:p>
          <a:p>
            <a:pPr algn="just" eaLnBrk="1" hangingPunct="1">
              <a:buFont typeface="Wingdings" panose="05000000000000000000" pitchFamily="2" charset="2"/>
              <a:buChar char="ü"/>
            </a:pPr>
            <a:endParaRPr lang="en-US" altLang="en-US" sz="28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ü"/>
            </a:pPr>
            <a:r>
              <a:rPr lang="en-US" altLang="en-US" sz="2800">
                <a:latin typeface="Times New Roman" panose="02020603050405020304" pitchFamily="18" charset="0"/>
                <a:cs typeface="Times New Roman" panose="02020603050405020304" pitchFamily="18" charset="0"/>
              </a:rPr>
              <a:t>Used for restoring , correcting or modifying organic functions in Human beings or animals.</a:t>
            </a:r>
          </a:p>
        </p:txBody>
      </p:sp>
      <p:pic>
        <p:nvPicPr>
          <p:cNvPr id="30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500" y="838205"/>
            <a:ext cx="3468688"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5830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1905000" y="1295427"/>
            <a:ext cx="85344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Wingdings" panose="05000000000000000000" pitchFamily="2" charset="2"/>
              <a:buChar char="v"/>
            </a:pPr>
            <a:r>
              <a:rPr lang="en-US" altLang="en-US" sz="2800" b="1">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It is the pharmacological science relating to the        detection, assessment, understanding and prevention of adverse effects  particularly long  term and short term side effects of medicines.</a:t>
            </a:r>
          </a:p>
          <a:p>
            <a:pPr algn="just" eaLnBrk="1" hangingPunct="1"/>
            <a:endParaRPr lang="en-US" altLang="en-US" sz="2800"/>
          </a:p>
          <a:p>
            <a:pPr algn="just">
              <a:buFont typeface="Wingdings" panose="05000000000000000000" pitchFamily="2" charset="2"/>
              <a:buChar char="v"/>
            </a:pPr>
            <a:r>
              <a:rPr lang="en-US" altLang="en-US" sz="2800">
                <a:latin typeface="Times New Roman" panose="02020603050405020304" pitchFamily="18" charset="0"/>
                <a:cs typeface="Times New Roman" panose="02020603050405020304" pitchFamily="18" charset="0"/>
              </a:rPr>
              <a:t>   Pharmacon=drug, vigilare=to keep awake, alert, or        to keep watch.</a:t>
            </a:r>
            <a:endParaRPr lang="en-US" altLang="en-US" sz="2800"/>
          </a:p>
        </p:txBody>
      </p:sp>
      <p:sp>
        <p:nvSpPr>
          <p:cNvPr id="3" name="TextBox 2"/>
          <p:cNvSpPr txBox="1"/>
          <p:nvPr/>
        </p:nvSpPr>
        <p:spPr>
          <a:xfrm>
            <a:off x="2209811" y="457253"/>
            <a:ext cx="2868093" cy="646331"/>
          </a:xfrm>
          <a:prstGeom prst="rect">
            <a:avLst/>
          </a:prstGeom>
          <a:noFill/>
        </p:spPr>
        <p:txBody>
          <a:bodyPr wrap="none">
            <a:spAutoFit/>
          </a:bodyPr>
          <a:lstStyle/>
          <a:p>
            <a:pPr>
              <a:defRPr/>
            </a:pPr>
            <a:r>
              <a:rPr lang="en-US" sz="3600" b="1" dirty="0">
                <a:solidFill>
                  <a:schemeClr val="accent2">
                    <a:lumMod val="75000"/>
                  </a:schemeClr>
                </a:solidFill>
                <a:latin typeface="Monotype Corsiva" pitchFamily="66" charset="0"/>
              </a:rPr>
              <a:t>DEFINITION:</a:t>
            </a:r>
          </a:p>
        </p:txBody>
      </p:sp>
      <p:sp>
        <p:nvSpPr>
          <p:cNvPr id="4100" name="TextBox 3"/>
          <p:cNvSpPr txBox="1">
            <a:spLocks noChangeArrowheads="1"/>
          </p:cNvSpPr>
          <p:nvPr/>
        </p:nvSpPr>
        <p:spPr bwMode="auto">
          <a:xfrm>
            <a:off x="1828800" y="4724400"/>
            <a:ext cx="8458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Wingdings" panose="05000000000000000000" pitchFamily="2" charset="2"/>
              <a:buChar char="v"/>
            </a:pPr>
            <a:r>
              <a:rPr lang="en-US" altLang="en-US" sz="2800">
                <a:latin typeface="Times New Roman" panose="02020603050405020304" pitchFamily="18" charset="0"/>
                <a:cs typeface="Times New Roman" panose="02020603050405020304" pitchFamily="18" charset="0"/>
              </a:rPr>
              <a:t>   The purpose is to  identify new information about        hazards related to medicines and preventing harm to patients</a:t>
            </a:r>
          </a:p>
          <a:p>
            <a:pPr eaLnBrk="1" hangingPunct="1"/>
            <a:endParaRPr lang="en-US" alt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970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1752600" y="685826"/>
            <a:ext cx="8610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Wingdings" panose="05000000000000000000" pitchFamily="2" charset="2"/>
              <a:buChar char="v"/>
            </a:pPr>
            <a:r>
              <a:rPr lang="en-US" altLang="en-US" sz="2800" b="1">
                <a:latin typeface="Times New Roman" panose="02020603050405020304" pitchFamily="18" charset="0"/>
                <a:cs typeface="Times New Roman" panose="02020603050405020304" pitchFamily="18" charset="0"/>
              </a:rPr>
              <a:t>     concerned with the ADR (Adverse Drug Reaction) </a:t>
            </a:r>
          </a:p>
          <a:p>
            <a:pPr algn="just" eaLnBrk="1" hangingPunct="1"/>
            <a:r>
              <a:rPr lang="en-US" altLang="en-US" sz="2800" b="1">
                <a:latin typeface="Times New Roman" panose="02020603050405020304" pitchFamily="18" charset="0"/>
                <a:cs typeface="Times New Roman" panose="02020603050405020304" pitchFamily="18" charset="0"/>
              </a:rPr>
              <a:t>        “Any unfavorable and unintended sign, symptom                         </a:t>
            </a:r>
          </a:p>
          <a:p>
            <a:pPr algn="just" eaLnBrk="1" hangingPunct="1"/>
            <a:r>
              <a:rPr lang="en-US" altLang="en-US" sz="2800" b="1">
                <a:latin typeface="Times New Roman" panose="02020603050405020304" pitchFamily="18" charset="0"/>
                <a:cs typeface="Times New Roman" panose="02020603050405020304" pitchFamily="18" charset="0"/>
              </a:rPr>
              <a:t>          or a disease temporarily associated with the use </a:t>
            </a:r>
          </a:p>
          <a:p>
            <a:pPr algn="just" eaLnBrk="1" hangingPunct="1"/>
            <a:r>
              <a:rPr lang="en-US" altLang="en-US" sz="2800" b="1">
                <a:latin typeface="Times New Roman" panose="02020603050405020304" pitchFamily="18" charset="0"/>
                <a:cs typeface="Times New Roman" panose="02020603050405020304" pitchFamily="18" charset="0"/>
              </a:rPr>
              <a:t>          of medicinal product (drug).” </a:t>
            </a:r>
          </a:p>
        </p:txBody>
      </p:sp>
      <p:sp>
        <p:nvSpPr>
          <p:cNvPr id="5123" name="Rectangle 2"/>
          <p:cNvSpPr>
            <a:spLocks noChangeArrowheads="1"/>
          </p:cNvSpPr>
          <p:nvPr/>
        </p:nvSpPr>
        <p:spPr bwMode="auto">
          <a:xfrm>
            <a:off x="1752600" y="3048028"/>
            <a:ext cx="8915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v"/>
            </a:pPr>
            <a:r>
              <a:rPr lang="en-US" altLang="en-US" sz="2800" b="1">
                <a:latin typeface="Times New Roman" panose="02020603050405020304" pitchFamily="18" charset="0"/>
                <a:cs typeface="Times New Roman" panose="02020603050405020304" pitchFamily="18" charset="0"/>
              </a:rPr>
              <a:t>     branch of Pharmacoepidomology- the study of use </a:t>
            </a:r>
          </a:p>
          <a:p>
            <a:pPr eaLnBrk="1" hangingPunct="1"/>
            <a:r>
              <a:rPr lang="en-US" altLang="en-US" sz="2800" b="1">
                <a:latin typeface="Times New Roman" panose="02020603050405020304" pitchFamily="18" charset="0"/>
                <a:cs typeface="Times New Roman" panose="02020603050405020304" pitchFamily="18" charset="0"/>
              </a:rPr>
              <a:t>         and effects of drugs in huge population.</a:t>
            </a:r>
          </a:p>
          <a:p>
            <a:endParaRPr lang="en-US" altLang="en-US" sz="2800" b="1">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altLang="en-US" sz="2800" b="1">
                <a:latin typeface="Times New Roman" panose="02020603050405020304" pitchFamily="18" charset="0"/>
                <a:cs typeface="Times New Roman" panose="02020603050405020304" pitchFamily="18" charset="0"/>
              </a:rPr>
              <a:t>     It uses the methods of epidemology and is </a:t>
            </a:r>
          </a:p>
          <a:p>
            <a:r>
              <a:rPr lang="en-US" altLang="en-US" sz="2800" b="1">
                <a:latin typeface="Times New Roman" panose="02020603050405020304" pitchFamily="18" charset="0"/>
                <a:cs typeface="Times New Roman" panose="02020603050405020304" pitchFamily="18" charset="0"/>
              </a:rPr>
              <a:t>        concerned with all aspects of benefit – risk ratio for </a:t>
            </a:r>
          </a:p>
          <a:p>
            <a:r>
              <a:rPr lang="en-US" altLang="en-US" sz="2800" b="1">
                <a:latin typeface="Times New Roman" panose="02020603050405020304" pitchFamily="18" charset="0"/>
                <a:cs typeface="Times New Roman" panose="02020603050405020304" pitchFamily="18" charset="0"/>
              </a:rPr>
              <a:t>        populations.</a:t>
            </a:r>
          </a:p>
        </p:txBody>
      </p:sp>
    </p:spTree>
    <p:extLst>
      <p:ext uri="{BB962C8B-B14F-4D97-AF65-F5344CB8AC3E}">
        <p14:creationId xmlns:p14="http://schemas.microsoft.com/office/powerpoint/2010/main" val="12852990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3276600" y="304853"/>
            <a:ext cx="55707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a:solidFill>
                  <a:srgbClr val="006600"/>
                </a:solidFill>
                <a:latin typeface="Times New Roman" panose="02020603050405020304" pitchFamily="18" charset="0"/>
                <a:cs typeface="Times New Roman" panose="02020603050405020304" pitchFamily="18" charset="0"/>
              </a:rPr>
              <a:t>Need of Pharmacovigilance</a:t>
            </a:r>
          </a:p>
        </p:txBody>
      </p:sp>
      <p:sp>
        <p:nvSpPr>
          <p:cNvPr id="7171" name="TextBox 2"/>
          <p:cNvSpPr txBox="1">
            <a:spLocks noChangeArrowheads="1"/>
          </p:cNvSpPr>
          <p:nvPr/>
        </p:nvSpPr>
        <p:spPr bwMode="auto">
          <a:xfrm>
            <a:off x="1905000" y="1981226"/>
            <a:ext cx="4343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800" b="1">
                <a:latin typeface="Times New Roman" panose="02020603050405020304" pitchFamily="18" charset="0"/>
                <a:cs typeface="Times New Roman" panose="02020603050405020304" pitchFamily="18" charset="0"/>
              </a:rPr>
              <a:t>There is a need to monitor the effects of drugs during the clinical trials and after its launch in the market.</a:t>
            </a:r>
          </a:p>
          <a:p>
            <a:pPr algn="just" eaLnBrk="1" hangingPunct="1"/>
            <a:endParaRPr lang="en-US" altLang="en-US" sz="2800" b="1">
              <a:latin typeface="Times New Roman" panose="02020603050405020304" pitchFamily="18" charset="0"/>
              <a:cs typeface="Times New Roman" panose="02020603050405020304" pitchFamily="18" charset="0"/>
            </a:endParaRPr>
          </a:p>
          <a:p>
            <a:pPr algn="just" eaLnBrk="1" hangingPunct="1"/>
            <a:r>
              <a:rPr lang="en-US" altLang="en-US" sz="2800" b="1">
                <a:latin typeface="Times New Roman" panose="02020603050405020304" pitchFamily="18" charset="0"/>
                <a:cs typeface="Times New Roman" panose="02020603050405020304" pitchFamily="18" charset="0"/>
              </a:rPr>
              <a:t>Because Adverse events can happen during the clinical trials and even after its launch in market</a:t>
            </a: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216026"/>
            <a:ext cx="3733800"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7861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2286001" y="228605"/>
            <a:ext cx="75093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a:solidFill>
                  <a:srgbClr val="000099"/>
                </a:solidFill>
                <a:latin typeface="Times New Roman" panose="02020603050405020304" pitchFamily="18" charset="0"/>
                <a:cs typeface="Times New Roman" panose="02020603050405020304" pitchFamily="18" charset="0"/>
              </a:rPr>
              <a:t>Why Pharmacovigilance in Clinical Trials</a:t>
            </a:r>
          </a:p>
        </p:txBody>
      </p:sp>
      <p:sp>
        <p:nvSpPr>
          <p:cNvPr id="3" name="TextBox 2"/>
          <p:cNvSpPr txBox="1"/>
          <p:nvPr/>
        </p:nvSpPr>
        <p:spPr>
          <a:xfrm>
            <a:off x="1905000" y="1066844"/>
            <a:ext cx="4876800" cy="5447645"/>
          </a:xfrm>
          <a:prstGeom prst="rect">
            <a:avLst/>
          </a:prstGeom>
          <a:noFill/>
        </p:spPr>
        <p:txBody>
          <a:bodyPr>
            <a:spAutoFit/>
          </a:bodyPr>
          <a:lstStyle/>
          <a:p>
            <a:pPr marL="342900" indent="-342900" algn="just">
              <a:buFont typeface="Symbol"/>
              <a:buChar char=""/>
              <a:defRPr/>
            </a:pPr>
            <a:r>
              <a:rPr lang="en-US" sz="2900" b="1" dirty="0">
                <a:latin typeface="Times New Roman"/>
                <a:ea typeface="Times New Roman"/>
                <a:cs typeface="Times New Roman"/>
              </a:rPr>
              <a:t>After completing Pre-Clinical studies in animals, first time trial drug will be administered to the Human.</a:t>
            </a:r>
            <a:endParaRPr lang="en-US" sz="2900" dirty="0">
              <a:latin typeface="Calibri"/>
              <a:ea typeface="Times New Roman"/>
              <a:cs typeface="Times New Roman"/>
            </a:endParaRPr>
          </a:p>
          <a:p>
            <a:pPr algn="just">
              <a:defRPr/>
            </a:pPr>
            <a:r>
              <a:rPr lang="en-US" sz="2900" b="1" dirty="0">
                <a:latin typeface="Times New Roman"/>
                <a:ea typeface="Times New Roman"/>
                <a:cs typeface="Times New Roman"/>
              </a:rPr>
              <a:t> </a:t>
            </a:r>
            <a:endParaRPr lang="en-US" sz="2900" dirty="0">
              <a:latin typeface="Calibri"/>
              <a:ea typeface="Times New Roman"/>
              <a:cs typeface="Times New Roman"/>
            </a:endParaRPr>
          </a:p>
          <a:p>
            <a:pPr marL="342900" indent="-342900" algn="just">
              <a:buFont typeface="Symbol"/>
              <a:buChar char=""/>
              <a:defRPr/>
            </a:pPr>
            <a:r>
              <a:rPr lang="en-US" sz="2900" b="1" dirty="0">
                <a:latin typeface="Times New Roman"/>
                <a:ea typeface="Times New Roman"/>
                <a:cs typeface="Times New Roman"/>
              </a:rPr>
              <a:t>At this time the drug will act in different way to the Human body</a:t>
            </a:r>
            <a:endParaRPr lang="en-US" sz="2900" dirty="0">
              <a:latin typeface="Calibri"/>
              <a:ea typeface="Times New Roman"/>
              <a:cs typeface="Times New Roman"/>
            </a:endParaRPr>
          </a:p>
          <a:p>
            <a:pPr algn="just">
              <a:defRPr/>
            </a:pPr>
            <a:r>
              <a:rPr lang="en-US" sz="2900" b="1" dirty="0">
                <a:latin typeface="Times New Roman"/>
                <a:ea typeface="Times New Roman"/>
                <a:cs typeface="Times New Roman"/>
              </a:rPr>
              <a:t> </a:t>
            </a:r>
            <a:endParaRPr lang="en-US" sz="2900" dirty="0">
              <a:latin typeface="Calibri"/>
              <a:ea typeface="Times New Roman"/>
              <a:cs typeface="Times New Roman"/>
            </a:endParaRPr>
          </a:p>
          <a:p>
            <a:pPr marL="342900" indent="-342900" algn="just">
              <a:buFont typeface="Symbol"/>
              <a:buChar char=""/>
              <a:defRPr/>
            </a:pPr>
            <a:r>
              <a:rPr lang="en-US" sz="2900" b="1" dirty="0">
                <a:latin typeface="Times New Roman"/>
                <a:ea typeface="Times New Roman"/>
                <a:cs typeface="Times New Roman"/>
              </a:rPr>
              <a:t>Chances of Adverse  events will also persist</a:t>
            </a:r>
            <a:endParaRPr lang="en-US" sz="2900" dirty="0">
              <a:latin typeface="Calibri"/>
              <a:ea typeface="Times New Roman"/>
              <a:cs typeface="Times New Roman"/>
            </a:endParaRPr>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3" y="1143000"/>
            <a:ext cx="35687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53490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1981244" y="304851"/>
            <a:ext cx="83589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rgbClr val="6600CC"/>
                </a:solidFill>
                <a:latin typeface="Times New Roman" panose="02020603050405020304" pitchFamily="18" charset="0"/>
                <a:cs typeface="Times New Roman" panose="02020603050405020304" pitchFamily="18" charset="0"/>
              </a:rPr>
              <a:t>Pharmacovigilance in Post Marketing – Why? </a:t>
            </a:r>
          </a:p>
        </p:txBody>
      </p:sp>
      <p:sp>
        <p:nvSpPr>
          <p:cNvPr id="3" name="TextBox 2"/>
          <p:cNvSpPr txBox="1"/>
          <p:nvPr/>
        </p:nvSpPr>
        <p:spPr>
          <a:xfrm>
            <a:off x="1828800" y="1295447"/>
            <a:ext cx="8305800" cy="5262979"/>
          </a:xfrm>
          <a:prstGeom prst="rect">
            <a:avLst/>
          </a:prstGeom>
          <a:noFill/>
        </p:spPr>
        <p:txBody>
          <a:bodyPr>
            <a:spAutoFit/>
          </a:bodyPr>
          <a:lstStyle/>
          <a:p>
            <a:pPr marL="342900" indent="-342900" algn="just">
              <a:buFont typeface="Symbol"/>
              <a:buChar char=""/>
              <a:defRPr/>
            </a:pPr>
            <a:r>
              <a:rPr lang="en-US" sz="2800" b="1" dirty="0">
                <a:latin typeface="Times New Roman"/>
                <a:ea typeface="Times New Roman"/>
                <a:cs typeface="Times New Roman"/>
              </a:rPr>
              <a:t>At the time of approval, clinical trial data is available on limited number of patients treated for relatively short periods.</a:t>
            </a:r>
            <a:endParaRPr lang="en-US" sz="2800" dirty="0">
              <a:latin typeface="Calibri"/>
              <a:ea typeface="Times New Roman"/>
              <a:cs typeface="Times New Roman"/>
            </a:endParaRPr>
          </a:p>
          <a:p>
            <a:pPr algn="just">
              <a:defRPr/>
            </a:pPr>
            <a:r>
              <a:rPr lang="en-US" sz="2800" b="1" dirty="0">
                <a:latin typeface="Times New Roman"/>
                <a:ea typeface="Times New Roman"/>
                <a:cs typeface="Times New Roman"/>
              </a:rPr>
              <a:t> </a:t>
            </a:r>
            <a:endParaRPr lang="en-US" sz="2800" dirty="0">
              <a:latin typeface="Calibri"/>
              <a:ea typeface="Times New Roman"/>
              <a:cs typeface="Times New Roman"/>
            </a:endParaRPr>
          </a:p>
          <a:p>
            <a:pPr marL="342900" indent="-342900" algn="just">
              <a:buFont typeface="Symbol"/>
              <a:buChar char=""/>
              <a:defRPr/>
            </a:pPr>
            <a:r>
              <a:rPr lang="en-US" sz="2800" b="1" dirty="0">
                <a:latin typeface="Times New Roman"/>
                <a:ea typeface="Times New Roman"/>
                <a:cs typeface="Times New Roman"/>
              </a:rPr>
              <a:t>Once a product is marketed, large number of  Patients may be exposed, including :</a:t>
            </a:r>
            <a:endParaRPr lang="en-US" sz="2800" dirty="0">
              <a:latin typeface="Calibri"/>
              <a:ea typeface="Times New Roman"/>
              <a:cs typeface="Times New Roman"/>
            </a:endParaRPr>
          </a:p>
          <a:p>
            <a:pPr algn="just">
              <a:defRPr/>
            </a:pPr>
            <a:r>
              <a:rPr lang="en-US" sz="2800" b="1" dirty="0">
                <a:latin typeface="Times New Roman"/>
                <a:ea typeface="Times New Roman"/>
                <a:cs typeface="Times New Roman"/>
              </a:rPr>
              <a:t> </a:t>
            </a:r>
            <a:endParaRPr lang="en-US" sz="2800" dirty="0">
              <a:latin typeface="Calibri"/>
              <a:ea typeface="Times New Roman"/>
              <a:cs typeface="Times New Roman"/>
            </a:endParaRPr>
          </a:p>
          <a:p>
            <a:pPr marL="1143000" lvl="2" indent="-228600" algn="just">
              <a:buFont typeface="Wingdings"/>
              <a:buChar char=""/>
              <a:defRPr/>
            </a:pPr>
            <a:r>
              <a:rPr lang="en-US" sz="2800" b="1" dirty="0">
                <a:latin typeface="Times New Roman"/>
                <a:ea typeface="Times New Roman"/>
                <a:cs typeface="Times New Roman"/>
              </a:rPr>
              <a:t>Patients with Co-morbid illness</a:t>
            </a:r>
            <a:endParaRPr lang="en-US" sz="2800" dirty="0">
              <a:latin typeface="Calibri"/>
              <a:ea typeface="Times New Roman"/>
              <a:cs typeface="Times New Roman"/>
            </a:endParaRPr>
          </a:p>
          <a:p>
            <a:pPr algn="just">
              <a:defRPr/>
            </a:pPr>
            <a:r>
              <a:rPr lang="en-US" sz="2800" b="1" dirty="0">
                <a:latin typeface="Times New Roman"/>
                <a:ea typeface="Times New Roman"/>
                <a:cs typeface="Times New Roman"/>
              </a:rPr>
              <a:t> </a:t>
            </a:r>
            <a:endParaRPr lang="en-US" sz="2800" dirty="0">
              <a:latin typeface="Calibri"/>
              <a:ea typeface="Times New Roman"/>
              <a:cs typeface="Times New Roman"/>
            </a:endParaRPr>
          </a:p>
          <a:p>
            <a:pPr marL="1143000" lvl="2" indent="-228600" algn="just">
              <a:buFont typeface="Wingdings"/>
              <a:buChar char=""/>
              <a:defRPr/>
            </a:pPr>
            <a:r>
              <a:rPr lang="en-US" sz="2800" b="1" dirty="0">
                <a:latin typeface="Times New Roman"/>
                <a:ea typeface="Times New Roman"/>
                <a:cs typeface="Times New Roman"/>
              </a:rPr>
              <a:t>Patients using concomitant medications</a:t>
            </a:r>
            <a:endParaRPr lang="en-US" sz="2800" dirty="0">
              <a:latin typeface="Calibri"/>
              <a:ea typeface="Times New Roman"/>
              <a:cs typeface="Times New Roman"/>
            </a:endParaRPr>
          </a:p>
          <a:p>
            <a:pPr algn="just">
              <a:defRPr/>
            </a:pPr>
            <a:r>
              <a:rPr lang="en-US" sz="2800" b="1" dirty="0">
                <a:latin typeface="Times New Roman"/>
                <a:ea typeface="Times New Roman"/>
                <a:cs typeface="Times New Roman"/>
              </a:rPr>
              <a:t> </a:t>
            </a:r>
            <a:endParaRPr lang="en-US" sz="2800" dirty="0">
              <a:latin typeface="Calibri"/>
              <a:ea typeface="Times New Roman"/>
              <a:cs typeface="Times New Roman"/>
            </a:endParaRPr>
          </a:p>
          <a:p>
            <a:pPr marL="1143000" lvl="2" indent="-228600" algn="just">
              <a:buFont typeface="Wingdings"/>
              <a:buChar char=""/>
              <a:defRPr/>
            </a:pPr>
            <a:r>
              <a:rPr lang="en-US" sz="2800" b="1" dirty="0">
                <a:latin typeface="Times New Roman"/>
                <a:ea typeface="Times New Roman"/>
                <a:cs typeface="Times New Roman"/>
              </a:rPr>
              <a:t>Patients with chronic exposure</a:t>
            </a:r>
            <a:endParaRPr lang="en-US" sz="2800" dirty="0">
              <a:latin typeface="Calibri"/>
              <a:ea typeface="Times New Roman"/>
              <a:cs typeface="Times New Roman"/>
            </a:endParaRPr>
          </a:p>
        </p:txBody>
      </p:sp>
    </p:spTree>
    <p:extLst>
      <p:ext uri="{BB962C8B-B14F-4D97-AF65-F5344CB8AC3E}">
        <p14:creationId xmlns:p14="http://schemas.microsoft.com/office/powerpoint/2010/main" val="917885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609645"/>
            <a:ext cx="8610600" cy="5324535"/>
          </a:xfrm>
          <a:prstGeom prst="rect">
            <a:avLst/>
          </a:prstGeom>
          <a:noFill/>
        </p:spPr>
        <p:txBody>
          <a:bodyPr>
            <a:spAutoFit/>
          </a:bodyPr>
          <a:lstStyle/>
          <a:p>
            <a:pPr algn="ctr">
              <a:defRPr/>
            </a:pPr>
            <a:r>
              <a:rPr lang="en-US" sz="3600" b="1" dirty="0">
                <a:solidFill>
                  <a:srgbClr val="0066FF"/>
                </a:solidFill>
                <a:latin typeface="Times New Roman" pitchFamily="18" charset="0"/>
                <a:cs typeface="Times New Roman" pitchFamily="18" charset="0"/>
              </a:rPr>
              <a:t>What to report?</a:t>
            </a:r>
          </a:p>
          <a:p>
            <a:pPr algn="just">
              <a:defRPr/>
            </a:pPr>
            <a:endParaRPr lang="en-US" sz="2400" b="1" dirty="0">
              <a:latin typeface="Times New Roman" pitchFamily="18" charset="0"/>
              <a:cs typeface="Times New Roman" pitchFamily="18" charset="0"/>
            </a:endParaRPr>
          </a:p>
          <a:p>
            <a:pPr marL="457200" indent="-457200" algn="just">
              <a:buFont typeface="+mj-lt"/>
              <a:buAutoNum type="arabicPeriod"/>
              <a:defRPr/>
            </a:pPr>
            <a:r>
              <a:rPr lang="en-US" sz="2800" b="1" dirty="0">
                <a:latin typeface="Times New Roman" pitchFamily="18" charset="0"/>
                <a:cs typeface="Times New Roman" pitchFamily="18" charset="0"/>
              </a:rPr>
              <a:t>ADR associated with vaccines, diagnostics, drugs used in traditional medicine, herbal remedies, cosmetics, medical devices and equipment.</a:t>
            </a:r>
          </a:p>
          <a:p>
            <a:pPr marL="457200" indent="-457200" algn="just">
              <a:buFont typeface="+mj-lt"/>
              <a:buAutoNum type="arabicPeriod"/>
              <a:defRPr/>
            </a:pPr>
            <a:endParaRPr lang="en-US" sz="2800" b="1" dirty="0">
              <a:latin typeface="Times New Roman" pitchFamily="18" charset="0"/>
              <a:cs typeface="Times New Roman" pitchFamily="18" charset="0"/>
            </a:endParaRPr>
          </a:p>
          <a:p>
            <a:pPr marL="457200" indent="-457200" algn="just">
              <a:buFont typeface="+mj-lt"/>
              <a:buAutoNum type="arabicPeriod"/>
              <a:defRPr/>
            </a:pPr>
            <a:r>
              <a:rPr lang="en-US" sz="2800" b="1" dirty="0">
                <a:latin typeface="Times New Roman" pitchFamily="18" charset="0"/>
                <a:cs typeface="Times New Roman" pitchFamily="18" charset="0"/>
              </a:rPr>
              <a:t>Lack of efficacy and suspected pharmaceutical products</a:t>
            </a:r>
          </a:p>
          <a:p>
            <a:pPr marL="457200" indent="-457200" algn="just">
              <a:buFont typeface="+mj-lt"/>
              <a:buAutoNum type="arabicPeriod"/>
              <a:defRPr/>
            </a:pPr>
            <a:endParaRPr lang="en-US" sz="2800" b="1" dirty="0">
              <a:latin typeface="Times New Roman" pitchFamily="18" charset="0"/>
              <a:cs typeface="Times New Roman" pitchFamily="18" charset="0"/>
            </a:endParaRPr>
          </a:p>
          <a:p>
            <a:pPr marL="457200" indent="-457200" algn="just">
              <a:buFont typeface="+mj-lt"/>
              <a:buAutoNum type="arabicPeriod"/>
              <a:defRPr/>
            </a:pPr>
            <a:r>
              <a:rPr lang="en-US" sz="2800" b="1" dirty="0">
                <a:latin typeface="Times New Roman" pitchFamily="18" charset="0"/>
                <a:cs typeface="Times New Roman" pitchFamily="18" charset="0"/>
              </a:rPr>
              <a:t> Overdose </a:t>
            </a:r>
          </a:p>
          <a:p>
            <a:pPr marL="457200" indent="-457200" algn="just">
              <a:buFont typeface="+mj-lt"/>
              <a:buAutoNum type="arabicPeriod"/>
              <a:defRPr/>
            </a:pPr>
            <a:endParaRPr lang="en-US" sz="2800" b="1" dirty="0">
              <a:latin typeface="Times New Roman" pitchFamily="18" charset="0"/>
              <a:cs typeface="Times New Roman" pitchFamily="18" charset="0"/>
            </a:endParaRPr>
          </a:p>
          <a:p>
            <a:pPr marL="457200" indent="-457200" algn="just">
              <a:buFont typeface="+mj-lt"/>
              <a:buAutoNum type="arabicPeriod"/>
              <a:defRPr/>
            </a:pPr>
            <a:r>
              <a:rPr lang="en-US" sz="2800" b="1" dirty="0">
                <a:latin typeface="Times New Roman" pitchFamily="18" charset="0"/>
                <a:cs typeface="Times New Roman" pitchFamily="18" charset="0"/>
              </a:rPr>
              <a:t> Every single problem related to the use of a drug</a:t>
            </a:r>
          </a:p>
        </p:txBody>
      </p:sp>
    </p:spTree>
    <p:extLst>
      <p:ext uri="{BB962C8B-B14F-4D97-AF65-F5344CB8AC3E}">
        <p14:creationId xmlns:p14="http://schemas.microsoft.com/office/powerpoint/2010/main" val="1766311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6"/>
            <a:ext cx="8610600" cy="6894195"/>
          </a:xfrm>
          <a:prstGeom prst="rect">
            <a:avLst/>
          </a:prstGeom>
          <a:noFill/>
        </p:spPr>
        <p:txBody>
          <a:bodyPr>
            <a:spAutoFit/>
          </a:bodyPr>
          <a:lstStyle/>
          <a:p>
            <a:pPr algn="ctr">
              <a:defRPr/>
            </a:pPr>
            <a:r>
              <a:rPr lang="en-US" sz="3600" b="1" i="1" dirty="0">
                <a:solidFill>
                  <a:srgbClr val="D60093"/>
                </a:solidFill>
                <a:latin typeface="Times New Roman" pitchFamily="18" charset="0"/>
                <a:cs typeface="Times New Roman" pitchFamily="18" charset="0"/>
              </a:rPr>
              <a:t>Terms commonly used</a:t>
            </a:r>
          </a:p>
          <a:p>
            <a:pPr algn="ctr">
              <a:defRPr/>
            </a:pPr>
            <a:endParaRPr lang="en-US" sz="3200" dirty="0">
              <a:latin typeface="Times New Roman" pitchFamily="18" charset="0"/>
              <a:cs typeface="Times New Roman" pitchFamily="18" charset="0"/>
            </a:endParaRPr>
          </a:p>
          <a:p>
            <a:pPr marL="514350" indent="-514350" algn="just">
              <a:buFont typeface="+mj-lt"/>
              <a:buAutoNum type="arabicPeriod"/>
              <a:defRPr/>
            </a:pPr>
            <a:r>
              <a:rPr lang="en-US" sz="3200" b="1" i="1" dirty="0">
                <a:solidFill>
                  <a:srgbClr val="000099"/>
                </a:solidFill>
                <a:latin typeface="Times New Roman" pitchFamily="18" charset="0"/>
                <a:cs typeface="Times New Roman" pitchFamily="18" charset="0"/>
              </a:rPr>
              <a:t>Adverse drug reaction (ADR)</a:t>
            </a:r>
            <a:r>
              <a:rPr lang="en-US" sz="2800" b="1" i="1" dirty="0">
                <a:latin typeface="Times New Roman" pitchFamily="18" charset="0"/>
                <a:cs typeface="Times New Roman" pitchFamily="18" charset="0"/>
              </a:rPr>
              <a:t> </a:t>
            </a:r>
            <a:r>
              <a:rPr lang="en-US" sz="2600" b="1" i="1" dirty="0">
                <a:latin typeface="Times New Roman" pitchFamily="18" charset="0"/>
                <a:cs typeface="Times New Roman" pitchFamily="18" charset="0"/>
              </a:rPr>
              <a:t>is a side effect occurring with a drug where a positive causal relationship between the event and the drug is thought, or has been proven, to exist.</a:t>
            </a:r>
          </a:p>
          <a:p>
            <a:pPr marL="514350" indent="-514350" algn="just">
              <a:buFont typeface="+mj-lt"/>
              <a:buAutoNum type="arabicPeriod"/>
              <a:defRPr/>
            </a:pPr>
            <a:endParaRPr lang="en-US" sz="2600" b="1" i="1" dirty="0">
              <a:latin typeface="Times New Roman" pitchFamily="18" charset="0"/>
              <a:cs typeface="Times New Roman" pitchFamily="18" charset="0"/>
            </a:endParaRPr>
          </a:p>
          <a:p>
            <a:pPr marL="514350" indent="-514350" algn="just">
              <a:buFont typeface="+mj-lt"/>
              <a:buAutoNum type="arabicPeriod"/>
              <a:defRPr/>
            </a:pPr>
            <a:r>
              <a:rPr lang="en-US" sz="2800" b="1" i="1" dirty="0">
                <a:solidFill>
                  <a:srgbClr val="000099"/>
                </a:solidFill>
                <a:latin typeface="Times New Roman" pitchFamily="18" charset="0"/>
                <a:cs typeface="Times New Roman" pitchFamily="18" charset="0"/>
              </a:rPr>
              <a:t>Adverse event (AE)</a:t>
            </a:r>
            <a:r>
              <a:rPr lang="en-US" sz="2600" b="1" i="1" dirty="0">
                <a:latin typeface="Times New Roman" pitchFamily="18" charset="0"/>
                <a:cs typeface="Times New Roman" pitchFamily="18" charset="0"/>
              </a:rPr>
              <a:t> is a side effect occurring with a drug. By definition, the causal relationship between the AE and the drug is unknown.</a:t>
            </a:r>
          </a:p>
          <a:p>
            <a:pPr marL="514350" indent="-514350" algn="just">
              <a:buFont typeface="+mj-lt"/>
              <a:buAutoNum type="arabicPeriod"/>
              <a:defRPr/>
            </a:pPr>
            <a:endParaRPr lang="en-US" sz="2600" b="1" i="1" dirty="0">
              <a:latin typeface="Times New Roman" pitchFamily="18" charset="0"/>
              <a:cs typeface="Times New Roman" pitchFamily="18" charset="0"/>
            </a:endParaRPr>
          </a:p>
          <a:p>
            <a:pPr marL="514350" indent="-514350" algn="just">
              <a:buFont typeface="+mj-lt"/>
              <a:buAutoNum type="arabicPeriod"/>
              <a:defRPr/>
            </a:pPr>
            <a:r>
              <a:rPr lang="en-US" sz="2800" b="1" i="1" dirty="0">
                <a:solidFill>
                  <a:srgbClr val="000099"/>
                </a:solidFill>
                <a:latin typeface="Times New Roman" pitchFamily="18" charset="0"/>
                <a:cs typeface="Times New Roman" pitchFamily="18" charset="0"/>
              </a:rPr>
              <a:t>Benefits</a:t>
            </a:r>
            <a:r>
              <a:rPr lang="en-US" sz="2600" b="1" dirty="0">
                <a:solidFill>
                  <a:srgbClr val="000099"/>
                </a:solidFill>
                <a:latin typeface="Times New Roman" pitchFamily="18" charset="0"/>
                <a:cs typeface="Times New Roman" pitchFamily="18" charset="0"/>
              </a:rPr>
              <a:t>: </a:t>
            </a:r>
            <a:r>
              <a:rPr lang="en-US" sz="2600" b="1" i="1" dirty="0">
                <a:latin typeface="Times New Roman" pitchFamily="18" charset="0"/>
                <a:cs typeface="Times New Roman" pitchFamily="18" charset="0"/>
              </a:rPr>
              <a:t>proven therapeutic good of a product but should also include patient’s subjective assessment of its effect.</a:t>
            </a:r>
          </a:p>
          <a:p>
            <a:pPr marL="514350" indent="-514350" algn="just">
              <a:buFont typeface="+mj-lt"/>
              <a:buAutoNum type="arabicPeriod"/>
              <a:defRPr/>
            </a:pPr>
            <a:endParaRPr lang="en-US" sz="2600" b="1" i="1" dirty="0">
              <a:latin typeface="Times New Roman" pitchFamily="18" charset="0"/>
              <a:cs typeface="Times New Roman" pitchFamily="18" charset="0"/>
            </a:endParaRPr>
          </a:p>
          <a:p>
            <a:pPr algn="just">
              <a:defRPr/>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4118240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1905000" y="381025"/>
            <a:ext cx="8458200"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Calibri" panose="020F0502020204030204" pitchFamily="34" charset="0"/>
              <a:buAutoNum type="arabicPeriod" startAt="4"/>
            </a:pPr>
            <a:r>
              <a:rPr lang="en-US" altLang="en-US" sz="2800" b="1" i="1">
                <a:solidFill>
                  <a:srgbClr val="000099"/>
                </a:solidFill>
                <a:latin typeface="Times New Roman" panose="02020603050405020304" pitchFamily="18" charset="0"/>
                <a:cs typeface="Times New Roman" panose="02020603050405020304" pitchFamily="18" charset="0"/>
              </a:rPr>
              <a:t>Causal relationship</a:t>
            </a:r>
            <a:r>
              <a:rPr lang="en-US" altLang="en-US" sz="2800" b="1" i="1">
                <a:latin typeface="Times New Roman" panose="02020603050405020304" pitchFamily="18" charset="0"/>
                <a:cs typeface="Times New Roman" panose="02020603050405020304" pitchFamily="18" charset="0"/>
              </a:rPr>
              <a:t> </a:t>
            </a:r>
            <a:r>
              <a:rPr lang="en-US" altLang="en-US" sz="2600" b="1" i="1">
                <a:latin typeface="Times New Roman" panose="02020603050405020304" pitchFamily="18" charset="0"/>
                <a:cs typeface="Times New Roman" panose="02020603050405020304" pitchFamily="18" charset="0"/>
              </a:rPr>
              <a:t>is said to exist when a drug is thought to have caused or contributed to the occurrence of an adverse drug reaction.</a:t>
            </a:r>
          </a:p>
          <a:p>
            <a:pPr algn="just" eaLnBrk="1" hangingPunct="1">
              <a:buFont typeface="Calibri" panose="020F0502020204030204" pitchFamily="34" charset="0"/>
              <a:buAutoNum type="arabicPeriod" startAt="4"/>
            </a:pPr>
            <a:endParaRPr lang="en-US" altLang="en-US" sz="2600" b="1" i="1">
              <a:latin typeface="Times New Roman" panose="02020603050405020304" pitchFamily="18" charset="0"/>
              <a:cs typeface="Times New Roman" panose="02020603050405020304" pitchFamily="18" charset="0"/>
            </a:endParaRPr>
          </a:p>
          <a:p>
            <a:pPr algn="just" eaLnBrk="1" hangingPunct="1">
              <a:buFont typeface="Calibri" panose="020F0502020204030204" pitchFamily="34" charset="0"/>
              <a:buAutoNum type="arabicPeriod" startAt="4"/>
            </a:pPr>
            <a:r>
              <a:rPr lang="en-US" altLang="en-US" sz="2800" b="1" i="1">
                <a:solidFill>
                  <a:srgbClr val="000099"/>
                </a:solidFill>
                <a:latin typeface="Times New Roman" panose="02020603050405020304" pitchFamily="18" charset="0"/>
                <a:cs typeface="Times New Roman" panose="02020603050405020304" pitchFamily="18" charset="0"/>
              </a:rPr>
              <a:t>Dechallenge and Rechallenge</a:t>
            </a:r>
            <a:r>
              <a:rPr lang="en-US" altLang="en-US" sz="2600" b="1" i="1">
                <a:latin typeface="Times New Roman" panose="02020603050405020304" pitchFamily="18" charset="0"/>
                <a:cs typeface="Times New Roman" panose="02020603050405020304" pitchFamily="18" charset="0"/>
              </a:rPr>
              <a:t> refer to a drug being stopped and restarted in a patient, respectively. Dechallenge and rechallenge play an important role in determining whether a causal relationship between an event and a drug exists.</a:t>
            </a:r>
          </a:p>
          <a:p>
            <a:pPr algn="just" eaLnBrk="1" hangingPunct="1">
              <a:buFont typeface="Calibri" panose="020F0502020204030204" pitchFamily="34" charset="0"/>
              <a:buAutoNum type="arabicPeriod" startAt="4"/>
            </a:pPr>
            <a:endParaRPr lang="en-US" altLang="en-US" sz="2600" b="1" i="1">
              <a:latin typeface="Times New Roman" panose="02020603050405020304" pitchFamily="18" charset="0"/>
              <a:cs typeface="Times New Roman" panose="02020603050405020304" pitchFamily="18" charset="0"/>
            </a:endParaRPr>
          </a:p>
          <a:p>
            <a:pPr algn="just" eaLnBrk="1" hangingPunct="1">
              <a:buFont typeface="Calibri" panose="020F0502020204030204" pitchFamily="34" charset="0"/>
              <a:buAutoNum type="arabicPeriod" startAt="4"/>
            </a:pPr>
            <a:r>
              <a:rPr lang="en-US" altLang="en-US" sz="2800" b="1" i="1">
                <a:solidFill>
                  <a:srgbClr val="000099"/>
                </a:solidFill>
                <a:latin typeface="Times New Roman" panose="02020603050405020304" pitchFamily="18" charset="0"/>
                <a:cs typeface="Times New Roman" panose="02020603050405020304" pitchFamily="18" charset="0"/>
              </a:rPr>
              <a:t>Effectiveness</a:t>
            </a:r>
            <a:r>
              <a:rPr lang="en-US" altLang="en-US" sz="2800">
                <a:solidFill>
                  <a:srgbClr val="000099"/>
                </a:solidFill>
                <a:latin typeface="Times New Roman" panose="02020603050405020304" pitchFamily="18" charset="0"/>
                <a:cs typeface="Times New Roman" panose="02020603050405020304" pitchFamily="18" charset="0"/>
              </a:rPr>
              <a:t>:  </a:t>
            </a:r>
            <a:r>
              <a:rPr lang="en-US" altLang="en-US" sz="2600" b="1" i="1">
                <a:latin typeface="Times New Roman" panose="02020603050405020304" pitchFamily="18" charset="0"/>
                <a:cs typeface="Times New Roman" panose="02020603050405020304" pitchFamily="18" charset="0"/>
              </a:rPr>
              <a:t>it is used to express the extent to which a drug works under real world circumstances i.e., clinical practice (not in clinical trials)</a:t>
            </a:r>
          </a:p>
          <a:p>
            <a:pPr algn="just" eaLnBrk="1" hangingPunct="1">
              <a:buFont typeface="Calibri" panose="020F0502020204030204" pitchFamily="34" charset="0"/>
              <a:buAutoNum type="arabicPeriod" startAt="4"/>
            </a:pPr>
            <a:endParaRPr lang="en-US" altLang="en-US" sz="26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016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304806"/>
            <a:ext cx="8458200" cy="6093976"/>
          </a:xfrm>
          <a:prstGeom prst="rect">
            <a:avLst/>
          </a:prstGeom>
          <a:noFill/>
        </p:spPr>
        <p:txBody>
          <a:bodyPr>
            <a:spAutoFit/>
          </a:bodyPr>
          <a:lstStyle/>
          <a:p>
            <a:pPr marL="514350" indent="-514350" algn="just">
              <a:defRPr/>
            </a:pPr>
            <a:endParaRPr lang="en-US" sz="2600" b="1" i="1" dirty="0">
              <a:solidFill>
                <a:srgbClr val="000099"/>
              </a:solidFill>
              <a:latin typeface="Times New Roman" pitchFamily="18" charset="0"/>
              <a:cs typeface="Times New Roman" pitchFamily="18" charset="0"/>
            </a:endParaRPr>
          </a:p>
          <a:p>
            <a:pPr marL="514350" indent="-514350" algn="just">
              <a:buFont typeface="+mj-lt"/>
              <a:buAutoNum type="arabicPeriod" startAt="7"/>
              <a:defRPr/>
            </a:pPr>
            <a:r>
              <a:rPr lang="en-US" sz="2800" b="1" i="1" dirty="0">
                <a:solidFill>
                  <a:srgbClr val="000099"/>
                </a:solidFill>
                <a:latin typeface="Times New Roman" pitchFamily="18" charset="0"/>
                <a:cs typeface="Times New Roman" pitchFamily="18" charset="0"/>
              </a:rPr>
              <a:t>Efficacy</a:t>
            </a:r>
            <a:r>
              <a:rPr lang="en-US" sz="2800" dirty="0">
                <a:solidFill>
                  <a:prstClr val="black"/>
                </a:solidFill>
                <a:latin typeface="Times New Roman" pitchFamily="18" charset="0"/>
                <a:cs typeface="Times New Roman" pitchFamily="18" charset="0"/>
              </a:rPr>
              <a:t>: </a:t>
            </a:r>
            <a:r>
              <a:rPr lang="en-US" sz="2600" b="1" i="1" dirty="0">
                <a:solidFill>
                  <a:prstClr val="black"/>
                </a:solidFill>
                <a:latin typeface="Times New Roman" pitchFamily="18" charset="0"/>
                <a:cs typeface="Times New Roman" pitchFamily="18" charset="0"/>
              </a:rPr>
              <a:t>it is used to express the extent to which a drug works under ideal circumstances i.e., clinical trials.</a:t>
            </a:r>
          </a:p>
          <a:p>
            <a:pPr marL="514350" indent="-514350" algn="just">
              <a:buFont typeface="+mj-lt"/>
              <a:buAutoNum type="arabicPeriod" startAt="7"/>
              <a:defRPr/>
            </a:pPr>
            <a:endParaRPr lang="en-US" sz="2600" b="1" i="1" dirty="0">
              <a:solidFill>
                <a:prstClr val="black"/>
              </a:solidFill>
              <a:latin typeface="Times New Roman" pitchFamily="18" charset="0"/>
              <a:cs typeface="Times New Roman" pitchFamily="18" charset="0"/>
            </a:endParaRPr>
          </a:p>
          <a:p>
            <a:pPr marL="514350" indent="-514350" algn="just">
              <a:buFont typeface="+mj-lt"/>
              <a:buAutoNum type="arabicPeriod" startAt="7"/>
              <a:defRPr/>
            </a:pPr>
            <a:r>
              <a:rPr lang="en-US" sz="2800" b="1" i="1" dirty="0">
                <a:solidFill>
                  <a:srgbClr val="000099"/>
                </a:solidFill>
                <a:latin typeface="Times New Roman" pitchFamily="18" charset="0"/>
                <a:cs typeface="Times New Roman" pitchFamily="18" charset="0"/>
              </a:rPr>
              <a:t>Harm: </a:t>
            </a:r>
            <a:r>
              <a:rPr lang="en-US" sz="2600" b="1" i="1" dirty="0">
                <a:solidFill>
                  <a:prstClr val="black"/>
                </a:solidFill>
                <a:latin typeface="Times New Roman" pitchFamily="18" charset="0"/>
                <a:cs typeface="Times New Roman" pitchFamily="18" charset="0"/>
              </a:rPr>
              <a:t>it is the nature and extent of actual damage that could be caused.</a:t>
            </a:r>
          </a:p>
          <a:p>
            <a:pPr marL="514350" indent="-514350" algn="just">
              <a:buFont typeface="+mj-lt"/>
              <a:buAutoNum type="arabicPeriod" startAt="7"/>
              <a:defRPr/>
            </a:pPr>
            <a:endParaRPr lang="en-US" sz="2600" b="1" i="1" dirty="0">
              <a:solidFill>
                <a:prstClr val="black"/>
              </a:solidFill>
              <a:latin typeface="Times New Roman" pitchFamily="18" charset="0"/>
              <a:cs typeface="Times New Roman" pitchFamily="18" charset="0"/>
            </a:endParaRPr>
          </a:p>
          <a:p>
            <a:pPr marL="514350" indent="-514350" algn="just">
              <a:buFont typeface="+mj-lt"/>
              <a:buAutoNum type="arabicPeriod" startAt="7"/>
              <a:defRPr/>
            </a:pPr>
            <a:r>
              <a:rPr lang="en-US" sz="2800" b="1" i="1" dirty="0">
                <a:solidFill>
                  <a:srgbClr val="000099"/>
                </a:solidFill>
                <a:latin typeface="Times New Roman" pitchFamily="18" charset="0"/>
                <a:cs typeface="Times New Roman" pitchFamily="18" charset="0"/>
              </a:rPr>
              <a:t>Individual Case Study Report </a:t>
            </a:r>
            <a:r>
              <a:rPr lang="en-US" sz="2600" b="1" i="1" dirty="0">
                <a:latin typeface="Times New Roman" pitchFamily="18" charset="0"/>
                <a:cs typeface="Times New Roman" pitchFamily="18" charset="0"/>
              </a:rPr>
              <a:t>(ICSR) is an adverse event report for an individual patient.</a:t>
            </a:r>
          </a:p>
          <a:p>
            <a:pPr marL="514350" indent="-514350" algn="just">
              <a:buFont typeface="+mj-lt"/>
              <a:buAutoNum type="arabicPeriod" startAt="7"/>
              <a:defRPr/>
            </a:pPr>
            <a:endParaRPr lang="en-US" sz="2600" b="1" i="1" dirty="0">
              <a:solidFill>
                <a:srgbClr val="000099"/>
              </a:solidFill>
              <a:latin typeface="Times New Roman" pitchFamily="18" charset="0"/>
              <a:cs typeface="Times New Roman" pitchFamily="18" charset="0"/>
            </a:endParaRPr>
          </a:p>
          <a:p>
            <a:pPr marL="514350" indent="-514350" algn="just">
              <a:buFont typeface="+mj-lt"/>
              <a:buAutoNum type="arabicPeriod" startAt="7"/>
              <a:defRPr/>
            </a:pPr>
            <a:r>
              <a:rPr lang="en-US" sz="2800" b="1" i="1" dirty="0">
                <a:solidFill>
                  <a:srgbClr val="000099"/>
                </a:solidFill>
                <a:latin typeface="Times New Roman" pitchFamily="18" charset="0"/>
                <a:cs typeface="Times New Roman" pitchFamily="18" charset="0"/>
              </a:rPr>
              <a:t> Risk</a:t>
            </a:r>
            <a:r>
              <a:rPr lang="en-US" sz="2800" dirty="0">
                <a:solidFill>
                  <a:srgbClr val="000099"/>
                </a:solidFill>
                <a:latin typeface="Times New Roman" pitchFamily="18" charset="0"/>
                <a:cs typeface="Times New Roman" pitchFamily="18" charset="0"/>
              </a:rPr>
              <a:t>:</a:t>
            </a:r>
            <a:r>
              <a:rPr lang="en-US" sz="2600" dirty="0">
                <a:latin typeface="Times New Roman" pitchFamily="18" charset="0"/>
                <a:cs typeface="Times New Roman" pitchFamily="18" charset="0"/>
              </a:rPr>
              <a:t>  </a:t>
            </a:r>
            <a:r>
              <a:rPr lang="en-US" sz="2600" b="1" i="1" dirty="0">
                <a:latin typeface="Times New Roman" pitchFamily="18" charset="0"/>
                <a:cs typeface="Times New Roman" pitchFamily="18" charset="0"/>
              </a:rPr>
              <a:t>it is the probability of harm being caused usually expressed as a percent or ratio of the treated population.</a:t>
            </a:r>
          </a:p>
          <a:p>
            <a:pPr marL="514350" indent="-514350" algn="just">
              <a:buFont typeface="+mj-lt"/>
              <a:buAutoNum type="arabicPeriod" startAt="7"/>
              <a:defRPr/>
            </a:pPr>
            <a:endParaRPr lang="en-US" sz="2600" b="1" i="1" dirty="0">
              <a:solidFill>
                <a:prstClr val="black"/>
              </a:solidFill>
              <a:latin typeface="Times New Roman" pitchFamily="18" charset="0"/>
              <a:cs typeface="Times New Roman" pitchFamily="18" charset="0"/>
            </a:endParaRPr>
          </a:p>
          <a:p>
            <a:pPr marL="514350" indent="-514350" algn="just">
              <a:buFont typeface="+mj-lt"/>
              <a:buAutoNum type="arabicPeriod" startAt="7"/>
              <a:defRPr/>
            </a:pPr>
            <a:endParaRPr lang="en-US" sz="2600" b="1" i="1" dirty="0">
              <a:solidFill>
                <a:prstClr val="black"/>
              </a:solidFill>
              <a:latin typeface="Times New Roman" pitchFamily="18" charset="0"/>
              <a:cs typeface="Times New Roman" pitchFamily="18" charset="0"/>
            </a:endParaRPr>
          </a:p>
          <a:p>
            <a:pPr>
              <a:defRPr/>
            </a:pPr>
            <a:endParaRPr lang="en-US" dirty="0">
              <a:latin typeface="Arial" charset="0"/>
            </a:endParaRPr>
          </a:p>
        </p:txBody>
      </p:sp>
    </p:spTree>
    <p:extLst>
      <p:ext uri="{BB962C8B-B14F-4D97-AF65-F5344CB8AC3E}">
        <p14:creationId xmlns:p14="http://schemas.microsoft.com/office/powerpoint/2010/main" val="140236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005" y="261257"/>
            <a:ext cx="11827824" cy="6483927"/>
          </a:xfrm>
        </p:spPr>
        <p:txBody>
          <a:bodyPr>
            <a:normAutofit fontScale="92500" lnSpcReduction="10000"/>
          </a:bodyPr>
          <a:lstStyle/>
          <a:p>
            <a:pPr marL="0" indent="0">
              <a:buNone/>
            </a:pPr>
            <a:r>
              <a:rPr lang="en-US" i="1" dirty="0"/>
              <a:t>(a) Nonclinical Pharmacology</a:t>
            </a:r>
          </a:p>
          <a:p>
            <a:r>
              <a:rPr lang="en-US" sz="2600" dirty="0"/>
              <a:t>A summary of the pharmacological aspects of the investigational product and, </a:t>
            </a:r>
            <a:r>
              <a:rPr lang="en-US" sz="2600" dirty="0" smtClean="0"/>
              <a:t>where appropriate</a:t>
            </a:r>
            <a:r>
              <a:rPr lang="en-US" sz="2600" dirty="0"/>
              <a:t>, its significant metabolites studied in animals, should be included. Such </a:t>
            </a:r>
            <a:r>
              <a:rPr lang="en-US" sz="2600" dirty="0" smtClean="0"/>
              <a:t>a summary </a:t>
            </a:r>
            <a:r>
              <a:rPr lang="en-US" sz="2600" dirty="0"/>
              <a:t>should incorporate studies that assess potential therapeutic activity </a:t>
            </a:r>
            <a:r>
              <a:rPr lang="en-US" sz="2600" dirty="0" smtClean="0"/>
              <a:t>( e.g., efficacy  models</a:t>
            </a:r>
            <a:r>
              <a:rPr lang="en-US" sz="2600" dirty="0"/>
              <a:t>, receptor </a:t>
            </a:r>
            <a:r>
              <a:rPr lang="en-US" sz="2600" dirty="0" smtClean="0"/>
              <a:t>binding) </a:t>
            </a:r>
            <a:r>
              <a:rPr lang="en-US" sz="2600" dirty="0"/>
              <a:t>as well as those that assess safety (e.g</a:t>
            </a:r>
            <a:r>
              <a:rPr lang="en-US" sz="2600" dirty="0" smtClean="0"/>
              <a:t>., special </a:t>
            </a:r>
            <a:r>
              <a:rPr lang="en-US" sz="2600" dirty="0"/>
              <a:t>studies to assess pharmacological actions other than the intended </a:t>
            </a:r>
            <a:r>
              <a:rPr lang="en-US" sz="2600" dirty="0" smtClean="0"/>
              <a:t>therapeutic effect(s).</a:t>
            </a:r>
            <a:endParaRPr lang="en-US" sz="2600" dirty="0"/>
          </a:p>
          <a:p>
            <a:pPr marL="0" indent="0">
              <a:buNone/>
            </a:pPr>
            <a:r>
              <a:rPr lang="en-US" i="1" dirty="0"/>
              <a:t>(b) Pharmacokinetics and Product Metabolism in Animals</a:t>
            </a:r>
          </a:p>
          <a:p>
            <a:r>
              <a:rPr lang="en-US" dirty="0"/>
              <a:t>A summary of the pharmacokinetics and biological transformation and disposition of </a:t>
            </a:r>
            <a:r>
              <a:rPr lang="en-US" dirty="0" smtClean="0"/>
              <a:t>the investigational </a:t>
            </a:r>
            <a:r>
              <a:rPr lang="en-US" dirty="0"/>
              <a:t>product in all species studied should be given. The discussion of </a:t>
            </a:r>
            <a:r>
              <a:rPr lang="en-US" dirty="0" smtClean="0"/>
              <a:t>the findings </a:t>
            </a:r>
            <a:r>
              <a:rPr lang="en-US" dirty="0"/>
              <a:t>should address the absorption and the local and systemic bioavailability of </a:t>
            </a:r>
            <a:r>
              <a:rPr lang="en-US" dirty="0" smtClean="0"/>
              <a:t>the investigational </a:t>
            </a:r>
            <a:r>
              <a:rPr lang="en-US" dirty="0"/>
              <a:t>product and its metabolites, and their relationship to the </a:t>
            </a:r>
            <a:r>
              <a:rPr lang="en-US" dirty="0" smtClean="0"/>
              <a:t>pharmacological and </a:t>
            </a:r>
            <a:r>
              <a:rPr lang="en-US" dirty="0"/>
              <a:t>toxicological findings in animal species</a:t>
            </a:r>
            <a:r>
              <a:rPr lang="en-US" dirty="0" smtClean="0"/>
              <a:t>.</a:t>
            </a:r>
          </a:p>
          <a:p>
            <a:pPr marL="0" indent="0">
              <a:buNone/>
            </a:pPr>
            <a:r>
              <a:rPr lang="en-US" i="1" dirty="0" smtClean="0"/>
              <a:t>(c)Toxicology</a:t>
            </a:r>
            <a:r>
              <a:rPr lang="en-US" dirty="0" smtClean="0"/>
              <a:t> </a:t>
            </a:r>
          </a:p>
          <a:p>
            <a:r>
              <a:rPr lang="en-US" dirty="0" smtClean="0"/>
              <a:t>This section </a:t>
            </a:r>
            <a:r>
              <a:rPr lang="en-US" dirty="0"/>
              <a:t>should be subdivided based on single and multiple dose toxicology studies, carcinogenicity studies, special studies (studies specific to the type of product being investigated, e.g. irritancy studies on a product applied topically), reproductive toxicity studies, and mutagenicity studies</a:t>
            </a:r>
          </a:p>
        </p:txBody>
      </p:sp>
    </p:spTree>
    <p:extLst>
      <p:ext uri="{BB962C8B-B14F-4D97-AF65-F5344CB8AC3E}">
        <p14:creationId xmlns:p14="http://schemas.microsoft.com/office/powerpoint/2010/main" val="683556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066827"/>
            <a:ext cx="8458200" cy="2092881"/>
          </a:xfrm>
          <a:prstGeom prst="rect">
            <a:avLst/>
          </a:prstGeom>
          <a:noFill/>
        </p:spPr>
        <p:txBody>
          <a:bodyPr>
            <a:spAutoFit/>
          </a:bodyPr>
          <a:lstStyle/>
          <a:p>
            <a:pPr marL="514350" indent="-514350" algn="just">
              <a:buFont typeface="+mj-lt"/>
              <a:buAutoNum type="arabicPeriod" startAt="11"/>
              <a:defRPr/>
            </a:pPr>
            <a:r>
              <a:rPr lang="en-US" sz="2800" b="1" i="1" dirty="0">
                <a:solidFill>
                  <a:srgbClr val="000099"/>
                </a:solidFill>
                <a:latin typeface="Times New Roman" pitchFamily="18" charset="0"/>
                <a:cs typeface="Times New Roman" pitchFamily="18" charset="0"/>
              </a:rPr>
              <a:t> Triage</a:t>
            </a:r>
            <a:r>
              <a:rPr lang="en-US" sz="2400" b="1" i="1" dirty="0">
                <a:latin typeface="Times New Roman" pitchFamily="18" charset="0"/>
                <a:cs typeface="Times New Roman" pitchFamily="18" charset="0"/>
              </a:rPr>
              <a:t> </a:t>
            </a:r>
            <a:r>
              <a:rPr lang="en-US" sz="2600" b="1" i="1" dirty="0">
                <a:latin typeface="Times New Roman" pitchFamily="18" charset="0"/>
                <a:cs typeface="Times New Roman" pitchFamily="18" charset="0"/>
              </a:rPr>
              <a:t>refers to the process of placing a potential  adverse event report into one of three categories: 1) non-serious case; 2) serious case; or 3) no case (minimum criteria for an AE case are not fulfilled).</a:t>
            </a:r>
          </a:p>
          <a:p>
            <a:pPr algn="just">
              <a:defRPr/>
            </a:pPr>
            <a:endParaRPr lang="en-US" sz="2400" b="1" i="1" dirty="0">
              <a:latin typeface="Times New Roman" pitchFamily="18" charset="0"/>
              <a:cs typeface="Times New Roman" pitchFamily="18" charset="0"/>
            </a:endParaRPr>
          </a:p>
        </p:txBody>
      </p:sp>
    </p:spTree>
    <p:extLst>
      <p:ext uri="{BB962C8B-B14F-4D97-AF65-F5344CB8AC3E}">
        <p14:creationId xmlns:p14="http://schemas.microsoft.com/office/powerpoint/2010/main" val="3008901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066809"/>
            <a:ext cx="8229600" cy="4893647"/>
          </a:xfrm>
          <a:prstGeom prst="rect">
            <a:avLst/>
          </a:prstGeom>
          <a:noFill/>
        </p:spPr>
        <p:txBody>
          <a:bodyPr wrap="square" rtlCol="0">
            <a:spAutoFit/>
          </a:bodyPr>
          <a:lstStyle/>
          <a:p>
            <a:pPr algn="just"/>
            <a:r>
              <a:rPr lang="en-IN" sz="2400" b="1" dirty="0">
                <a:solidFill>
                  <a:srgbClr val="002060"/>
                </a:solidFill>
                <a:latin typeface="Times New Roman" pitchFamily="18" charset="0"/>
                <a:cs typeface="Times New Roman" pitchFamily="18" charset="0"/>
              </a:rPr>
              <a:t>Type A Effects (Augmented)</a:t>
            </a:r>
          </a:p>
          <a:p>
            <a:pPr algn="just"/>
            <a:endParaRPr lang="en-IN" sz="2400" b="1" dirty="0">
              <a:latin typeface="Times New Roman" pitchFamily="18" charset="0"/>
              <a:cs typeface="Times New Roman" pitchFamily="18" charset="0"/>
            </a:endParaRPr>
          </a:p>
          <a:p>
            <a:pPr algn="just">
              <a:buFont typeface="Wingdings" pitchFamily="2" charset="2"/>
              <a:buChar char="v"/>
            </a:pPr>
            <a:r>
              <a:rPr lang="en-IN" sz="2400" b="1" dirty="0">
                <a:latin typeface="Times New Roman" pitchFamily="18" charset="0"/>
                <a:cs typeface="Times New Roman" pitchFamily="18" charset="0"/>
              </a:rPr>
              <a:t> Due to Pharmacological effects</a:t>
            </a:r>
          </a:p>
          <a:p>
            <a:pPr algn="just">
              <a:buFont typeface="Wingdings" pitchFamily="2" charset="2"/>
              <a:buChar char="v"/>
            </a:pPr>
            <a:endParaRPr lang="en-IN" sz="2400" b="1" dirty="0">
              <a:latin typeface="Times New Roman" pitchFamily="18" charset="0"/>
              <a:cs typeface="Times New Roman" pitchFamily="18" charset="0"/>
            </a:endParaRPr>
          </a:p>
          <a:p>
            <a:pPr algn="just">
              <a:buFont typeface="Wingdings" pitchFamily="2" charset="2"/>
              <a:buChar char="v"/>
            </a:pPr>
            <a:r>
              <a:rPr lang="en-IN" sz="2400" b="1" dirty="0">
                <a:latin typeface="Times New Roman" pitchFamily="18" charset="0"/>
                <a:cs typeface="Times New Roman" pitchFamily="18" charset="0"/>
              </a:rPr>
              <a:t> Are common</a:t>
            </a:r>
          </a:p>
          <a:p>
            <a:pPr algn="just">
              <a:buFont typeface="Wingdings" pitchFamily="2" charset="2"/>
              <a:buChar char="v"/>
            </a:pPr>
            <a:endParaRPr lang="en-IN" sz="2400" b="1" dirty="0">
              <a:latin typeface="Times New Roman" pitchFamily="18" charset="0"/>
              <a:cs typeface="Times New Roman" pitchFamily="18" charset="0"/>
            </a:endParaRPr>
          </a:p>
          <a:p>
            <a:pPr algn="just">
              <a:buFont typeface="Wingdings" pitchFamily="2" charset="2"/>
              <a:buChar char="v"/>
            </a:pPr>
            <a:r>
              <a:rPr lang="en-IN" sz="2400" b="1" dirty="0">
                <a:latin typeface="Times New Roman" pitchFamily="18" charset="0"/>
                <a:cs typeface="Times New Roman" pitchFamily="18" charset="0"/>
              </a:rPr>
              <a:t> Dose dependent</a:t>
            </a:r>
          </a:p>
          <a:p>
            <a:pPr algn="just">
              <a:buFont typeface="Wingdings" pitchFamily="2" charset="2"/>
              <a:buChar char="v"/>
            </a:pPr>
            <a:endParaRPr lang="en-IN" sz="2400" b="1" dirty="0">
              <a:latin typeface="Times New Roman" pitchFamily="18" charset="0"/>
              <a:cs typeface="Times New Roman" pitchFamily="18" charset="0"/>
            </a:endParaRPr>
          </a:p>
          <a:p>
            <a:pPr algn="just">
              <a:buFont typeface="Wingdings" pitchFamily="2" charset="2"/>
              <a:buChar char="v"/>
            </a:pPr>
            <a:r>
              <a:rPr lang="en-IN" sz="2400" b="1" dirty="0">
                <a:latin typeface="Times New Roman" pitchFamily="18" charset="0"/>
                <a:cs typeface="Times New Roman" pitchFamily="18" charset="0"/>
              </a:rPr>
              <a:t> Are dose related – may often be avoided by using doses which are appropriate to the individual patient</a:t>
            </a:r>
          </a:p>
          <a:p>
            <a:pPr algn="just">
              <a:buFont typeface="Wingdings" pitchFamily="2" charset="2"/>
              <a:buChar char="v"/>
            </a:pPr>
            <a:endParaRPr lang="en-IN" sz="2400" b="1" dirty="0">
              <a:latin typeface="Times New Roman" pitchFamily="18" charset="0"/>
              <a:cs typeface="Times New Roman" pitchFamily="18" charset="0"/>
            </a:endParaRPr>
          </a:p>
          <a:p>
            <a:pPr algn="just">
              <a:buFont typeface="Wingdings" pitchFamily="2" charset="2"/>
              <a:buChar char="v"/>
            </a:pPr>
            <a:r>
              <a:rPr lang="en-IN" sz="2400" b="1" dirty="0">
                <a:latin typeface="Times New Roman" pitchFamily="18" charset="0"/>
                <a:cs typeface="Times New Roman" pitchFamily="18" charset="0"/>
              </a:rPr>
              <a:t> On over dosage cause : loss of appetite, lethargy, breathlessness etc…..</a:t>
            </a:r>
          </a:p>
        </p:txBody>
      </p:sp>
      <p:sp>
        <p:nvSpPr>
          <p:cNvPr id="3" name="Rectangle 2"/>
          <p:cNvSpPr/>
          <p:nvPr/>
        </p:nvSpPr>
        <p:spPr>
          <a:xfrm>
            <a:off x="4038603" y="304853"/>
            <a:ext cx="4855816" cy="584775"/>
          </a:xfrm>
          <a:prstGeom prst="rect">
            <a:avLst/>
          </a:prstGeom>
        </p:spPr>
        <p:txBody>
          <a:bodyPr wrap="none">
            <a:spAutoFit/>
          </a:bodyPr>
          <a:lstStyle/>
          <a:p>
            <a:pPr lvl="0" algn="just"/>
            <a:r>
              <a:rPr lang="en-IN" sz="3200" b="1" dirty="0">
                <a:solidFill>
                  <a:srgbClr val="FF0000"/>
                </a:solidFill>
                <a:latin typeface="Tempus Sans ITC" pitchFamily="82" charset="0"/>
                <a:cs typeface="Times New Roman" pitchFamily="18" charset="0"/>
              </a:rPr>
              <a:t>Types of Adverse Reactions</a:t>
            </a:r>
          </a:p>
        </p:txBody>
      </p:sp>
    </p:spTree>
    <p:extLst>
      <p:ext uri="{BB962C8B-B14F-4D97-AF65-F5344CB8AC3E}">
        <p14:creationId xmlns:p14="http://schemas.microsoft.com/office/powerpoint/2010/main" val="3844034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685800"/>
            <a:ext cx="8229600" cy="4832092"/>
          </a:xfrm>
          <a:prstGeom prst="rect">
            <a:avLst/>
          </a:prstGeom>
          <a:noFill/>
        </p:spPr>
        <p:txBody>
          <a:bodyPr wrap="square" rtlCol="0">
            <a:spAutoFit/>
          </a:bodyPr>
          <a:lstStyle/>
          <a:p>
            <a:pPr algn="ctr"/>
            <a:r>
              <a:rPr lang="en-IN" sz="2800" b="1" dirty="0">
                <a:solidFill>
                  <a:srgbClr val="002060"/>
                </a:solidFill>
                <a:latin typeface="Times New Roman" pitchFamily="18" charset="0"/>
                <a:cs typeface="Times New Roman" pitchFamily="18" charset="0"/>
              </a:rPr>
              <a:t>Type B Effects (</a:t>
            </a:r>
            <a:r>
              <a:rPr lang="en-IN" sz="2800" b="1" dirty="0" err="1">
                <a:solidFill>
                  <a:srgbClr val="002060"/>
                </a:solidFill>
                <a:latin typeface="Times New Roman" pitchFamily="18" charset="0"/>
                <a:cs typeface="Times New Roman" pitchFamily="18" charset="0"/>
              </a:rPr>
              <a:t>Bizzard</a:t>
            </a:r>
            <a:r>
              <a:rPr lang="en-IN" sz="2800" b="1" dirty="0">
                <a:solidFill>
                  <a:srgbClr val="002060"/>
                </a:solidFill>
                <a:latin typeface="Times New Roman" pitchFamily="18" charset="0"/>
                <a:cs typeface="Times New Roman" pitchFamily="18" charset="0"/>
              </a:rPr>
              <a:t>, idiosyncratic reactions)</a:t>
            </a:r>
          </a:p>
          <a:p>
            <a:pPr algn="just"/>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Generally rare and unpredictable</a:t>
            </a:r>
          </a:p>
          <a:p>
            <a:pPr algn="just">
              <a:buFont typeface="Wingdings" pitchFamily="2" charset="2"/>
              <a:buChar char="v"/>
            </a:pPr>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Non Dose related</a:t>
            </a:r>
          </a:p>
          <a:p>
            <a:pPr algn="just">
              <a:buFont typeface="Wingdings" pitchFamily="2" charset="2"/>
              <a:buChar char="v"/>
            </a:pPr>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Unrelated to Pharmacology</a:t>
            </a:r>
          </a:p>
          <a:p>
            <a:pPr algn="just">
              <a:buFont typeface="Wingdings" pitchFamily="2" charset="2"/>
              <a:buChar char="v"/>
            </a:pPr>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Occur in predisposed, intolerant patients</a:t>
            </a:r>
          </a:p>
          <a:p>
            <a:pPr algn="just">
              <a:buFont typeface="Wingdings" pitchFamily="2" charset="2"/>
              <a:buChar char="v"/>
            </a:pPr>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Example : </a:t>
            </a:r>
            <a:r>
              <a:rPr lang="en-IN" sz="2800" b="1" dirty="0" err="1">
                <a:latin typeface="Times New Roman" pitchFamily="18" charset="0"/>
                <a:cs typeface="Times New Roman" pitchFamily="18" charset="0"/>
              </a:rPr>
              <a:t>Pencillin</a:t>
            </a:r>
            <a:r>
              <a:rPr lang="en-IN" sz="2800" b="1" dirty="0">
                <a:latin typeface="Times New Roman" pitchFamily="18" charset="0"/>
                <a:cs typeface="Times New Roman" pitchFamily="18" charset="0"/>
              </a:rPr>
              <a:t> allergies</a:t>
            </a:r>
          </a:p>
        </p:txBody>
      </p:sp>
    </p:spTree>
    <p:extLst>
      <p:ext uri="{BB962C8B-B14F-4D97-AF65-F5344CB8AC3E}">
        <p14:creationId xmlns:p14="http://schemas.microsoft.com/office/powerpoint/2010/main" val="15258330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685826"/>
            <a:ext cx="8001000" cy="4462760"/>
          </a:xfrm>
          <a:prstGeom prst="rect">
            <a:avLst/>
          </a:prstGeom>
          <a:noFill/>
        </p:spPr>
        <p:txBody>
          <a:bodyPr wrap="square" rtlCol="0">
            <a:spAutoFit/>
          </a:bodyPr>
          <a:lstStyle/>
          <a:p>
            <a:pPr algn="ctr"/>
            <a:r>
              <a:rPr lang="en-IN" sz="3200" b="1" dirty="0">
                <a:solidFill>
                  <a:srgbClr val="002060"/>
                </a:solidFill>
                <a:latin typeface="Times New Roman" pitchFamily="18" charset="0"/>
                <a:cs typeface="Times New Roman" pitchFamily="18" charset="0"/>
              </a:rPr>
              <a:t>Type C effects (Continuous)</a:t>
            </a:r>
          </a:p>
          <a:p>
            <a:pPr algn="just"/>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Adverse reactions after long term therapy</a:t>
            </a:r>
          </a:p>
          <a:p>
            <a:pPr algn="just">
              <a:buFont typeface="Wingdings" pitchFamily="2" charset="2"/>
              <a:buChar char="v"/>
            </a:pPr>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There is often no suggestive time relationship and the connection may be very difficult to prove. </a:t>
            </a:r>
          </a:p>
          <a:p>
            <a:pPr algn="just">
              <a:buFont typeface="Wingdings" pitchFamily="2" charset="2"/>
              <a:buChar char="v"/>
            </a:pPr>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Example : Carcinogenesis</a:t>
            </a:r>
          </a:p>
          <a:p>
            <a:pPr algn="just">
              <a:buFont typeface="Wingdings" pitchFamily="2" charset="2"/>
              <a:buChar char="v"/>
            </a:pPr>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Related to cumulative  drug use</a:t>
            </a:r>
          </a:p>
        </p:txBody>
      </p:sp>
    </p:spTree>
    <p:extLst>
      <p:ext uri="{BB962C8B-B14F-4D97-AF65-F5344CB8AC3E}">
        <p14:creationId xmlns:p14="http://schemas.microsoft.com/office/powerpoint/2010/main" val="24061129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990602"/>
            <a:ext cx="8534400" cy="4462760"/>
          </a:xfrm>
          <a:prstGeom prst="rect">
            <a:avLst/>
          </a:prstGeom>
          <a:noFill/>
        </p:spPr>
        <p:txBody>
          <a:bodyPr wrap="square" rtlCol="0">
            <a:spAutoFit/>
          </a:bodyPr>
          <a:lstStyle/>
          <a:p>
            <a:pPr algn="ctr"/>
            <a:r>
              <a:rPr lang="en-IN" sz="3200" b="1" dirty="0">
                <a:solidFill>
                  <a:srgbClr val="002060"/>
                </a:solidFill>
                <a:latin typeface="Times New Roman" pitchFamily="18" charset="0"/>
                <a:cs typeface="Times New Roman" pitchFamily="18" charset="0"/>
              </a:rPr>
              <a:t>Type D Effects (Delayed)</a:t>
            </a:r>
          </a:p>
          <a:p>
            <a:pPr algn="just"/>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Adverse effect may be presented years after a drug was used</a:t>
            </a:r>
          </a:p>
          <a:p>
            <a:pPr algn="just">
              <a:buFont typeface="Wingdings" pitchFamily="2" charset="2"/>
              <a:buChar char="v"/>
            </a:pPr>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Apparent only sometime after use of drug.</a:t>
            </a:r>
          </a:p>
          <a:p>
            <a:pPr algn="just">
              <a:buFont typeface="Wingdings" pitchFamily="2" charset="2"/>
              <a:buChar char="v"/>
            </a:pPr>
            <a:endParaRPr lang="en-IN" sz="2800" b="1" dirty="0">
              <a:latin typeface="Times New Roman" pitchFamily="18" charset="0"/>
              <a:cs typeface="Times New Roman" pitchFamily="18" charset="0"/>
            </a:endParaRPr>
          </a:p>
          <a:p>
            <a:pPr algn="just">
              <a:buFont typeface="Wingdings" pitchFamily="2" charset="2"/>
              <a:buChar char="v"/>
            </a:pPr>
            <a:r>
              <a:rPr lang="en-IN" sz="2800" b="1" dirty="0">
                <a:latin typeface="Times New Roman" pitchFamily="18" charset="0"/>
                <a:cs typeface="Times New Roman" pitchFamily="18" charset="0"/>
              </a:rPr>
              <a:t>  Example: Thalidomide Episode, where the children </a:t>
            </a:r>
            <a:r>
              <a:rPr lang="en-IN" sz="2800" b="1">
                <a:latin typeface="Times New Roman" pitchFamily="18" charset="0"/>
                <a:cs typeface="Times New Roman" pitchFamily="18" charset="0"/>
              </a:rPr>
              <a:t>were  effected  </a:t>
            </a:r>
            <a:r>
              <a:rPr lang="en-IN" sz="2800" b="1" dirty="0">
                <a:latin typeface="Times New Roman" pitchFamily="18" charset="0"/>
                <a:cs typeface="Times New Roman" pitchFamily="18" charset="0"/>
              </a:rPr>
              <a:t>when their mother was treated with the sedative.</a:t>
            </a:r>
          </a:p>
        </p:txBody>
      </p:sp>
    </p:spTree>
    <p:extLst>
      <p:ext uri="{BB962C8B-B14F-4D97-AF65-F5344CB8AC3E}">
        <p14:creationId xmlns:p14="http://schemas.microsoft.com/office/powerpoint/2010/main" val="32044085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34" y="533400"/>
            <a:ext cx="8091921" cy="5016758"/>
          </a:xfrm>
          <a:prstGeom prst="rect">
            <a:avLst/>
          </a:prstGeom>
          <a:noFill/>
        </p:spPr>
        <p:txBody>
          <a:bodyPr wrap="square" rtlCol="0">
            <a:spAutoFit/>
          </a:bodyPr>
          <a:lstStyle/>
          <a:p>
            <a:pPr algn="ctr"/>
            <a:r>
              <a:rPr lang="en-IN" sz="2800" b="1" dirty="0">
                <a:solidFill>
                  <a:srgbClr val="002060"/>
                </a:solidFill>
                <a:latin typeface="Times New Roman" pitchFamily="18" charset="0"/>
                <a:cs typeface="Times New Roman" pitchFamily="18" charset="0"/>
              </a:rPr>
              <a:t>Type E Effects (Ending)</a:t>
            </a:r>
          </a:p>
          <a:p>
            <a:pPr algn="just"/>
            <a:endParaRPr lang="en-IN" sz="2400" b="1" dirty="0">
              <a:latin typeface="Times New Roman" pitchFamily="18" charset="0"/>
              <a:cs typeface="Times New Roman" pitchFamily="18" charset="0"/>
            </a:endParaRPr>
          </a:p>
          <a:p>
            <a:pPr algn="just">
              <a:buFont typeface="Wingdings" pitchFamily="2" charset="2"/>
              <a:buChar char="v"/>
            </a:pPr>
            <a:r>
              <a:rPr lang="en-IN" sz="2400" b="1" dirty="0">
                <a:latin typeface="Times New Roman" pitchFamily="18" charset="0"/>
                <a:cs typeface="Times New Roman" pitchFamily="18" charset="0"/>
              </a:rPr>
              <a:t>  Absence of drug after withdrawal – Rebound Effect</a:t>
            </a:r>
          </a:p>
          <a:p>
            <a:pPr algn="just">
              <a:buFont typeface="Wingdings" pitchFamily="2" charset="2"/>
              <a:buChar char="v"/>
            </a:pPr>
            <a:endParaRPr lang="en-IN" sz="2400" b="1" dirty="0">
              <a:latin typeface="Times New Roman" pitchFamily="18" charset="0"/>
              <a:cs typeface="Times New Roman" pitchFamily="18" charset="0"/>
            </a:endParaRPr>
          </a:p>
          <a:p>
            <a:pPr algn="just">
              <a:buFont typeface="Wingdings" pitchFamily="2" charset="2"/>
              <a:buChar char="v"/>
            </a:pPr>
            <a:r>
              <a:rPr lang="en-IN" sz="2400" b="1" dirty="0">
                <a:latin typeface="Times New Roman" pitchFamily="18" charset="0"/>
                <a:cs typeface="Times New Roman" pitchFamily="18" charset="0"/>
              </a:rPr>
              <a:t>  Example : corticosteroids in asthma treatment</a:t>
            </a:r>
          </a:p>
          <a:p>
            <a:pPr algn="just">
              <a:buFont typeface="Wingdings" pitchFamily="2" charset="2"/>
              <a:buChar char="v"/>
            </a:pPr>
            <a:endParaRPr lang="en-IN" sz="2400" b="1" dirty="0">
              <a:latin typeface="Times New Roman" pitchFamily="18" charset="0"/>
              <a:cs typeface="Times New Roman" pitchFamily="18" charset="0"/>
            </a:endParaRPr>
          </a:p>
          <a:p>
            <a:pPr algn="just">
              <a:buFont typeface="Wingdings" pitchFamily="2" charset="2"/>
              <a:buChar char="v"/>
            </a:pPr>
            <a:endParaRPr lang="en-IN" sz="2400" b="1" dirty="0">
              <a:latin typeface="Times New Roman" pitchFamily="18" charset="0"/>
              <a:cs typeface="Times New Roman" pitchFamily="18" charset="0"/>
            </a:endParaRPr>
          </a:p>
          <a:p>
            <a:pPr algn="ctr"/>
            <a:r>
              <a:rPr lang="en-IN" sz="2800" b="1" dirty="0">
                <a:solidFill>
                  <a:srgbClr val="002060"/>
                </a:solidFill>
                <a:latin typeface="Times New Roman" pitchFamily="18" charset="0"/>
                <a:cs typeface="Times New Roman" pitchFamily="18" charset="0"/>
              </a:rPr>
              <a:t>Type F Effects (Failure of therapy)</a:t>
            </a:r>
          </a:p>
          <a:p>
            <a:pPr algn="just"/>
            <a:endParaRPr lang="en-IN" sz="2400" b="1" dirty="0">
              <a:latin typeface="Times New Roman" pitchFamily="18" charset="0"/>
              <a:cs typeface="Times New Roman" pitchFamily="18" charset="0"/>
            </a:endParaRPr>
          </a:p>
          <a:p>
            <a:pPr algn="just">
              <a:buFont typeface="Wingdings" pitchFamily="2" charset="2"/>
              <a:buChar char="v"/>
            </a:pPr>
            <a:r>
              <a:rPr lang="en-IN" sz="2400" b="1" dirty="0">
                <a:latin typeface="Times New Roman" pitchFamily="18" charset="0"/>
                <a:cs typeface="Times New Roman" pitchFamily="18" charset="0"/>
              </a:rPr>
              <a:t>  results from the ineffective treatment</a:t>
            </a:r>
          </a:p>
          <a:p>
            <a:pPr algn="just">
              <a:buFont typeface="Wingdings" pitchFamily="2" charset="2"/>
              <a:buChar char="v"/>
            </a:pPr>
            <a:endParaRPr lang="en-IN" sz="2400" b="1" dirty="0">
              <a:latin typeface="Times New Roman" pitchFamily="18" charset="0"/>
              <a:cs typeface="Times New Roman" pitchFamily="18" charset="0"/>
            </a:endParaRPr>
          </a:p>
          <a:p>
            <a:pPr algn="just">
              <a:buFont typeface="Wingdings" pitchFamily="2" charset="2"/>
              <a:buChar char="v"/>
            </a:pPr>
            <a:r>
              <a:rPr lang="en-IN" sz="2400" b="1" dirty="0">
                <a:latin typeface="Times New Roman" pitchFamily="18" charset="0"/>
                <a:cs typeface="Times New Roman" pitchFamily="18" charset="0"/>
              </a:rPr>
              <a:t>  Example : Accelerated hypertension because of </a:t>
            </a:r>
          </a:p>
          <a:p>
            <a:pPr algn="just"/>
            <a:r>
              <a:rPr lang="en-IN" sz="2400" b="1" dirty="0">
                <a:latin typeface="Times New Roman" pitchFamily="18" charset="0"/>
                <a:cs typeface="Times New Roman" pitchFamily="18" charset="0"/>
              </a:rPr>
              <a:t>      insufficient control</a:t>
            </a:r>
          </a:p>
        </p:txBody>
      </p:sp>
    </p:spTree>
    <p:extLst>
      <p:ext uri="{BB962C8B-B14F-4D97-AF65-F5344CB8AC3E}">
        <p14:creationId xmlns:p14="http://schemas.microsoft.com/office/powerpoint/2010/main" val="3819922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5781" y="304800"/>
            <a:ext cx="7968335" cy="523220"/>
          </a:xfrm>
          <a:prstGeom prst="rect">
            <a:avLst/>
          </a:prstGeom>
          <a:noFill/>
        </p:spPr>
        <p:txBody>
          <a:bodyPr wrap="none" rtlCol="0">
            <a:spAutoFit/>
          </a:bodyPr>
          <a:lstStyle/>
          <a:p>
            <a:pPr algn="ctr"/>
            <a:r>
              <a:rPr lang="en-IN" sz="2800" b="1" i="1" dirty="0">
                <a:solidFill>
                  <a:srgbClr val="CC0099"/>
                </a:solidFill>
                <a:latin typeface="Times New Roman" pitchFamily="18" charset="0"/>
                <a:cs typeface="Times New Roman" pitchFamily="18" charset="0"/>
              </a:rPr>
              <a:t>Classification of Adverse Events based on its severity</a:t>
            </a:r>
          </a:p>
        </p:txBody>
      </p:sp>
      <p:sp>
        <p:nvSpPr>
          <p:cNvPr id="3" name="TextBox 2"/>
          <p:cNvSpPr txBox="1"/>
          <p:nvPr/>
        </p:nvSpPr>
        <p:spPr>
          <a:xfrm>
            <a:off x="1981200" y="1295408"/>
            <a:ext cx="8534400" cy="5262979"/>
          </a:xfrm>
          <a:prstGeom prst="rect">
            <a:avLst/>
          </a:prstGeom>
          <a:noFill/>
        </p:spPr>
        <p:txBody>
          <a:bodyPr wrap="square" rtlCol="0">
            <a:spAutoFit/>
          </a:bodyPr>
          <a:lstStyle/>
          <a:p>
            <a:pPr algn="just">
              <a:buFont typeface="Wingdings" pitchFamily="2" charset="2"/>
              <a:buChar char="§"/>
            </a:pPr>
            <a:r>
              <a:rPr lang="en-IN" sz="2800" b="1" i="1" dirty="0">
                <a:solidFill>
                  <a:srgbClr val="008000"/>
                </a:solidFill>
                <a:latin typeface="Times New Roman" pitchFamily="18" charset="0"/>
                <a:cs typeface="Times New Roman" pitchFamily="18" charset="0"/>
              </a:rPr>
              <a:t>   Mild</a:t>
            </a:r>
            <a:r>
              <a:rPr lang="en-IN" sz="2800" b="1" dirty="0">
                <a:solidFill>
                  <a:srgbClr val="008000"/>
                </a:solidFill>
                <a:latin typeface="Times New Roman" pitchFamily="18" charset="0"/>
                <a:cs typeface="Times New Roman" pitchFamily="18" charset="0"/>
              </a:rPr>
              <a:t>:</a:t>
            </a:r>
            <a:r>
              <a:rPr lang="en-IN" sz="2800" b="1" dirty="0">
                <a:latin typeface="Times New Roman" pitchFamily="18" charset="0"/>
                <a:cs typeface="Times New Roman" pitchFamily="18" charset="0"/>
              </a:rPr>
              <a:t> No changes in the therapy are needed</a:t>
            </a:r>
          </a:p>
          <a:p>
            <a:pPr algn="just">
              <a:buFont typeface="Wingdings" pitchFamily="2" charset="2"/>
              <a:buChar char="§"/>
            </a:pPr>
            <a:endParaRPr lang="en-IN" sz="2800" b="1" dirty="0">
              <a:latin typeface="Times New Roman" pitchFamily="18" charset="0"/>
              <a:cs typeface="Times New Roman" pitchFamily="18" charset="0"/>
            </a:endParaRPr>
          </a:p>
          <a:p>
            <a:pPr algn="just">
              <a:buFont typeface="Wingdings" pitchFamily="2" charset="2"/>
              <a:buChar char="§"/>
            </a:pPr>
            <a:r>
              <a:rPr lang="en-IN" sz="2800" b="1" i="1" dirty="0">
                <a:solidFill>
                  <a:srgbClr val="008000"/>
                </a:solidFill>
                <a:latin typeface="Times New Roman" pitchFamily="18" charset="0"/>
                <a:cs typeface="Times New Roman" pitchFamily="18" charset="0"/>
              </a:rPr>
              <a:t>  Moderate</a:t>
            </a:r>
            <a:r>
              <a:rPr lang="en-IN" sz="2800" b="1" dirty="0">
                <a:solidFill>
                  <a:srgbClr val="008000"/>
                </a:solidFill>
                <a:latin typeface="Times New Roman" pitchFamily="18" charset="0"/>
                <a:cs typeface="Times New Roman" pitchFamily="18" charset="0"/>
              </a:rPr>
              <a:t>: </a:t>
            </a:r>
            <a:r>
              <a:rPr lang="en-IN" sz="2800" b="1" dirty="0">
                <a:latin typeface="Times New Roman" pitchFamily="18" charset="0"/>
                <a:cs typeface="Times New Roman" pitchFamily="18" charset="0"/>
              </a:rPr>
              <a:t>Change of therapy is desired but the </a:t>
            </a:r>
          </a:p>
          <a:p>
            <a:pPr algn="just"/>
            <a:r>
              <a:rPr lang="en-IN" sz="2800" b="1" dirty="0">
                <a:latin typeface="Times New Roman" pitchFamily="18" charset="0"/>
                <a:cs typeface="Times New Roman" pitchFamily="18" charset="0"/>
              </a:rPr>
              <a:t>                      events are not life – threatening or </a:t>
            </a:r>
          </a:p>
          <a:p>
            <a:pPr algn="just"/>
            <a:r>
              <a:rPr lang="en-IN" sz="2800" b="1" dirty="0">
                <a:latin typeface="Times New Roman" pitchFamily="18" charset="0"/>
                <a:cs typeface="Times New Roman" pitchFamily="18" charset="0"/>
              </a:rPr>
              <a:t>                      causing disability</a:t>
            </a:r>
          </a:p>
          <a:p>
            <a:pPr algn="just">
              <a:buFont typeface="Wingdings" pitchFamily="2" charset="2"/>
              <a:buChar char="§"/>
            </a:pPr>
            <a:endParaRPr lang="en-IN" sz="2800" b="1" dirty="0">
              <a:latin typeface="Times New Roman" pitchFamily="18" charset="0"/>
              <a:cs typeface="Times New Roman" pitchFamily="18" charset="0"/>
            </a:endParaRPr>
          </a:p>
          <a:p>
            <a:pPr algn="just">
              <a:buFont typeface="Wingdings" pitchFamily="2" charset="2"/>
              <a:buChar char="§"/>
            </a:pPr>
            <a:r>
              <a:rPr lang="en-IN" sz="2800" b="1" i="1" dirty="0">
                <a:solidFill>
                  <a:srgbClr val="008000"/>
                </a:solidFill>
                <a:latin typeface="Times New Roman" pitchFamily="18" charset="0"/>
                <a:cs typeface="Times New Roman" pitchFamily="18" charset="0"/>
              </a:rPr>
              <a:t>  Serious : </a:t>
            </a:r>
            <a:r>
              <a:rPr lang="en-IN" sz="2800" b="1" dirty="0">
                <a:latin typeface="Times New Roman" pitchFamily="18" charset="0"/>
                <a:cs typeface="Times New Roman" pitchFamily="18" charset="0"/>
              </a:rPr>
              <a:t>is either life-threatening, fatal, Cause </a:t>
            </a:r>
          </a:p>
          <a:p>
            <a:pPr algn="just"/>
            <a:r>
              <a:rPr lang="en-IN" sz="2800" b="1" dirty="0">
                <a:latin typeface="Times New Roman" pitchFamily="18" charset="0"/>
                <a:cs typeface="Times New Roman" pitchFamily="18" charset="0"/>
              </a:rPr>
              <a:t>                    persistent disability, cause of prolong </a:t>
            </a:r>
          </a:p>
          <a:p>
            <a:pPr algn="just"/>
            <a:r>
              <a:rPr lang="en-IN" sz="2800" b="1" dirty="0">
                <a:latin typeface="Times New Roman" pitchFamily="18" charset="0"/>
                <a:cs typeface="Times New Roman" pitchFamily="18" charset="0"/>
              </a:rPr>
              <a:t>                    hospital admission  </a:t>
            </a:r>
          </a:p>
          <a:p>
            <a:pPr algn="just"/>
            <a:endParaRPr lang="en-IN" sz="2800" b="1" dirty="0">
              <a:latin typeface="Times New Roman" pitchFamily="18" charset="0"/>
              <a:cs typeface="Times New Roman" pitchFamily="18" charset="0"/>
            </a:endParaRPr>
          </a:p>
          <a:p>
            <a:pPr algn="just">
              <a:buFont typeface="Wingdings" pitchFamily="2" charset="2"/>
              <a:buChar char="§"/>
            </a:pPr>
            <a:r>
              <a:rPr lang="en-IN" sz="2800" b="1" i="1" dirty="0">
                <a:solidFill>
                  <a:srgbClr val="008000"/>
                </a:solidFill>
                <a:latin typeface="Times New Roman" pitchFamily="18" charset="0"/>
                <a:cs typeface="Times New Roman" pitchFamily="18" charset="0"/>
              </a:rPr>
              <a:t>  Lethal : </a:t>
            </a:r>
            <a:r>
              <a:rPr lang="en-IN" sz="2800" b="1" dirty="0">
                <a:latin typeface="Times New Roman" pitchFamily="18" charset="0"/>
                <a:cs typeface="Times New Roman" pitchFamily="18" charset="0"/>
              </a:rPr>
              <a:t>An ADR directly or indirectly contributes to </a:t>
            </a:r>
          </a:p>
          <a:p>
            <a:pPr algn="just"/>
            <a:r>
              <a:rPr lang="en-IN" sz="2800" b="1" dirty="0">
                <a:latin typeface="Times New Roman" pitchFamily="18" charset="0"/>
                <a:cs typeface="Times New Roman" pitchFamily="18" charset="0"/>
              </a:rPr>
              <a:t>                  a patients death</a:t>
            </a:r>
          </a:p>
        </p:txBody>
      </p:sp>
    </p:spTree>
    <p:extLst>
      <p:ext uri="{BB962C8B-B14F-4D97-AF65-F5344CB8AC3E}">
        <p14:creationId xmlns:p14="http://schemas.microsoft.com/office/powerpoint/2010/main" val="4139855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7" y="381053"/>
            <a:ext cx="7977377" cy="646331"/>
          </a:xfrm>
          <a:prstGeom prst="rect">
            <a:avLst/>
          </a:prstGeom>
          <a:noFill/>
        </p:spPr>
        <p:txBody>
          <a:bodyPr wrap="none" rtlCol="0">
            <a:spAutoFit/>
          </a:bodyPr>
          <a:lstStyle/>
          <a:p>
            <a:r>
              <a:rPr lang="en-IN" sz="3600" b="1" i="1" dirty="0">
                <a:solidFill>
                  <a:srgbClr val="CC0099"/>
                </a:solidFill>
                <a:latin typeface="Times New Roman" pitchFamily="18" charset="0"/>
                <a:cs typeface="Times New Roman" pitchFamily="18" charset="0"/>
              </a:rPr>
              <a:t>Classification of AE based on Frequency</a:t>
            </a:r>
          </a:p>
        </p:txBody>
      </p:sp>
      <p:sp>
        <p:nvSpPr>
          <p:cNvPr id="3" name="TextBox 2"/>
          <p:cNvSpPr txBox="1"/>
          <p:nvPr/>
        </p:nvSpPr>
        <p:spPr>
          <a:xfrm>
            <a:off x="1524012" y="1524000"/>
            <a:ext cx="10017767" cy="3970318"/>
          </a:xfrm>
          <a:prstGeom prst="rect">
            <a:avLst/>
          </a:prstGeom>
          <a:noFill/>
        </p:spPr>
        <p:txBody>
          <a:bodyPr wrap="square" rtlCol="0">
            <a:spAutoFit/>
          </a:bodyPr>
          <a:lstStyle/>
          <a:p>
            <a:pPr>
              <a:buFont typeface="Arial" pitchFamily="34" charset="0"/>
              <a:buChar char="•"/>
            </a:pPr>
            <a:r>
              <a:rPr lang="en-IN" sz="2800" b="1" dirty="0">
                <a:latin typeface="Times New Roman" pitchFamily="18" charset="0"/>
                <a:cs typeface="Times New Roman" pitchFamily="18" charset="0"/>
              </a:rPr>
              <a:t>  Very Common  : &gt; 1/10 (&gt;0.1)</a:t>
            </a:r>
          </a:p>
          <a:p>
            <a:pPr>
              <a:buFont typeface="Arial" pitchFamily="34" charset="0"/>
              <a:buChar char="•"/>
            </a:pPr>
            <a:endParaRPr lang="en-IN" sz="2800" b="1" dirty="0">
              <a:latin typeface="Times New Roman" pitchFamily="18" charset="0"/>
              <a:cs typeface="Times New Roman" pitchFamily="18" charset="0"/>
            </a:endParaRPr>
          </a:p>
          <a:p>
            <a:pPr>
              <a:buFont typeface="Arial" pitchFamily="34" charset="0"/>
              <a:buChar char="•"/>
            </a:pPr>
            <a:r>
              <a:rPr lang="en-IN" sz="2800" b="1" dirty="0">
                <a:latin typeface="Times New Roman" pitchFamily="18" charset="0"/>
                <a:cs typeface="Times New Roman" pitchFamily="18" charset="0"/>
              </a:rPr>
              <a:t>  Common (frequent) :  &gt; 1/100 and &lt; 1/10 (b/w 0.1 and 0.01)</a:t>
            </a:r>
          </a:p>
          <a:p>
            <a:pPr>
              <a:buFont typeface="Arial" pitchFamily="34" charset="0"/>
              <a:buChar char="•"/>
            </a:pPr>
            <a:endParaRPr lang="en-IN" sz="2800" b="1" dirty="0">
              <a:latin typeface="Times New Roman" pitchFamily="18" charset="0"/>
              <a:cs typeface="Times New Roman" pitchFamily="18" charset="0"/>
            </a:endParaRPr>
          </a:p>
          <a:p>
            <a:pPr>
              <a:buFont typeface="Arial" pitchFamily="34" charset="0"/>
              <a:buChar char="•"/>
            </a:pPr>
            <a:r>
              <a:rPr lang="en-IN" sz="2800" b="1" dirty="0">
                <a:latin typeface="Times New Roman" pitchFamily="18" charset="0"/>
                <a:cs typeface="Times New Roman" pitchFamily="18" charset="0"/>
              </a:rPr>
              <a:t>   Uncommon ( infrequent) :  &gt; 1/1000 and &lt; 1/100</a:t>
            </a:r>
          </a:p>
          <a:p>
            <a:pPr>
              <a:buFont typeface="Arial" pitchFamily="34" charset="0"/>
              <a:buChar char="•"/>
            </a:pPr>
            <a:endParaRPr lang="en-IN" sz="2800" b="1" dirty="0">
              <a:latin typeface="Times New Roman" pitchFamily="18" charset="0"/>
              <a:cs typeface="Times New Roman" pitchFamily="18" charset="0"/>
            </a:endParaRPr>
          </a:p>
          <a:p>
            <a:pPr>
              <a:buFont typeface="Arial" pitchFamily="34" charset="0"/>
              <a:buChar char="•"/>
            </a:pPr>
            <a:r>
              <a:rPr lang="en-IN" sz="2800" b="1" dirty="0">
                <a:latin typeface="Times New Roman" pitchFamily="18" charset="0"/>
                <a:cs typeface="Times New Roman" pitchFamily="18" charset="0"/>
              </a:rPr>
              <a:t>   Rare :  &gt; 1/10000 and &lt; 1/1000</a:t>
            </a:r>
          </a:p>
          <a:p>
            <a:pPr>
              <a:buFont typeface="Arial" pitchFamily="34" charset="0"/>
              <a:buChar char="•"/>
            </a:pPr>
            <a:endParaRPr lang="en-IN" sz="2800" b="1" dirty="0">
              <a:latin typeface="Times New Roman" pitchFamily="18" charset="0"/>
              <a:cs typeface="Times New Roman" pitchFamily="18" charset="0"/>
            </a:endParaRPr>
          </a:p>
          <a:p>
            <a:pPr>
              <a:buFont typeface="Arial" pitchFamily="34" charset="0"/>
              <a:buChar char="•"/>
            </a:pPr>
            <a:r>
              <a:rPr lang="en-IN" sz="2800" b="1" dirty="0">
                <a:latin typeface="Times New Roman" pitchFamily="18" charset="0"/>
                <a:cs typeface="Times New Roman" pitchFamily="18" charset="0"/>
              </a:rPr>
              <a:t>  Very Rare :  &lt; 1/10000</a:t>
            </a:r>
          </a:p>
        </p:txBody>
      </p:sp>
    </p:spTree>
    <p:extLst>
      <p:ext uri="{BB962C8B-B14F-4D97-AF65-F5344CB8AC3E}">
        <p14:creationId xmlns:p14="http://schemas.microsoft.com/office/powerpoint/2010/main" val="26000487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1235" y="381028"/>
            <a:ext cx="8153399" cy="5509200"/>
          </a:xfrm>
          <a:prstGeom prst="rect">
            <a:avLst/>
          </a:prstGeom>
          <a:noFill/>
        </p:spPr>
        <p:txBody>
          <a:bodyPr wrap="square" rtlCol="0">
            <a:spAutoFit/>
          </a:bodyPr>
          <a:lstStyle/>
          <a:p>
            <a:r>
              <a:rPr lang="en-US" sz="2800" b="1" dirty="0">
                <a:solidFill>
                  <a:srgbClr val="996600"/>
                </a:solidFill>
                <a:latin typeface="Times New Roman" pitchFamily="18" charset="0"/>
                <a:cs typeface="Times New Roman" pitchFamily="18" charset="0"/>
              </a:rPr>
              <a:t>            </a:t>
            </a:r>
            <a:r>
              <a:rPr lang="en-US" sz="3600" b="1" dirty="0">
                <a:solidFill>
                  <a:srgbClr val="996600"/>
                </a:solidFill>
                <a:latin typeface="Times New Roman" pitchFamily="18" charset="0"/>
                <a:cs typeface="Times New Roman" pitchFamily="18" charset="0"/>
              </a:rPr>
              <a:t>CLASSIFICATION OF ADR</a:t>
            </a:r>
          </a:p>
          <a:p>
            <a:r>
              <a:rPr lang="en-US" sz="2800" b="1" dirty="0">
                <a:latin typeface="Times New Roman" pitchFamily="18" charset="0"/>
                <a:cs typeface="Times New Roman" pitchFamily="18" charset="0"/>
              </a:rPr>
              <a:t>                    GRAVITY</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3600" b="1" i="1" dirty="0">
                <a:latin typeface="Times New Roman" pitchFamily="18" charset="0"/>
                <a:cs typeface="Times New Roman" pitchFamily="18" charset="0"/>
              </a:rPr>
              <a:t>Non-serious                                Serious</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This does not require                      death of a patient</a:t>
            </a:r>
          </a:p>
          <a:p>
            <a:r>
              <a:rPr lang="en-US" sz="2800" dirty="0">
                <a:latin typeface="Times New Roman" pitchFamily="18" charset="0"/>
                <a:cs typeface="Times New Roman" pitchFamily="18" charset="0"/>
              </a:rPr>
              <a:t>significant medical                         life threatening</a:t>
            </a:r>
          </a:p>
          <a:p>
            <a:r>
              <a:rPr lang="en-US" sz="2800" dirty="0">
                <a:latin typeface="Times New Roman" pitchFamily="18" charset="0"/>
                <a:cs typeface="Times New Roman" pitchFamily="18" charset="0"/>
              </a:rPr>
              <a:t> intervention.                                  Hospitalization</a:t>
            </a:r>
          </a:p>
          <a:p>
            <a:r>
              <a:rPr lang="en-US" sz="2800" dirty="0">
                <a:latin typeface="Times New Roman" pitchFamily="18" charset="0"/>
                <a:cs typeface="Times New Roman" pitchFamily="18" charset="0"/>
              </a:rPr>
              <a:t>                                                       permanent  disability</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cxnSp>
        <p:nvCxnSpPr>
          <p:cNvPr id="9" name="Straight Arrow Connector 8"/>
          <p:cNvCxnSpPr/>
          <p:nvPr/>
        </p:nvCxnSpPr>
        <p:spPr>
          <a:xfrm rot="5400000">
            <a:off x="5562600" y="1295425"/>
            <a:ext cx="610394" cy="795"/>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24200" y="1600200"/>
            <a:ext cx="5638800" cy="1588"/>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705100" y="2019301"/>
            <a:ext cx="838200" cy="1588"/>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8343106" y="2019303"/>
            <a:ext cx="838994" cy="795"/>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137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381053"/>
            <a:ext cx="6079678" cy="584775"/>
          </a:xfrm>
          <a:prstGeom prst="rect">
            <a:avLst/>
          </a:prstGeom>
          <a:noFill/>
        </p:spPr>
        <p:txBody>
          <a:bodyPr wrap="none" rtlCol="0">
            <a:spAutoFit/>
          </a:bodyPr>
          <a:lstStyle/>
          <a:p>
            <a:r>
              <a:rPr lang="en-IN" sz="3200" b="1" i="1" dirty="0">
                <a:solidFill>
                  <a:srgbClr val="CC6600"/>
                </a:solidFill>
                <a:latin typeface="Times New Roman" pitchFamily="18" charset="0"/>
                <a:cs typeface="Times New Roman" pitchFamily="18" charset="0"/>
              </a:rPr>
              <a:t>Based on avoidability of the ADR’s</a:t>
            </a:r>
          </a:p>
        </p:txBody>
      </p:sp>
      <p:sp>
        <p:nvSpPr>
          <p:cNvPr id="3" name="TextBox 2"/>
          <p:cNvSpPr txBox="1"/>
          <p:nvPr/>
        </p:nvSpPr>
        <p:spPr>
          <a:xfrm>
            <a:off x="1905037" y="1600203"/>
            <a:ext cx="8458199" cy="3785652"/>
          </a:xfrm>
          <a:prstGeom prst="rect">
            <a:avLst/>
          </a:prstGeom>
          <a:noFill/>
        </p:spPr>
        <p:txBody>
          <a:bodyPr wrap="square" rtlCol="0">
            <a:spAutoFit/>
          </a:bodyPr>
          <a:lstStyle/>
          <a:p>
            <a:pPr algn="just">
              <a:buFont typeface="Wingdings" pitchFamily="2" charset="2"/>
              <a:buChar char="ü"/>
            </a:pPr>
            <a:r>
              <a:rPr lang="en-IN" sz="2400" b="1" dirty="0">
                <a:latin typeface="Times New Roman" pitchFamily="18" charset="0"/>
                <a:cs typeface="Times New Roman" pitchFamily="18" charset="0"/>
              </a:rPr>
              <a:t>  </a:t>
            </a:r>
            <a:r>
              <a:rPr lang="en-IN" sz="2400" b="1" i="1" dirty="0">
                <a:solidFill>
                  <a:srgbClr val="CC0099"/>
                </a:solidFill>
                <a:latin typeface="Times New Roman" pitchFamily="18" charset="0"/>
                <a:cs typeface="Times New Roman" pitchFamily="18" charset="0"/>
              </a:rPr>
              <a:t>Definitely avoidable : </a:t>
            </a:r>
            <a:r>
              <a:rPr lang="en-IN" sz="2400" b="1" dirty="0">
                <a:latin typeface="Times New Roman" pitchFamily="18" charset="0"/>
                <a:cs typeface="Times New Roman" pitchFamily="18" charset="0"/>
              </a:rPr>
              <a:t>The ADR was due to a drug treatment </a:t>
            </a:r>
          </a:p>
          <a:p>
            <a:pPr algn="just"/>
            <a:r>
              <a:rPr lang="en-IN" sz="2400" b="1" dirty="0">
                <a:latin typeface="Times New Roman" pitchFamily="18" charset="0"/>
                <a:cs typeface="Times New Roman" pitchFamily="18" charset="0"/>
              </a:rPr>
              <a:t>procedure inconsistent with present day knowledge of good medical practice.</a:t>
            </a:r>
          </a:p>
          <a:p>
            <a:pPr algn="just">
              <a:buFont typeface="Wingdings" pitchFamily="2" charset="2"/>
              <a:buChar char="ü"/>
            </a:pPr>
            <a:endParaRPr lang="en-IN" sz="2400" b="1" dirty="0">
              <a:latin typeface="Times New Roman" pitchFamily="18" charset="0"/>
              <a:cs typeface="Times New Roman" pitchFamily="18" charset="0"/>
            </a:endParaRPr>
          </a:p>
          <a:p>
            <a:pPr algn="just">
              <a:buFont typeface="Wingdings" pitchFamily="2" charset="2"/>
              <a:buChar char="ü"/>
            </a:pPr>
            <a:r>
              <a:rPr lang="en-IN" sz="2400" b="1" i="1" dirty="0">
                <a:solidFill>
                  <a:srgbClr val="CC0099"/>
                </a:solidFill>
                <a:latin typeface="Times New Roman" pitchFamily="18" charset="0"/>
                <a:cs typeface="Times New Roman" pitchFamily="18" charset="0"/>
              </a:rPr>
              <a:t>  Possibly avoidable : </a:t>
            </a:r>
            <a:r>
              <a:rPr lang="en-IN" sz="2400" b="1" dirty="0">
                <a:latin typeface="Times New Roman" pitchFamily="18" charset="0"/>
                <a:cs typeface="Times New Roman" pitchFamily="18" charset="0"/>
              </a:rPr>
              <a:t>The ADR could have been avoided by an effort exceeding the obligatory demands of present day knowledge of good medical practice.</a:t>
            </a:r>
          </a:p>
          <a:p>
            <a:pPr algn="just">
              <a:buFont typeface="Wingdings" pitchFamily="2" charset="2"/>
              <a:buChar char="ü"/>
            </a:pPr>
            <a:endParaRPr lang="en-IN" sz="2400" b="1" dirty="0">
              <a:latin typeface="Times New Roman" pitchFamily="18" charset="0"/>
              <a:cs typeface="Times New Roman" pitchFamily="18" charset="0"/>
            </a:endParaRPr>
          </a:p>
          <a:p>
            <a:pPr algn="just">
              <a:buFont typeface="Wingdings" pitchFamily="2" charset="2"/>
              <a:buChar char="ü"/>
            </a:pPr>
            <a:r>
              <a:rPr lang="en-IN" sz="2400" b="1" i="1" dirty="0">
                <a:solidFill>
                  <a:srgbClr val="CC0099"/>
                </a:solidFill>
                <a:latin typeface="Times New Roman" pitchFamily="18" charset="0"/>
                <a:cs typeface="Times New Roman" pitchFamily="18" charset="0"/>
              </a:rPr>
              <a:t>  Unavoidable : </a:t>
            </a:r>
            <a:r>
              <a:rPr lang="en-IN" sz="2400" b="1" dirty="0">
                <a:latin typeface="Times New Roman" pitchFamily="18" charset="0"/>
                <a:cs typeface="Times New Roman" pitchFamily="18" charset="0"/>
              </a:rPr>
              <a:t>The ADR could not have been avoided by any reasonable means.</a:t>
            </a:r>
          </a:p>
        </p:txBody>
      </p:sp>
    </p:spTree>
    <p:extLst>
      <p:ext uri="{BB962C8B-B14F-4D97-AF65-F5344CB8AC3E}">
        <p14:creationId xmlns:p14="http://schemas.microsoft.com/office/powerpoint/2010/main" val="3385304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756" y="166255"/>
            <a:ext cx="11140044" cy="6010708"/>
          </a:xfrm>
        </p:spPr>
        <p:txBody>
          <a:bodyPr>
            <a:normAutofit fontScale="85000" lnSpcReduction="20000"/>
          </a:bodyPr>
          <a:lstStyle/>
          <a:p>
            <a:pPr marL="0" indent="0">
              <a:buNone/>
            </a:pPr>
            <a:r>
              <a:rPr lang="en-US" b="1" dirty="0"/>
              <a:t>EFFECTS IN HUMANS</a:t>
            </a:r>
          </a:p>
          <a:p>
            <a:r>
              <a:rPr lang="en-US" dirty="0"/>
              <a:t>This should summarise the results obtained in all clinical studies conducted with the investigational product to date. </a:t>
            </a:r>
            <a:endParaRPr lang="en-US" dirty="0" smtClean="0"/>
          </a:p>
          <a:p>
            <a:r>
              <a:rPr lang="en-US" dirty="0" smtClean="0"/>
              <a:t>ICH </a:t>
            </a:r>
            <a:r>
              <a:rPr lang="en-US" dirty="0"/>
              <a:t>E6 specifies that information should be summarised on the pharmacokinetics, metabolism, pharmacodynamics, dose response, safety, efficacy, and other pharmacological </a:t>
            </a:r>
            <a:r>
              <a:rPr lang="en-US" dirty="0" smtClean="0"/>
              <a:t>activities</a:t>
            </a:r>
          </a:p>
          <a:p>
            <a:pPr marL="0" indent="0">
              <a:buNone/>
            </a:pPr>
            <a:r>
              <a:rPr lang="en-US" i="1" dirty="0"/>
              <a:t>(a) Pharmacokinetics and Product Metabolism in Humans</a:t>
            </a:r>
          </a:p>
          <a:p>
            <a:pPr marL="0" indent="0">
              <a:buNone/>
            </a:pPr>
            <a:r>
              <a:rPr lang="en-US" dirty="0" smtClean="0"/>
              <a:t>A </a:t>
            </a:r>
            <a:r>
              <a:rPr lang="en-US" dirty="0"/>
              <a:t>summary of information on the pharmacokinetics of the </a:t>
            </a:r>
            <a:r>
              <a:rPr lang="en-US" dirty="0" smtClean="0"/>
              <a:t>investigational product(s</a:t>
            </a:r>
            <a:r>
              <a:rPr lang="en-US" dirty="0"/>
              <a:t>) should be presented, including the following, if available:</a:t>
            </a:r>
          </a:p>
          <a:p>
            <a:r>
              <a:rPr lang="en-US" dirty="0" smtClean="0"/>
              <a:t>Pharmacokinetics </a:t>
            </a:r>
            <a:r>
              <a:rPr lang="en-US" dirty="0"/>
              <a:t>(including metabolism, as appropriate, and absorption, </a:t>
            </a:r>
            <a:r>
              <a:rPr lang="en-US" dirty="0" smtClean="0"/>
              <a:t>plasma protein </a:t>
            </a:r>
            <a:r>
              <a:rPr lang="en-US" dirty="0"/>
              <a:t>binding, distribution, and elimination).</a:t>
            </a:r>
          </a:p>
          <a:p>
            <a:r>
              <a:rPr lang="en-US" dirty="0" smtClean="0"/>
              <a:t>Bioavailability </a:t>
            </a:r>
            <a:r>
              <a:rPr lang="en-US" dirty="0"/>
              <a:t>of the investigational product (absolute, where possible, </a:t>
            </a:r>
            <a:r>
              <a:rPr lang="en-US" dirty="0" smtClean="0"/>
              <a:t>and/or relative</a:t>
            </a:r>
            <a:r>
              <a:rPr lang="en-US" dirty="0"/>
              <a:t>) using a reference dosage form.</a:t>
            </a:r>
          </a:p>
          <a:p>
            <a:r>
              <a:rPr lang="en-US" dirty="0" smtClean="0"/>
              <a:t>Population </a:t>
            </a:r>
            <a:r>
              <a:rPr lang="en-US" dirty="0"/>
              <a:t>subgroups (e.g., gender, age, and impaired organ function).</a:t>
            </a:r>
          </a:p>
          <a:p>
            <a:r>
              <a:rPr lang="en-US" dirty="0" smtClean="0"/>
              <a:t>Interactions </a:t>
            </a:r>
            <a:r>
              <a:rPr lang="en-US" dirty="0"/>
              <a:t>(e.g., product-product interactions and effects of food).</a:t>
            </a:r>
          </a:p>
          <a:p>
            <a:r>
              <a:rPr lang="en-US" dirty="0" smtClean="0"/>
              <a:t>Other </a:t>
            </a:r>
            <a:r>
              <a:rPr lang="en-US" dirty="0"/>
              <a:t>pharmacokinetic data (e.g., results of population studies performed </a:t>
            </a:r>
            <a:r>
              <a:rPr lang="en-US" dirty="0" smtClean="0"/>
              <a:t>within clinical </a:t>
            </a:r>
            <a:r>
              <a:rPr lang="en-US" dirty="0"/>
              <a:t>trial(s).</a:t>
            </a:r>
          </a:p>
          <a:p>
            <a:endParaRPr lang="en-US" dirty="0"/>
          </a:p>
        </p:txBody>
      </p:sp>
    </p:spTree>
    <p:extLst>
      <p:ext uri="{BB962C8B-B14F-4D97-AF65-F5344CB8AC3E}">
        <p14:creationId xmlns:p14="http://schemas.microsoft.com/office/powerpoint/2010/main" val="2495646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35" y="304853"/>
            <a:ext cx="6300507" cy="584775"/>
          </a:xfrm>
          <a:prstGeom prst="rect">
            <a:avLst/>
          </a:prstGeom>
          <a:noFill/>
        </p:spPr>
        <p:txBody>
          <a:bodyPr wrap="none" rtlCol="0">
            <a:spAutoFit/>
          </a:bodyPr>
          <a:lstStyle/>
          <a:p>
            <a:r>
              <a:rPr lang="en-IN" sz="3200" b="1" dirty="0">
                <a:solidFill>
                  <a:srgbClr val="CC6600"/>
                </a:solidFill>
                <a:latin typeface="Times New Roman" pitchFamily="18" charset="0"/>
                <a:cs typeface="Times New Roman" pitchFamily="18" charset="0"/>
              </a:rPr>
              <a:t>Unexpected Adverse Drug reaction</a:t>
            </a:r>
          </a:p>
        </p:txBody>
      </p:sp>
      <p:sp>
        <p:nvSpPr>
          <p:cNvPr id="3" name="TextBox 2"/>
          <p:cNvSpPr txBox="1"/>
          <p:nvPr/>
        </p:nvSpPr>
        <p:spPr>
          <a:xfrm>
            <a:off x="1905000" y="1447800"/>
            <a:ext cx="8534400" cy="1569660"/>
          </a:xfrm>
          <a:prstGeom prst="rect">
            <a:avLst/>
          </a:prstGeom>
          <a:noFill/>
        </p:spPr>
        <p:txBody>
          <a:bodyPr wrap="square" rtlCol="0">
            <a:spAutoFit/>
          </a:bodyPr>
          <a:lstStyle/>
          <a:p>
            <a:pPr algn="just">
              <a:buFont typeface="Arial" pitchFamily="34" charset="0"/>
              <a:buChar char="•"/>
            </a:pPr>
            <a:r>
              <a:rPr lang="en-IN" sz="2400" b="1" dirty="0">
                <a:latin typeface="Times New Roman" pitchFamily="18" charset="0"/>
                <a:cs typeface="Times New Roman" pitchFamily="18" charset="0"/>
              </a:rPr>
              <a:t>  An Adverse reaction, the nature or severity of which is not </a:t>
            </a:r>
          </a:p>
          <a:p>
            <a:pPr algn="just"/>
            <a:r>
              <a:rPr lang="en-IN" sz="2400" b="1" dirty="0">
                <a:latin typeface="Times New Roman" pitchFamily="18" charset="0"/>
                <a:cs typeface="Times New Roman" pitchFamily="18" charset="0"/>
              </a:rPr>
              <a:t>   consistent with the applicable product information</a:t>
            </a:r>
          </a:p>
          <a:p>
            <a:pPr algn="just"/>
            <a:endParaRPr lang="en-IN" sz="2400" b="1" dirty="0">
              <a:latin typeface="Times New Roman" pitchFamily="18" charset="0"/>
              <a:cs typeface="Times New Roman" pitchFamily="18" charset="0"/>
            </a:endParaRPr>
          </a:p>
          <a:p>
            <a:pPr algn="just">
              <a:buFont typeface="Arial" pitchFamily="34" charset="0"/>
              <a:buChar char="•"/>
            </a:pPr>
            <a:r>
              <a:rPr lang="en-IN" sz="2400" b="1" dirty="0">
                <a:latin typeface="Times New Roman" pitchFamily="18" charset="0"/>
                <a:cs typeface="Times New Roman" pitchFamily="18" charset="0"/>
              </a:rPr>
              <a:t>  were not previously observed and are not documented</a:t>
            </a:r>
          </a:p>
        </p:txBody>
      </p:sp>
      <p:sp>
        <p:nvSpPr>
          <p:cNvPr id="4" name="TextBox 3"/>
          <p:cNvSpPr txBox="1"/>
          <p:nvPr/>
        </p:nvSpPr>
        <p:spPr>
          <a:xfrm>
            <a:off x="3124235" y="3276601"/>
            <a:ext cx="6149247" cy="584775"/>
          </a:xfrm>
          <a:prstGeom prst="rect">
            <a:avLst/>
          </a:prstGeom>
          <a:noFill/>
        </p:spPr>
        <p:txBody>
          <a:bodyPr wrap="none" rtlCol="0">
            <a:spAutoFit/>
          </a:bodyPr>
          <a:lstStyle/>
          <a:p>
            <a:r>
              <a:rPr lang="en-IN" sz="3200" b="1" dirty="0">
                <a:solidFill>
                  <a:srgbClr val="CC6600"/>
                </a:solidFill>
                <a:latin typeface="Times New Roman" pitchFamily="18" charset="0"/>
                <a:cs typeface="Times New Roman" pitchFamily="18" charset="0"/>
              </a:rPr>
              <a:t>Expected Adverse Drug Reactions</a:t>
            </a:r>
          </a:p>
        </p:txBody>
      </p:sp>
      <p:sp>
        <p:nvSpPr>
          <p:cNvPr id="6" name="TextBox 5"/>
          <p:cNvSpPr txBox="1"/>
          <p:nvPr/>
        </p:nvSpPr>
        <p:spPr>
          <a:xfrm>
            <a:off x="1981200" y="4191027"/>
            <a:ext cx="8153400" cy="1200329"/>
          </a:xfrm>
          <a:prstGeom prst="rect">
            <a:avLst/>
          </a:prstGeom>
          <a:noFill/>
        </p:spPr>
        <p:txBody>
          <a:bodyPr wrap="square" rtlCol="0">
            <a:spAutoFit/>
          </a:bodyPr>
          <a:lstStyle/>
          <a:p>
            <a:pPr algn="just"/>
            <a:r>
              <a:rPr lang="en-IN" sz="2400" b="1" dirty="0">
                <a:latin typeface="Times New Roman" pitchFamily="18" charset="0"/>
                <a:cs typeface="Times New Roman" pitchFamily="18" charset="0"/>
              </a:rPr>
              <a:t>Expected are those adverse events that were observed during clinical trails or post – approval observations and are mentioned in summary of Product Characteristics.</a:t>
            </a:r>
          </a:p>
        </p:txBody>
      </p:sp>
    </p:spTree>
    <p:extLst>
      <p:ext uri="{BB962C8B-B14F-4D97-AF65-F5344CB8AC3E}">
        <p14:creationId xmlns:p14="http://schemas.microsoft.com/office/powerpoint/2010/main" val="9587129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762000"/>
          </a:xfrm>
        </p:spPr>
        <p:txBody>
          <a:bodyPr/>
          <a:lstStyle/>
          <a:p>
            <a:r>
              <a:rPr lang="en-US" dirty="0" smtClean="0"/>
              <a:t>Spontaneous reporting</a:t>
            </a:r>
            <a:endParaRPr lang="en-US" dirty="0"/>
          </a:p>
        </p:txBody>
      </p:sp>
      <p:sp>
        <p:nvSpPr>
          <p:cNvPr id="4" name="Rectangle 3"/>
          <p:cNvSpPr/>
          <p:nvPr/>
        </p:nvSpPr>
        <p:spPr>
          <a:xfrm>
            <a:off x="1524000" y="1066809"/>
            <a:ext cx="9144000" cy="4893647"/>
          </a:xfrm>
          <a:prstGeom prst="rect">
            <a:avLst/>
          </a:prstGeom>
        </p:spPr>
        <p:txBody>
          <a:bodyPr wrap="square">
            <a:spAutoFit/>
          </a:bodyPr>
          <a:lstStyle/>
          <a:p>
            <a:pPr>
              <a:buNone/>
            </a:pPr>
            <a:r>
              <a:rPr lang="en-US" sz="2400" dirty="0">
                <a:latin typeface="Times New Roman" pitchFamily="18" charset="0"/>
                <a:cs typeface="Times New Roman" pitchFamily="18" charset="0"/>
              </a:rPr>
              <a:t>A spontaneous report is an unsolicited communication by healthcare professionals or consumers that describes one or more adverse drug reactions in a patient who was given one or more medicinal products.</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Throughout the world spontaneous reporting is the most common method of surveillance.</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It is the easiest to establish and the cheapest to run, but reporting rates are generally very low and subject to strong biases and there is no database of all users or information on overall drug utilization.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These problems prevent the accurate assessment of risk, risk factors or comparisons between drugs </a:t>
            </a:r>
          </a:p>
        </p:txBody>
      </p:sp>
    </p:spTree>
    <p:extLst>
      <p:ext uri="{BB962C8B-B14F-4D97-AF65-F5344CB8AC3E}">
        <p14:creationId xmlns:p14="http://schemas.microsoft.com/office/powerpoint/2010/main" val="17997470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7109639"/>
          </a:xfrm>
          <a:prstGeom prst="rect">
            <a:avLst/>
          </a:prstGeom>
        </p:spPr>
        <p:txBody>
          <a:bodyPr wrap="square">
            <a:spAutoFit/>
          </a:bodyPr>
          <a:lstStyle/>
          <a:p>
            <a:r>
              <a:rPr lang="en-US" sz="2400" b="1" dirty="0">
                <a:latin typeface="Times New Roman" pitchFamily="18" charset="0"/>
                <a:cs typeface="Times New Roman" pitchFamily="18" charset="0"/>
              </a:rPr>
              <a:t>Adverse reactions:</a:t>
            </a:r>
          </a:p>
          <a:p>
            <a:r>
              <a:rPr lang="en-US" sz="2400" dirty="0">
                <a:latin typeface="Times New Roman" pitchFamily="18" charset="0"/>
                <a:cs typeface="Times New Roman" pitchFamily="18" charset="0"/>
              </a:rPr>
              <a:t>It should be noted that this method is for the reporting of suspected adverse reactions. </a:t>
            </a:r>
          </a:p>
          <a:p>
            <a:r>
              <a:rPr lang="en-US" sz="2400" dirty="0">
                <a:latin typeface="Times New Roman" pitchFamily="18" charset="0"/>
                <a:cs typeface="Times New Roman" pitchFamily="18" charset="0"/>
              </a:rPr>
              <a:t>The definition of an adverse reaction is: a response to a medicine which is noxious and unintended, and which occurs at doses normally used in man. (WHO). </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Serious Adverse Reaction:</a:t>
            </a:r>
          </a:p>
          <a:p>
            <a:r>
              <a:rPr lang="en-US" sz="2400" dirty="0">
                <a:latin typeface="Times New Roman" pitchFamily="18" charset="0"/>
                <a:cs typeface="Times New Roman" pitchFamily="18" charset="0"/>
              </a:rPr>
              <a:t>A serious adverse reaction is any untoward medical occurrence that at any dose results in death, is life threatening, requires or prolongs patient </a:t>
            </a:r>
            <a:r>
              <a:rPr lang="en-US" sz="2400" dirty="0" err="1">
                <a:latin typeface="Times New Roman" pitchFamily="18" charset="0"/>
                <a:cs typeface="Times New Roman" pitchFamily="18" charset="0"/>
              </a:rPr>
              <a:t>hospitalisation</a:t>
            </a:r>
            <a:r>
              <a:rPr lang="en-US" sz="2400" dirty="0">
                <a:latin typeface="Times New Roman" pitchFamily="18" charset="0"/>
                <a:cs typeface="Times New Roman" pitchFamily="18" charset="0"/>
              </a:rPr>
              <a:t>, results in persistent disability/incapacity, or is a congenital anomaly/birth defect (International Conference on </a:t>
            </a:r>
            <a:r>
              <a:rPr lang="en-US" sz="2400" dirty="0" err="1">
                <a:latin typeface="Times New Roman" pitchFamily="18" charset="0"/>
                <a:cs typeface="Times New Roman" pitchFamily="18" charset="0"/>
              </a:rPr>
              <a:t>Harmonisation</a:t>
            </a:r>
            <a:r>
              <a:rPr lang="en-US" sz="2400" dirty="0">
                <a:latin typeface="Times New Roman" pitchFamily="18" charset="0"/>
                <a:cs typeface="Times New Roman" pitchFamily="18" charset="0"/>
              </a:rPr>
              <a:t> (ICH)).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term “life-threatening” in the definition of “serious” refers to an event in which the patient was at risk of death at the time of the event; it does not refer to an event, which hypothetically might have caused death if it was more severe. </a:t>
            </a:r>
          </a:p>
          <a:p>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859713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26"/>
            <a:ext cx="9144000" cy="6986528"/>
          </a:xfrm>
          <a:prstGeom prst="rect">
            <a:avLst/>
          </a:prstGeom>
        </p:spPr>
        <p:txBody>
          <a:bodyPr wrap="square">
            <a:spAutoFit/>
          </a:bodyPr>
          <a:lstStyle/>
          <a:p>
            <a:r>
              <a:rPr lang="en-US" sz="2800" b="1" dirty="0">
                <a:latin typeface="Times New Roman" pitchFamily="18" charset="0"/>
                <a:cs typeface="Times New Roman" pitchFamily="18" charset="0"/>
              </a:rPr>
              <a:t>The aims of spontaneous reporting are to: </a:t>
            </a:r>
          </a:p>
          <a:p>
            <a:pPr>
              <a:buFont typeface="Arial" pitchFamily="34" charset="0"/>
              <a:buChar char="•"/>
            </a:pPr>
            <a:r>
              <a:rPr lang="en-US" sz="2800" dirty="0">
                <a:latin typeface="Times New Roman" pitchFamily="18" charset="0"/>
                <a:cs typeface="Times New Roman" pitchFamily="18" charset="0"/>
              </a:rPr>
              <a:t>improve patient care and safety in relation to the use of medicines and all medical and paramedical interventions; </a:t>
            </a:r>
          </a:p>
          <a:p>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improve public health and safety in relation to the use of medicines; </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detect problems related to the use of medicines and communicate the findings in a timely manner; </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contribute to the assessment of benefit, harm, effectiveness and risk of medicines, leading to the prevention of harm and maximization of benefit; </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encourage the safe, rational and more effective (including cost-effective) use of medicines </a:t>
            </a:r>
          </a:p>
        </p:txBody>
      </p:sp>
    </p:spTree>
    <p:extLst>
      <p:ext uri="{BB962C8B-B14F-4D97-AF65-F5344CB8AC3E}">
        <p14:creationId xmlns:p14="http://schemas.microsoft.com/office/powerpoint/2010/main" val="19420282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0"/>
            <a:ext cx="9372600" cy="3970318"/>
          </a:xfrm>
          <a:prstGeom prst="rect">
            <a:avLst/>
          </a:prstGeom>
        </p:spPr>
        <p:txBody>
          <a:bodyPr wrap="square">
            <a:spAutoFit/>
          </a:bodyPr>
          <a:lstStyle/>
          <a:p>
            <a:r>
              <a:rPr lang="en-US" sz="2800" b="1" dirty="0">
                <a:latin typeface="Times New Roman" pitchFamily="18" charset="0"/>
                <a:cs typeface="Times New Roman" pitchFamily="18" charset="0"/>
              </a:rPr>
              <a:t>Minimum reporting requirements</a:t>
            </a:r>
          </a:p>
          <a:p>
            <a:r>
              <a:rPr lang="en-US" sz="2800" dirty="0">
                <a:latin typeface="Times New Roman" pitchFamily="18" charset="0"/>
                <a:cs typeface="Times New Roman" pitchFamily="18" charset="0"/>
              </a:rPr>
              <a:t>According to WHO criteria, the following basic information is required before a report is acceptable: </a:t>
            </a:r>
          </a:p>
          <a:p>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An identifiable source of information or reporter; </a:t>
            </a:r>
          </a:p>
          <a:p>
            <a:pPr>
              <a:buFont typeface="Arial" pitchFamily="34" charset="0"/>
              <a:buChar char="•"/>
            </a:pPr>
            <a:r>
              <a:rPr lang="en-US" sz="2800" dirty="0">
                <a:latin typeface="Times New Roman" pitchFamily="18" charset="0"/>
                <a:cs typeface="Times New Roman" pitchFamily="18" charset="0"/>
              </a:rPr>
              <a:t>An identifiable patient; </a:t>
            </a:r>
          </a:p>
          <a:p>
            <a:pPr>
              <a:buFont typeface="Arial" pitchFamily="34" charset="0"/>
              <a:buChar char="•"/>
            </a:pPr>
            <a:r>
              <a:rPr lang="en-US" sz="2800" dirty="0">
                <a:latin typeface="Times New Roman" pitchFamily="18" charset="0"/>
                <a:cs typeface="Times New Roman" pitchFamily="18" charset="0"/>
              </a:rPr>
              <a:t>name(s) of the suspected product(s); </a:t>
            </a:r>
          </a:p>
          <a:p>
            <a:pPr>
              <a:buFont typeface="Arial" pitchFamily="34" charset="0"/>
              <a:buChar char="•"/>
            </a:pPr>
            <a:r>
              <a:rPr lang="en-US" sz="2800" dirty="0">
                <a:latin typeface="Times New Roman" pitchFamily="18" charset="0"/>
                <a:cs typeface="Times New Roman" pitchFamily="18" charset="0"/>
              </a:rPr>
              <a:t>A description of the suspected reaction(s). </a:t>
            </a:r>
          </a:p>
          <a:p>
            <a:pPr>
              <a:buFont typeface="Arial" pitchFamily="34" charset="0"/>
              <a:buChar cha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610605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2800767"/>
          </a:xfrm>
          <a:prstGeom prst="rect">
            <a:avLst/>
          </a:prstGeom>
        </p:spPr>
        <p:txBody>
          <a:bodyPr wrap="square">
            <a:spAutoFit/>
          </a:bodyPr>
          <a:lstStyle/>
          <a:p>
            <a:pPr algn="ctr"/>
            <a:r>
              <a:rPr lang="en-US" sz="3200" b="1" dirty="0">
                <a:latin typeface="Times New Roman" pitchFamily="18" charset="0"/>
                <a:cs typeface="Times New Roman" pitchFamily="18" charset="0"/>
              </a:rPr>
              <a:t>How to report</a:t>
            </a:r>
          </a:p>
          <a:p>
            <a:r>
              <a:rPr lang="en-US" sz="2400" b="1" dirty="0">
                <a:latin typeface="Times New Roman" pitchFamily="18" charset="0"/>
                <a:cs typeface="Times New Roman" pitchFamily="18" charset="0"/>
              </a:rPr>
              <a:t>Reporting form:</a:t>
            </a:r>
          </a:p>
          <a:p>
            <a:r>
              <a:rPr lang="en-US" sz="2400" dirty="0">
                <a:latin typeface="Times New Roman" pitchFamily="18" charset="0"/>
                <a:cs typeface="Times New Roman" pitchFamily="18" charset="0"/>
              </a:rPr>
              <a:t>Over 100 different reporting forms are available. These have been individually developed by each country that has set up a Pharmacovigilance Centre.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p>
        </p:txBody>
      </p:sp>
      <p:sp>
        <p:nvSpPr>
          <p:cNvPr id="3" name="Rectangle 2"/>
          <p:cNvSpPr/>
          <p:nvPr/>
        </p:nvSpPr>
        <p:spPr>
          <a:xfrm>
            <a:off x="1523999" y="2800768"/>
            <a:ext cx="8822499" cy="1785104"/>
          </a:xfrm>
          <a:prstGeom prst="rect">
            <a:avLst/>
          </a:prstGeom>
        </p:spPr>
        <p:txBody>
          <a:bodyPr wrap="square">
            <a:spAutoFit/>
          </a:bodyPr>
          <a:lstStyle/>
          <a:p>
            <a:r>
              <a:rPr lang="en-US" sz="2000" b="1" dirty="0">
                <a:latin typeface="Times New Roman" pitchFamily="18" charset="0"/>
                <a:cs typeface="Times New Roman" pitchFamily="18" charset="0"/>
              </a:rPr>
              <a:t>Other options for reporting </a:t>
            </a:r>
          </a:p>
          <a:p>
            <a:r>
              <a:rPr lang="en-US" dirty="0">
                <a:latin typeface="Times New Roman" pitchFamily="18" charset="0"/>
                <a:cs typeface="Times New Roman" pitchFamily="18" charset="0"/>
              </a:rPr>
              <a:t>Reporting needs to be made as convenient as possible. If other methods are available, they may be preferred by some health professionals.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Preferences may vary between clinics and hospitals, private or government facilities and public health </a:t>
            </a:r>
            <a:r>
              <a:rPr lang="en-US" dirty="0" err="1">
                <a:latin typeface="Times New Roman" pitchFamily="18" charset="0"/>
                <a:cs typeface="Times New Roman" pitchFamily="18" charset="0"/>
              </a:rPr>
              <a:t>programmes</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17909957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9144000" cy="3539430"/>
          </a:xfrm>
          <a:prstGeom prst="rect">
            <a:avLst/>
          </a:prstGeom>
        </p:spPr>
        <p:txBody>
          <a:bodyPr wrap="square">
            <a:spAutoFit/>
          </a:bodyPr>
          <a:lstStyle/>
          <a:p>
            <a:r>
              <a:rPr lang="en-US" sz="2800" b="1" dirty="0">
                <a:latin typeface="Times New Roman" pitchFamily="18" charset="0"/>
                <a:cs typeface="Times New Roman" pitchFamily="18" charset="0"/>
              </a:rPr>
              <a:t>Where to report:</a:t>
            </a:r>
          </a:p>
          <a:p>
            <a:pPr>
              <a:buFont typeface="Arial" pitchFamily="34" charset="0"/>
              <a:buChar char="•"/>
            </a:pPr>
            <a:r>
              <a:rPr lang="en-US" sz="2800" dirty="0">
                <a:latin typeface="Times New Roman" pitchFamily="18" charset="0"/>
                <a:cs typeface="Times New Roman" pitchFamily="18" charset="0"/>
              </a:rPr>
              <a:t>Reports should be sent to the </a:t>
            </a:r>
            <a:r>
              <a:rPr lang="en-US" sz="2800" dirty="0" err="1">
                <a:latin typeface="Times New Roman" pitchFamily="18" charset="0"/>
                <a:cs typeface="Times New Roman" pitchFamily="18" charset="0"/>
              </a:rPr>
              <a:t>Pharmacovigilance</a:t>
            </a:r>
            <a:r>
              <a:rPr lang="en-US" sz="2800" dirty="0">
                <a:latin typeface="Times New Roman" pitchFamily="18" charset="0"/>
                <a:cs typeface="Times New Roman" pitchFamily="18" charset="0"/>
              </a:rPr>
              <a:t> Centre. </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If it is not practical to send the forms directly to the centre, it may be necessary to arrange points of collection at other sites as e.g. specific hospitals or clinics.  </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They should be stored securely to maintain confidentiality.</a:t>
            </a:r>
          </a:p>
        </p:txBody>
      </p:sp>
    </p:spTree>
    <p:extLst>
      <p:ext uri="{BB962C8B-B14F-4D97-AF65-F5344CB8AC3E}">
        <p14:creationId xmlns:p14="http://schemas.microsoft.com/office/powerpoint/2010/main" val="16735532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7"/>
            <a:ext cx="9144000" cy="6740307"/>
          </a:xfrm>
          <a:prstGeom prst="rect">
            <a:avLst/>
          </a:prstGeom>
        </p:spPr>
        <p:txBody>
          <a:bodyPr wrap="square">
            <a:spAutoFit/>
          </a:bodyPr>
          <a:lstStyle/>
          <a:p>
            <a:r>
              <a:rPr lang="en-US" sz="2400" b="1" dirty="0">
                <a:latin typeface="Times New Roman" pitchFamily="18" charset="0"/>
                <a:cs typeface="Times New Roman" pitchFamily="18" charset="0"/>
              </a:rPr>
              <a:t>Cohort event monitoring</a:t>
            </a:r>
          </a:p>
          <a:p>
            <a:r>
              <a:rPr lang="en-US" sz="2400" b="1" dirty="0">
                <a:latin typeface="Times New Roman" pitchFamily="18" charset="0"/>
                <a:cs typeface="Times New Roman" pitchFamily="18" charset="0"/>
              </a:rPr>
              <a:t>Event monitoring:</a:t>
            </a:r>
          </a:p>
          <a:p>
            <a:r>
              <a:rPr lang="en-US" sz="2400" dirty="0">
                <a:latin typeface="Times New Roman" pitchFamily="18" charset="0"/>
                <a:cs typeface="Times New Roman" pitchFamily="18" charset="0"/>
              </a:rPr>
              <a:t>An event is any new clinical experience that occurs after commencing a medicine regardless of its severity or seriousness and without </a:t>
            </a:r>
            <a:r>
              <a:rPr lang="en-US" sz="2400" dirty="0" err="1">
                <a:latin typeface="Times New Roman" pitchFamily="18" charset="0"/>
                <a:cs typeface="Times New Roman" pitchFamily="18" charset="0"/>
              </a:rPr>
              <a:t>judgement</a:t>
            </a:r>
            <a:r>
              <a:rPr lang="en-US" sz="2400" dirty="0">
                <a:latin typeface="Times New Roman" pitchFamily="18" charset="0"/>
                <a:cs typeface="Times New Roman" pitchFamily="18" charset="0"/>
              </a:rPr>
              <a:t> on its causality. </a:t>
            </a:r>
          </a:p>
          <a:p>
            <a:r>
              <a:rPr lang="en-US" sz="2400" dirty="0">
                <a:latin typeface="Times New Roman" pitchFamily="18" charset="0"/>
                <a:cs typeface="Times New Roman" pitchFamily="18" charset="0"/>
              </a:rPr>
              <a:t>Cohort Event Monitoring (CEM) records all clinical events and not just suspected adverse reactions. </a:t>
            </a:r>
          </a:p>
          <a:p>
            <a:r>
              <a:rPr lang="en-US" sz="2400" b="1" dirty="0">
                <a:latin typeface="Times New Roman" pitchFamily="18" charset="0"/>
                <a:cs typeface="Times New Roman" pitchFamily="18" charset="0"/>
              </a:rPr>
              <a:t>Event monitoring involves </a:t>
            </a:r>
          </a:p>
          <a:p>
            <a:pPr>
              <a:buFont typeface="Arial" pitchFamily="34" charset="0"/>
              <a:buChar char="•"/>
            </a:pPr>
            <a:r>
              <a:rPr lang="en-US" sz="2400" dirty="0">
                <a:latin typeface="Times New Roman" pitchFamily="18" charset="0"/>
                <a:cs typeface="Times New Roman" pitchFamily="18" charset="0"/>
              </a:rPr>
              <a:t>Actively asking for reports of the events </a:t>
            </a:r>
          </a:p>
          <a:p>
            <a:pPr>
              <a:buFont typeface="Arial" pitchFamily="34" charset="0"/>
              <a:buChar char="•"/>
            </a:pPr>
            <a:r>
              <a:rPr lang="en-US" sz="2400" dirty="0">
                <a:latin typeface="Times New Roman" pitchFamily="18" charset="0"/>
                <a:cs typeface="Times New Roman" pitchFamily="18" charset="0"/>
              </a:rPr>
              <a:t>Systematically asking for reports of the events. </a:t>
            </a:r>
          </a:p>
          <a:p>
            <a:pPr>
              <a:buFont typeface="Arial" pitchFamily="34" charset="0"/>
              <a:buChar char="•"/>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Cohort event monitoring (CEM) is a prospective, observational, cohort study of adverse events associated with in one or more medicines. </a:t>
            </a:r>
          </a:p>
          <a:p>
            <a:r>
              <a:rPr lang="en-US" sz="2400" dirty="0">
                <a:latin typeface="Times New Roman" pitchFamily="18" charset="0"/>
                <a:cs typeface="Times New Roman" pitchFamily="18" charset="0"/>
              </a:rPr>
              <a:t>A CEM </a:t>
            </a:r>
            <a:r>
              <a:rPr lang="en-US" sz="2400" dirty="0" err="1">
                <a:latin typeface="Times New Roman" pitchFamily="18" charset="0"/>
                <a:cs typeface="Times New Roman" pitchFamily="18" charset="0"/>
              </a:rPr>
              <a:t>programme</a:t>
            </a:r>
            <a:r>
              <a:rPr lang="en-US" sz="2400" dirty="0">
                <a:latin typeface="Times New Roman" pitchFamily="18" charset="0"/>
                <a:cs typeface="Times New Roman" pitchFamily="18" charset="0"/>
              </a:rPr>
              <a:t> is essentially an observational study of a new medicine in the early post marketing phase, but it can be used for older medicines. </a:t>
            </a:r>
          </a:p>
          <a:p>
            <a:r>
              <a:rPr lang="en-US" sz="2400" dirty="0">
                <a:latin typeface="Times New Roman" pitchFamily="18" charset="0"/>
                <a:cs typeface="Times New Roman" pitchFamily="18" charset="0"/>
              </a:rPr>
              <a:t>Its basic function is to act as an early warning system of problems with new medicines, although it will provide much more. </a:t>
            </a:r>
          </a:p>
        </p:txBody>
      </p:sp>
    </p:spTree>
    <p:extLst>
      <p:ext uri="{BB962C8B-B14F-4D97-AF65-F5344CB8AC3E}">
        <p14:creationId xmlns:p14="http://schemas.microsoft.com/office/powerpoint/2010/main" val="5357096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6164"/>
            <a:ext cx="9144000" cy="6801862"/>
          </a:xfrm>
          <a:prstGeom prst="rect">
            <a:avLst/>
          </a:prstGeom>
        </p:spPr>
        <p:txBody>
          <a:bodyPr wrap="square">
            <a:spAutoFit/>
          </a:bodyPr>
          <a:lstStyle/>
          <a:p>
            <a:r>
              <a:rPr lang="en-US" sz="2800" b="1" dirty="0">
                <a:latin typeface="Times New Roman" pitchFamily="18" charset="0"/>
                <a:cs typeface="Times New Roman" pitchFamily="18" charset="0"/>
              </a:rPr>
              <a:t>Objectives:</a:t>
            </a:r>
          </a:p>
          <a:p>
            <a:pPr>
              <a:buFont typeface="Arial" pitchFamily="34" charset="0"/>
              <a:buChar char="•"/>
            </a:pPr>
            <a:r>
              <a:rPr lang="en-US" sz="2400" dirty="0">
                <a:latin typeface="Times New Roman" pitchFamily="18" charset="0"/>
                <a:cs typeface="Times New Roman" pitchFamily="18" charset="0"/>
              </a:rPr>
              <a:t>The objectives of spontaneous reporting are also objectives of CEM. The aims of CEM include the following, either in addition, or more effectively than for spontaneous reporting. </a:t>
            </a:r>
          </a:p>
          <a:p>
            <a:pPr>
              <a:buFont typeface="Arial" pitchFamily="34" charset="0"/>
              <a:buChar char="•"/>
            </a:pPr>
            <a:r>
              <a:rPr lang="en-US" sz="2400" dirty="0">
                <a:latin typeface="Times New Roman" pitchFamily="18" charset="0"/>
                <a:cs typeface="Times New Roman" pitchFamily="18" charset="0"/>
              </a:rPr>
              <a:t>Provide incidence rates for adverse events as a measure of risk. </a:t>
            </a:r>
          </a:p>
          <a:p>
            <a:pPr>
              <a:buFont typeface="Arial" pitchFamily="34" charset="0"/>
              <a:buChar char="•"/>
            </a:pPr>
            <a:r>
              <a:rPr lang="en-US" sz="2400" dirty="0">
                <a:latin typeface="Times New Roman" pitchFamily="18" charset="0"/>
                <a:cs typeface="Times New Roman" pitchFamily="18" charset="0"/>
              </a:rPr>
              <a:t>Characterize known adverse reactions. </a:t>
            </a:r>
          </a:p>
          <a:p>
            <a:pPr>
              <a:buFont typeface="Arial" pitchFamily="34" charset="0"/>
              <a:buChar char="•"/>
            </a:pPr>
            <a:r>
              <a:rPr lang="en-US" sz="2400" dirty="0">
                <a:latin typeface="Times New Roman" pitchFamily="18" charset="0"/>
                <a:cs typeface="Times New Roman" pitchFamily="18" charset="0"/>
              </a:rPr>
              <a:t>Detect signals of unrecognized reactions. </a:t>
            </a:r>
          </a:p>
          <a:p>
            <a:pPr>
              <a:buFont typeface="Arial" pitchFamily="34" charset="0"/>
              <a:buChar char="•"/>
            </a:pPr>
            <a:r>
              <a:rPr lang="en-US" sz="2400" dirty="0">
                <a:latin typeface="Times New Roman" pitchFamily="18" charset="0"/>
                <a:cs typeface="Times New Roman" pitchFamily="18" charset="0"/>
              </a:rPr>
              <a:t>Detect interactions with other medicines, complementary and alternative medicines, foods and concomitant diseases. </a:t>
            </a:r>
          </a:p>
          <a:p>
            <a:pPr>
              <a:buFont typeface="Arial" pitchFamily="34" charset="0"/>
              <a:buChar char="•"/>
            </a:pPr>
            <a:r>
              <a:rPr lang="en-US" sz="2400" dirty="0">
                <a:latin typeface="Times New Roman" pitchFamily="18" charset="0"/>
                <a:cs typeface="Times New Roman" pitchFamily="18" charset="0"/>
              </a:rPr>
              <a:t>Identify risk factors and thus provide evidence on which to base effective risk management. </a:t>
            </a:r>
            <a:r>
              <a:rPr lang="en-US" dirty="0"/>
              <a:t> </a:t>
            </a:r>
          </a:p>
          <a:p>
            <a:pPr>
              <a:buFont typeface="Arial" pitchFamily="34" charset="0"/>
              <a:buChar char="•"/>
            </a:pPr>
            <a:r>
              <a:rPr lang="en-US" sz="2400" dirty="0">
                <a:latin typeface="Times New Roman" pitchFamily="18" charset="0"/>
                <a:cs typeface="Times New Roman" pitchFamily="18" charset="0"/>
              </a:rPr>
              <a:t>Assess safety in pregnancy and lactation. </a:t>
            </a:r>
          </a:p>
          <a:p>
            <a:pPr>
              <a:buFont typeface="Arial" pitchFamily="34" charset="0"/>
              <a:buChar char="•"/>
            </a:pPr>
            <a:r>
              <a:rPr lang="en-US" sz="2400" dirty="0">
                <a:latin typeface="Times New Roman" pitchFamily="18" charset="0"/>
                <a:cs typeface="Times New Roman" pitchFamily="18" charset="0"/>
              </a:rPr>
              <a:t>Provide a measure of comparative risks between medicines. </a:t>
            </a:r>
          </a:p>
          <a:p>
            <a:pPr>
              <a:buFont typeface="Arial" pitchFamily="34" charset="0"/>
              <a:buChar char="•"/>
            </a:pPr>
            <a:r>
              <a:rPr lang="en-US" sz="2400" dirty="0">
                <a:latin typeface="Times New Roman" pitchFamily="18" charset="0"/>
                <a:cs typeface="Times New Roman" pitchFamily="18" charset="0"/>
              </a:rPr>
              <a:t>Provide cohorts for further study of safety issues if required in the future. </a:t>
            </a:r>
          </a:p>
          <a:p>
            <a:pPr>
              <a:buFont typeface="Arial" pitchFamily="34" charset="0"/>
              <a:buChar char="•"/>
            </a:pPr>
            <a:r>
              <a:rPr lang="en-US" sz="2400" dirty="0">
                <a:latin typeface="Times New Roman" pitchFamily="18" charset="0"/>
                <a:cs typeface="Times New Roman" pitchFamily="18" charset="0"/>
              </a:rPr>
              <a:t>Detect inefficacy, which might be due to: </a:t>
            </a:r>
          </a:p>
          <a:p>
            <a:pPr>
              <a:buFont typeface="Wingdings" pitchFamily="2" charset="2"/>
              <a:buChar char="§"/>
            </a:pPr>
            <a:r>
              <a:rPr lang="en-US" sz="2400" dirty="0">
                <a:latin typeface="Times New Roman" pitchFamily="18" charset="0"/>
                <a:cs typeface="Times New Roman" pitchFamily="18" charset="0"/>
              </a:rPr>
              <a:t>faulty administration; poor storage conditions; poor quality product; </a:t>
            </a:r>
          </a:p>
          <a:p>
            <a:pPr>
              <a:buFont typeface="Wingdings" pitchFamily="2" charset="2"/>
              <a:buChar char="§"/>
            </a:pPr>
            <a:r>
              <a:rPr lang="en-US" sz="2400" dirty="0">
                <a:latin typeface="Times New Roman" pitchFamily="18" charset="0"/>
                <a:cs typeface="Times New Roman" pitchFamily="18" charset="0"/>
              </a:rPr>
              <a:t>counterfeit product; interactions.</a:t>
            </a:r>
          </a:p>
        </p:txBody>
      </p:sp>
    </p:spTree>
    <p:extLst>
      <p:ext uri="{BB962C8B-B14F-4D97-AF65-F5344CB8AC3E}">
        <p14:creationId xmlns:p14="http://schemas.microsoft.com/office/powerpoint/2010/main" val="21910060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6"/>
            <a:ext cx="9144000" cy="7540526"/>
          </a:xfrm>
          <a:prstGeom prst="rect">
            <a:avLst/>
          </a:prstGeom>
        </p:spPr>
        <p:txBody>
          <a:bodyPr wrap="square">
            <a:spAutoFit/>
          </a:bodyPr>
          <a:lstStyle/>
          <a:p>
            <a:r>
              <a:rPr lang="en-US" sz="2400" b="1" dirty="0">
                <a:latin typeface="Times New Roman" pitchFamily="18" charset="0"/>
                <a:cs typeface="Times New Roman" pitchFamily="18" charset="0"/>
              </a:rPr>
              <a:t>Basic processes</a:t>
            </a:r>
          </a:p>
          <a:p>
            <a:pPr>
              <a:buFont typeface="Arial" pitchFamily="34" charset="0"/>
              <a:buChar char="•"/>
            </a:pPr>
            <a:r>
              <a:rPr lang="en-US" sz="2400" dirty="0">
                <a:latin typeface="Times New Roman" pitchFamily="18" charset="0"/>
                <a:cs typeface="Times New Roman" pitchFamily="18" charset="0"/>
              </a:rPr>
              <a:t>Establishing a cohort of patients for each drug and/or drug combination. </a:t>
            </a:r>
          </a:p>
          <a:p>
            <a:pPr>
              <a:buFont typeface="Arial" pitchFamily="34" charset="0"/>
              <a:buChar char="•"/>
            </a:pPr>
            <a:r>
              <a:rPr lang="en-US" sz="2400" dirty="0">
                <a:latin typeface="Times New Roman" pitchFamily="18" charset="0"/>
                <a:cs typeface="Times New Roman" pitchFamily="18" charset="0"/>
              </a:rPr>
              <a:t>Recording adverse events experienced by patients in the cohort(s) for a defined period.  </a:t>
            </a:r>
          </a:p>
          <a:p>
            <a:pPr>
              <a:buFont typeface="Arial" pitchFamily="34" charset="0"/>
              <a:buChar char="•"/>
            </a:pP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Programme</a:t>
            </a:r>
            <a:r>
              <a:rPr lang="en-US" sz="2400" b="1" dirty="0">
                <a:latin typeface="Times New Roman" pitchFamily="18" charset="0"/>
                <a:cs typeface="Times New Roman" pitchFamily="18" charset="0"/>
              </a:rPr>
              <a:t> duration</a:t>
            </a:r>
          </a:p>
          <a:p>
            <a:r>
              <a:rPr lang="en-US" sz="2400" dirty="0">
                <a:latin typeface="Times New Roman" pitchFamily="18" charset="0"/>
                <a:cs typeface="Times New Roman" pitchFamily="18" charset="0"/>
              </a:rPr>
              <a:t>CEM is done for a limited length of time. </a:t>
            </a:r>
          </a:p>
          <a:p>
            <a:r>
              <a:rPr lang="en-US" sz="2400" dirty="0">
                <a:latin typeface="Times New Roman" pitchFamily="18" charset="0"/>
                <a:cs typeface="Times New Roman" pitchFamily="18" charset="0"/>
              </a:rPr>
              <a:t>The length depends on the time it takes to achieve the cohort size that is necessary  </a:t>
            </a:r>
          </a:p>
          <a:p>
            <a:r>
              <a:rPr lang="en-US" sz="2800" b="1" dirty="0">
                <a:latin typeface="Times New Roman" pitchFamily="18" charset="0"/>
                <a:cs typeface="Times New Roman" pitchFamily="18" charset="0"/>
              </a:rPr>
              <a:t>Epidemiology</a:t>
            </a:r>
          </a:p>
          <a:p>
            <a:r>
              <a:rPr lang="en-US" sz="2400" dirty="0">
                <a:latin typeface="Times New Roman" pitchFamily="18" charset="0"/>
                <a:cs typeface="Times New Roman" pitchFamily="18" charset="0"/>
              </a:rPr>
              <a:t>The key epidemiological features of CEM studies are that they are:</a:t>
            </a:r>
          </a:p>
          <a:p>
            <a:r>
              <a:rPr lang="en-US" sz="2400" b="1" dirty="0">
                <a:latin typeface="Times New Roman" pitchFamily="18" charset="0"/>
                <a:cs typeface="Times New Roman" pitchFamily="18" charset="0"/>
              </a:rPr>
              <a:t>Observational:</a:t>
            </a:r>
          </a:p>
          <a:p>
            <a:r>
              <a:rPr lang="en-US" sz="2400" dirty="0">
                <a:latin typeface="Times New Roman" pitchFamily="18" charset="0"/>
                <a:cs typeface="Times New Roman" pitchFamily="18" charset="0"/>
              </a:rPr>
              <a:t>This means that the studies are “non-interventional” and are undertaken in real-life situations. Patients are not selected according to any criteria: all patients who are treated for disease with the medicine being monitored are included. This includes patients of all ages, those with other diseases and those on other medicines. Treatment is given according to the usual local guidelines.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34226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4379"/>
            <a:ext cx="11104418" cy="6022584"/>
          </a:xfrm>
        </p:spPr>
        <p:txBody>
          <a:bodyPr>
            <a:normAutofit fontScale="92500" lnSpcReduction="20000"/>
          </a:bodyPr>
          <a:lstStyle/>
          <a:p>
            <a:pPr marL="0" indent="0">
              <a:buNone/>
            </a:pPr>
            <a:r>
              <a:rPr lang="en-US" i="1" dirty="0"/>
              <a:t>(b) Safety and Efficacy</a:t>
            </a:r>
          </a:p>
          <a:p>
            <a:r>
              <a:rPr lang="en-US" dirty="0"/>
              <a:t>A summary of information should be provided about the </a:t>
            </a:r>
            <a:r>
              <a:rPr lang="en-US" dirty="0" smtClean="0"/>
              <a:t>investigational product's </a:t>
            </a:r>
            <a:r>
              <a:rPr lang="en-US" dirty="0"/>
              <a:t>(including metabolites, where appropriate) safety, </a:t>
            </a:r>
            <a:r>
              <a:rPr lang="en-US" dirty="0" smtClean="0"/>
              <a:t>pharmacodynamics, efficacy</a:t>
            </a:r>
            <a:r>
              <a:rPr lang="en-US" dirty="0"/>
              <a:t>, and dose response that were obtained from preceding trials in humans (</a:t>
            </a:r>
            <a:r>
              <a:rPr lang="en-US" dirty="0" smtClean="0"/>
              <a:t>healthy volunteers </a:t>
            </a:r>
            <a:r>
              <a:rPr lang="en-US" dirty="0"/>
              <a:t>and/or patients). The implications of this information should be discussed. </a:t>
            </a:r>
            <a:r>
              <a:rPr lang="en-US" dirty="0" smtClean="0"/>
              <a:t>In cases </a:t>
            </a:r>
            <a:r>
              <a:rPr lang="en-US" dirty="0"/>
              <a:t>where a number of clinical trials have been completed, the use of summaries </a:t>
            </a:r>
            <a:r>
              <a:rPr lang="en-US" dirty="0" smtClean="0"/>
              <a:t>of safety </a:t>
            </a:r>
            <a:r>
              <a:rPr lang="en-US" dirty="0"/>
              <a:t>and efficacy across multiple trials by indications in subgroups may provide a </a:t>
            </a:r>
            <a:r>
              <a:rPr lang="en-US" dirty="0" smtClean="0"/>
              <a:t>clear presentation </a:t>
            </a:r>
            <a:r>
              <a:rPr lang="en-US" dirty="0"/>
              <a:t>of the data</a:t>
            </a:r>
            <a:r>
              <a:rPr lang="en-US" dirty="0" smtClean="0"/>
              <a:t>.</a:t>
            </a:r>
          </a:p>
          <a:p>
            <a:r>
              <a:rPr lang="en-US" dirty="0" smtClean="0"/>
              <a:t>Tabular </a:t>
            </a:r>
            <a:r>
              <a:rPr lang="en-US" dirty="0"/>
              <a:t>summaries of adverse drug reactions for all the </a:t>
            </a:r>
            <a:r>
              <a:rPr lang="en-US" dirty="0" smtClean="0"/>
              <a:t>clinical trials </a:t>
            </a:r>
            <a:r>
              <a:rPr lang="en-US" dirty="0"/>
              <a:t>(including those for all the studied indications) would be useful. </a:t>
            </a:r>
            <a:r>
              <a:rPr lang="en-US" dirty="0" smtClean="0"/>
              <a:t>Important differences </a:t>
            </a:r>
            <a:r>
              <a:rPr lang="en-US" dirty="0"/>
              <a:t>in adverse drug reaction patterns/incidences across indications or </a:t>
            </a:r>
            <a:r>
              <a:rPr lang="en-US" dirty="0" smtClean="0"/>
              <a:t>subgroups should </a:t>
            </a:r>
            <a:r>
              <a:rPr lang="en-US" dirty="0"/>
              <a:t>be discussed.</a:t>
            </a:r>
          </a:p>
          <a:p>
            <a:r>
              <a:rPr lang="en-US" dirty="0"/>
              <a:t>The IB should provide a description of the possible risks and adverse drug reactions to </a:t>
            </a:r>
            <a:r>
              <a:rPr lang="en-US" dirty="0" smtClean="0"/>
              <a:t>be anticipated </a:t>
            </a:r>
            <a:r>
              <a:rPr lang="en-US" dirty="0"/>
              <a:t>on the basis of prior experiences with the product under investigation </a:t>
            </a:r>
            <a:r>
              <a:rPr lang="en-US" dirty="0" smtClean="0"/>
              <a:t>and with </a:t>
            </a:r>
            <a:r>
              <a:rPr lang="en-US" dirty="0"/>
              <a:t>related products</a:t>
            </a:r>
            <a:r>
              <a:rPr lang="en-US" dirty="0" smtClean="0"/>
              <a:t>.</a:t>
            </a:r>
          </a:p>
          <a:p>
            <a:r>
              <a:rPr lang="en-US" dirty="0" smtClean="0"/>
              <a:t>A </a:t>
            </a:r>
            <a:r>
              <a:rPr lang="en-US" dirty="0"/>
              <a:t>description should also be provided of the precautions or </a:t>
            </a:r>
            <a:r>
              <a:rPr lang="en-US" dirty="0" smtClean="0"/>
              <a:t>special monitoring </a:t>
            </a:r>
            <a:r>
              <a:rPr lang="en-US" dirty="0"/>
              <a:t>to be done as part of the investigational use of the product(s).</a:t>
            </a:r>
          </a:p>
        </p:txBody>
      </p:sp>
    </p:spTree>
    <p:extLst>
      <p:ext uri="{BB962C8B-B14F-4D97-AF65-F5344CB8AC3E}">
        <p14:creationId xmlns:p14="http://schemas.microsoft.com/office/powerpoint/2010/main" val="32814782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7"/>
            <a:ext cx="9144000" cy="6740307"/>
          </a:xfrm>
          <a:prstGeom prst="rect">
            <a:avLst/>
          </a:prstGeom>
        </p:spPr>
        <p:txBody>
          <a:bodyPr wrap="square">
            <a:spAutoFit/>
          </a:bodyPr>
          <a:lstStyle/>
          <a:p>
            <a:r>
              <a:rPr lang="en-US" sz="2400" b="1" dirty="0">
                <a:latin typeface="Times New Roman" pitchFamily="18" charset="0"/>
                <a:cs typeface="Times New Roman" pitchFamily="18" charset="0"/>
              </a:rPr>
              <a:t>Prospective:</a:t>
            </a:r>
          </a:p>
          <a:p>
            <a:r>
              <a:rPr lang="en-US" sz="2400" dirty="0">
                <a:latin typeface="Times New Roman" pitchFamily="18" charset="0"/>
                <a:cs typeface="Times New Roman" pitchFamily="18" charset="0"/>
              </a:rPr>
              <a:t>This means that the monitoring is planned before the patients are treated and the patients are studied and followed up from the time they begin their treatment </a:t>
            </a:r>
          </a:p>
          <a:p>
            <a:r>
              <a:rPr lang="en-US" sz="2400" b="1" dirty="0" err="1">
                <a:latin typeface="Times New Roman" pitchFamily="18" charset="0"/>
                <a:cs typeface="Times New Roman" pitchFamily="18" charset="0"/>
              </a:rPr>
              <a:t>Inceptional</a:t>
            </a:r>
            <a:r>
              <a:rPr lang="en-US" sz="2400" b="1" dirty="0">
                <a:latin typeface="Times New Roman" pitchFamily="18" charset="0"/>
                <a:cs typeface="Times New Roman" pitchFamily="18" charset="0"/>
              </a:rPr>
              <a:t> :</a:t>
            </a:r>
          </a:p>
          <a:p>
            <a:r>
              <a:rPr lang="en-US" sz="2400" dirty="0">
                <a:latin typeface="Times New Roman" pitchFamily="18" charset="0"/>
                <a:cs typeface="Times New Roman" pitchFamily="18" charset="0"/>
              </a:rPr>
              <a:t>This has a similar meaning to prospective: that every patient is studied from the time of commencement of their treatment. </a:t>
            </a:r>
          </a:p>
          <a:p>
            <a:r>
              <a:rPr lang="en-US" sz="2400" b="1" dirty="0">
                <a:latin typeface="Times New Roman" pitchFamily="18" charset="0"/>
                <a:cs typeface="Times New Roman" pitchFamily="18" charset="0"/>
              </a:rPr>
              <a:t>Dynamic:</a:t>
            </a:r>
          </a:p>
          <a:p>
            <a:r>
              <a:rPr lang="en-US" sz="2400" dirty="0">
                <a:latin typeface="Times New Roman" pitchFamily="18" charset="0"/>
                <a:cs typeface="Times New Roman" pitchFamily="18" charset="0"/>
              </a:rPr>
              <a:t>This means that new patients are added as the study continues until such time as there are sufficient numbers in the cohort. </a:t>
            </a:r>
          </a:p>
          <a:p>
            <a:r>
              <a:rPr lang="en-US" sz="2400" b="1" dirty="0">
                <a:latin typeface="Times New Roman" pitchFamily="18" charset="0"/>
                <a:cs typeface="Times New Roman" pitchFamily="18" charset="0"/>
              </a:rPr>
              <a:t>Longitudinal :</a:t>
            </a:r>
          </a:p>
          <a:p>
            <a:r>
              <a:rPr lang="en-US" sz="2400" dirty="0">
                <a:latin typeface="Times New Roman" pitchFamily="18" charset="0"/>
                <a:cs typeface="Times New Roman" pitchFamily="18" charset="0"/>
              </a:rPr>
              <a:t>This means that the patients are studied over a period of time. For therapy used for acute treatment this is a matter of only a few days although monitoring may continue longer if looking for delayed effects. </a:t>
            </a:r>
          </a:p>
          <a:p>
            <a:r>
              <a:rPr lang="en-US" sz="2400" b="1" dirty="0">
                <a:latin typeface="Times New Roman" pitchFamily="18" charset="0"/>
                <a:cs typeface="Times New Roman" pitchFamily="18" charset="0"/>
              </a:rPr>
              <a:t>Descriptive :</a:t>
            </a:r>
          </a:p>
          <a:p>
            <a:r>
              <a:rPr lang="en-US" sz="2400" dirty="0">
                <a:latin typeface="Times New Roman" pitchFamily="18" charset="0"/>
                <a:cs typeface="Times New Roman" pitchFamily="18" charset="0"/>
              </a:rPr>
              <a:t>This means, that the events are identified and described, their frequency is measured and their distribution in different subgroups of the cohort is recorded.</a:t>
            </a:r>
          </a:p>
        </p:txBody>
      </p:sp>
    </p:spTree>
    <p:extLst>
      <p:ext uri="{BB962C8B-B14F-4D97-AF65-F5344CB8AC3E}">
        <p14:creationId xmlns:p14="http://schemas.microsoft.com/office/powerpoint/2010/main" val="28720363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6"/>
            <a:ext cx="9144000" cy="6740307"/>
          </a:xfrm>
          <a:prstGeom prst="rect">
            <a:avLst/>
          </a:prstGeom>
        </p:spPr>
        <p:txBody>
          <a:bodyPr wrap="square">
            <a:spAutoFit/>
          </a:bodyPr>
          <a:lstStyle/>
          <a:p>
            <a:r>
              <a:rPr lang="en-US" sz="2400" b="1" dirty="0">
                <a:latin typeface="Times New Roman" pitchFamily="18" charset="0"/>
                <a:cs typeface="Times New Roman" pitchFamily="18" charset="0"/>
              </a:rPr>
              <a:t>First step – Implementation</a:t>
            </a:r>
          </a:p>
          <a:p>
            <a:r>
              <a:rPr lang="en-US" sz="2400" dirty="0">
                <a:latin typeface="Times New Roman" pitchFamily="18" charset="0"/>
                <a:cs typeface="Times New Roman" pitchFamily="18" charset="0"/>
              </a:rPr>
              <a:t>The implementation step has to be done well if a CEM study is to succeed. It is necessary to do the following:</a:t>
            </a:r>
          </a:p>
          <a:p>
            <a:pPr>
              <a:buFont typeface="Arial" pitchFamily="34" charset="0"/>
              <a:buChar char="•"/>
            </a:pPr>
            <a:r>
              <a:rPr lang="en-US" sz="2400" dirty="0">
                <a:latin typeface="Times New Roman" pitchFamily="18" charset="0"/>
                <a:cs typeface="Times New Roman" pitchFamily="18" charset="0"/>
              </a:rPr>
              <a:t>Appoint a full-time CEM coordinator. </a:t>
            </a:r>
          </a:p>
          <a:p>
            <a:pPr>
              <a:buFont typeface="Arial" pitchFamily="34" charset="0"/>
              <a:buChar char="•"/>
            </a:pPr>
            <a:r>
              <a:rPr lang="en-US" sz="2400" dirty="0">
                <a:latin typeface="Times New Roman" pitchFamily="18" charset="0"/>
                <a:cs typeface="Times New Roman" pitchFamily="18" charset="0"/>
              </a:rPr>
              <a:t>Aim at having an initial pilot study. </a:t>
            </a:r>
          </a:p>
          <a:p>
            <a:pPr>
              <a:buFont typeface="Arial" pitchFamily="34" charset="0"/>
              <a:buChar char="•"/>
            </a:pPr>
            <a:r>
              <a:rPr lang="en-US" sz="2400" dirty="0">
                <a:latin typeface="Times New Roman" pitchFamily="18" charset="0"/>
                <a:cs typeface="Times New Roman" pitchFamily="18" charset="0"/>
              </a:rPr>
              <a:t>Select appropriate sentinel sites, with trained teams and adequate resources to perform CEM. </a:t>
            </a:r>
          </a:p>
          <a:p>
            <a:pPr>
              <a:buFont typeface="Arial" pitchFamily="34" charset="0"/>
              <a:buChar char="•"/>
            </a:pPr>
            <a:r>
              <a:rPr lang="en-US" sz="2400" dirty="0">
                <a:latin typeface="Times New Roman" pitchFamily="18" charset="0"/>
                <a:cs typeface="Times New Roman" pitchFamily="18" charset="0"/>
              </a:rPr>
              <a:t>Using the most appropriate means, all stakeholders must be fully informed of: </a:t>
            </a:r>
          </a:p>
          <a:p>
            <a:pPr>
              <a:buFont typeface="Wingdings" pitchFamily="2" charset="2"/>
              <a:buChar char="v"/>
            </a:pPr>
            <a:r>
              <a:rPr lang="en-US" sz="2400" dirty="0">
                <a:latin typeface="Times New Roman" pitchFamily="18" charset="0"/>
                <a:cs typeface="Times New Roman" pitchFamily="18" charset="0"/>
              </a:rPr>
              <a:t>The reasons for monitoring . </a:t>
            </a:r>
          </a:p>
          <a:p>
            <a:pPr>
              <a:buFont typeface="Wingdings" pitchFamily="2" charset="2"/>
              <a:buChar char="v"/>
            </a:pPr>
            <a:r>
              <a:rPr lang="en-US" sz="2400" dirty="0">
                <a:latin typeface="Times New Roman" pitchFamily="18" charset="0"/>
                <a:cs typeface="Times New Roman" pitchFamily="18" charset="0"/>
              </a:rPr>
              <a:t>The methodology as it involves them. </a:t>
            </a:r>
          </a:p>
          <a:p>
            <a:pPr>
              <a:buFont typeface="Wingdings" pitchFamily="2" charset="2"/>
              <a:buChar char="v"/>
            </a:pPr>
            <a:r>
              <a:rPr lang="en-US" sz="2400" dirty="0">
                <a:latin typeface="Times New Roman" pitchFamily="18" charset="0"/>
                <a:cs typeface="Times New Roman" pitchFamily="18" charset="0"/>
              </a:rPr>
              <a:t>The value of safety monitoring and the advantages of CEM. </a:t>
            </a:r>
          </a:p>
          <a:p>
            <a:pPr>
              <a:buFont typeface="Wingdings" pitchFamily="2" charset="2"/>
              <a:buChar char="v"/>
            </a:pPr>
            <a:r>
              <a:rPr lang="en-US" sz="2400" dirty="0">
                <a:latin typeface="Times New Roman" pitchFamily="18" charset="0"/>
                <a:cs typeface="Times New Roman" pitchFamily="18" charset="0"/>
              </a:rPr>
              <a:t>The contribution it will make to the health of the population (improving benefit and reducing risk). </a:t>
            </a:r>
          </a:p>
          <a:p>
            <a:pPr>
              <a:buFont typeface="Wingdings" pitchFamily="2" charset="2"/>
              <a:buChar char="v"/>
            </a:pPr>
            <a:r>
              <a:rPr lang="en-US" sz="2400" dirty="0">
                <a:latin typeface="Times New Roman" pitchFamily="18" charset="0"/>
                <a:cs typeface="Times New Roman" pitchFamily="18" charset="0"/>
              </a:rPr>
              <a:t>The potential for increasing the effectiveness of public health </a:t>
            </a:r>
            <a:r>
              <a:rPr lang="en-US" sz="2400" dirty="0" err="1">
                <a:latin typeface="Times New Roman" pitchFamily="18" charset="0"/>
                <a:cs typeface="Times New Roman" pitchFamily="18" charset="0"/>
              </a:rPr>
              <a:t>programmes</a:t>
            </a:r>
            <a:r>
              <a:rPr lang="en-US" sz="2400" dirty="0">
                <a:latin typeface="Times New Roman" pitchFamily="18" charset="0"/>
                <a:cs typeface="Times New Roman" pitchFamily="18" charset="0"/>
              </a:rPr>
              <a:t>. </a:t>
            </a:r>
          </a:p>
          <a:p>
            <a:pPr>
              <a:buFont typeface="Wingdings" pitchFamily="2" charset="2"/>
              <a:buChar char="v"/>
            </a:pPr>
            <a:r>
              <a:rPr lang="en-US" sz="2400" dirty="0">
                <a:latin typeface="Times New Roman" pitchFamily="18" charset="0"/>
                <a:cs typeface="Times New Roman" pitchFamily="18" charset="0"/>
              </a:rPr>
              <a:t>The potential for reducing health costs for the community and government. </a:t>
            </a:r>
          </a:p>
        </p:txBody>
      </p:sp>
    </p:spTree>
    <p:extLst>
      <p:ext uri="{BB962C8B-B14F-4D97-AF65-F5344CB8AC3E}">
        <p14:creationId xmlns:p14="http://schemas.microsoft.com/office/powerpoint/2010/main" val="2440970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3"/>
            <a:ext cx="9144000" cy="4893647"/>
          </a:xfrm>
          <a:prstGeom prst="rect">
            <a:avLst/>
          </a:prstGeom>
        </p:spPr>
        <p:txBody>
          <a:bodyPr wrap="square">
            <a:spAutoFit/>
          </a:bodyPr>
          <a:lstStyle/>
          <a:p>
            <a:r>
              <a:rPr lang="en-US" sz="2400" b="1" dirty="0">
                <a:latin typeface="Times New Roman" pitchFamily="18" charset="0"/>
                <a:cs typeface="Times New Roman" pitchFamily="18" charset="0"/>
              </a:rPr>
              <a:t>Second step – establishing the cohort</a:t>
            </a:r>
          </a:p>
          <a:p>
            <a:r>
              <a:rPr lang="en-US" sz="2400" b="1" dirty="0">
                <a:latin typeface="Times New Roman" pitchFamily="18" charset="0"/>
                <a:cs typeface="Times New Roman" pitchFamily="18" charset="0"/>
              </a:rPr>
              <a:t>Numbers of patients</a:t>
            </a:r>
          </a:p>
          <a:p>
            <a:pPr>
              <a:buFont typeface="Arial" pitchFamily="34" charset="0"/>
              <a:buChar char="•"/>
            </a:pPr>
            <a:r>
              <a:rPr lang="en-US" sz="2400" dirty="0">
                <a:latin typeface="Times New Roman" pitchFamily="18" charset="0"/>
                <a:cs typeface="Times New Roman" pitchFamily="18" charset="0"/>
              </a:rPr>
              <a:t>In general, the aim is to have 10 000 patients in the cohort. </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If a comparator study is being undertaken, greater numbers will be needed</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Concomitant medicines: larger numbers might be needed to detect differences in patients on specific medicines compared with the other patients.</a:t>
            </a:r>
          </a:p>
          <a:p>
            <a:pPr>
              <a:buFont typeface="Arial" pitchFamily="34" charset="0"/>
              <a:buChar char="•"/>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Other health problems e.g. malnutrition: larger numbers might be needed to detect differences in these patients.</a:t>
            </a:r>
          </a:p>
        </p:txBody>
      </p:sp>
    </p:spTree>
    <p:extLst>
      <p:ext uri="{BB962C8B-B14F-4D97-AF65-F5344CB8AC3E}">
        <p14:creationId xmlns:p14="http://schemas.microsoft.com/office/powerpoint/2010/main" val="1935308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9144000" cy="6432530"/>
          </a:xfrm>
          <a:prstGeom prst="rect">
            <a:avLst/>
          </a:prstGeom>
        </p:spPr>
        <p:txBody>
          <a:bodyPr wrap="square">
            <a:spAutoFit/>
          </a:bodyPr>
          <a:lstStyle/>
          <a:p>
            <a:r>
              <a:rPr lang="en-US" sz="2800" b="1" dirty="0">
                <a:latin typeface="Times New Roman" pitchFamily="18" charset="0"/>
                <a:cs typeface="Times New Roman" pitchFamily="18" charset="0"/>
              </a:rPr>
              <a:t>Selection of patients </a:t>
            </a:r>
          </a:p>
          <a:p>
            <a:r>
              <a:rPr lang="en-US" sz="2400" b="1" dirty="0">
                <a:latin typeface="Times New Roman" pitchFamily="18" charset="0"/>
                <a:cs typeface="Times New Roman" pitchFamily="18" charset="0"/>
              </a:rPr>
              <a:t>Logistics:</a:t>
            </a:r>
          </a:p>
          <a:p>
            <a:r>
              <a:rPr lang="en-US" sz="2400" dirty="0">
                <a:latin typeface="Times New Roman" pitchFamily="18" charset="0"/>
                <a:cs typeface="Times New Roman" pitchFamily="18" charset="0"/>
              </a:rPr>
              <a:t>Decisions will need to be made as to where the patients will be recruited and the monitoring to be performed  </a:t>
            </a:r>
          </a:p>
          <a:p>
            <a:r>
              <a:rPr lang="en-US" sz="2400" dirty="0">
                <a:latin typeface="Times New Roman" pitchFamily="18" charset="0"/>
                <a:cs typeface="Times New Roman" pitchFamily="18" charset="0"/>
              </a:rPr>
              <a:t>The patients might be recruited from all health facilities</a:t>
            </a:r>
          </a:p>
          <a:p>
            <a:r>
              <a:rPr lang="en-US" sz="2400" dirty="0">
                <a:latin typeface="Times New Roman" pitchFamily="18" charset="0"/>
                <a:cs typeface="Times New Roman" pitchFamily="18" charset="0"/>
              </a:rPr>
              <a:t>Patients might be recruited from selected health facilities that are representative of the whole country, designated as "sentinel monitoring sites". </a:t>
            </a:r>
          </a:p>
          <a:p>
            <a:r>
              <a:rPr lang="en-US" sz="2400" b="1" dirty="0" err="1">
                <a:latin typeface="Times New Roman" pitchFamily="18" charset="0"/>
                <a:cs typeface="Times New Roman" pitchFamily="18" charset="0"/>
              </a:rPr>
              <a:t>Inceptional</a:t>
            </a:r>
            <a:r>
              <a:rPr lang="en-US" sz="2400" b="1" dirty="0">
                <a:latin typeface="Times New Roman" pitchFamily="18" charset="0"/>
                <a:cs typeface="Times New Roman" pitchFamily="18" charset="0"/>
              </a:rPr>
              <a:t> :</a:t>
            </a:r>
          </a:p>
          <a:p>
            <a:r>
              <a:rPr lang="en-US" sz="2400" dirty="0">
                <a:latin typeface="Times New Roman" pitchFamily="18" charset="0"/>
                <a:cs typeface="Times New Roman" pitchFamily="18" charset="0"/>
              </a:rPr>
              <a:t>Patients must be monitored from the inception of treatment. Patients not seen at the beginning of treatment should be excluded from the study</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Subgroups of interest :</a:t>
            </a:r>
          </a:p>
          <a:p>
            <a:r>
              <a:rPr lang="en-US" sz="2400" dirty="0">
                <a:latin typeface="Times New Roman" pitchFamily="18" charset="0"/>
                <a:cs typeface="Times New Roman" pitchFamily="18" charset="0"/>
              </a:rPr>
              <a:t>Children </a:t>
            </a:r>
          </a:p>
          <a:p>
            <a:r>
              <a:rPr lang="en-US" sz="2400" dirty="0">
                <a:latin typeface="Times New Roman" pitchFamily="18" charset="0"/>
                <a:cs typeface="Times New Roman" pitchFamily="18" charset="0"/>
              </a:rPr>
              <a:t>HIV/AIDS</a:t>
            </a:r>
          </a:p>
          <a:p>
            <a:r>
              <a:rPr lang="en-US" sz="2400" dirty="0">
                <a:latin typeface="Times New Roman" pitchFamily="18" charset="0"/>
                <a:cs typeface="Times New Roman" pitchFamily="18" charset="0"/>
              </a:rPr>
              <a:t>Pregnancy  </a:t>
            </a:r>
          </a:p>
          <a:p>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537580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3"/>
            <a:ext cx="9144000" cy="6001643"/>
          </a:xfrm>
          <a:prstGeom prst="rect">
            <a:avLst/>
          </a:prstGeom>
        </p:spPr>
        <p:txBody>
          <a:bodyPr wrap="square">
            <a:spAutoFit/>
          </a:bodyPr>
          <a:lstStyle/>
          <a:p>
            <a:r>
              <a:rPr lang="en-US" sz="2400" b="1" dirty="0">
                <a:latin typeface="Times New Roman" pitchFamily="18" charset="0"/>
                <a:cs typeface="Times New Roman" pitchFamily="18" charset="0"/>
              </a:rPr>
              <a:t>Patient identification</a:t>
            </a:r>
          </a:p>
          <a:p>
            <a:r>
              <a:rPr lang="en-US" sz="2400" dirty="0">
                <a:latin typeface="Times New Roman" pitchFamily="18" charset="0"/>
                <a:cs typeface="Times New Roman" pitchFamily="18" charset="0"/>
              </a:rPr>
              <a:t>It is vital that patients can be identified accurately. Inaccurate identification will result in: </a:t>
            </a:r>
          </a:p>
          <a:p>
            <a:pPr>
              <a:buFont typeface="Arial" pitchFamily="34" charset="0"/>
              <a:buChar char="•"/>
            </a:pPr>
            <a:r>
              <a:rPr lang="en-US" sz="2400" dirty="0">
                <a:latin typeface="Times New Roman" pitchFamily="18" charset="0"/>
                <a:cs typeface="Times New Roman" pitchFamily="18" charset="0"/>
              </a:rPr>
              <a:t>duplicate entries in the database leading to inflated numbers in the cohort and inaccurate statistics; </a:t>
            </a:r>
          </a:p>
          <a:p>
            <a:pPr>
              <a:buFont typeface="Arial" pitchFamily="34" charset="0"/>
              <a:buChar char="•"/>
            </a:pPr>
            <a:r>
              <a:rPr lang="en-US" sz="2400" dirty="0">
                <a:latin typeface="Times New Roman" pitchFamily="18" charset="0"/>
                <a:cs typeface="Times New Roman" pitchFamily="18" charset="0"/>
              </a:rPr>
              <a:t>difficulties in follow-up.</a:t>
            </a:r>
          </a:p>
          <a:p>
            <a:pPr>
              <a:buFont typeface="Arial" pitchFamily="34" charset="0"/>
              <a:buChar cha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Other patient data </a:t>
            </a:r>
          </a:p>
          <a:p>
            <a:pPr>
              <a:buFont typeface="Arial" pitchFamily="34" charset="0"/>
              <a:buChar char="•"/>
            </a:pPr>
            <a:r>
              <a:rPr lang="en-US" sz="2400" dirty="0">
                <a:latin typeface="Times New Roman" pitchFamily="18" charset="0"/>
                <a:cs typeface="Times New Roman" pitchFamily="18" charset="0"/>
              </a:rPr>
              <a:t>Age at the time of treatment. (date of birth to help identification). </a:t>
            </a:r>
          </a:p>
          <a:p>
            <a:pPr>
              <a:buFont typeface="Arial" pitchFamily="34" charset="0"/>
              <a:buChar char="•"/>
            </a:pPr>
            <a:r>
              <a:rPr lang="en-US" sz="2400" dirty="0">
                <a:latin typeface="Times New Roman" pitchFamily="18" charset="0"/>
                <a:cs typeface="Times New Roman" pitchFamily="18" charset="0"/>
              </a:rPr>
              <a:t>Sex. </a:t>
            </a:r>
          </a:p>
          <a:p>
            <a:pPr>
              <a:buFont typeface="Arial" pitchFamily="34" charset="0"/>
              <a:buChar char="•"/>
            </a:pPr>
            <a:r>
              <a:rPr lang="en-US" sz="2400" dirty="0">
                <a:latin typeface="Times New Roman" pitchFamily="18" charset="0"/>
                <a:cs typeface="Times New Roman" pitchFamily="18" charset="0"/>
              </a:rPr>
              <a:t>Weight and height.</a:t>
            </a:r>
          </a:p>
          <a:p>
            <a:pPr>
              <a:buFont typeface="Arial" pitchFamily="34" charset="0"/>
              <a:buChar char="•"/>
            </a:pP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Background data  </a:t>
            </a:r>
          </a:p>
          <a:p>
            <a:pPr>
              <a:buFont typeface="Arial" pitchFamily="34" charset="0"/>
              <a:buChar char="•"/>
            </a:pPr>
            <a:r>
              <a:rPr lang="en-US" sz="2400" dirty="0">
                <a:latin typeface="Times New Roman" pitchFamily="18" charset="0"/>
                <a:cs typeface="Times New Roman" pitchFamily="18" charset="0"/>
              </a:rPr>
              <a:t>History of significant illness (e.g. liver disease, kidney disease). </a:t>
            </a:r>
          </a:p>
          <a:p>
            <a:pPr>
              <a:buFont typeface="Arial" pitchFamily="34" charset="0"/>
              <a:buChar char="•"/>
            </a:pPr>
            <a:r>
              <a:rPr lang="en-US" sz="2400" dirty="0">
                <a:latin typeface="Times New Roman" pitchFamily="18" charset="0"/>
                <a:cs typeface="Times New Roman" pitchFamily="18" charset="0"/>
              </a:rPr>
              <a:t>Other diseases present at the time of treatment (e.g. HIV/AIDS, tuberculosis, </a:t>
            </a:r>
            <a:r>
              <a:rPr lang="en-US" sz="2400" dirty="0" err="1">
                <a:latin typeface="Times New Roman" pitchFamily="18" charset="0"/>
                <a:cs typeface="Times New Roman" pitchFamily="18" charset="0"/>
              </a:rPr>
              <a:t>anaemia</a:t>
            </a: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2045155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7232749"/>
          </a:xfrm>
          <a:prstGeom prst="rect">
            <a:avLst/>
          </a:prstGeom>
        </p:spPr>
        <p:txBody>
          <a:bodyPr wrap="square">
            <a:spAutoFit/>
          </a:bodyPr>
          <a:lstStyle/>
          <a:p>
            <a:r>
              <a:rPr lang="en-US" sz="2800" b="1" dirty="0">
                <a:latin typeface="Times New Roman" pitchFamily="18" charset="0"/>
                <a:cs typeface="Times New Roman" pitchFamily="18" charset="0"/>
              </a:rPr>
              <a:t>Third step – acquiring the data</a:t>
            </a:r>
          </a:p>
          <a:p>
            <a:r>
              <a:rPr lang="en-US" sz="2800" b="1" dirty="0">
                <a:latin typeface="Times New Roman" pitchFamily="18" charset="0"/>
                <a:cs typeface="Times New Roman" pitchFamily="18" charset="0"/>
              </a:rPr>
              <a:t>The medicines </a:t>
            </a:r>
          </a:p>
          <a:p>
            <a:r>
              <a:rPr lang="en-US" sz="2400" b="1" dirty="0">
                <a:latin typeface="Times New Roman" pitchFamily="18" charset="0"/>
                <a:cs typeface="Times New Roman" pitchFamily="18" charset="0"/>
              </a:rPr>
              <a:t>Details of administration of medicine </a:t>
            </a:r>
          </a:p>
          <a:p>
            <a:r>
              <a:rPr lang="en-US" sz="2400" dirty="0">
                <a:latin typeface="Times New Roman" pitchFamily="18" charset="0"/>
                <a:cs typeface="Times New Roman" pitchFamily="18" charset="0"/>
              </a:rPr>
              <a:t>The following should be recorded: </a:t>
            </a:r>
          </a:p>
          <a:p>
            <a:pPr>
              <a:buFont typeface="Arial" pitchFamily="34" charset="0"/>
              <a:buChar char="•"/>
            </a:pPr>
            <a:r>
              <a:rPr lang="en-US" sz="2400" dirty="0">
                <a:latin typeface="Times New Roman" pitchFamily="18" charset="0"/>
                <a:cs typeface="Times New Roman" pitchFamily="18" charset="0"/>
              </a:rPr>
              <a:t>brand name, e.g. </a:t>
            </a:r>
            <a:r>
              <a:rPr lang="en-US" sz="2400" dirty="0" err="1">
                <a:latin typeface="Times New Roman" pitchFamily="18" charset="0"/>
                <a:cs typeface="Times New Roman" pitchFamily="18" charset="0"/>
              </a:rPr>
              <a:t>Coartem</a:t>
            </a:r>
            <a:r>
              <a:rPr lang="en-US" sz="2400" dirty="0">
                <a:latin typeface="Times New Roman" pitchFamily="18" charset="0"/>
                <a:cs typeface="Times New Roman" pitchFamily="18" charset="0"/>
              </a:rPr>
              <a:t>; </a:t>
            </a:r>
          </a:p>
          <a:p>
            <a:pPr>
              <a:buFont typeface="Arial" pitchFamily="34" charset="0"/>
              <a:buChar char="•"/>
            </a:pPr>
            <a:r>
              <a:rPr lang="en-US" sz="2400" dirty="0">
                <a:latin typeface="Times New Roman" pitchFamily="18" charset="0"/>
                <a:cs typeface="Times New Roman" pitchFamily="18" charset="0"/>
              </a:rPr>
              <a:t>dose and schedule of administration; </a:t>
            </a:r>
          </a:p>
          <a:p>
            <a:pPr>
              <a:buFont typeface="Arial" pitchFamily="34" charset="0"/>
              <a:buChar char="•"/>
            </a:pPr>
            <a:r>
              <a:rPr lang="en-US" sz="2400" dirty="0">
                <a:latin typeface="Times New Roman" pitchFamily="18" charset="0"/>
                <a:cs typeface="Times New Roman" pitchFamily="18" charset="0"/>
              </a:rPr>
              <a:t>date of commencement of treatment; </a:t>
            </a:r>
          </a:p>
          <a:p>
            <a:pPr>
              <a:buFont typeface="Arial" pitchFamily="34" charset="0"/>
              <a:buChar char="•"/>
            </a:pPr>
            <a:r>
              <a:rPr lang="en-US" sz="2400" dirty="0">
                <a:latin typeface="Times New Roman" pitchFamily="18" charset="0"/>
                <a:cs typeface="Times New Roman" pitchFamily="18" charset="0"/>
              </a:rPr>
              <a:t>date of completion of course of therapy or date of withdrawal; </a:t>
            </a:r>
          </a:p>
          <a:p>
            <a:pPr>
              <a:buFont typeface="Arial" pitchFamily="34" charset="0"/>
              <a:buChar char="•"/>
            </a:pPr>
            <a:r>
              <a:rPr lang="en-US" sz="2400" dirty="0">
                <a:latin typeface="Times New Roman" pitchFamily="18" charset="0"/>
                <a:cs typeface="Times New Roman" pitchFamily="18" charset="0"/>
              </a:rPr>
              <a:t>record of incomplete adherence; </a:t>
            </a:r>
          </a:p>
          <a:p>
            <a:pPr>
              <a:buFont typeface="Arial" pitchFamily="34" charset="0"/>
              <a:buChar char="•"/>
            </a:pPr>
            <a:r>
              <a:rPr lang="en-US" sz="2400" dirty="0">
                <a:latin typeface="Times New Roman" pitchFamily="18" charset="0"/>
                <a:cs typeface="Times New Roman" pitchFamily="18" charset="0"/>
              </a:rPr>
              <a:t>record reason(s) for incomplete adherence</a:t>
            </a:r>
          </a:p>
          <a:p>
            <a:r>
              <a:rPr lang="en-US" sz="2400" b="1" dirty="0">
                <a:latin typeface="Times New Roman" pitchFamily="18" charset="0"/>
                <a:cs typeface="Times New Roman" pitchFamily="18" charset="0"/>
              </a:rPr>
              <a:t>Concomitant medicines </a:t>
            </a:r>
          </a:p>
          <a:p>
            <a:r>
              <a:rPr lang="en-US" sz="2400" dirty="0">
                <a:latin typeface="Times New Roman" pitchFamily="18" charset="0"/>
                <a:cs typeface="Times New Roman" pitchFamily="18" charset="0"/>
              </a:rPr>
              <a:t>All medicines taken during the 2 weeks prior to treatment and at any time from day 0 of treatment until the follow-up appointment should be recorded </a:t>
            </a:r>
          </a:p>
          <a:p>
            <a:r>
              <a:rPr lang="en-US" sz="2400" dirty="0">
                <a:latin typeface="Times New Roman" pitchFamily="18" charset="0"/>
                <a:cs typeface="Times New Roman" pitchFamily="18" charset="0"/>
              </a:rPr>
              <a:t>Record the following information on concomitant medicines: </a:t>
            </a:r>
          </a:p>
          <a:p>
            <a:pPr>
              <a:buFont typeface="Arial" pitchFamily="34" charset="0"/>
              <a:buChar char="•"/>
            </a:pPr>
            <a:r>
              <a:rPr lang="en-US" sz="2400" dirty="0">
                <a:latin typeface="Times New Roman" pitchFamily="18" charset="0"/>
                <a:cs typeface="Times New Roman" pitchFamily="18" charset="0"/>
              </a:rPr>
              <a:t>name: brand (preferred) or generic; </a:t>
            </a:r>
          </a:p>
          <a:p>
            <a:pPr>
              <a:buFont typeface="Arial" pitchFamily="34" charset="0"/>
              <a:buChar char="•"/>
            </a:pPr>
            <a:r>
              <a:rPr lang="en-US" sz="2400" dirty="0">
                <a:latin typeface="Times New Roman" pitchFamily="18" charset="0"/>
                <a:cs typeface="Times New Roman" pitchFamily="18" charset="0"/>
              </a:rPr>
              <a:t>any traditional medicine(s) (“yes” or “no”); </a:t>
            </a:r>
          </a:p>
          <a:p>
            <a:pPr>
              <a:buFont typeface="Arial" pitchFamily="34" charset="0"/>
              <a:buChar char="•"/>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22096291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53"/>
            <a:ext cx="9144000" cy="5632311"/>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indication for use; </a:t>
            </a:r>
          </a:p>
          <a:p>
            <a:pPr>
              <a:buFont typeface="Arial" pitchFamily="34" charset="0"/>
              <a:buChar char="•"/>
            </a:pPr>
            <a:r>
              <a:rPr lang="en-US" sz="2400" dirty="0">
                <a:latin typeface="Times New Roman" pitchFamily="18" charset="0"/>
                <a:cs typeface="Times New Roman" pitchFamily="18" charset="0"/>
              </a:rPr>
              <a:t>dose and frequency of administration; </a:t>
            </a:r>
          </a:p>
          <a:p>
            <a:pPr>
              <a:buFont typeface="Arial" pitchFamily="34" charset="0"/>
              <a:buChar char="•"/>
            </a:pPr>
            <a:r>
              <a:rPr lang="en-US" sz="2400" dirty="0">
                <a:latin typeface="Times New Roman" pitchFamily="18" charset="0"/>
                <a:cs typeface="Times New Roman" pitchFamily="18" charset="0"/>
              </a:rPr>
              <a:t>date started; </a:t>
            </a:r>
          </a:p>
          <a:p>
            <a:pPr>
              <a:buFont typeface="Arial" pitchFamily="34" charset="0"/>
              <a:buChar char="•"/>
            </a:pPr>
            <a:r>
              <a:rPr lang="en-US" sz="2400" dirty="0">
                <a:latin typeface="Times New Roman" pitchFamily="18" charset="0"/>
                <a:cs typeface="Times New Roman" pitchFamily="18" charset="0"/>
              </a:rPr>
              <a:t>date stopped (record “continues” if not stopped).</a:t>
            </a:r>
          </a:p>
          <a:p>
            <a:pPr>
              <a:buFont typeface="Arial" pitchFamily="34" charset="0"/>
              <a:buChar char="•"/>
            </a:pP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The events</a:t>
            </a:r>
          </a:p>
          <a:p>
            <a:r>
              <a:rPr lang="en-US" sz="2400" b="1" dirty="0">
                <a:latin typeface="Times New Roman" pitchFamily="18" charset="0"/>
                <a:cs typeface="Times New Roman" pitchFamily="18" charset="0"/>
              </a:rPr>
              <a:t>Principles of event reporting </a:t>
            </a:r>
          </a:p>
          <a:p>
            <a:pPr>
              <a:buFont typeface="Arial" pitchFamily="34" charset="0"/>
              <a:buChar char="•"/>
            </a:pPr>
            <a:r>
              <a:rPr lang="en-US" sz="2400" dirty="0">
                <a:latin typeface="Times New Roman" pitchFamily="18" charset="0"/>
                <a:cs typeface="Times New Roman" pitchFamily="18" charset="0"/>
              </a:rPr>
              <a:t>All adverse events are requested to be reported and not just suspected adverse reactions. Clinicians should be asked to make no </a:t>
            </a:r>
            <a:r>
              <a:rPr lang="en-US" sz="2400" dirty="0" err="1">
                <a:latin typeface="Times New Roman" pitchFamily="18" charset="0"/>
                <a:cs typeface="Times New Roman" pitchFamily="18" charset="0"/>
              </a:rPr>
              <a:t>judgement</a:t>
            </a:r>
            <a:r>
              <a:rPr lang="en-US" sz="2400" dirty="0">
                <a:latin typeface="Times New Roman" pitchFamily="18" charset="0"/>
                <a:cs typeface="Times New Roman" pitchFamily="18" charset="0"/>
              </a:rPr>
              <a:t> on causality.   </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“Adverse events” are requested to be reported because there are always unexpected or unrecognized adverse reactions. If only suspected reactions are reported, then those which are unexpected and unrecognized are likely to be missed. </a:t>
            </a:r>
          </a:p>
        </p:txBody>
      </p:sp>
    </p:spTree>
    <p:extLst>
      <p:ext uri="{BB962C8B-B14F-4D97-AF65-F5344CB8AC3E}">
        <p14:creationId xmlns:p14="http://schemas.microsoft.com/office/powerpoint/2010/main" val="266229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53"/>
            <a:ext cx="9144000" cy="4893647"/>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All clinical events experienced by each patient should be recorded on the questionnaire provided. This includes unexpected improvement of concomitant disease (</a:t>
            </a:r>
            <a:r>
              <a:rPr lang="en-US" sz="2400" dirty="0" err="1">
                <a:latin typeface="Times New Roman" pitchFamily="18" charset="0"/>
                <a:cs typeface="Times New Roman" pitchFamily="18" charset="0"/>
              </a:rPr>
              <a:t>favourable</a:t>
            </a:r>
            <a:r>
              <a:rPr lang="en-US" sz="2400" dirty="0">
                <a:latin typeface="Times New Roman" pitchFamily="18" charset="0"/>
                <a:cs typeface="Times New Roman" pitchFamily="18" charset="0"/>
              </a:rPr>
              <a:t> event) as well as adverse events. </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Pretreatment: Each patient who attends a health care facility should be asked if any health events have occurred in the previous 7 days and these should be recorded as having occurred during the control period. </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Post-treatment: At the follow-up visit any new events or worsening of pre-existing conditions that have occurred since treatment began should be recorded.</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96921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6"/>
            <a:ext cx="9144000" cy="6370975"/>
          </a:xfrm>
          <a:prstGeom prst="rect">
            <a:avLst/>
          </a:prstGeom>
        </p:spPr>
        <p:txBody>
          <a:bodyPr wrap="square">
            <a:spAutoFit/>
          </a:bodyPr>
          <a:lstStyle/>
          <a:p>
            <a:r>
              <a:rPr lang="en-US" sz="2400" b="1" dirty="0">
                <a:latin typeface="Times New Roman" pitchFamily="18" charset="0"/>
                <a:cs typeface="Times New Roman" pitchFamily="18" charset="0"/>
              </a:rPr>
              <a:t>Reporting requirements</a:t>
            </a:r>
          </a:p>
          <a:p>
            <a:r>
              <a:rPr lang="en-US" sz="2400" dirty="0">
                <a:latin typeface="Times New Roman" pitchFamily="18" charset="0"/>
                <a:cs typeface="Times New Roman" pitchFamily="18" charset="0"/>
              </a:rPr>
              <a:t>Health professionals should be asked to record the following types of events: </a:t>
            </a:r>
          </a:p>
          <a:p>
            <a:pPr>
              <a:buFont typeface="Arial" pitchFamily="34" charset="0"/>
              <a:buChar char="•"/>
            </a:pPr>
            <a:r>
              <a:rPr lang="en-US" sz="2400" dirty="0">
                <a:latin typeface="Times New Roman" pitchFamily="18" charset="0"/>
                <a:cs typeface="Times New Roman" pitchFamily="18" charset="0"/>
              </a:rPr>
              <a:t>All new events even if minor. </a:t>
            </a:r>
          </a:p>
          <a:p>
            <a:pPr>
              <a:buFont typeface="Arial" pitchFamily="34" charset="0"/>
              <a:buChar char="•"/>
            </a:pPr>
            <a:r>
              <a:rPr lang="en-US" sz="2400" dirty="0">
                <a:latin typeface="Times New Roman" pitchFamily="18" charset="0"/>
                <a:cs typeface="Times New Roman" pitchFamily="18" charset="0"/>
              </a:rPr>
              <a:t>Change in a pre-existing condition. </a:t>
            </a:r>
          </a:p>
          <a:p>
            <a:pPr>
              <a:buFont typeface="Arial" pitchFamily="34" charset="0"/>
              <a:buChar char="•"/>
            </a:pPr>
            <a:r>
              <a:rPr lang="en-US" sz="2400" dirty="0">
                <a:latin typeface="Times New Roman" pitchFamily="18" charset="0"/>
                <a:cs typeface="Times New Roman" pitchFamily="18" charset="0"/>
              </a:rPr>
              <a:t>Abnormal changes in laboratory tests. </a:t>
            </a:r>
          </a:p>
          <a:p>
            <a:pPr>
              <a:buFont typeface="Arial" pitchFamily="34" charset="0"/>
              <a:buChar char="•"/>
            </a:pPr>
            <a:r>
              <a:rPr lang="en-US" sz="2400" dirty="0">
                <a:latin typeface="Times New Roman" pitchFamily="18" charset="0"/>
                <a:cs typeface="Times New Roman" pitchFamily="18" charset="0"/>
              </a:rPr>
              <a:t>Admission to hospital with date and cause. </a:t>
            </a:r>
          </a:p>
          <a:p>
            <a:pPr>
              <a:buFont typeface="Arial" pitchFamily="34" charset="0"/>
              <a:buChar char="•"/>
            </a:pPr>
            <a:r>
              <a:rPr lang="en-US" sz="2400" dirty="0">
                <a:latin typeface="Times New Roman" pitchFamily="18" charset="0"/>
                <a:cs typeface="Times New Roman" pitchFamily="18" charset="0"/>
              </a:rPr>
              <a:t>Pregnancy of any duration. </a:t>
            </a:r>
          </a:p>
          <a:p>
            <a:pPr>
              <a:buFont typeface="Arial" pitchFamily="34" charset="0"/>
              <a:buChar char="•"/>
            </a:pPr>
            <a:r>
              <a:rPr lang="en-US" sz="2400" dirty="0">
                <a:latin typeface="Times New Roman" pitchFamily="18" charset="0"/>
                <a:cs typeface="Times New Roman" pitchFamily="18" charset="0"/>
              </a:rPr>
              <a:t>Accidents. </a:t>
            </a:r>
          </a:p>
          <a:p>
            <a:pPr>
              <a:buFont typeface="Arial" pitchFamily="34" charset="0"/>
              <a:buChar char="•"/>
            </a:pPr>
            <a:r>
              <a:rPr lang="en-US" sz="2400" dirty="0">
                <a:latin typeface="Times New Roman" pitchFamily="18" charset="0"/>
                <a:cs typeface="Times New Roman" pitchFamily="18" charset="0"/>
              </a:rPr>
              <a:t>All deaths with date and cause. </a:t>
            </a:r>
          </a:p>
          <a:p>
            <a:pPr>
              <a:buFont typeface="Arial" pitchFamily="34" charset="0"/>
              <a:buChar char="•"/>
            </a:pPr>
            <a:r>
              <a:rPr lang="en-US" sz="2400" dirty="0">
                <a:latin typeface="Times New Roman" pitchFamily="18" charset="0"/>
                <a:cs typeface="Times New Roman" pitchFamily="18" charset="0"/>
              </a:rPr>
              <a:t>Possible interactions.  </a:t>
            </a:r>
          </a:p>
          <a:p>
            <a:pPr>
              <a:buFont typeface="Arial" pitchFamily="34" charset="0"/>
              <a:buChar char="•"/>
            </a:pP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Recording event details </a:t>
            </a:r>
          </a:p>
          <a:p>
            <a:r>
              <a:rPr lang="en-US" sz="2400" dirty="0">
                <a:latin typeface="Times New Roman" pitchFamily="18" charset="0"/>
                <a:cs typeface="Times New Roman" pitchFamily="18" charset="0"/>
              </a:rPr>
              <a:t>A brief description of each event is usually all that is necessary. These event descriptions will be reviewed later by </a:t>
            </a:r>
            <a:r>
              <a:rPr lang="en-US" sz="2400" dirty="0" err="1">
                <a:latin typeface="Times New Roman" pitchFamily="18" charset="0"/>
                <a:cs typeface="Times New Roman" pitchFamily="18" charset="0"/>
              </a:rPr>
              <a:t>pharmacovigilance</a:t>
            </a:r>
            <a:r>
              <a:rPr lang="en-US" sz="2400" dirty="0">
                <a:latin typeface="Times New Roman" pitchFamily="18" charset="0"/>
                <a:cs typeface="Times New Roman" pitchFamily="18" charset="0"/>
              </a:rPr>
              <a:t> staff and standard adverse event terminology will be applied by them. The clinician does not need to know the standard event terminology. </a:t>
            </a:r>
          </a:p>
        </p:txBody>
      </p:sp>
    </p:spTree>
    <p:extLst>
      <p:ext uri="{BB962C8B-B14F-4D97-AF65-F5344CB8AC3E}">
        <p14:creationId xmlns:p14="http://schemas.microsoft.com/office/powerpoint/2010/main" val="14911608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7109639"/>
          </a:xfrm>
          <a:prstGeom prst="rect">
            <a:avLst/>
          </a:prstGeom>
        </p:spPr>
        <p:txBody>
          <a:bodyPr wrap="square">
            <a:spAutoFit/>
          </a:bodyPr>
          <a:lstStyle/>
          <a:p>
            <a:r>
              <a:rPr lang="en-US" sz="2400" b="1" dirty="0">
                <a:latin typeface="Times New Roman" pitchFamily="18" charset="0"/>
                <a:cs typeface="Times New Roman" pitchFamily="18" charset="0"/>
              </a:rPr>
              <a:t>Reporting forms (questionnaires)</a:t>
            </a:r>
          </a:p>
          <a:p>
            <a:pPr>
              <a:buFont typeface="Arial" pitchFamily="34" charset="0"/>
              <a:buChar char="•"/>
            </a:pPr>
            <a:r>
              <a:rPr lang="en-US" sz="2400" dirty="0">
                <a:latin typeface="Times New Roman" pitchFamily="18" charset="0"/>
                <a:cs typeface="Times New Roman" pitchFamily="18" charset="0"/>
              </a:rPr>
              <a:t>The CEM questionnaires have two sides</a:t>
            </a:r>
          </a:p>
          <a:p>
            <a:pPr>
              <a:buFont typeface="Arial" pitchFamily="34" charset="0"/>
              <a:buChar char="•"/>
            </a:pPr>
            <a:r>
              <a:rPr lang="en-US" sz="2400" dirty="0">
                <a:latin typeface="Times New Roman" pitchFamily="18" charset="0"/>
                <a:cs typeface="Times New Roman" pitchFamily="18" charset="0"/>
              </a:rPr>
              <a:t>Side A is the Pretreatment questionnaire. This information is used to record patient details, treatment and the events during the pretreatment control period. </a:t>
            </a:r>
          </a:p>
          <a:p>
            <a:pPr>
              <a:buFont typeface="Arial" pitchFamily="34" charset="0"/>
              <a:buChar char="•"/>
            </a:pPr>
            <a:r>
              <a:rPr lang="en-US" sz="2400" dirty="0">
                <a:latin typeface="Times New Roman" pitchFamily="18" charset="0"/>
                <a:cs typeface="Times New Roman" pitchFamily="18" charset="0"/>
              </a:rPr>
              <a:t>Side B is the post-treatment (or follow-up) questionnaire. This provides the follow-up information on events and outcomes of treatment since treatment began. </a:t>
            </a:r>
          </a:p>
          <a:p>
            <a:pPr>
              <a:buFont typeface="Arial" pitchFamily="34" charset="0"/>
              <a:buChar char="•"/>
            </a:pPr>
            <a:r>
              <a:rPr lang="en-US" sz="2400" dirty="0">
                <a:latin typeface="Times New Roman" pitchFamily="18" charset="0"/>
                <a:cs typeface="Times New Roman" pitchFamily="18" charset="0"/>
              </a:rPr>
              <a:t>It is important to make the recording of data as easy as possible. </a:t>
            </a:r>
          </a:p>
          <a:p>
            <a:pPr>
              <a:buFont typeface="Arial" pitchFamily="34" charset="0"/>
              <a:buChar char="•"/>
            </a:pPr>
            <a:r>
              <a:rPr lang="en-US" sz="2400" dirty="0">
                <a:latin typeface="Times New Roman" pitchFamily="18" charset="0"/>
                <a:cs typeface="Times New Roman" pitchFamily="18" charset="0"/>
              </a:rPr>
              <a:t>The patient details should be recorded by an assistant before the patient is seen by the clinical worker. </a:t>
            </a:r>
          </a:p>
          <a:p>
            <a:pPr>
              <a:buFont typeface="Arial" pitchFamily="34" charset="0"/>
              <a:buChar char="•"/>
            </a:pPr>
            <a:r>
              <a:rPr lang="en-US" sz="2400" dirty="0">
                <a:latin typeface="Times New Roman" pitchFamily="18" charset="0"/>
                <a:cs typeface="Times New Roman" pitchFamily="18" charset="0"/>
              </a:rPr>
              <a:t>The questionnaire may need to be adapted for local use. </a:t>
            </a:r>
          </a:p>
          <a:p>
            <a:pPr>
              <a:buFont typeface="Arial" pitchFamily="34" charset="0"/>
              <a:buChar char="•"/>
            </a:pPr>
            <a:r>
              <a:rPr lang="en-US" sz="2400" dirty="0">
                <a:latin typeface="Times New Roman" pitchFamily="18" charset="0"/>
                <a:cs typeface="Times New Roman" pitchFamily="18" charset="0"/>
              </a:rPr>
              <a:t>Consideration should be given to printing the questionnaires on duplicate self-copying (NCR) paper.   </a:t>
            </a:r>
          </a:p>
          <a:p>
            <a:pPr>
              <a:buFont typeface="Arial" pitchFamily="34" charset="0"/>
              <a:buChar char="•"/>
            </a:pPr>
            <a:endParaRPr lang="en-US" sz="2400" dirty="0">
              <a:latin typeface="Times New Roman" pitchFamily="18" charset="0"/>
              <a:cs typeface="Times New Roman" pitchFamily="18" charset="0"/>
            </a:endParaRPr>
          </a:p>
          <a:p>
            <a:pPr>
              <a:buFont typeface="Wingdings" pitchFamily="2" charset="2"/>
              <a:buChar char="§"/>
            </a:pPr>
            <a:r>
              <a:rPr lang="en-US" sz="2400" dirty="0">
                <a:latin typeface="Times New Roman" pitchFamily="18" charset="0"/>
                <a:cs typeface="Times New Roman" pitchFamily="18" charset="0"/>
              </a:rPr>
              <a:t>There would need to be a “pad A” for questionnaire A and “pad B” for questionnaire B. </a:t>
            </a:r>
          </a:p>
          <a:p>
            <a:pPr>
              <a:buFont typeface="Wingdings" pitchFamily="2" charset="2"/>
              <a:buChar char="§"/>
            </a:pPr>
            <a:r>
              <a:rPr lang="en-US" sz="2400" dirty="0">
                <a:latin typeface="Times New Roman" pitchFamily="18" charset="0"/>
                <a:cs typeface="Times New Roman" pitchFamily="18" charset="0"/>
              </a:rPr>
              <a:t>It would be an advantage to have them </a:t>
            </a:r>
            <a:r>
              <a:rPr lang="en-US" sz="2400" dirty="0" err="1">
                <a:latin typeface="Times New Roman" pitchFamily="18" charset="0"/>
                <a:cs typeface="Times New Roman" pitchFamily="18" charset="0"/>
              </a:rPr>
              <a:t>colour</a:t>
            </a:r>
            <a:r>
              <a:rPr lang="en-US" sz="2400" dirty="0">
                <a:latin typeface="Times New Roman" pitchFamily="18" charset="0"/>
                <a:cs typeface="Times New Roman" pitchFamily="18" charset="0"/>
              </a:rPr>
              <a:t>-coded.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8618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756" y="201880"/>
            <a:ext cx="11978244" cy="6656119"/>
          </a:xfrm>
        </p:spPr>
        <p:txBody>
          <a:bodyPr/>
          <a:lstStyle/>
          <a:p>
            <a:pPr marL="0" indent="0">
              <a:buNone/>
            </a:pPr>
            <a:r>
              <a:rPr lang="en-US" sz="2400" i="1" dirty="0" smtClean="0"/>
              <a:t>(c) Marketing </a:t>
            </a:r>
            <a:r>
              <a:rPr lang="en-US" sz="2400" i="1" dirty="0"/>
              <a:t>Experience</a:t>
            </a:r>
          </a:p>
          <a:p>
            <a:pPr marL="0" indent="0">
              <a:buNone/>
            </a:pPr>
            <a:r>
              <a:rPr lang="en-US" sz="2000" dirty="0"/>
              <a:t>The IB should identify countries where the investigational product has been marketed </a:t>
            </a:r>
            <a:r>
              <a:rPr lang="en-US" sz="2000" dirty="0" smtClean="0"/>
              <a:t>or approved</a:t>
            </a:r>
            <a:r>
              <a:rPr lang="en-US" sz="2000" dirty="0"/>
              <a:t>. Any significant information arising from the marketed use should </a:t>
            </a:r>
            <a:r>
              <a:rPr lang="en-US" sz="2000" dirty="0" smtClean="0"/>
              <a:t>be summarised </a:t>
            </a:r>
            <a:r>
              <a:rPr lang="en-US" sz="2000" dirty="0"/>
              <a:t>(e.g., formulations, dosages, routes </a:t>
            </a:r>
            <a:r>
              <a:rPr lang="en-US" sz="2000" dirty="0" smtClean="0"/>
              <a:t>of administration</a:t>
            </a:r>
            <a:r>
              <a:rPr lang="en-US" sz="2000" dirty="0"/>
              <a:t>, and adverse </a:t>
            </a:r>
            <a:r>
              <a:rPr lang="en-US" sz="2000" dirty="0" smtClean="0"/>
              <a:t>product reactions</a:t>
            </a:r>
            <a:r>
              <a:rPr lang="en-US" sz="2000" dirty="0"/>
              <a:t>). The IB should also identify all the countries where the investigational </a:t>
            </a:r>
            <a:r>
              <a:rPr lang="en-US" sz="2000" dirty="0" smtClean="0"/>
              <a:t>product </a:t>
            </a:r>
            <a:r>
              <a:rPr lang="en-US" sz="2000" dirty="0"/>
              <a:t>did not </a:t>
            </a:r>
            <a:r>
              <a:rPr lang="en-US" sz="2000" dirty="0" smtClean="0"/>
              <a:t>receive approval/registration </a:t>
            </a:r>
            <a:r>
              <a:rPr lang="en-US" sz="2000" dirty="0"/>
              <a:t>for marketing or was withdrawn </a:t>
            </a:r>
            <a:r>
              <a:rPr lang="en-US" sz="2000" dirty="0" smtClean="0"/>
              <a:t>from marketing/registration.</a:t>
            </a:r>
            <a:r>
              <a:rPr lang="en-US" sz="2000" b="1" dirty="0"/>
              <a:t> </a:t>
            </a:r>
            <a:endParaRPr lang="en-US" sz="2000" b="1" dirty="0" smtClean="0"/>
          </a:p>
          <a:p>
            <a:pPr marL="0" indent="0">
              <a:buNone/>
            </a:pPr>
            <a:endParaRPr lang="en-US" sz="2000" b="1" dirty="0" smtClean="0"/>
          </a:p>
          <a:p>
            <a:pPr marL="0" indent="0">
              <a:buNone/>
            </a:pPr>
            <a:r>
              <a:rPr lang="en-US" sz="2000" b="1" dirty="0" smtClean="0"/>
              <a:t>SUMMARY </a:t>
            </a:r>
            <a:r>
              <a:rPr lang="en-US" sz="2000" b="1" dirty="0"/>
              <a:t>OF </a:t>
            </a:r>
            <a:r>
              <a:rPr lang="en-US" sz="2000" b="1" dirty="0" smtClean="0"/>
              <a:t>DATA AND GUIDANCE FOR THE INVESTIGATOR</a:t>
            </a:r>
          </a:p>
          <a:p>
            <a:r>
              <a:rPr lang="en-US" sz="2000" dirty="0" smtClean="0"/>
              <a:t>The guidance for the investigator can be viewed as a kind of discussion section in which the totality of the non-clinical and clinical experience is summarised and interpreted so that inferences for the use of the investigational product in future studies can be drawn. </a:t>
            </a:r>
          </a:p>
          <a:p>
            <a:r>
              <a:rPr lang="en-US" sz="2000" dirty="0" smtClean="0"/>
              <a:t>Thus</a:t>
            </a:r>
            <a:r>
              <a:rPr lang="en-US" sz="2000" dirty="0"/>
              <a:t>, any non-clinical findings of potential concern will need to be discussed in terms of either what has been observed in clinical studies conducted to date or what may be anticipated in future clinical studies</a:t>
            </a:r>
            <a:r>
              <a:rPr lang="en-US" sz="2000" dirty="0" smtClean="0"/>
              <a:t>.</a:t>
            </a:r>
            <a:endParaRPr lang="en-US" sz="2000" dirty="0"/>
          </a:p>
          <a:p>
            <a:r>
              <a:rPr lang="en-US" sz="2000" dirty="0"/>
              <a:t>This should also provide practical information for the management of subjects being treated with the investigational product</a:t>
            </a:r>
            <a:r>
              <a:rPr lang="en-US" sz="2000" dirty="0" smtClean="0"/>
              <a:t>.</a:t>
            </a:r>
            <a:endParaRPr lang="en-US" sz="2000" dirty="0"/>
          </a:p>
          <a:p>
            <a:r>
              <a:rPr lang="en-US" sz="2000" dirty="0"/>
              <a:t>This section of the IB will generally contain subheadings such as ‘Therapeutic indications’, ‘Contraindications’, and ‘Warnings and precautions for use’. </a:t>
            </a:r>
          </a:p>
          <a:p>
            <a:endParaRPr lang="en-US" sz="2000" dirty="0"/>
          </a:p>
        </p:txBody>
      </p:sp>
    </p:spTree>
    <p:extLst>
      <p:ext uri="{BB962C8B-B14F-4D97-AF65-F5344CB8AC3E}">
        <p14:creationId xmlns:p14="http://schemas.microsoft.com/office/powerpoint/2010/main" val="14194483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3"/>
            <a:ext cx="9144000" cy="4524315"/>
          </a:xfrm>
          <a:prstGeom prst="rect">
            <a:avLst/>
          </a:prstGeom>
        </p:spPr>
        <p:txBody>
          <a:bodyPr wrap="square">
            <a:spAutoFit/>
          </a:bodyPr>
          <a:lstStyle/>
          <a:p>
            <a:pPr>
              <a:buFont typeface="Wingdings" pitchFamily="2" charset="2"/>
              <a:buChar char="§"/>
            </a:pPr>
            <a:r>
              <a:rPr lang="en-US" sz="2400" dirty="0">
                <a:latin typeface="Times New Roman" pitchFamily="18" charset="0"/>
                <a:cs typeface="Times New Roman" pitchFamily="18" charset="0"/>
              </a:rPr>
              <a:t>When completed, the top copy of each form should be sent to the </a:t>
            </a:r>
            <a:r>
              <a:rPr lang="en-US" sz="2400" dirty="0" err="1">
                <a:latin typeface="Times New Roman" pitchFamily="18" charset="0"/>
                <a:cs typeface="Times New Roman" pitchFamily="18" charset="0"/>
              </a:rPr>
              <a:t>Pharmacovigilance</a:t>
            </a:r>
            <a:r>
              <a:rPr lang="en-US" sz="2400" dirty="0">
                <a:latin typeface="Times New Roman" pitchFamily="18" charset="0"/>
                <a:cs typeface="Times New Roman" pitchFamily="18" charset="0"/>
              </a:rPr>
              <a:t> Centre and the duplicate copy retained in the health facility with the patient’s record, where possible, or in another convenient location. </a:t>
            </a:r>
          </a:p>
          <a:p>
            <a:pPr>
              <a:buFont typeface="Wingdings" pitchFamily="2" charset="2"/>
              <a:buChar char="§"/>
            </a:pPr>
            <a:endParaRPr lang="en-US" sz="2400" dirty="0">
              <a:latin typeface="Times New Roman" pitchFamily="18" charset="0"/>
              <a:cs typeface="Times New Roman" pitchFamily="18" charset="0"/>
            </a:endParaRPr>
          </a:p>
          <a:p>
            <a:pPr>
              <a:buFont typeface="Wingdings" pitchFamily="2" charset="2"/>
              <a:buChar char="§"/>
            </a:pPr>
            <a:r>
              <a:rPr lang="en-US" sz="2400" dirty="0">
                <a:latin typeface="Times New Roman" pitchFamily="18" charset="0"/>
                <a:cs typeface="Times New Roman" pitchFamily="18" charset="0"/>
              </a:rPr>
              <a:t>Questionnaire A would then be sent to the </a:t>
            </a:r>
            <a:r>
              <a:rPr lang="en-US" sz="2400" dirty="0" err="1">
                <a:latin typeface="Times New Roman" pitchFamily="18" charset="0"/>
                <a:cs typeface="Times New Roman" pitchFamily="18" charset="0"/>
              </a:rPr>
              <a:t>Pharmacovigilance</a:t>
            </a:r>
            <a:r>
              <a:rPr lang="en-US" sz="2400" dirty="0">
                <a:latin typeface="Times New Roman" pitchFamily="18" charset="0"/>
                <a:cs typeface="Times New Roman" pitchFamily="18" charset="0"/>
              </a:rPr>
              <a:t> Centre, according to local procedures, without waiting for questionnaire B to be completed. </a:t>
            </a:r>
          </a:p>
          <a:p>
            <a:pPr>
              <a:buFont typeface="Wingdings" pitchFamily="2" charset="2"/>
              <a:buChar char="§"/>
            </a:pPr>
            <a:endParaRPr lang="en-US" sz="2400" dirty="0">
              <a:latin typeface="Times New Roman" pitchFamily="18" charset="0"/>
              <a:cs typeface="Times New Roman" pitchFamily="18" charset="0"/>
            </a:endParaRPr>
          </a:p>
          <a:p>
            <a:pPr>
              <a:buFont typeface="Wingdings" pitchFamily="2" charset="2"/>
              <a:buChar char="§"/>
            </a:pPr>
            <a:r>
              <a:rPr lang="en-US" sz="2400" dirty="0">
                <a:latin typeface="Times New Roman" pitchFamily="18" charset="0"/>
                <a:cs typeface="Times New Roman" pitchFamily="18" charset="0"/>
              </a:rPr>
              <a:t>This policy should result in a reduced likelihood that forms will be lost; copies of the questionnaires would be retained in the health facility for reference</a:t>
            </a:r>
          </a:p>
        </p:txBody>
      </p:sp>
    </p:spTree>
    <p:extLst>
      <p:ext uri="{BB962C8B-B14F-4D97-AF65-F5344CB8AC3E}">
        <p14:creationId xmlns:p14="http://schemas.microsoft.com/office/powerpoint/2010/main" val="18527575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7"/>
            <a:ext cx="9144000" cy="6740307"/>
          </a:xfrm>
          <a:prstGeom prst="rect">
            <a:avLst/>
          </a:prstGeom>
        </p:spPr>
        <p:txBody>
          <a:bodyPr wrap="square">
            <a:spAutoFit/>
          </a:bodyPr>
          <a:lstStyle/>
          <a:p>
            <a:r>
              <a:rPr lang="en-US" sz="2400" b="1" dirty="0">
                <a:latin typeface="Times New Roman" pitchFamily="18" charset="0"/>
                <a:cs typeface="Times New Roman" pitchFamily="18" charset="0"/>
              </a:rPr>
              <a:t>Who should report? </a:t>
            </a:r>
          </a:p>
          <a:p>
            <a:pPr>
              <a:buFont typeface="Arial" pitchFamily="34" charset="0"/>
              <a:buChar char="•"/>
            </a:pPr>
            <a:r>
              <a:rPr lang="en-US" sz="2400" dirty="0">
                <a:latin typeface="Times New Roman" pitchFamily="18" charset="0"/>
                <a:cs typeface="Times New Roman" pitchFamily="18" charset="0"/>
              </a:rPr>
              <a:t>Health workers with clinical responsibility should record the events.</a:t>
            </a:r>
          </a:p>
          <a:p>
            <a:pPr>
              <a:buFont typeface="Arial" pitchFamily="34" charset="0"/>
              <a:buChar char="•"/>
            </a:pPr>
            <a:r>
              <a:rPr lang="en-US" sz="2400" dirty="0">
                <a:latin typeface="Times New Roman" pitchFamily="18" charset="0"/>
                <a:cs typeface="Times New Roman" pitchFamily="18" charset="0"/>
              </a:rPr>
              <a:t>It is desirable that the health worker who treated the patient at the first visit should also see the patient at follow-up.</a:t>
            </a:r>
          </a:p>
          <a:p>
            <a:pPr>
              <a:buFont typeface="Arial" pitchFamily="34" charset="0"/>
              <a:buChar cha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How and where to send the completed questionnaires</a:t>
            </a:r>
          </a:p>
          <a:p>
            <a:pPr>
              <a:buFont typeface="Arial" pitchFamily="34" charset="0"/>
              <a:buChar char="•"/>
            </a:pPr>
            <a:r>
              <a:rPr lang="en-US" sz="2400" dirty="0">
                <a:latin typeface="Times New Roman" pitchFamily="18" charset="0"/>
                <a:cs typeface="Times New Roman" pitchFamily="18" charset="0"/>
              </a:rPr>
              <a:t>The completed questionnaires need to be sent to the National </a:t>
            </a:r>
            <a:r>
              <a:rPr lang="en-US" sz="2400" dirty="0" err="1">
                <a:latin typeface="Times New Roman" pitchFamily="18" charset="0"/>
                <a:cs typeface="Times New Roman" pitchFamily="18" charset="0"/>
              </a:rPr>
              <a:t>Pharmacovigilance</a:t>
            </a:r>
            <a:r>
              <a:rPr lang="en-US" sz="2400" dirty="0">
                <a:latin typeface="Times New Roman" pitchFamily="18" charset="0"/>
                <a:cs typeface="Times New Roman" pitchFamily="18" charset="0"/>
              </a:rPr>
              <a:t> Centre where the events will be assessed and the information entered into a database.</a:t>
            </a:r>
          </a:p>
          <a:p>
            <a:pPr>
              <a:buFont typeface="Arial" pitchFamily="34" charset="0"/>
              <a:buChar char="•"/>
            </a:pPr>
            <a:r>
              <a:rPr lang="en-US" sz="2400" dirty="0">
                <a:latin typeface="Times New Roman" pitchFamily="18" charset="0"/>
                <a:cs typeface="Times New Roman" pitchFamily="18" charset="0"/>
              </a:rPr>
              <a:t>The method of sending the questionnaires needs to be planned with each health facility, from hospitals to rural clinics.</a:t>
            </a:r>
          </a:p>
          <a:p>
            <a:pPr>
              <a:buFont typeface="Arial" pitchFamily="34" charset="0"/>
              <a:buChar char="•"/>
            </a:pPr>
            <a:r>
              <a:rPr lang="en-US" sz="2400" dirty="0">
                <a:latin typeface="Times New Roman" pitchFamily="18" charset="0"/>
                <a:cs typeface="Times New Roman" pitchFamily="18" charset="0"/>
              </a:rPr>
              <a:t>It may be desirable for rural clinics to send their reports to district hospitals and for district hospitals to send them to referral hospitals which will send them to the </a:t>
            </a:r>
            <a:r>
              <a:rPr lang="en-US" sz="2400" dirty="0" err="1">
                <a:latin typeface="Times New Roman" pitchFamily="18" charset="0"/>
                <a:cs typeface="Times New Roman" pitchFamily="18" charset="0"/>
              </a:rPr>
              <a:t>Pharmacovigilance</a:t>
            </a:r>
            <a:r>
              <a:rPr lang="en-US" sz="2400" dirty="0">
                <a:latin typeface="Times New Roman" pitchFamily="18" charset="0"/>
                <a:cs typeface="Times New Roman" pitchFamily="18" charset="0"/>
              </a:rPr>
              <a:t> Centre.</a:t>
            </a:r>
          </a:p>
          <a:p>
            <a:pPr>
              <a:buFont typeface="Arial" pitchFamily="34" charset="0"/>
              <a:buChar char="•"/>
            </a:pPr>
            <a:r>
              <a:rPr lang="en-US" sz="2400" dirty="0">
                <a:latin typeface="Times New Roman" pitchFamily="18" charset="0"/>
                <a:cs typeface="Times New Roman" pitchFamily="18" charset="0"/>
              </a:rPr>
              <a:t>The questionnaires should be stored securely so that they cannot be accessed by unauthorized people.</a:t>
            </a:r>
          </a:p>
          <a:p>
            <a:pPr>
              <a:buFont typeface="Arial" pitchFamily="34" charset="0"/>
              <a:buChar char="•"/>
            </a:pPr>
            <a:r>
              <a:rPr lang="en-US" sz="2400" dirty="0">
                <a:latin typeface="Times New Roman" pitchFamily="18" charset="0"/>
                <a:cs typeface="Times New Roman" pitchFamily="18" charset="0"/>
              </a:rPr>
              <a:t>An appropriate frequency for sending the reports needs to be established, e.g. weekly</a:t>
            </a:r>
          </a:p>
        </p:txBody>
      </p:sp>
    </p:spTree>
    <p:extLst>
      <p:ext uri="{BB962C8B-B14F-4D97-AF65-F5344CB8AC3E}">
        <p14:creationId xmlns:p14="http://schemas.microsoft.com/office/powerpoint/2010/main" val="12663293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6"/>
            <a:ext cx="9144000" cy="5632311"/>
          </a:xfrm>
          <a:prstGeom prst="rect">
            <a:avLst/>
          </a:prstGeom>
        </p:spPr>
        <p:txBody>
          <a:bodyPr wrap="square">
            <a:spAutoFit/>
          </a:bodyPr>
          <a:lstStyle/>
          <a:p>
            <a:r>
              <a:rPr lang="en-US" sz="2400" b="1" dirty="0">
                <a:latin typeface="Times New Roman" pitchFamily="18" charset="0"/>
                <a:cs typeface="Times New Roman" pitchFamily="18" charset="0"/>
              </a:rPr>
              <a:t>Fourth step – Clinical review</a:t>
            </a:r>
          </a:p>
          <a:p>
            <a:r>
              <a:rPr lang="en-US" sz="2400" dirty="0">
                <a:latin typeface="Times New Roman" pitchFamily="18" charset="0"/>
                <a:cs typeface="Times New Roman" pitchFamily="18" charset="0"/>
              </a:rPr>
              <a:t>This involves the following activities in the </a:t>
            </a:r>
            <a:r>
              <a:rPr lang="en-US" sz="2400" dirty="0" err="1">
                <a:latin typeface="Times New Roman" pitchFamily="18" charset="0"/>
                <a:cs typeface="Times New Roman" pitchFamily="18" charset="0"/>
              </a:rPr>
              <a:t>Pharmacovigilance</a:t>
            </a:r>
            <a:r>
              <a:rPr lang="en-US" sz="2400" dirty="0">
                <a:latin typeface="Times New Roman" pitchFamily="18" charset="0"/>
                <a:cs typeface="Times New Roman" pitchFamily="18" charset="0"/>
              </a:rPr>
              <a:t> Centre:</a:t>
            </a:r>
          </a:p>
          <a:p>
            <a:r>
              <a:rPr lang="en-US" sz="2400" dirty="0">
                <a:latin typeface="Times New Roman" pitchFamily="18" charset="0"/>
                <a:cs typeface="Times New Roman" pitchFamily="18" charset="0"/>
              </a:rPr>
              <a:t>• Assessing the clinical details and determining the appropriate event terms.</a:t>
            </a:r>
          </a:p>
          <a:p>
            <a:r>
              <a:rPr lang="en-US" sz="2400" dirty="0">
                <a:latin typeface="Times New Roman" pitchFamily="18" charset="0"/>
                <a:cs typeface="Times New Roman" pitchFamily="18" charset="0"/>
              </a:rPr>
              <a:t>• Determining the duration to onset of each event.</a:t>
            </a:r>
          </a:p>
          <a:p>
            <a:r>
              <a:rPr lang="en-US" sz="2400" dirty="0">
                <a:latin typeface="Times New Roman" pitchFamily="18" charset="0"/>
                <a:cs typeface="Times New Roman" pitchFamily="18" charset="0"/>
              </a:rPr>
              <a:t>• Recording data on </a:t>
            </a:r>
            <a:r>
              <a:rPr lang="en-US" sz="2400" dirty="0" err="1">
                <a:latin typeface="Times New Roman" pitchFamily="18" charset="0"/>
                <a:cs typeface="Times New Roman" pitchFamily="18" charset="0"/>
              </a:rPr>
              <a:t>dechallenge</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rechallenge</a:t>
            </a:r>
            <a:r>
              <a:rPr lang="en-US" sz="2400" dirty="0">
                <a:latin typeface="Times New Roman" pitchFamily="18" charset="0"/>
                <a:cs typeface="Times New Roman" pitchFamily="18" charset="0"/>
              </a:rPr>
              <a:t> (if any).</a:t>
            </a:r>
          </a:p>
          <a:p>
            <a:r>
              <a:rPr lang="en-US" sz="2400" dirty="0">
                <a:latin typeface="Times New Roman" pitchFamily="18" charset="0"/>
                <a:cs typeface="Times New Roman" pitchFamily="18" charset="0"/>
              </a:rPr>
              <a:t>• Determining severity and seriousness.</a:t>
            </a:r>
          </a:p>
          <a:p>
            <a:r>
              <a:rPr lang="en-US" sz="2400" dirty="0">
                <a:latin typeface="Times New Roman" pitchFamily="18" charset="0"/>
                <a:cs typeface="Times New Roman" pitchFamily="18" charset="0"/>
              </a:rPr>
              <a:t>• Recording the outcome of each event.</a:t>
            </a:r>
          </a:p>
          <a:p>
            <a:r>
              <a:rPr lang="en-US" sz="2400" dirty="0">
                <a:latin typeface="Times New Roman" pitchFamily="18" charset="0"/>
                <a:cs typeface="Times New Roman" pitchFamily="18" charset="0"/>
              </a:rPr>
              <a:t>• Undertaking a relationship assessment for each event as the first step in establishing causality.</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The event should be specific to be acceptable for recording </a:t>
            </a:r>
          </a:p>
          <a:p>
            <a:r>
              <a:rPr lang="en-US" sz="2400" dirty="0">
                <a:latin typeface="Times New Roman" pitchFamily="18" charset="0"/>
                <a:cs typeface="Times New Roman" pitchFamily="18" charset="0"/>
              </a:rPr>
              <a:t>For example, sometimes a “stomach upset” is reported, but this description is too vague. It could mean dyspepsia, nausea, vomiting, </a:t>
            </a:r>
            <a:r>
              <a:rPr lang="en-US" sz="2400" dirty="0" err="1">
                <a:latin typeface="Times New Roman" pitchFamily="18" charset="0"/>
                <a:cs typeface="Times New Roman" pitchFamily="18" charset="0"/>
              </a:rPr>
              <a:t>diarrhoea</a:t>
            </a:r>
            <a:r>
              <a:rPr lang="en-US" sz="2400" dirty="0">
                <a:latin typeface="Times New Roman" pitchFamily="18" charset="0"/>
                <a:cs typeface="Times New Roman" pitchFamily="18" charset="0"/>
              </a:rPr>
              <a:t>, or some other specific event.</a:t>
            </a:r>
          </a:p>
        </p:txBody>
      </p:sp>
    </p:spTree>
    <p:extLst>
      <p:ext uri="{BB962C8B-B14F-4D97-AF65-F5344CB8AC3E}">
        <p14:creationId xmlns:p14="http://schemas.microsoft.com/office/powerpoint/2010/main" val="14256671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6"/>
            <a:ext cx="9144000" cy="6001643"/>
          </a:xfrm>
          <a:prstGeom prst="rect">
            <a:avLst/>
          </a:prstGeom>
        </p:spPr>
        <p:txBody>
          <a:bodyPr wrap="square">
            <a:spAutoFit/>
          </a:bodyPr>
          <a:lstStyle/>
          <a:p>
            <a:r>
              <a:rPr lang="en-US" sz="2400" b="1" dirty="0">
                <a:latin typeface="Times New Roman" pitchFamily="18" charset="0"/>
                <a:cs typeface="Times New Roman" pitchFamily="18" charset="0"/>
              </a:rPr>
              <a:t>Determining the event term </a:t>
            </a:r>
          </a:p>
          <a:p>
            <a:pPr>
              <a:buFont typeface="Arial" pitchFamily="34" charset="0"/>
              <a:buChar char="•"/>
            </a:pPr>
            <a:r>
              <a:rPr lang="en-US" sz="2400" dirty="0">
                <a:latin typeface="Times New Roman" pitchFamily="18" charset="0"/>
                <a:cs typeface="Times New Roman" pitchFamily="18" charset="0"/>
              </a:rPr>
              <a:t>A person with clinical expertise (the CEM Clinical Supervisor) in the </a:t>
            </a:r>
            <a:r>
              <a:rPr lang="en-US" sz="2400" dirty="0" err="1">
                <a:latin typeface="Times New Roman" pitchFamily="18" charset="0"/>
                <a:cs typeface="Times New Roman" pitchFamily="18" charset="0"/>
              </a:rPr>
              <a:t>Pharmacovigilance</a:t>
            </a:r>
            <a:r>
              <a:rPr lang="en-US" sz="2400" dirty="0">
                <a:latin typeface="Times New Roman" pitchFamily="18" charset="0"/>
                <a:cs typeface="Times New Roman" pitchFamily="18" charset="0"/>
              </a:rPr>
              <a:t> Centre should review the details of the events described. </a:t>
            </a:r>
          </a:p>
          <a:p>
            <a:pPr>
              <a:buFont typeface="Arial" pitchFamily="34" charset="0"/>
              <a:buChar char="•"/>
            </a:pPr>
            <a:r>
              <a:rPr lang="en-US" sz="2400" dirty="0">
                <a:latin typeface="Times New Roman" pitchFamily="18" charset="0"/>
                <a:cs typeface="Times New Roman" pitchFamily="18" charset="0"/>
              </a:rPr>
              <a:t>The first decision to be made is which clinical group(s), e.g. alimentary or respiratory, would be the most appropriate in which to record the event(s). </a:t>
            </a:r>
          </a:p>
          <a:p>
            <a:pPr>
              <a:buFont typeface="Arial" pitchFamily="34" charset="0"/>
              <a:buChar char="•"/>
            </a:pPr>
            <a:r>
              <a:rPr lang="en-US" sz="2400" dirty="0">
                <a:latin typeface="Times New Roman" pitchFamily="18" charset="0"/>
                <a:cs typeface="Times New Roman" pitchFamily="18" charset="0"/>
              </a:rPr>
              <a:t>The most appropriate term should then be selected from the particular system organ class (SOC) in the WHO-ART dictionary. </a:t>
            </a:r>
          </a:p>
          <a:p>
            <a:pPr>
              <a:buFont typeface="Arial" pitchFamily="34" charset="0"/>
              <a:buChar char="•"/>
            </a:pPr>
            <a:r>
              <a:rPr lang="en-US" sz="2400" dirty="0">
                <a:latin typeface="Times New Roman" pitchFamily="18" charset="0"/>
                <a:cs typeface="Times New Roman" pitchFamily="18" charset="0"/>
              </a:rPr>
              <a:t>The selected terms should be recorded for later data entry on a coding sheet</a:t>
            </a:r>
          </a:p>
          <a:p>
            <a:r>
              <a:rPr lang="en-US" sz="2400" b="1" dirty="0">
                <a:latin typeface="Times New Roman" pitchFamily="18" charset="0"/>
                <a:cs typeface="Times New Roman" pitchFamily="18" charset="0"/>
              </a:rPr>
              <a:t>Seriousness</a:t>
            </a:r>
          </a:p>
          <a:p>
            <a:pPr>
              <a:buFont typeface="Arial" pitchFamily="34" charset="0"/>
              <a:buChar char="•"/>
            </a:pPr>
            <a:r>
              <a:rPr lang="en-US" sz="2400" dirty="0">
                <a:latin typeface="Times New Roman" pitchFamily="18" charset="0"/>
                <a:cs typeface="Times New Roman" pitchFamily="18" charset="0"/>
              </a:rPr>
              <a:t>Each event should be routinely recorded as either serious or not serious. </a:t>
            </a:r>
          </a:p>
          <a:p>
            <a:pPr>
              <a:buFont typeface="Arial" pitchFamily="34" charset="0"/>
              <a:buChar char="•"/>
            </a:pPr>
            <a:r>
              <a:rPr lang="en-US" sz="2400" dirty="0">
                <a:latin typeface="Times New Roman" pitchFamily="18" charset="0"/>
                <a:cs typeface="Times New Roman" pitchFamily="18" charset="0"/>
              </a:rPr>
              <a:t>If serious, then the reason for this choice of description should be given. The coding sheet allows for a code to be entered, e.g. “H” for hospitalized or prolonged hospitalization.</a:t>
            </a:r>
          </a:p>
        </p:txBody>
      </p:sp>
    </p:spTree>
    <p:extLst>
      <p:ext uri="{BB962C8B-B14F-4D97-AF65-F5344CB8AC3E}">
        <p14:creationId xmlns:p14="http://schemas.microsoft.com/office/powerpoint/2010/main" val="20720000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7"/>
            <a:ext cx="9144000" cy="6740307"/>
          </a:xfrm>
          <a:prstGeom prst="rect">
            <a:avLst/>
          </a:prstGeom>
        </p:spPr>
        <p:txBody>
          <a:bodyPr wrap="square">
            <a:spAutoFit/>
          </a:bodyPr>
          <a:lstStyle/>
          <a:p>
            <a:r>
              <a:rPr lang="en-US" sz="2400" b="1" dirty="0">
                <a:latin typeface="Times New Roman" pitchFamily="18" charset="0"/>
                <a:cs typeface="Times New Roman" pitchFamily="18" charset="0"/>
              </a:rPr>
              <a:t>Severity</a:t>
            </a:r>
          </a:p>
          <a:p>
            <a:pPr>
              <a:buFont typeface="Arial" pitchFamily="34" charset="0"/>
              <a:buChar char="•"/>
            </a:pPr>
            <a:r>
              <a:rPr lang="en-US" sz="2400" dirty="0">
                <a:latin typeface="Times New Roman" pitchFamily="18" charset="0"/>
                <a:cs typeface="Times New Roman" pitchFamily="18" charset="0"/>
              </a:rPr>
              <a:t>Severity does not have the same meaning as seriousness. A patient can experience a severe event that is not serious. </a:t>
            </a:r>
          </a:p>
          <a:p>
            <a:pPr>
              <a:buFont typeface="Arial" pitchFamily="34" charset="0"/>
              <a:buChar char="•"/>
            </a:pPr>
            <a:r>
              <a:rPr lang="en-US" sz="2400" dirty="0">
                <a:latin typeface="Times New Roman" pitchFamily="18" charset="0"/>
                <a:cs typeface="Times New Roman" pitchFamily="18" charset="0"/>
              </a:rPr>
              <a:t>Severity is a subjective assessment made by the patient and/or the clinician. Although subjective, it is nevertheless useful in identifying reactions that may affect adherence. </a:t>
            </a:r>
          </a:p>
          <a:p>
            <a:pPr>
              <a:buFont typeface="Arial" pitchFamily="34" charset="0"/>
              <a:buChar char="•"/>
            </a:pPr>
            <a:r>
              <a:rPr lang="en-US" sz="2400" dirty="0">
                <a:latin typeface="Times New Roman" pitchFamily="18" charset="0"/>
                <a:cs typeface="Times New Roman" pitchFamily="18" charset="0"/>
              </a:rPr>
              <a:t>It can be recorded on the coding sheet as “1” for severe or “2” for not severe. </a:t>
            </a:r>
          </a:p>
          <a:p>
            <a:r>
              <a:rPr lang="en-US" sz="2400" b="1" dirty="0">
                <a:latin typeface="Times New Roman" pitchFamily="18" charset="0"/>
                <a:cs typeface="Times New Roman" pitchFamily="18" charset="0"/>
              </a:rPr>
              <a:t>Outcome</a:t>
            </a:r>
          </a:p>
          <a:p>
            <a:r>
              <a:rPr lang="en-US" sz="2400" dirty="0">
                <a:latin typeface="Times New Roman" pitchFamily="18" charset="0"/>
                <a:cs typeface="Times New Roman" pitchFamily="18" charset="0"/>
              </a:rPr>
              <a:t>The types of outcome to be recorded are listed on the coding sheet (with codes for entry), and are: </a:t>
            </a:r>
          </a:p>
          <a:p>
            <a:r>
              <a:rPr lang="en-US" sz="2400" dirty="0">
                <a:latin typeface="Times New Roman" pitchFamily="18" charset="0"/>
                <a:cs typeface="Times New Roman" pitchFamily="18" charset="0"/>
              </a:rPr>
              <a:t>• recovered without </a:t>
            </a:r>
            <a:r>
              <a:rPr lang="en-US" sz="2400" dirty="0" err="1">
                <a:latin typeface="Times New Roman" pitchFamily="18" charset="0"/>
                <a:cs typeface="Times New Roman" pitchFamily="18" charset="0"/>
              </a:rPr>
              <a:t>sequelae</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recovered with </a:t>
            </a:r>
            <a:r>
              <a:rPr lang="en-US" sz="2400" dirty="0" err="1">
                <a:latin typeface="Times New Roman" pitchFamily="18" charset="0"/>
                <a:cs typeface="Times New Roman" pitchFamily="18" charset="0"/>
              </a:rPr>
              <a:t>sequelae</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not yet recovered; </a:t>
            </a:r>
          </a:p>
          <a:p>
            <a:r>
              <a:rPr lang="en-US" sz="2400" dirty="0">
                <a:latin typeface="Times New Roman" pitchFamily="18" charset="0"/>
                <a:cs typeface="Times New Roman" pitchFamily="18" charset="0"/>
              </a:rPr>
              <a:t>• died due to adverse reaction; </a:t>
            </a:r>
          </a:p>
          <a:p>
            <a:r>
              <a:rPr lang="en-US" sz="2400" dirty="0">
                <a:latin typeface="Times New Roman" pitchFamily="18" charset="0"/>
                <a:cs typeface="Times New Roman" pitchFamily="18" charset="0"/>
              </a:rPr>
              <a:t>• died – medicine may be contributory; </a:t>
            </a:r>
          </a:p>
          <a:p>
            <a:r>
              <a:rPr lang="en-US" sz="2400" dirty="0">
                <a:latin typeface="Times New Roman" pitchFamily="18" charset="0"/>
                <a:cs typeface="Times New Roman" pitchFamily="18" charset="0"/>
              </a:rPr>
              <a:t>• died – unrelated to medicine; </a:t>
            </a:r>
          </a:p>
          <a:p>
            <a:r>
              <a:rPr lang="en-US" sz="2400" dirty="0">
                <a:latin typeface="Times New Roman" pitchFamily="18" charset="0"/>
                <a:cs typeface="Times New Roman" pitchFamily="18" charset="0"/>
              </a:rPr>
              <a:t>• died – cause unknown.</a:t>
            </a:r>
          </a:p>
        </p:txBody>
      </p:sp>
    </p:spTree>
    <p:extLst>
      <p:ext uri="{BB962C8B-B14F-4D97-AF65-F5344CB8AC3E}">
        <p14:creationId xmlns:p14="http://schemas.microsoft.com/office/powerpoint/2010/main" val="308478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descr="http://c.ymcdn.com/sites/www.oanp.org/resource/resmgr/images/protocol_logo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85217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2566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532405</TotalTime>
  <Words>7468</Words>
  <Application>Microsoft Office PowerPoint</Application>
  <PresentationFormat>Widescreen</PresentationFormat>
  <Paragraphs>798</Paragraphs>
  <Slides>84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84</vt:i4>
      </vt:variant>
    </vt:vector>
  </HeadingPairs>
  <TitlesOfParts>
    <vt:vector size="95" baseType="lpstr">
      <vt:lpstr>Microsoft YaHei</vt:lpstr>
      <vt:lpstr>Algerian</vt:lpstr>
      <vt:lpstr>Arial</vt:lpstr>
      <vt:lpstr>Calibri</vt:lpstr>
      <vt:lpstr>Calibri Light</vt:lpstr>
      <vt:lpstr>Monotype Corsiva</vt:lpstr>
      <vt:lpstr>Symbol</vt:lpstr>
      <vt:lpstr>Tempus Sans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Spontaneous reporting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85</cp:revision>
  <dcterms:created xsi:type="dcterms:W3CDTF">2019-07-01T12:34:54Z</dcterms:created>
  <dcterms:modified xsi:type="dcterms:W3CDTF">2021-05-06T16:46:34Z</dcterms:modified>
</cp:coreProperties>
</file>