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1" r:id="rId4"/>
    <p:sldId id="264" r:id="rId5"/>
    <p:sldId id="260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451EE-C99D-4464-846E-EDD7F2C4FE7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FD652-1DA6-433F-A97C-166B16CD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77A44D-2175-4A57-93AB-D68039EE9BD2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9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6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4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30BB-58E5-4EA0-9E95-A807409AD6E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BC1A-5DF6-4D20-AB37-B8A619EC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24401" y="3810000"/>
            <a:ext cx="960519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Sponsor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1" y="3810000"/>
            <a:ext cx="1119345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CRO - CTT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8200" y="2286000"/>
            <a:ext cx="2343590" cy="36933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Regulatory Authorities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96200" y="3810000"/>
            <a:ext cx="269747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Clinical Data Management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53400" y="2362201"/>
            <a:ext cx="17526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SAS ( Analysis &amp; Reporting)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8200" y="4724400"/>
            <a:ext cx="1295400" cy="1754326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Protocol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SOP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IB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 IP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ETHICS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  ICF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Clinical Data-Managing, Analyzing, Submitting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Using </a:t>
            </a:r>
            <a:r>
              <a:rPr lang="en-US" sz="3200" b="1" dirty="0" err="1">
                <a:solidFill>
                  <a:srgbClr val="0000FF"/>
                </a:solidFill>
              </a:rPr>
              <a:t>Softwares</a:t>
            </a:r>
            <a:r>
              <a:rPr lang="en-US" sz="3200" b="1" dirty="0">
                <a:solidFill>
                  <a:srgbClr val="0000FF"/>
                </a:solidFill>
              </a:rPr>
              <a:t> (Oracle Clinical, Argus Safety &amp; SAS)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667000" y="29718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28801" y="2209800"/>
            <a:ext cx="186658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PV (PV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CENTRES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76400" y="3200400"/>
            <a:ext cx="2209800" cy="1477328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CLINICAL</a:t>
            </a:r>
            <a:r>
              <a:rPr lang="en-US" dirty="0"/>
              <a:t> </a:t>
            </a:r>
            <a:r>
              <a:rPr lang="en-US" b="1" dirty="0"/>
              <a:t>RESEARCH</a:t>
            </a:r>
          </a:p>
          <a:p>
            <a:r>
              <a:rPr lang="en-US" b="1" dirty="0"/>
              <a:t>Drug development </a:t>
            </a:r>
          </a:p>
          <a:p>
            <a:r>
              <a:rPr lang="en-US" b="1" dirty="0"/>
              <a:t>Process + Preclinical</a:t>
            </a:r>
          </a:p>
          <a:p>
            <a:r>
              <a:rPr lang="en-US" b="1" dirty="0"/>
              <a:t>+Clinical Trials</a:t>
            </a:r>
          </a:p>
          <a:p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86200" y="4038600"/>
            <a:ext cx="822960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2286794" y="2894806"/>
            <a:ext cx="609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33801" y="2438400"/>
            <a:ext cx="876613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57800" y="2667000"/>
            <a:ext cx="0" cy="100584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715000" y="40386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315200" y="4038600"/>
            <a:ext cx="36576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8550434" y="3412966"/>
            <a:ext cx="731520" cy="1588"/>
          </a:xfrm>
          <a:prstGeom prst="straightConnector1">
            <a:avLst/>
          </a:prstGeom>
          <a:ln w="254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81600" y="4191000"/>
            <a:ext cx="0" cy="5486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943600" y="5638800"/>
            <a:ext cx="82296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 flipH="1" flipV="1">
            <a:off x="6096794" y="4952206"/>
            <a:ext cx="1371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34000" y="28194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(ICH-GCP)</a:t>
            </a:r>
          </a:p>
          <a:p>
            <a:r>
              <a:rPr lang="en-US" b="1" dirty="0"/>
              <a:t>guidelines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4343400"/>
            <a:ext cx="1981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05800" y="4343401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Oracle Clinical Software</a:t>
            </a:r>
          </a:p>
        </p:txBody>
      </p:sp>
      <p:sp>
        <p:nvSpPr>
          <p:cNvPr id="25" name="Oval 24"/>
          <p:cNvSpPr/>
          <p:nvPr/>
        </p:nvSpPr>
        <p:spPr>
          <a:xfrm>
            <a:off x="1905000" y="1295400"/>
            <a:ext cx="1600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0" y="12192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Argus Safety</a:t>
            </a:r>
          </a:p>
        </p:txBody>
      </p:sp>
      <p:sp>
        <p:nvSpPr>
          <p:cNvPr id="31" name="Oval 30"/>
          <p:cNvSpPr/>
          <p:nvPr/>
        </p:nvSpPr>
        <p:spPr>
          <a:xfrm>
            <a:off x="7924800" y="1219200"/>
            <a:ext cx="1828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53400" y="12954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SAS Clinical</a:t>
            </a:r>
          </a:p>
        </p:txBody>
      </p:sp>
    </p:spTree>
    <p:extLst>
      <p:ext uri="{BB962C8B-B14F-4D97-AF65-F5344CB8AC3E}">
        <p14:creationId xmlns:p14="http://schemas.microsoft.com/office/powerpoint/2010/main" val="32879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drug-discovery-process-style-5-powerpoint-presentation-templates-1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3505200"/>
          </a:xfrm>
          <a:prstGeom prst="rect">
            <a:avLst/>
          </a:prstGeom>
          <a:noFill/>
        </p:spPr>
      </p:pic>
      <p:pic>
        <p:nvPicPr>
          <p:cNvPr id="4" name="Picture 2" descr="C:\Users\User\Desktop\bhc_overview_pro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05200"/>
            <a:ext cx="9144000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33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93392" y="237745"/>
            <a:ext cx="8394192" cy="62179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PHARMACOVIGILANCE ?</a:t>
            </a:r>
            <a:endParaRPr lang="en-GB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ims &amp; Scope&#10;• To improve patient care &amp; safety in relation to&#10;medicines &amp; all medical &amp; para-medical&#10;interventions&#10;• To i...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2" t="15237" r="6171" b="12431"/>
          <a:stretch/>
        </p:blipFill>
        <p:spPr bwMode="auto">
          <a:xfrm>
            <a:off x="1929384" y="960618"/>
            <a:ext cx="8458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905000" y="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reports about Adverse Events in Clinical trials and in PMS</a:t>
            </a:r>
          </a:p>
        </p:txBody>
      </p:sp>
      <p:sp>
        <p:nvSpPr>
          <p:cNvPr id="11" name="Oval 10"/>
          <p:cNvSpPr/>
          <p:nvPr/>
        </p:nvSpPr>
        <p:spPr>
          <a:xfrm>
            <a:off x="4800600" y="2743200"/>
            <a:ext cx="2971800" cy="9144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Sponsor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28800" y="1676400"/>
            <a:ext cx="3429000" cy="762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Investigator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554323" y="2855939"/>
            <a:ext cx="836613" cy="1588"/>
          </a:xfrm>
          <a:prstGeom prst="line">
            <a:avLst/>
          </a:prstGeom>
          <a:ln w="317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71800" y="3276600"/>
            <a:ext cx="1905000" cy="1588"/>
          </a:xfrm>
          <a:prstGeom prst="straightConnector1">
            <a:avLst/>
          </a:prstGeom>
          <a:ln w="31750"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TextBox 28"/>
          <p:cNvSpPr txBox="1">
            <a:spLocks noChangeArrowheads="1"/>
          </p:cNvSpPr>
          <p:nvPr/>
        </p:nvSpPr>
        <p:spPr bwMode="auto">
          <a:xfrm>
            <a:off x="2971852" y="2514653"/>
            <a:ext cx="2042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Trials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6705600" y="3657600"/>
            <a:ext cx="1600200" cy="1600200"/>
          </a:xfrm>
          <a:prstGeom prst="bentConnector3">
            <a:avLst>
              <a:gd name="adj1" fmla="val 50000"/>
            </a:avLst>
          </a:prstGeom>
          <a:ln w="31750"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629400" y="5334000"/>
            <a:ext cx="3581400" cy="1143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Health Authority</a:t>
            </a:r>
          </a:p>
        </p:txBody>
      </p:sp>
      <p:sp>
        <p:nvSpPr>
          <p:cNvPr id="10250" name="Rectangle 35"/>
          <p:cNvSpPr>
            <a:spLocks noChangeArrowheads="1"/>
          </p:cNvSpPr>
          <p:nvPr/>
        </p:nvSpPr>
        <p:spPr bwMode="auto">
          <a:xfrm>
            <a:off x="6781850" y="3962408"/>
            <a:ext cx="2042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962400" y="3657600"/>
            <a:ext cx="1371600" cy="1143000"/>
          </a:xfrm>
          <a:prstGeom prst="straightConnector1">
            <a:avLst/>
          </a:prstGeom>
          <a:ln w="31750"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05000" y="4876800"/>
            <a:ext cx="4267200" cy="1676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Consumers, Physicians, Health care Professionals</a:t>
            </a:r>
          </a:p>
        </p:txBody>
      </p:sp>
      <p:sp>
        <p:nvSpPr>
          <p:cNvPr id="10253" name="TextBox 41"/>
          <p:cNvSpPr txBox="1">
            <a:spLocks noChangeArrowheads="1"/>
          </p:cNvSpPr>
          <p:nvPr/>
        </p:nvSpPr>
        <p:spPr bwMode="auto">
          <a:xfrm>
            <a:off x="3657634" y="3886202"/>
            <a:ext cx="833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PMS</a:t>
            </a:r>
          </a:p>
        </p:txBody>
      </p:sp>
      <p:sp>
        <p:nvSpPr>
          <p:cNvPr id="10254" name="Rectangle 42"/>
          <p:cNvSpPr>
            <a:spLocks noChangeArrowheads="1"/>
          </p:cNvSpPr>
          <p:nvPr/>
        </p:nvSpPr>
        <p:spPr bwMode="auto">
          <a:xfrm>
            <a:off x="7162834" y="4572053"/>
            <a:ext cx="833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PMS</a:t>
            </a:r>
          </a:p>
        </p:txBody>
      </p:sp>
    </p:spTree>
    <p:extLst>
      <p:ext uri="{BB962C8B-B14F-4D97-AF65-F5344CB8AC3E}">
        <p14:creationId xmlns:p14="http://schemas.microsoft.com/office/powerpoint/2010/main" val="2026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20738" y="143978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Drug Effects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4293" y="938284"/>
            <a:ext cx="14859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Good</a:t>
            </a:r>
          </a:p>
          <a:p>
            <a:pPr algn="ctr"/>
            <a:r>
              <a:rPr lang="en-US" sz="2400" b="1" dirty="0">
                <a:solidFill>
                  <a:prstClr val="white"/>
                </a:solidFill>
              </a:rPr>
              <a:t>Benefit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278465" y="956393"/>
            <a:ext cx="14287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Bad</a:t>
            </a:r>
          </a:p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Risk - AE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41829" y="1789504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Expected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34519" y="1792837"/>
            <a:ext cx="1869743" cy="55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Unexpected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804046" y="2627335"/>
            <a:ext cx="2013614" cy="7163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Signal </a:t>
            </a:r>
            <a:r>
              <a:rPr lang="en-US" sz="2400" b="1" dirty="0" smtClean="0">
                <a:solidFill>
                  <a:prstClr val="white"/>
                </a:solidFill>
              </a:rPr>
              <a:t>Detection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28913" y="2633145"/>
            <a:ext cx="2231696" cy="6832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</a:rPr>
              <a:t>Risk Management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06079" y="3683018"/>
            <a:ext cx="15240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Case Intake</a:t>
            </a:r>
          </a:p>
        </p:txBody>
      </p:sp>
      <p:grpSp>
        <p:nvGrpSpPr>
          <p:cNvPr id="2" name="Group 34"/>
          <p:cNvGrpSpPr/>
          <p:nvPr/>
        </p:nvGrpSpPr>
        <p:grpSpPr>
          <a:xfrm>
            <a:off x="276224" y="3682474"/>
            <a:ext cx="5260359" cy="2840818"/>
            <a:chOff x="228599" y="3636182"/>
            <a:chExt cx="5260359" cy="2840818"/>
          </a:xfrm>
          <a:solidFill>
            <a:srgbClr val="92D050"/>
          </a:solidFill>
        </p:grpSpPr>
        <p:sp>
          <p:nvSpPr>
            <p:cNvPr id="23" name="Rounded Rectangle 22"/>
            <p:cNvSpPr/>
            <p:nvPr/>
          </p:nvSpPr>
          <p:spPr>
            <a:xfrm>
              <a:off x="228600" y="5791200"/>
              <a:ext cx="1524000" cy="685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black"/>
                  </a:solidFill>
                </a:rPr>
                <a:t>Data Entry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8599" y="4743733"/>
              <a:ext cx="1525279" cy="750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black"/>
                  </a:solidFill>
                </a:rPr>
                <a:t>Case Triage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14549" y="5791200"/>
              <a:ext cx="1631903" cy="685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black"/>
                  </a:solidFill>
                </a:rPr>
                <a:t>Quality Review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141845" y="4757382"/>
              <a:ext cx="1524000" cy="685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black"/>
                  </a:solidFill>
                </a:rPr>
                <a:t>Medical Review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14549" y="3636182"/>
              <a:ext cx="1509073" cy="685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prstClr val="black"/>
                  </a:solidFill>
                </a:rPr>
                <a:t>Unblinding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041158" y="4743925"/>
              <a:ext cx="1447800" cy="6858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black"/>
                  </a:solidFill>
                </a:rPr>
                <a:t>Reporting</a:t>
              </a: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5773003" y="4470862"/>
            <a:ext cx="2907115" cy="1274846"/>
            <a:chOff x="3150785" y="5693664"/>
            <a:chExt cx="2907115" cy="1274846"/>
          </a:xfrm>
          <a:solidFill>
            <a:srgbClr val="FFFF00"/>
          </a:solidFill>
        </p:grpSpPr>
        <p:sp>
          <p:nvSpPr>
            <p:cNvPr id="31" name="Rounded Rectangle 30"/>
            <p:cNvSpPr/>
            <p:nvPr/>
          </p:nvSpPr>
          <p:spPr>
            <a:xfrm>
              <a:off x="3150785" y="5698236"/>
              <a:ext cx="1383115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Individual 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706630" y="5693664"/>
              <a:ext cx="1351270" cy="4572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Aggregate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59171" y="6341091"/>
              <a:ext cx="1342741" cy="62741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Expedited Reporting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753764" y="6365542"/>
              <a:ext cx="1263050" cy="6029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 PSUR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4121624" y="163773"/>
            <a:ext cx="4312692" cy="1349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Pharmacovigilance</a:t>
            </a:r>
          </a:p>
          <a:p>
            <a:pPr algn="ctr"/>
            <a:r>
              <a:rPr lang="en-US" sz="2000" b="1" dirty="0" smtClean="0">
                <a:solidFill>
                  <a:prstClr val="white"/>
                </a:solidFill>
              </a:rPr>
              <a:t>Benefit Risk Analysis</a:t>
            </a:r>
            <a:endParaRPr lang="en-US" sz="2000" b="1" dirty="0">
              <a:solidFill>
                <a:prstClr val="white"/>
              </a:solidFill>
            </a:endParaRPr>
          </a:p>
          <a:p>
            <a:pPr algn="ctr"/>
            <a:r>
              <a:rPr lang="en-US" sz="2000" b="1" dirty="0">
                <a:solidFill>
                  <a:prstClr val="white"/>
                </a:solidFill>
              </a:rPr>
              <a:t>Skeleton…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88657" y="1241947"/>
            <a:ext cx="3772469" cy="320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Suspected </a:t>
            </a:r>
            <a:r>
              <a:rPr lang="en-US" sz="14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Adverse Reaction </a:t>
            </a:r>
            <a:r>
              <a:rPr lang="en-US" sz="1400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Forms:                              </a:t>
            </a:r>
            <a:endParaRPr lang="en-GB" sz="1200" dirty="0" smtClean="0">
              <a:solidFill>
                <a:prstClr val="whit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 Card  - Australia  </a:t>
            </a:r>
            <a:endParaRPr lang="en-GB" sz="1200" dirty="0" smtClean="0">
              <a:solidFill>
                <a:prstClr val="whit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Yellow </a:t>
            </a:r>
            <a:r>
              <a:rPr lang="en-US" sz="14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 – UK </a:t>
            </a:r>
            <a:endParaRPr lang="en-GB" sz="1200" dirty="0">
              <a:solidFill>
                <a:prstClr val="whit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Canada Vigilance Reporting Form - Canada</a:t>
            </a:r>
            <a:endParaRPr lang="en-GB" sz="1200" dirty="0">
              <a:solidFill>
                <a:prstClr val="whit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CIOMS (Council for International Organizations of Medical Sciences) Form - WHO</a:t>
            </a:r>
            <a:endParaRPr lang="en-GB" sz="1200" dirty="0">
              <a:solidFill>
                <a:prstClr val="whit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FDA MedWatch Form 3500 - USA</a:t>
            </a:r>
            <a:endParaRPr lang="en-GB" sz="1200" dirty="0">
              <a:solidFill>
                <a:prstClr val="whit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Suspected Adverse Reaction Form – CDSCO – India</a:t>
            </a:r>
            <a:endParaRPr lang="en-GB" sz="1200" dirty="0">
              <a:solidFill>
                <a:prstClr val="whit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(Central Drugs Standard Control </a:t>
            </a:r>
            <a:r>
              <a:rPr lang="en-US" sz="1400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Organization)</a:t>
            </a:r>
            <a:endParaRPr lang="en-GB" sz="1200" dirty="0">
              <a:solidFill>
                <a:prstClr val="white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061488" y="3700557"/>
            <a:ext cx="14478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Case </a:t>
            </a:r>
            <a:r>
              <a:rPr lang="en-US" sz="2000" b="1" dirty="0" smtClean="0">
                <a:solidFill>
                  <a:prstClr val="black"/>
                </a:solidFill>
              </a:rPr>
              <a:t>Lock</a:t>
            </a:r>
            <a:endParaRPr lang="en-US" sz="2000" b="1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158" y="4554456"/>
            <a:ext cx="3402842" cy="2275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20100" y="260437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No drug which is pharmacologically effective is without hazard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13672" y="2621933"/>
            <a:ext cx="2201981" cy="7627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prstClr val="white"/>
                </a:solidFill>
              </a:rPr>
              <a:t>Individual Case Data flow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6469038" y="3357349"/>
            <a:ext cx="1419368" cy="100993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ICSRs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73090" name="Picture 2" descr="https://ci6.googleusercontent.com/proxy/RnNZfQn2o2xpggJQqefCOervMbPIci5mujDPJnvl43kv6Rtxjyh5gHN_JKVzeU-aaGz3pePFgxfoAAtZJZNx8mveVTc-11j98EfuAJVcumUenA=s0-d-e1-ft#https://ssl.gstatic.com/ui/v1/icons/mail/images/cleardo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-88900"/>
            <a:ext cx="9525" cy="9525"/>
          </a:xfrm>
          <a:prstGeom prst="rect">
            <a:avLst/>
          </a:prstGeom>
          <a:noFill/>
        </p:spPr>
      </p:pic>
      <p:pic>
        <p:nvPicPr>
          <p:cNvPr id="473091" name="Picture 3" descr="https://ci6.googleusercontent.com/proxy/RnNZfQn2o2xpggJQqefCOervMbPIci5mujDPJnvl43kv6Rtxjyh5gHN_JKVzeU-aaGz3pePFgxfoAAtZJZNx8mveVTc-11j98EfuAJVcumUenA=s0-d-e1-ft#https://ssl.gstatic.com/ui/v1/icons/mail/images/cleardo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47625"/>
            <a:ext cx="9525" cy="9525"/>
          </a:xfrm>
          <a:prstGeom prst="rect">
            <a:avLst/>
          </a:prstGeom>
          <a:noFill/>
        </p:spPr>
      </p:pic>
      <p:sp>
        <p:nvSpPr>
          <p:cNvPr id="35" name="Rounded Rectangle 34"/>
          <p:cNvSpPr/>
          <p:nvPr/>
        </p:nvSpPr>
        <p:spPr>
          <a:xfrm>
            <a:off x="4118353" y="5829722"/>
            <a:ext cx="14478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Case Archive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584" y="325677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97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armacovigilance in India: A Brief History&#10;•&#10;• National Pharmacovigilance&#10;Programme&#10;•Pharmacovigilance&#10;Programme of India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70015"/>
            <a:ext cx="10433304" cy="624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7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aiims.edu/images/aiims/image002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6092" y="914401"/>
            <a:ext cx="9805181" cy="516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6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212</Words>
  <Application>Microsoft Office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WHY PHARMACOVIGILANCE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14</cp:revision>
  <dcterms:created xsi:type="dcterms:W3CDTF">2019-05-13T11:05:30Z</dcterms:created>
  <dcterms:modified xsi:type="dcterms:W3CDTF">2021-10-06T14:47:55Z</dcterms:modified>
</cp:coreProperties>
</file>