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0CD3D-DD97-44C9-B62C-6C28005D9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39652-A492-4AC1-B4B7-569D804F06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9FB-8FC6-41DD-A3D5-B5CCCB0993DE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1F8E1-CC40-4863-B10E-E96229204E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6499-0FED-4883-8DD9-1A7AA2BEE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B353-520C-430D-8128-068D67680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0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7B3-3731-4C1F-BCF3-7282166A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6DAE1-56FB-43B3-9ABE-AFEB81A9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77451-0232-4515-BCDC-427DD5C52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096000" y="6010275"/>
            <a:ext cx="6000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904-6E33-450D-9C5C-FC89F6F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0D9D-72FC-481B-9592-78D7FFAC9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1182-6FB2-460C-9835-F1AAA715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7201-3DB1-48CF-BEB5-F55E9D5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AB7C-76DA-428F-A9EA-53373194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0F085-31FB-497A-9A69-45DA5201A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CE0CC-5063-47CB-B34B-40ADD64C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88DB-82D5-427C-9107-AB9653B6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ADEC-EF65-4154-A8ED-F02B72E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6936-0AA7-49D6-B4C0-471E881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5587-3AB8-4676-B971-2801BDF7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79F8-8551-4629-9394-F6E1FDD2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F9645-E431-4554-9B55-C49CD7DD3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025661" y="6010275"/>
            <a:ext cx="6000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A361-EEB6-491F-B6D3-DC541784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D07A-B060-497C-9808-0C6A0B3E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0C60-22F4-4483-9F78-E7451206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C134-71F9-4D9C-B357-7C444CBE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9B9B-CD9D-4BB6-9F59-A0508B32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0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07E-2064-4DF2-B99A-2764042F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A27F-3720-4124-A4A1-0EFE1022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F53A-E2AE-45B1-9BAA-0116527A4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A4DD-D421-4694-B6CC-0724F965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804F-D5E6-4824-99E9-0F0C4049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930B-418A-4729-AA8D-FEBD6EE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45B4-D71B-4BEF-8C9A-F6C7F21B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5756-6B41-4B5A-AFC2-E73F4AD4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19AE-5D18-43BC-9AC1-694E33B2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62CC2-3DD5-47C8-9D93-FA83014E9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3756D-B81B-41D2-9C76-75FE0D2C5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F01D2-0B90-4455-99D7-179620EE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E548E-3A0C-417E-BF45-8EA2D7DD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195E5-9422-4919-AC4D-847FD8FF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6AF-EEBE-4F39-AC88-15EA9C29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C9A20-2D7C-41E1-9374-09F59DA1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CC88-8294-487D-85FE-FCA42C2E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EFA40-2E1F-454F-9A1A-BC58249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52A36-A3C3-4A61-BE6A-072ECC2C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29626-129E-4527-8370-D24B4A63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5E19-9AE8-455C-B953-D108482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C39-8640-4864-8FC7-6C554393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A1D4-76AD-4841-A58C-CE7633FA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E05EB-CA90-4CD9-B5D0-950A832DD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A420-68DC-4149-B30F-0C37C792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EF8D-DD1F-4686-9F6C-3D32C5C3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6F4E-CE88-4077-8CD7-864B4A2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1E9-17D2-4005-A57F-22FB485F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27F84-DCD4-4899-BA04-B05018BA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029-8906-4B0A-A5A7-F0E07ABC5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CB97-634B-4B27-84A3-09C1EC40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6C45-B033-4E27-BB1E-6076E161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80EC-EA81-4AFE-B344-993FCF8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A4D51-094D-4968-8E0D-1EB74DDB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591D-80F1-4DF1-A689-A1D57576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2771-2AB5-4C32-9BFA-9FA920390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3927-6385-4719-B42D-BDA04E2CC0F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3FFA-40A2-43F4-B05E-C4C7FEC7D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6A23-5234-450E-ABF1-3DADC451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884A-2E5E-4B7C-9275-3C63B7337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829A-DEF4-4CD7-AC39-39D00F60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" y="4669654"/>
            <a:ext cx="9144000" cy="1121870"/>
          </a:xfrm>
        </p:spPr>
        <p:txBody>
          <a:bodyPr/>
          <a:lstStyle/>
          <a:p>
            <a:r>
              <a:rPr lang="en-US" dirty="0"/>
              <a:t>Spark Fundamentals</a:t>
            </a:r>
            <a:endParaRPr lang="en-IN" dirty="0"/>
          </a:p>
        </p:txBody>
      </p:sp>
      <p:pic>
        <p:nvPicPr>
          <p:cNvPr id="1026" name="Picture 2" descr="upload.wikimedia.org/wikipedia/commons/thumb/f/...">
            <a:extLst>
              <a:ext uri="{FF2B5EF4-FFF2-40B4-BE49-F238E27FC236}">
                <a16:creationId xmlns:a16="http://schemas.microsoft.com/office/drawing/2014/main" id="{A3D08173-4589-4D54-A6BD-152C2529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05" y="1886597"/>
            <a:ext cx="2381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5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603B3-C659-45B4-BE3F-FBF38840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64" y="1945351"/>
            <a:ext cx="7675486" cy="2262665"/>
          </a:xfrm>
        </p:spPr>
        <p:txBody>
          <a:bodyPr>
            <a:normAutofit/>
          </a:bodyPr>
          <a:lstStyle/>
          <a:p>
            <a:r>
              <a:rPr lang="en-US" dirty="0"/>
              <a:t>Happy Learning see you again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5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720DBC-BF24-49C7-BADB-015935A97E8E}"/>
              </a:ext>
            </a:extLst>
          </p:cNvPr>
          <p:cNvSpPr txBox="1">
            <a:spLocks/>
          </p:cNvSpPr>
          <p:nvPr/>
        </p:nvSpPr>
        <p:spPr>
          <a:xfrm>
            <a:off x="933637" y="224563"/>
            <a:ext cx="9684798" cy="133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Spark History</a:t>
            </a: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BA850B-B5A1-4B91-8486-35891B20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Started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Matei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Zaharia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at UC Berkeley's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AMPLab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in 2009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Open sourced in 2010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Donated to Apache software foundation and licensed as Apache 2.0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Now it has more than 1500 contributes and multiple communities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Many companies are adopting Apache spark to innovate their Big data use cases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29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42"/>
    </mc:Choice>
    <mc:Fallback xmlns="">
      <p:transition spd="slow" advTm="693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8A-3CB0-4F68-BEB7-7F122A95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7" y="1487841"/>
            <a:ext cx="9684798" cy="1144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Lightning-fast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in-memory computation engine for large-scale data processing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0DBC-BF24-49C7-BADB-015935A97E8E}"/>
              </a:ext>
            </a:extLst>
          </p:cNvPr>
          <p:cNvSpPr txBox="1">
            <a:spLocks/>
          </p:cNvSpPr>
          <p:nvPr/>
        </p:nvSpPr>
        <p:spPr>
          <a:xfrm>
            <a:off x="933637" y="251196"/>
            <a:ext cx="9684798" cy="133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Spark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B8FB7F-567D-475D-B9B8-376CFECE8A0C}"/>
              </a:ext>
            </a:extLst>
          </p:cNvPr>
          <p:cNvGrpSpPr/>
          <p:nvPr/>
        </p:nvGrpSpPr>
        <p:grpSpPr>
          <a:xfrm>
            <a:off x="933637" y="2826581"/>
            <a:ext cx="2381250" cy="1970844"/>
            <a:chOff x="1087976" y="3027285"/>
            <a:chExt cx="2381250" cy="1970844"/>
          </a:xfrm>
        </p:grpSpPr>
        <p:pic>
          <p:nvPicPr>
            <p:cNvPr id="2050" name="Picture 2" descr="s">
              <a:extLst>
                <a:ext uri="{FF2B5EF4-FFF2-40B4-BE49-F238E27FC236}">
                  <a16:creationId xmlns:a16="http://schemas.microsoft.com/office/drawing/2014/main" id="{218112F4-2681-4A8A-832E-6C9B90488AF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76" y="3027285"/>
              <a:ext cx="2381250" cy="148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DC300ED-BDA7-4DAB-B223-34538B91BE8F}"/>
                </a:ext>
              </a:extLst>
            </p:cNvPr>
            <p:cNvSpPr txBox="1">
              <a:spLocks/>
            </p:cNvSpPr>
            <p:nvPr/>
          </p:nvSpPr>
          <p:spPr>
            <a:xfrm>
              <a:off x="1087976" y="4676405"/>
              <a:ext cx="2381250" cy="32172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/>
                <a:t>Logistic regression In Hadoop and Spark</a:t>
              </a:r>
              <a:endParaRPr lang="en-IN" sz="28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24D10A-0790-40A6-B8D0-E0DC481CCB1A}"/>
              </a:ext>
            </a:extLst>
          </p:cNvPr>
          <p:cNvSpPr txBox="1"/>
          <p:nvPr/>
        </p:nvSpPr>
        <p:spPr>
          <a:xfrm>
            <a:off x="5442012" y="3329125"/>
            <a:ext cx="39683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Speed</a:t>
            </a:r>
            <a:endParaRPr lang="en-IN" sz="2800" b="0" i="0" dirty="0">
              <a:solidFill>
                <a:schemeClr val="accent1">
                  <a:lumMod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chemeClr val="accent2"/>
                </a:solidFill>
                <a:effectLst/>
                <a:latin typeface="Helvetica Neue"/>
              </a:rPr>
              <a:t>Run workloads 100x faster.</a:t>
            </a:r>
          </a:p>
          <a:p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AB51A5-8768-4E7D-B4EC-429F451AB471}"/>
              </a:ext>
            </a:extLst>
          </p:cNvPr>
          <p:cNvSpPr/>
          <p:nvPr/>
        </p:nvSpPr>
        <p:spPr>
          <a:xfrm>
            <a:off x="5201039" y="2920751"/>
            <a:ext cx="3308411" cy="576216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B50A52-FCCB-4B91-A00E-A8C946DEF5A8}"/>
              </a:ext>
            </a:extLst>
          </p:cNvPr>
          <p:cNvSpPr/>
          <p:nvPr/>
        </p:nvSpPr>
        <p:spPr>
          <a:xfrm>
            <a:off x="5223744" y="2920753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DF09CB4-CE82-4A36-AFA7-A4A259ABCDFC}"/>
              </a:ext>
            </a:extLst>
          </p:cNvPr>
          <p:cNvSpPr txBox="1">
            <a:spLocks/>
          </p:cNvSpPr>
          <p:nvPr/>
        </p:nvSpPr>
        <p:spPr>
          <a:xfrm>
            <a:off x="5811520" y="3047998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Higher Bandwidth (I/O) </a:t>
            </a:r>
            <a:endParaRPr lang="en-IN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6F8A-3CB0-4F68-BEB7-7F122A95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8" y="1178758"/>
            <a:ext cx="9684798" cy="1144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Lightning-fast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in-memory computation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engine for large-scale data processing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0DBC-BF24-49C7-BADB-015935A97E8E}"/>
              </a:ext>
            </a:extLst>
          </p:cNvPr>
          <p:cNvSpPr txBox="1">
            <a:spLocks/>
          </p:cNvSpPr>
          <p:nvPr/>
        </p:nvSpPr>
        <p:spPr>
          <a:xfrm>
            <a:off x="933637" y="251196"/>
            <a:ext cx="9684798" cy="133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Spark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730231-F6EF-461D-85C9-933C2F04933D}"/>
              </a:ext>
            </a:extLst>
          </p:cNvPr>
          <p:cNvSpPr txBox="1">
            <a:spLocks/>
          </p:cNvSpPr>
          <p:nvPr/>
        </p:nvSpPr>
        <p:spPr>
          <a:xfrm>
            <a:off x="1146701" y="5458657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7FF7AB-DE32-42E5-961A-5B0C3316ED98}"/>
              </a:ext>
            </a:extLst>
          </p:cNvPr>
          <p:cNvGrpSpPr/>
          <p:nvPr/>
        </p:nvGrpSpPr>
        <p:grpSpPr>
          <a:xfrm>
            <a:off x="1061390" y="2920753"/>
            <a:ext cx="3191014" cy="3020490"/>
            <a:chOff x="1061390" y="2920753"/>
            <a:chExt cx="3191014" cy="30204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126D4-CE31-4F47-B292-935A11976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390" y="2920753"/>
              <a:ext cx="3191014" cy="2859628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22DFEE29-529C-4631-8CF5-53AC1F5DD833}"/>
                </a:ext>
              </a:extLst>
            </p:cNvPr>
            <p:cNvSpPr txBox="1">
              <a:spLocks/>
            </p:cNvSpPr>
            <p:nvPr/>
          </p:nvSpPr>
          <p:spPr>
            <a:xfrm>
              <a:off x="1081644" y="5619519"/>
              <a:ext cx="2381250" cy="32172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Hadoop Data processing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38A25CC-270F-4352-93B4-26DDAB451E58}"/>
              </a:ext>
            </a:extLst>
          </p:cNvPr>
          <p:cNvSpPr/>
          <p:nvPr/>
        </p:nvSpPr>
        <p:spPr>
          <a:xfrm>
            <a:off x="5201039" y="2920752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8ED584-DD23-41DC-8546-91E1028DF816}"/>
              </a:ext>
            </a:extLst>
          </p:cNvPr>
          <p:cNvSpPr/>
          <p:nvPr/>
        </p:nvSpPr>
        <p:spPr>
          <a:xfrm>
            <a:off x="5223744" y="4094881"/>
            <a:ext cx="3308411" cy="576216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E8BB3C-C7CB-4868-9480-22C49302B559}"/>
              </a:ext>
            </a:extLst>
          </p:cNvPr>
          <p:cNvSpPr/>
          <p:nvPr/>
        </p:nvSpPr>
        <p:spPr>
          <a:xfrm>
            <a:off x="5246449" y="4094883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8FCE57D-C941-4730-9513-580E85041C5F}"/>
              </a:ext>
            </a:extLst>
          </p:cNvPr>
          <p:cNvSpPr txBox="1">
            <a:spLocks/>
          </p:cNvSpPr>
          <p:nvPr/>
        </p:nvSpPr>
        <p:spPr>
          <a:xfrm>
            <a:off x="5834225" y="4222128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Higher Latency</a:t>
            </a:r>
            <a:endParaRPr lang="en-IN" sz="28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C16B02-415C-4650-AC6D-4958DB9537F7}"/>
              </a:ext>
            </a:extLst>
          </p:cNvPr>
          <p:cNvSpPr/>
          <p:nvPr/>
        </p:nvSpPr>
        <p:spPr>
          <a:xfrm>
            <a:off x="5223744" y="4094882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7DC515-9BDD-470F-89F4-57267379E650}"/>
              </a:ext>
            </a:extLst>
          </p:cNvPr>
          <p:cNvSpPr/>
          <p:nvPr/>
        </p:nvSpPr>
        <p:spPr>
          <a:xfrm>
            <a:off x="5246449" y="5191760"/>
            <a:ext cx="3308411" cy="614727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6A54C-D503-414D-B1E4-0592B87A31C8}"/>
              </a:ext>
            </a:extLst>
          </p:cNvPr>
          <p:cNvSpPr/>
          <p:nvPr/>
        </p:nvSpPr>
        <p:spPr>
          <a:xfrm>
            <a:off x="5269154" y="5230273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C6E8422-59D1-4F32-BAAB-CB6BC163D4BD}"/>
              </a:ext>
            </a:extLst>
          </p:cNvPr>
          <p:cNvSpPr txBox="1">
            <a:spLocks/>
          </p:cNvSpPr>
          <p:nvPr/>
        </p:nvSpPr>
        <p:spPr>
          <a:xfrm>
            <a:off x="5856930" y="5357518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External Job scheduler </a:t>
            </a:r>
            <a:endParaRPr lang="en-IN" sz="28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73F5D4-A2E7-478D-B8BE-6E92371A4261}"/>
              </a:ext>
            </a:extLst>
          </p:cNvPr>
          <p:cNvSpPr/>
          <p:nvPr/>
        </p:nvSpPr>
        <p:spPr>
          <a:xfrm>
            <a:off x="5246449" y="5230272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55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1" grpId="0" animBg="1"/>
      <p:bldP spid="34" grpId="0" animBg="1"/>
      <p:bldP spid="35" grpId="0" animBg="1"/>
      <p:bldP spid="36" grpId="0"/>
      <p:bldP spid="37" grpId="0" animBg="1"/>
      <p:bldP spid="43" grpId="0" animBg="1"/>
      <p:bldP spid="44" grpId="0" animBg="1"/>
      <p:bldP spid="45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8A-3CB0-4F68-BEB7-7F122A95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37" y="1514886"/>
            <a:ext cx="9684798" cy="1144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Lightning-fast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in-memory computation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engine for large-scale data processing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0DBC-BF24-49C7-BADB-015935A97E8E}"/>
              </a:ext>
            </a:extLst>
          </p:cNvPr>
          <p:cNvSpPr txBox="1">
            <a:spLocks/>
          </p:cNvSpPr>
          <p:nvPr/>
        </p:nvSpPr>
        <p:spPr>
          <a:xfrm>
            <a:off x="933637" y="251196"/>
            <a:ext cx="9684798" cy="133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Spark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730231-F6EF-461D-85C9-933C2F04933D}"/>
              </a:ext>
            </a:extLst>
          </p:cNvPr>
          <p:cNvSpPr txBox="1">
            <a:spLocks/>
          </p:cNvSpPr>
          <p:nvPr/>
        </p:nvSpPr>
        <p:spPr>
          <a:xfrm>
            <a:off x="1146701" y="5458657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935D0B-E4F9-43FE-9AEE-94890F09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7" y="2965141"/>
            <a:ext cx="4525807" cy="308761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0DF0AD-75B3-4F7C-A9AC-2D955427351C}"/>
              </a:ext>
            </a:extLst>
          </p:cNvPr>
          <p:cNvSpPr/>
          <p:nvPr/>
        </p:nvSpPr>
        <p:spPr>
          <a:xfrm>
            <a:off x="6013839" y="2677033"/>
            <a:ext cx="3308411" cy="576216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966598-7358-4A21-9CF1-6C2FC02A49A7}"/>
              </a:ext>
            </a:extLst>
          </p:cNvPr>
          <p:cNvSpPr/>
          <p:nvPr/>
        </p:nvSpPr>
        <p:spPr>
          <a:xfrm>
            <a:off x="6036544" y="2677035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5F02B4-580A-4416-B498-B468111F9B63}"/>
              </a:ext>
            </a:extLst>
          </p:cNvPr>
          <p:cNvSpPr txBox="1">
            <a:spLocks/>
          </p:cNvSpPr>
          <p:nvPr/>
        </p:nvSpPr>
        <p:spPr>
          <a:xfrm>
            <a:off x="6624320" y="2804280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Lower Bandwidth (I/O) </a:t>
            </a:r>
            <a:endParaRPr lang="en-IN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5886FF-90E3-4376-A82E-20D8947243E6}"/>
              </a:ext>
            </a:extLst>
          </p:cNvPr>
          <p:cNvSpPr/>
          <p:nvPr/>
        </p:nvSpPr>
        <p:spPr>
          <a:xfrm>
            <a:off x="6013839" y="2677034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7BBD1A-4979-4D57-A6F4-15AA1C91F8C5}"/>
              </a:ext>
            </a:extLst>
          </p:cNvPr>
          <p:cNvSpPr/>
          <p:nvPr/>
        </p:nvSpPr>
        <p:spPr>
          <a:xfrm>
            <a:off x="6036544" y="3851163"/>
            <a:ext cx="3308411" cy="576216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11E8D9-4A8C-46E9-8245-A8CE8D14D12F}"/>
              </a:ext>
            </a:extLst>
          </p:cNvPr>
          <p:cNvSpPr/>
          <p:nvPr/>
        </p:nvSpPr>
        <p:spPr>
          <a:xfrm>
            <a:off x="6059249" y="3851165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F6F47D9-9BD8-4D3C-8E68-8F4636BCEA9D}"/>
              </a:ext>
            </a:extLst>
          </p:cNvPr>
          <p:cNvSpPr txBox="1">
            <a:spLocks/>
          </p:cNvSpPr>
          <p:nvPr/>
        </p:nvSpPr>
        <p:spPr>
          <a:xfrm>
            <a:off x="6647025" y="3978410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Lower Latency</a:t>
            </a:r>
            <a:endParaRPr lang="en-IN" sz="28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839368-D820-49E3-87E2-EC272FB9401B}"/>
              </a:ext>
            </a:extLst>
          </p:cNvPr>
          <p:cNvSpPr/>
          <p:nvPr/>
        </p:nvSpPr>
        <p:spPr>
          <a:xfrm>
            <a:off x="6036544" y="3851164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9C84FA-C187-4DCB-99D4-CBC3C0F2FF8C}"/>
              </a:ext>
            </a:extLst>
          </p:cNvPr>
          <p:cNvSpPr/>
          <p:nvPr/>
        </p:nvSpPr>
        <p:spPr>
          <a:xfrm>
            <a:off x="6059249" y="4948041"/>
            <a:ext cx="3308411" cy="614727"/>
          </a:xfrm>
          <a:prstGeom prst="roundRect">
            <a:avLst>
              <a:gd name="adj" fmla="val 48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C85623-509E-4E43-A9C8-4C55281F78B0}"/>
              </a:ext>
            </a:extLst>
          </p:cNvPr>
          <p:cNvSpPr/>
          <p:nvPr/>
        </p:nvSpPr>
        <p:spPr>
          <a:xfrm>
            <a:off x="6081954" y="4986555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429792-CBF3-4893-BE86-3545A93E2F05}"/>
              </a:ext>
            </a:extLst>
          </p:cNvPr>
          <p:cNvSpPr txBox="1">
            <a:spLocks/>
          </p:cNvSpPr>
          <p:nvPr/>
        </p:nvSpPr>
        <p:spPr>
          <a:xfrm>
            <a:off x="6669730" y="4986553"/>
            <a:ext cx="2504750" cy="57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No External Scheduler </a:t>
            </a:r>
            <a:endParaRPr lang="en-IN" sz="18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EF668D-32F5-488E-BFB3-F87161353410}"/>
              </a:ext>
            </a:extLst>
          </p:cNvPr>
          <p:cNvSpPr/>
          <p:nvPr/>
        </p:nvSpPr>
        <p:spPr>
          <a:xfrm>
            <a:off x="6059249" y="4986554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12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5" grpId="0" animBg="1"/>
      <p:bldP spid="16" grpId="0" animBg="1"/>
      <p:bldP spid="19" grpId="0"/>
      <p:bldP spid="21" grpId="0" animBg="1"/>
      <p:bldP spid="22" grpId="0" animBg="1"/>
      <p:bldP spid="23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8A-3CB0-4F68-BEB7-7F122A95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95" y="1344763"/>
            <a:ext cx="9684798" cy="11440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Lightning-fast in-memory computation engine for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large-scale data processing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20DBC-BF24-49C7-BADB-015935A97E8E}"/>
              </a:ext>
            </a:extLst>
          </p:cNvPr>
          <p:cNvSpPr txBox="1">
            <a:spLocks/>
          </p:cNvSpPr>
          <p:nvPr/>
        </p:nvSpPr>
        <p:spPr>
          <a:xfrm>
            <a:off x="933637" y="251196"/>
            <a:ext cx="9684798" cy="133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Spark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730231-F6EF-461D-85C9-933C2F04933D}"/>
              </a:ext>
            </a:extLst>
          </p:cNvPr>
          <p:cNvSpPr txBox="1">
            <a:spLocks/>
          </p:cNvSpPr>
          <p:nvPr/>
        </p:nvSpPr>
        <p:spPr>
          <a:xfrm>
            <a:off x="1146701" y="5458657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F7B55-D953-4770-8EA3-A6D7E2E8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9" y="2952662"/>
            <a:ext cx="720090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06770-5CA4-4C94-A3D3-48F52CC9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675481"/>
            <a:ext cx="11401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01B-ECCA-45B7-99B8-49F29230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IN" dirty="0"/>
              <a:t>Spark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5B14-AE32-4307-AD5D-8ED1C01A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329" y="1131627"/>
            <a:ext cx="7082831" cy="111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Core engine for large scale parallel and distributed data processing.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Spark RDD-Resilient Distributed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725EE3-BD50-439C-BB27-ABCA1968BFF9}"/>
              </a:ext>
            </a:extLst>
          </p:cNvPr>
          <p:cNvSpPr/>
          <p:nvPr/>
        </p:nvSpPr>
        <p:spPr>
          <a:xfrm>
            <a:off x="665769" y="1098808"/>
            <a:ext cx="3308411" cy="576216"/>
          </a:xfrm>
          <a:prstGeom prst="roundRect">
            <a:avLst>
              <a:gd name="adj" fmla="val 48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83628A-B58D-4DD2-814D-FF019BC211A6}"/>
              </a:ext>
            </a:extLst>
          </p:cNvPr>
          <p:cNvSpPr/>
          <p:nvPr/>
        </p:nvSpPr>
        <p:spPr>
          <a:xfrm>
            <a:off x="688474" y="1098810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1605D5-B40F-43DE-81F7-F25BE2EADFCE}"/>
              </a:ext>
            </a:extLst>
          </p:cNvPr>
          <p:cNvSpPr txBox="1">
            <a:spLocks/>
          </p:cNvSpPr>
          <p:nvPr/>
        </p:nvSpPr>
        <p:spPr>
          <a:xfrm>
            <a:off x="1276250" y="1226055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Spark 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E8E470-3126-45FF-B240-EE7BA652E987}"/>
              </a:ext>
            </a:extLst>
          </p:cNvPr>
          <p:cNvSpPr/>
          <p:nvPr/>
        </p:nvSpPr>
        <p:spPr>
          <a:xfrm>
            <a:off x="665769" y="1098809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03FAD3-2392-4FC6-81A8-7236A95F7E05}"/>
              </a:ext>
            </a:extLst>
          </p:cNvPr>
          <p:cNvSpPr/>
          <p:nvPr/>
        </p:nvSpPr>
        <p:spPr>
          <a:xfrm>
            <a:off x="688475" y="2251239"/>
            <a:ext cx="3285706" cy="576216"/>
          </a:xfrm>
          <a:prstGeom prst="roundRect">
            <a:avLst>
              <a:gd name="adj" fmla="val 48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13545B-42D2-4693-B384-722A79C846E1}"/>
              </a:ext>
            </a:extLst>
          </p:cNvPr>
          <p:cNvSpPr/>
          <p:nvPr/>
        </p:nvSpPr>
        <p:spPr>
          <a:xfrm>
            <a:off x="711179" y="2251241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315475-189C-433B-928E-89248D3B9600}"/>
              </a:ext>
            </a:extLst>
          </p:cNvPr>
          <p:cNvSpPr txBox="1">
            <a:spLocks/>
          </p:cNvSpPr>
          <p:nvPr/>
        </p:nvSpPr>
        <p:spPr>
          <a:xfrm>
            <a:off x="1298955" y="2378486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Spark SQL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A481D8-28A9-40DB-9042-8E222921F066}"/>
              </a:ext>
            </a:extLst>
          </p:cNvPr>
          <p:cNvSpPr/>
          <p:nvPr/>
        </p:nvSpPr>
        <p:spPr>
          <a:xfrm>
            <a:off x="688474" y="2251240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825438-EA91-4867-8213-0D526D44D588}"/>
              </a:ext>
            </a:extLst>
          </p:cNvPr>
          <p:cNvSpPr txBox="1">
            <a:spLocks/>
          </p:cNvSpPr>
          <p:nvPr/>
        </p:nvSpPr>
        <p:spPr>
          <a:xfrm>
            <a:off x="4103329" y="2378486"/>
            <a:ext cx="7854991" cy="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Distributed framework for structured data processing.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Spark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Dataframe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and dataset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C45FC1-4EF3-4603-B84C-9B7DBA9EC6DD}"/>
              </a:ext>
            </a:extLst>
          </p:cNvPr>
          <p:cNvSpPr/>
          <p:nvPr/>
        </p:nvSpPr>
        <p:spPr>
          <a:xfrm>
            <a:off x="665769" y="3332116"/>
            <a:ext cx="3308411" cy="576216"/>
          </a:xfrm>
          <a:prstGeom prst="roundRect">
            <a:avLst>
              <a:gd name="adj" fmla="val 48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3F44EC-8059-46B7-86AF-D800AD5D6E44}"/>
              </a:ext>
            </a:extLst>
          </p:cNvPr>
          <p:cNvSpPr/>
          <p:nvPr/>
        </p:nvSpPr>
        <p:spPr>
          <a:xfrm>
            <a:off x="688474" y="3332118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FE5E6FF-7395-4BF9-9C58-DBB2A53E40BD}"/>
              </a:ext>
            </a:extLst>
          </p:cNvPr>
          <p:cNvSpPr txBox="1">
            <a:spLocks/>
          </p:cNvSpPr>
          <p:nvPr/>
        </p:nvSpPr>
        <p:spPr>
          <a:xfrm>
            <a:off x="1276250" y="3459363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Spark Streaming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DCE5ED-EF3C-4458-BBA5-856D6FC7F9C6}"/>
              </a:ext>
            </a:extLst>
          </p:cNvPr>
          <p:cNvSpPr/>
          <p:nvPr/>
        </p:nvSpPr>
        <p:spPr>
          <a:xfrm>
            <a:off x="665769" y="3332117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9466BF-4E64-4E6E-8CA5-9095FB576397}"/>
              </a:ext>
            </a:extLst>
          </p:cNvPr>
          <p:cNvSpPr/>
          <p:nvPr/>
        </p:nvSpPr>
        <p:spPr>
          <a:xfrm>
            <a:off x="677122" y="4458048"/>
            <a:ext cx="3308411" cy="576216"/>
          </a:xfrm>
          <a:prstGeom prst="roundRect">
            <a:avLst>
              <a:gd name="adj" fmla="val 48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78D4A-3603-457C-91E2-8D36B17740AD}"/>
              </a:ext>
            </a:extLst>
          </p:cNvPr>
          <p:cNvSpPr/>
          <p:nvPr/>
        </p:nvSpPr>
        <p:spPr>
          <a:xfrm>
            <a:off x="688474" y="4458050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0AD5B65-BAD1-46AA-A9F4-4E3A1B038521}"/>
              </a:ext>
            </a:extLst>
          </p:cNvPr>
          <p:cNvSpPr txBox="1">
            <a:spLocks/>
          </p:cNvSpPr>
          <p:nvPr/>
        </p:nvSpPr>
        <p:spPr>
          <a:xfrm>
            <a:off x="1276250" y="4585295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Spark ML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8A85B-1F29-428F-A7D6-97B47D8B8F78}"/>
              </a:ext>
            </a:extLst>
          </p:cNvPr>
          <p:cNvSpPr/>
          <p:nvPr/>
        </p:nvSpPr>
        <p:spPr>
          <a:xfrm>
            <a:off x="665769" y="4458049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B5970F-915B-437B-9A45-6CDE7D8ED4D3}"/>
              </a:ext>
            </a:extLst>
          </p:cNvPr>
          <p:cNvSpPr/>
          <p:nvPr/>
        </p:nvSpPr>
        <p:spPr>
          <a:xfrm>
            <a:off x="665769" y="5538925"/>
            <a:ext cx="3263001" cy="576216"/>
          </a:xfrm>
          <a:prstGeom prst="roundRect">
            <a:avLst>
              <a:gd name="adj" fmla="val 4806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4C1D0D-F66A-42D7-B0B8-E3D72C188191}"/>
              </a:ext>
            </a:extLst>
          </p:cNvPr>
          <p:cNvSpPr/>
          <p:nvPr/>
        </p:nvSpPr>
        <p:spPr>
          <a:xfrm>
            <a:off x="688474" y="5538927"/>
            <a:ext cx="559293" cy="5762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A8509A8-821E-4387-ABF2-C9364A4120B8}"/>
              </a:ext>
            </a:extLst>
          </p:cNvPr>
          <p:cNvSpPr txBox="1">
            <a:spLocks/>
          </p:cNvSpPr>
          <p:nvPr/>
        </p:nvSpPr>
        <p:spPr>
          <a:xfrm>
            <a:off x="1276250" y="5666172"/>
            <a:ext cx="2381250" cy="321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Spark </a:t>
            </a:r>
            <a:r>
              <a:rPr lang="en-IN" sz="2800" b="1" dirty="0" err="1"/>
              <a:t>GraphX</a:t>
            </a:r>
            <a:endParaRPr lang="en-IN" sz="28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9C615D-F591-4F7E-AC4A-ECED81F3514A}"/>
              </a:ext>
            </a:extLst>
          </p:cNvPr>
          <p:cNvSpPr/>
          <p:nvPr/>
        </p:nvSpPr>
        <p:spPr>
          <a:xfrm>
            <a:off x="665769" y="5538926"/>
            <a:ext cx="596240" cy="576215"/>
          </a:xfrm>
          <a:prstGeom prst="ellipse">
            <a:avLst/>
          </a:prstGeom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67831F4-DBA4-46CB-BF16-242B6F2F55DC}"/>
              </a:ext>
            </a:extLst>
          </p:cNvPr>
          <p:cNvSpPr txBox="1">
            <a:spLocks/>
          </p:cNvSpPr>
          <p:nvPr/>
        </p:nvSpPr>
        <p:spPr>
          <a:xfrm>
            <a:off x="3996885" y="3312820"/>
            <a:ext cx="7854991" cy="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Scalable, high throughput and fault tolerant processing of streams of data.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Dstreams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E4CB2E7-8810-47A8-BE58-CC033A2777A0}"/>
              </a:ext>
            </a:extLst>
          </p:cNvPr>
          <p:cNvSpPr txBox="1">
            <a:spLocks/>
          </p:cNvSpPr>
          <p:nvPr/>
        </p:nvSpPr>
        <p:spPr>
          <a:xfrm>
            <a:off x="3928770" y="5601477"/>
            <a:ext cx="7854991" cy="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Parallel processing engine for network graphs and data store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D28377D-3AB7-47E4-8E65-BC794B1D9BBC}"/>
              </a:ext>
            </a:extLst>
          </p:cNvPr>
          <p:cNvSpPr txBox="1">
            <a:spLocks/>
          </p:cNvSpPr>
          <p:nvPr/>
        </p:nvSpPr>
        <p:spPr>
          <a:xfrm>
            <a:off x="3974180" y="4560278"/>
            <a:ext cx="7854991" cy="76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Scalable Machine learning library for various algorithm with high speed</a:t>
            </a:r>
          </a:p>
        </p:txBody>
      </p:sp>
    </p:spTree>
    <p:extLst>
      <p:ext uri="{BB962C8B-B14F-4D97-AF65-F5344CB8AC3E}">
        <p14:creationId xmlns:p14="http://schemas.microsoft.com/office/powerpoint/2010/main" val="17873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9" grpId="0" animBg="1"/>
      <p:bldP spid="18" grpId="0" animBg="1"/>
      <p:bldP spid="19" grpId="0" animBg="1"/>
      <p:bldP spid="20" grpId="0"/>
      <p:bldP spid="21" grpId="0" animBg="1"/>
      <p:bldP spid="22" grpId="0" build="p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build="p"/>
      <p:bldP spid="36" grpId="0" build="p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1863-63F8-462B-BE1E-238EF1A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65735"/>
            <a:ext cx="10515600" cy="902652"/>
          </a:xfrm>
        </p:spPr>
        <p:txBody>
          <a:bodyPr/>
          <a:lstStyle/>
          <a:p>
            <a:r>
              <a:rPr lang="en-IN" dirty="0"/>
              <a:t>Spark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CCE1E-E8A9-41DE-AA9F-602A55C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" y="3185477"/>
            <a:ext cx="73342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4A831-719B-4ED9-8A9B-4D6AC169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41" y="3071177"/>
            <a:ext cx="1628775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54789-768E-448F-AAC9-81C05A06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3256914"/>
            <a:ext cx="1485900" cy="790575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2A381CB-8865-4DCA-A852-68F8CD070112}"/>
              </a:ext>
            </a:extLst>
          </p:cNvPr>
          <p:cNvSpPr/>
          <p:nvPr/>
        </p:nvSpPr>
        <p:spPr>
          <a:xfrm>
            <a:off x="583407" y="2100262"/>
            <a:ext cx="1857374" cy="93345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Want to process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3E40D-7CDC-4437-B71E-8230F325155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365408" y="3652202"/>
            <a:ext cx="117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349905-4F21-47C9-9E84-53394C299FA3}"/>
              </a:ext>
            </a:extLst>
          </p:cNvPr>
          <p:cNvCxnSpPr/>
          <p:nvPr/>
        </p:nvCxnSpPr>
        <p:spPr>
          <a:xfrm flipH="1">
            <a:off x="1259840" y="3881120"/>
            <a:ext cx="1285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DAE5D6-2DF3-4B3B-875B-6FF1B8ABFE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73616" y="3652202"/>
            <a:ext cx="925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564364-8B29-4576-9D49-24A79B664CA7}"/>
              </a:ext>
            </a:extLst>
          </p:cNvPr>
          <p:cNvCxnSpPr>
            <a:cxnSpLocks/>
          </p:cNvCxnSpPr>
          <p:nvPr/>
        </p:nvCxnSpPr>
        <p:spPr>
          <a:xfrm flipV="1">
            <a:off x="6526453" y="2814319"/>
            <a:ext cx="1156970" cy="8378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333F3-500D-41B1-AA1A-5718E74F0509}"/>
              </a:ext>
            </a:extLst>
          </p:cNvPr>
          <p:cNvCxnSpPr>
            <a:cxnSpLocks/>
          </p:cNvCxnSpPr>
          <p:nvPr/>
        </p:nvCxnSpPr>
        <p:spPr>
          <a:xfrm>
            <a:off x="6526453" y="3712208"/>
            <a:ext cx="1131096" cy="13363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7FFC83A-4029-4330-89AC-E7C61A7C57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7657" y="1980722"/>
            <a:ext cx="4242599" cy="1119824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DB12891-5D7C-47CC-AACD-3B13C5E9E64F}"/>
              </a:ext>
            </a:extLst>
          </p:cNvPr>
          <p:cNvCxnSpPr>
            <a:cxnSpLocks/>
          </p:cNvCxnSpPr>
          <p:nvPr/>
        </p:nvCxnSpPr>
        <p:spPr>
          <a:xfrm rot="10800000">
            <a:off x="3440826" y="4164328"/>
            <a:ext cx="4242597" cy="1100773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07F5131-104A-4762-8686-A28DABD5F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957" y="1585276"/>
            <a:ext cx="1866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D6BC-4A66-4018-B58B-F0C5B9B6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Driver program:  </a:t>
            </a:r>
          </a:p>
          <a:p>
            <a:pPr lvl="1"/>
            <a:r>
              <a:rPr lang="en-IN" dirty="0"/>
              <a:t>Creates the Spark Context object. It coordinate the spark applications.</a:t>
            </a:r>
          </a:p>
          <a:p>
            <a:pPr lvl="1"/>
            <a:r>
              <a:rPr lang="en-IN" dirty="0"/>
              <a:t>Negotiate the resources with cluster manager</a:t>
            </a:r>
          </a:p>
          <a:p>
            <a:pPr lvl="1"/>
            <a:r>
              <a:rPr lang="en-IN" dirty="0"/>
              <a:t>Sends application code to executors like jar, python files</a:t>
            </a:r>
          </a:p>
          <a:p>
            <a:pPr lvl="1"/>
            <a:r>
              <a:rPr lang="en-IN" dirty="0"/>
              <a:t>Spark context sends task to executors to run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Cluster manager:</a:t>
            </a:r>
          </a:p>
          <a:p>
            <a:pPr lvl="1"/>
            <a:r>
              <a:rPr lang="en-IN" dirty="0"/>
              <a:t>Allocates resources across the application</a:t>
            </a:r>
          </a:p>
          <a:p>
            <a:pPr lvl="1"/>
            <a:r>
              <a:rPr lang="en-IN" dirty="0"/>
              <a:t>It can be either Hadoop yarn, apache </a:t>
            </a:r>
            <a:r>
              <a:rPr lang="en-IN" dirty="0" err="1"/>
              <a:t>mesos</a:t>
            </a:r>
            <a:r>
              <a:rPr lang="en-IN" dirty="0"/>
              <a:t>, spark standalone, Kubernetes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Worker node:</a:t>
            </a:r>
          </a:p>
          <a:p>
            <a:pPr lvl="1"/>
            <a:r>
              <a:rPr lang="en-IN" dirty="0"/>
              <a:t>Slave node to run the application code in cluster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Executors:</a:t>
            </a:r>
          </a:p>
          <a:p>
            <a:pPr lvl="1"/>
            <a:r>
              <a:rPr lang="en-IN" dirty="0"/>
              <a:t>Runs the task and keeps the data in memory or disk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Task:</a:t>
            </a:r>
          </a:p>
          <a:p>
            <a:pPr lvl="1"/>
            <a:r>
              <a:rPr lang="en-IN" dirty="0"/>
              <a:t>Unit of task given to executors for running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2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327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Spark Fundamentals</vt:lpstr>
      <vt:lpstr>PowerPoint Presentation</vt:lpstr>
      <vt:lpstr>Lightning-fast in-memory computation engine for large-scale data processing</vt:lpstr>
      <vt:lpstr>Lightning-fast in-memory computation engine for large-scale data processing</vt:lpstr>
      <vt:lpstr>Lightning-fast in-memory computation engine for large-scale data processing</vt:lpstr>
      <vt:lpstr>Lightning-fast in-memory computation engine for large-scale data processing</vt:lpstr>
      <vt:lpstr>Spark Components</vt:lpstr>
      <vt:lpstr>Spark Architecture</vt:lpstr>
      <vt:lpstr>PowerPoint Presentation</vt:lpstr>
      <vt:lpstr>Happy Learning see you again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</dc:title>
  <dc:creator>sasirekha subramani</dc:creator>
  <cp:lastModifiedBy>sasirekha subramani</cp:lastModifiedBy>
  <cp:revision>38</cp:revision>
  <dcterms:created xsi:type="dcterms:W3CDTF">2021-01-02T02:16:08Z</dcterms:created>
  <dcterms:modified xsi:type="dcterms:W3CDTF">2021-01-03T02:57:59Z</dcterms:modified>
</cp:coreProperties>
</file>