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 id="271" r:id="rId17"/>
    <p:sldId id="272" r:id="rId18"/>
    <p:sldId id="273" r:id="rId19"/>
    <p:sldId id="276" r:id="rId20"/>
    <p:sldId id="277" r:id="rId21"/>
    <p:sldId id="278" r:id="rId22"/>
    <p:sldId id="275"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0" autoAdjust="0"/>
  </p:normalViewPr>
  <p:slideViewPr>
    <p:cSldViewPr>
      <p:cViewPr varScale="1">
        <p:scale>
          <a:sx n="34" d="100"/>
          <a:sy n="34" d="100"/>
        </p:scale>
        <p:origin x="834" y="8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793019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dirty="0" err="1">
                <a:effectLst/>
                <a:latin typeface="Helvetica Neue"/>
                <a:ea typeface="Helvetica Neue"/>
                <a:cs typeface="Helvetica Neue"/>
                <a:sym typeface="Helvetica Neue"/>
              </a:rPr>
              <a:t>GraphQL</a:t>
            </a:r>
            <a:r>
              <a:rPr lang="en-US" sz="2200" b="0" i="0" dirty="0">
                <a:effectLst/>
                <a:latin typeface="Helvetica Neue"/>
                <a:ea typeface="Helvetica Neue"/>
                <a:cs typeface="Helvetica Neue"/>
                <a:sym typeface="Helvetica Neue"/>
              </a:rPr>
              <a:t> is a query language designed to build client application by providing an intuitive and flexible syntax for describing their data requirement. Yep, that is the most perfect definition and little bit jargon too. Let me explain that in better and easier </a:t>
            </a:r>
            <a:r>
              <a:rPr lang="en-US" sz="2200" b="0" i="0" dirty="0" err="1">
                <a:effectLst/>
                <a:latin typeface="Helvetica Neue"/>
                <a:ea typeface="Helvetica Neue"/>
                <a:cs typeface="Helvetica Neue"/>
                <a:sym typeface="Helvetica Neue"/>
              </a:rPr>
              <a:t>syntax.Often</a:t>
            </a:r>
            <a:r>
              <a:rPr lang="en-US" sz="2200" b="0" i="0" dirty="0">
                <a:effectLst/>
                <a:latin typeface="Helvetica Neue"/>
                <a:ea typeface="Helvetica Neue"/>
                <a:cs typeface="Helvetica Neue"/>
                <a:sym typeface="Helvetica Neue"/>
              </a:rPr>
              <a:t> endpoints without IDs just return everything and end points with ID returns full information about 1 resource. The biggest issue is you are either under fetching or over fetching information. Imagine you are over fetching 100s of IDs and making 100 API calls and then filtering just 5 values form it. It is expensive on servers. </a:t>
            </a:r>
            <a:r>
              <a:rPr lang="en-US" sz="2200" b="0" i="0">
                <a:effectLst/>
                <a:latin typeface="Helvetica Neue"/>
                <a:ea typeface="Helvetica Neue"/>
                <a:cs typeface="Helvetica Neue"/>
                <a:sym typeface="Helvetica Neue"/>
              </a:rPr>
              <a:t>Servers like cricket information and Facebook. </a:t>
            </a:r>
            <a:br>
              <a:rPr lang="en-US"/>
            </a:br>
            <a:endParaRPr lang="en-IN" dirty="0"/>
          </a:p>
        </p:txBody>
      </p:sp>
    </p:spTree>
    <p:extLst>
      <p:ext uri="{BB962C8B-B14F-4D97-AF65-F5344CB8AC3E}">
        <p14:creationId xmlns:p14="http://schemas.microsoft.com/office/powerpoint/2010/main" val="406508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741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t>
            </a:r>
          </a:p>
          <a:p>
            <a:r>
              <a:rPr lang="en-IN" dirty="0"/>
              <a:t>  "data": {</a:t>
            </a:r>
          </a:p>
          <a:p>
            <a:r>
              <a:rPr lang="en-IN" dirty="0"/>
              <a:t>    "__schema": {</a:t>
            </a:r>
          </a:p>
          <a:p>
            <a:r>
              <a:rPr lang="en-IN" dirty="0"/>
              <a:t>      "types": [</a:t>
            </a:r>
          </a:p>
          <a:p>
            <a:r>
              <a:rPr lang="en-IN" dirty="0"/>
              <a:t>        {</a:t>
            </a:r>
          </a:p>
          <a:p>
            <a:r>
              <a:rPr lang="en-IN" dirty="0"/>
              <a:t>          "name": "Query"</a:t>
            </a:r>
          </a:p>
          <a:p>
            <a:r>
              <a:rPr lang="en-IN" dirty="0"/>
              <a:t>        },</a:t>
            </a:r>
          </a:p>
          <a:p>
            <a:r>
              <a:rPr lang="en-IN" dirty="0"/>
              <a:t>        {</a:t>
            </a:r>
          </a:p>
          <a:p>
            <a:r>
              <a:rPr lang="en-IN" dirty="0"/>
              <a:t>          "name": "String"</a:t>
            </a:r>
          </a:p>
          <a:p>
            <a:r>
              <a:rPr lang="en-IN" dirty="0"/>
              <a:t>        },</a:t>
            </a:r>
          </a:p>
          <a:p>
            <a:r>
              <a:rPr lang="en-IN" dirty="0"/>
              <a:t>        {</a:t>
            </a:r>
          </a:p>
          <a:p>
            <a:r>
              <a:rPr lang="en-IN" dirty="0"/>
              <a:t>          "name": "ID"</a:t>
            </a:r>
          </a:p>
          <a:p>
            <a:r>
              <a:rPr lang="en-IN" dirty="0"/>
              <a:t>        },</a:t>
            </a:r>
          </a:p>
          <a:p>
            <a:r>
              <a:rPr lang="en-IN" dirty="0"/>
              <a:t>        {</a:t>
            </a:r>
          </a:p>
          <a:p>
            <a:r>
              <a:rPr lang="en-IN" dirty="0"/>
              <a:t>          "name": "Mutation"</a:t>
            </a:r>
          </a:p>
          <a:p>
            <a:r>
              <a:rPr lang="en-IN" dirty="0"/>
              <a:t>        },</a:t>
            </a:r>
          </a:p>
          <a:p>
            <a:r>
              <a:rPr lang="en-IN" dirty="0"/>
              <a:t>        {</a:t>
            </a:r>
          </a:p>
          <a:p>
            <a:r>
              <a:rPr lang="en-IN" dirty="0"/>
              <a:t>          "name": "Episode"</a:t>
            </a:r>
          </a:p>
          <a:p>
            <a:r>
              <a:rPr lang="en-IN" dirty="0"/>
              <a:t>        },</a:t>
            </a:r>
          </a:p>
          <a:p>
            <a:r>
              <a:rPr lang="en-IN" dirty="0"/>
              <a:t>        {</a:t>
            </a:r>
          </a:p>
          <a:p>
            <a:r>
              <a:rPr lang="en-IN" dirty="0"/>
              <a:t>          "name": "Character"</a:t>
            </a:r>
          </a:p>
          <a:p>
            <a:r>
              <a:rPr lang="en-IN" dirty="0"/>
              <a:t>        },</a:t>
            </a:r>
          </a:p>
          <a:p>
            <a:r>
              <a:rPr lang="en-IN" dirty="0"/>
              <a:t>        {</a:t>
            </a:r>
          </a:p>
          <a:p>
            <a:r>
              <a:rPr lang="en-IN" dirty="0"/>
              <a:t>          "name": "Int"</a:t>
            </a:r>
          </a:p>
          <a:p>
            <a:r>
              <a:rPr lang="en-IN" dirty="0"/>
              <a:t>        },</a:t>
            </a:r>
          </a:p>
          <a:p>
            <a:r>
              <a:rPr lang="en-IN" dirty="0"/>
              <a:t>        {</a:t>
            </a:r>
          </a:p>
          <a:p>
            <a:r>
              <a:rPr lang="en-IN" dirty="0"/>
              <a:t>          "name": "</a:t>
            </a:r>
            <a:r>
              <a:rPr lang="en-IN" dirty="0" err="1"/>
              <a:t>LengthUnit</a:t>
            </a:r>
            <a:r>
              <a:rPr lang="en-IN" dirty="0"/>
              <a:t>"</a:t>
            </a:r>
          </a:p>
          <a:p>
            <a:r>
              <a:rPr lang="en-IN" dirty="0"/>
              <a:t>        },</a:t>
            </a:r>
          </a:p>
          <a:p>
            <a:r>
              <a:rPr lang="en-IN" dirty="0"/>
              <a:t>        {</a:t>
            </a:r>
          </a:p>
          <a:p>
            <a:r>
              <a:rPr lang="en-IN" dirty="0"/>
              <a:t>          "name": "Human"</a:t>
            </a:r>
          </a:p>
          <a:p>
            <a:r>
              <a:rPr lang="en-IN" dirty="0"/>
              <a:t>        },</a:t>
            </a:r>
          </a:p>
          <a:p>
            <a:r>
              <a:rPr lang="en-IN" dirty="0"/>
              <a:t>        {</a:t>
            </a:r>
          </a:p>
          <a:p>
            <a:r>
              <a:rPr lang="en-IN" dirty="0"/>
              <a:t>          "name": "Float"</a:t>
            </a:r>
          </a:p>
          <a:p>
            <a:r>
              <a:rPr lang="en-IN" dirty="0"/>
              <a:t>        },</a:t>
            </a:r>
          </a:p>
          <a:p>
            <a:r>
              <a:rPr lang="en-IN" dirty="0"/>
              <a:t>        {</a:t>
            </a:r>
          </a:p>
          <a:p>
            <a:r>
              <a:rPr lang="en-IN" dirty="0"/>
              <a:t>          "name": "Droid"</a:t>
            </a:r>
          </a:p>
          <a:p>
            <a:r>
              <a:rPr lang="en-IN" dirty="0"/>
              <a:t>        },</a:t>
            </a:r>
          </a:p>
          <a:p>
            <a:r>
              <a:rPr lang="en-IN" dirty="0"/>
              <a:t>        {</a:t>
            </a:r>
          </a:p>
          <a:p>
            <a:r>
              <a:rPr lang="en-IN" dirty="0"/>
              <a:t>          "name": "</a:t>
            </a:r>
            <a:r>
              <a:rPr lang="en-IN" dirty="0" err="1"/>
              <a:t>FriendsConnection</a:t>
            </a:r>
            <a:r>
              <a:rPr lang="en-IN" dirty="0"/>
              <a:t>"</a:t>
            </a:r>
          </a:p>
          <a:p>
            <a:r>
              <a:rPr lang="en-IN" dirty="0"/>
              <a:t>        },</a:t>
            </a:r>
          </a:p>
          <a:p>
            <a:r>
              <a:rPr lang="en-IN" dirty="0"/>
              <a:t>        {</a:t>
            </a:r>
          </a:p>
          <a:p>
            <a:r>
              <a:rPr lang="en-IN" dirty="0"/>
              <a:t>          "name": "</a:t>
            </a:r>
            <a:r>
              <a:rPr lang="en-IN" dirty="0" err="1"/>
              <a:t>FriendsEdge</a:t>
            </a:r>
            <a:r>
              <a:rPr lang="en-IN" dirty="0"/>
              <a:t>"</a:t>
            </a:r>
          </a:p>
          <a:p>
            <a:r>
              <a:rPr lang="en-IN" dirty="0"/>
              <a:t>        },</a:t>
            </a:r>
          </a:p>
          <a:p>
            <a:r>
              <a:rPr lang="en-IN" dirty="0"/>
              <a:t>        {</a:t>
            </a:r>
          </a:p>
          <a:p>
            <a:r>
              <a:rPr lang="en-IN" dirty="0"/>
              <a:t>          "name": "</a:t>
            </a:r>
            <a:r>
              <a:rPr lang="en-IN" dirty="0" err="1"/>
              <a:t>PageInfo</a:t>
            </a:r>
            <a:r>
              <a:rPr lang="en-IN" dirty="0"/>
              <a:t>"</a:t>
            </a:r>
          </a:p>
          <a:p>
            <a:r>
              <a:rPr lang="en-IN" dirty="0"/>
              <a:t>        },</a:t>
            </a:r>
          </a:p>
          <a:p>
            <a:r>
              <a:rPr lang="en-IN" dirty="0"/>
              <a:t>        {</a:t>
            </a:r>
          </a:p>
          <a:p>
            <a:r>
              <a:rPr lang="en-IN" dirty="0"/>
              <a:t>          "name": "Boolean"</a:t>
            </a:r>
          </a:p>
          <a:p>
            <a:r>
              <a:rPr lang="en-IN" dirty="0"/>
              <a:t>        },</a:t>
            </a:r>
          </a:p>
          <a:p>
            <a:r>
              <a:rPr lang="en-IN" dirty="0"/>
              <a:t>        {</a:t>
            </a:r>
          </a:p>
          <a:p>
            <a:r>
              <a:rPr lang="en-IN" dirty="0"/>
              <a:t>          "name": "Review"</a:t>
            </a:r>
          </a:p>
          <a:p>
            <a:r>
              <a:rPr lang="en-IN" dirty="0"/>
              <a:t>        },</a:t>
            </a:r>
          </a:p>
          <a:p>
            <a:r>
              <a:rPr lang="en-IN" dirty="0"/>
              <a:t>        {</a:t>
            </a:r>
          </a:p>
          <a:p>
            <a:r>
              <a:rPr lang="en-IN" dirty="0"/>
              <a:t>          "name": "</a:t>
            </a:r>
            <a:r>
              <a:rPr lang="en-IN" dirty="0" err="1"/>
              <a:t>ReviewInput</a:t>
            </a:r>
            <a:r>
              <a:rPr lang="en-IN" dirty="0"/>
              <a:t>"</a:t>
            </a:r>
          </a:p>
          <a:p>
            <a:r>
              <a:rPr lang="en-IN" dirty="0"/>
              <a:t>        },</a:t>
            </a:r>
          </a:p>
          <a:p>
            <a:r>
              <a:rPr lang="en-IN" dirty="0"/>
              <a:t>        {</a:t>
            </a:r>
          </a:p>
          <a:p>
            <a:r>
              <a:rPr lang="en-IN" dirty="0"/>
              <a:t>          "name": "</a:t>
            </a:r>
            <a:r>
              <a:rPr lang="en-IN" dirty="0" err="1"/>
              <a:t>Starship</a:t>
            </a:r>
            <a:r>
              <a:rPr lang="en-IN" dirty="0"/>
              <a:t>"</a:t>
            </a:r>
          </a:p>
          <a:p>
            <a:r>
              <a:rPr lang="en-IN" dirty="0"/>
              <a:t>        },</a:t>
            </a:r>
          </a:p>
          <a:p>
            <a:r>
              <a:rPr lang="en-IN" dirty="0"/>
              <a:t>        {</a:t>
            </a:r>
          </a:p>
          <a:p>
            <a:r>
              <a:rPr lang="en-IN" dirty="0"/>
              <a:t>          "name": "</a:t>
            </a:r>
            <a:r>
              <a:rPr lang="en-IN" dirty="0" err="1"/>
              <a:t>SearchResult</a:t>
            </a:r>
            <a:r>
              <a:rPr lang="en-IN" dirty="0"/>
              <a:t>"</a:t>
            </a:r>
          </a:p>
          <a:p>
            <a:r>
              <a:rPr lang="en-IN" dirty="0"/>
              <a:t>        },</a:t>
            </a:r>
          </a:p>
          <a:p>
            <a:r>
              <a:rPr lang="en-IN" dirty="0"/>
              <a:t>        {</a:t>
            </a:r>
          </a:p>
          <a:p>
            <a:r>
              <a:rPr lang="en-IN" dirty="0"/>
              <a:t>          "name": "__Schema"</a:t>
            </a:r>
          </a:p>
          <a:p>
            <a:r>
              <a:rPr lang="en-IN" dirty="0"/>
              <a:t>        },</a:t>
            </a:r>
          </a:p>
          <a:p>
            <a:r>
              <a:rPr lang="en-IN" dirty="0"/>
              <a:t>        {</a:t>
            </a:r>
          </a:p>
          <a:p>
            <a:r>
              <a:rPr lang="en-IN" dirty="0"/>
              <a:t>          "name": "__Type"</a:t>
            </a:r>
          </a:p>
          <a:p>
            <a:r>
              <a:rPr lang="en-IN" dirty="0"/>
              <a:t>        },</a:t>
            </a:r>
          </a:p>
          <a:p>
            <a:r>
              <a:rPr lang="en-IN" dirty="0"/>
              <a:t>        {</a:t>
            </a:r>
          </a:p>
          <a:p>
            <a:r>
              <a:rPr lang="en-IN" dirty="0"/>
              <a:t>          "name": "__</a:t>
            </a:r>
            <a:r>
              <a:rPr lang="en-IN" dirty="0" err="1"/>
              <a:t>TypeKind</a:t>
            </a:r>
            <a:r>
              <a:rPr lang="en-IN" dirty="0"/>
              <a:t>"</a:t>
            </a:r>
          </a:p>
          <a:p>
            <a:r>
              <a:rPr lang="en-IN" dirty="0"/>
              <a:t>        },</a:t>
            </a:r>
          </a:p>
          <a:p>
            <a:r>
              <a:rPr lang="en-IN" dirty="0"/>
              <a:t>        {</a:t>
            </a:r>
          </a:p>
          <a:p>
            <a:r>
              <a:rPr lang="en-IN" dirty="0"/>
              <a:t>          "name": "__Field"</a:t>
            </a:r>
          </a:p>
          <a:p>
            <a:r>
              <a:rPr lang="en-IN" dirty="0"/>
              <a:t>        },</a:t>
            </a:r>
          </a:p>
          <a:p>
            <a:r>
              <a:rPr lang="en-IN" dirty="0"/>
              <a:t>        {</a:t>
            </a:r>
          </a:p>
          <a:p>
            <a:r>
              <a:rPr lang="en-IN" dirty="0"/>
              <a:t>          "name": "__</a:t>
            </a:r>
            <a:r>
              <a:rPr lang="en-IN" dirty="0" err="1"/>
              <a:t>InputValue</a:t>
            </a:r>
            <a:r>
              <a:rPr lang="en-IN" dirty="0"/>
              <a:t>"</a:t>
            </a:r>
          </a:p>
          <a:p>
            <a:r>
              <a:rPr lang="en-IN" dirty="0"/>
              <a:t>        },</a:t>
            </a:r>
          </a:p>
          <a:p>
            <a:r>
              <a:rPr lang="en-IN" dirty="0"/>
              <a:t>        {</a:t>
            </a:r>
          </a:p>
          <a:p>
            <a:r>
              <a:rPr lang="en-IN" dirty="0"/>
              <a:t>          "name": "__</a:t>
            </a:r>
            <a:r>
              <a:rPr lang="en-IN" dirty="0" err="1"/>
              <a:t>EnumValue</a:t>
            </a:r>
            <a:r>
              <a:rPr lang="en-IN" dirty="0"/>
              <a:t>"</a:t>
            </a:r>
          </a:p>
          <a:p>
            <a:r>
              <a:rPr lang="en-IN" dirty="0"/>
              <a:t>        },</a:t>
            </a:r>
          </a:p>
          <a:p>
            <a:r>
              <a:rPr lang="en-IN" dirty="0"/>
              <a:t>        {</a:t>
            </a:r>
          </a:p>
          <a:p>
            <a:r>
              <a:rPr lang="en-IN" dirty="0"/>
              <a:t>          "name": "__Directive"</a:t>
            </a:r>
          </a:p>
          <a:p>
            <a:r>
              <a:rPr lang="en-IN" dirty="0"/>
              <a:t>        },</a:t>
            </a:r>
          </a:p>
          <a:p>
            <a:r>
              <a:rPr lang="en-IN" dirty="0"/>
              <a:t>        {</a:t>
            </a:r>
          </a:p>
          <a:p>
            <a:r>
              <a:rPr lang="en-IN" dirty="0"/>
              <a:t>          "name": "__</a:t>
            </a:r>
            <a:r>
              <a:rPr lang="en-IN" dirty="0" err="1"/>
              <a:t>DirectiveLocation</a:t>
            </a:r>
            <a:r>
              <a:rPr lang="en-IN" dirty="0"/>
              <a:t>"</a:t>
            </a:r>
          </a:p>
          <a:p>
            <a:r>
              <a:rPr lang="en-IN" dirty="0"/>
              <a:t>        }</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108311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3"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14" name="Presentation Title"/>
          <p:cNvSpPr txBox="1">
            <a:spLocks noGrp="1"/>
          </p:cNvSpPr>
          <p:nvPr>
            <p:ph type="title" hasCustomPrompt="1"/>
          </p:nvPr>
        </p:nvSpPr>
        <p:spPr>
          <a:prstGeom prst="rect">
            <a:avLst/>
          </a:prstGeom>
        </p:spPr>
        <p:txBody>
          <a:bodyPr/>
          <a:lstStyle/>
          <a:p>
            <a:r>
              <a:t>Presentation Title</a:t>
            </a:r>
          </a:p>
        </p:txBody>
      </p:sp>
      <p:sp>
        <p:nvSpPr>
          <p:cNvPr id="15"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8" name="Body Level One…"/>
          <p:cNvSpPr txBox="1">
            <a:spLocks noGrp="1"/>
          </p:cNvSpPr>
          <p:nvPr>
            <p:ph type="body" sz="quarter" idx="1" hasCustomPrompt="1"/>
          </p:nvPr>
        </p:nvSpPr>
        <p:spPr>
          <a:xfrm>
            <a:off x="1727200" y="5281886"/>
            <a:ext cx="20929600" cy="3136901"/>
          </a:xfrm>
          <a:prstGeom prst="rect">
            <a:avLst/>
          </a:prstGeom>
        </p:spPr>
        <p:txBody>
          <a:bodyPr anchor="ctr"/>
          <a:lstStyle>
            <a:lvl1pPr>
              <a:lnSpc>
                <a:spcPct val="80000"/>
              </a:lnSpc>
              <a:defRPr sz="8600" spc="-86">
                <a:solidFill>
                  <a:srgbClr val="4A4A4A"/>
                </a:solidFill>
                <a:latin typeface="Publico Headline Roman"/>
                <a:ea typeface="Publico Headline Roman"/>
                <a:cs typeface="Publico Headline Roman"/>
                <a:sym typeface="Publico Headline Roman"/>
              </a:defRPr>
            </a:lvl1pPr>
            <a:lvl2pPr>
              <a:lnSpc>
                <a:spcPct val="80000"/>
              </a:lnSpc>
              <a:defRPr sz="8600" spc="-86">
                <a:solidFill>
                  <a:srgbClr val="4A4A4A"/>
                </a:solidFill>
                <a:latin typeface="Publico Headline Roman"/>
                <a:ea typeface="Publico Headline Roman"/>
                <a:cs typeface="Publico Headline Roman"/>
                <a:sym typeface="Publico Headline Roman"/>
              </a:defRPr>
            </a:lvl2pPr>
            <a:lvl3pPr>
              <a:lnSpc>
                <a:spcPct val="80000"/>
              </a:lnSpc>
              <a:defRPr sz="8600" spc="-86">
                <a:solidFill>
                  <a:srgbClr val="4A4A4A"/>
                </a:solidFill>
                <a:latin typeface="Publico Headline Roman"/>
                <a:ea typeface="Publico Headline Roman"/>
                <a:cs typeface="Publico Headline Roman"/>
                <a:sym typeface="Publico Headline Roman"/>
              </a:defRPr>
            </a:lvl3pPr>
            <a:lvl4pPr>
              <a:lnSpc>
                <a:spcPct val="80000"/>
              </a:lnSpc>
              <a:defRPr sz="8600" spc="-86">
                <a:solidFill>
                  <a:srgbClr val="4A4A4A"/>
                </a:solidFill>
                <a:latin typeface="Publico Headline Roman"/>
                <a:ea typeface="Publico Headline Roman"/>
                <a:cs typeface="Publico Headline Roman"/>
                <a:sym typeface="Publico Headline Roman"/>
              </a:defRPr>
            </a:lvl4pPr>
            <a:lvl5pPr>
              <a:lnSpc>
                <a:spcPct val="80000"/>
              </a:lnSpc>
              <a:defRPr sz="8600" spc="-86">
                <a:solidFill>
                  <a:srgbClr val="4A4A4A"/>
                </a:solidFill>
                <a:latin typeface="Publico Headline Roman"/>
                <a:ea typeface="Publico Headline Roman"/>
                <a:cs typeface="Publico Headline Roman"/>
                <a:sym typeface="Publico Headline Roman"/>
              </a:defRPr>
            </a:lvl5pPr>
          </a:lstStyle>
          <a:p>
            <a:r>
              <a:t>Statement</a:t>
            </a:r>
          </a:p>
          <a:p>
            <a:pPr lvl="1"/>
            <a:endParaRPr/>
          </a:p>
          <a:p>
            <a:pPr lvl="2"/>
            <a:endParaRPr/>
          </a:p>
          <a:p>
            <a:pPr lvl="3"/>
            <a:endParaRPr/>
          </a:p>
          <a:p>
            <a:pPr lvl="4"/>
            <a:endParaRPr/>
          </a:p>
        </p:txBody>
      </p:sp>
      <p:sp>
        <p:nvSpPr>
          <p:cNvPr id="109"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227AAF"/>
        </a:solidFill>
        <a:effectLst/>
      </p:bgPr>
    </p:bg>
    <p:spTree>
      <p:nvGrpSpPr>
        <p:cNvPr id="1" name=""/>
        <p:cNvGrpSpPr/>
        <p:nvPr/>
      </p:nvGrpSpPr>
      <p:grpSpPr>
        <a:xfrm>
          <a:off x="0" y="0"/>
          <a:ext cx="0" cy="0"/>
          <a:chOff x="0" y="0"/>
          <a:chExt cx="0" cy="0"/>
        </a:xfrm>
      </p:grpSpPr>
      <p:sp>
        <p:nvSpPr>
          <p:cNvPr id="116" name="Fact information"/>
          <p:cNvSpPr txBox="1">
            <a:spLocks noGrp="1"/>
          </p:cNvSpPr>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9" name="Body Level One…"/>
          <p:cNvSpPr txBox="1">
            <a:spLocks noGrp="1"/>
          </p:cNvSpPr>
          <p:nvPr>
            <p:ph type="body" idx="1" hasCustomPrompt="1"/>
          </p:nvPr>
        </p:nvSpPr>
        <p:spPr>
          <a:xfrm>
            <a:off x="1727200" y="1098623"/>
            <a:ext cx="20929600" cy="7461177"/>
          </a:xfrm>
          <a:prstGeom prst="rect">
            <a:avLst/>
          </a:prstGeom>
        </p:spPr>
        <p:txBody>
          <a:bodyPr anchor="b"/>
          <a:lstStyle>
            <a:lvl1pPr>
              <a:lnSpc>
                <a:spcPct val="70000"/>
              </a:lnSpc>
              <a:defRPr sz="30000" b="1" spc="-300">
                <a:solidFill>
                  <a:srgbClr val="FFFFFF"/>
                </a:solidFill>
                <a:latin typeface="Publico Headline Roman"/>
                <a:ea typeface="Publico Headline Roman"/>
                <a:cs typeface="Publico Headline Roman"/>
                <a:sym typeface="Publico Headline Roman"/>
              </a:defRPr>
            </a:lvl1pPr>
            <a:lvl2pPr>
              <a:lnSpc>
                <a:spcPct val="70000"/>
              </a:lnSpc>
              <a:defRPr sz="30000" b="1" spc="-300">
                <a:solidFill>
                  <a:srgbClr val="FFFFFF"/>
                </a:solidFill>
                <a:latin typeface="Publico Headline Roman"/>
                <a:ea typeface="Publico Headline Roman"/>
                <a:cs typeface="Publico Headline Roman"/>
                <a:sym typeface="Publico Headline Roman"/>
              </a:defRPr>
            </a:lvl2pPr>
            <a:lvl3pPr>
              <a:lnSpc>
                <a:spcPct val="70000"/>
              </a:lnSpc>
              <a:defRPr sz="30000" b="1" spc="-300">
                <a:solidFill>
                  <a:srgbClr val="FFFFFF"/>
                </a:solidFill>
                <a:latin typeface="Publico Headline Roman"/>
                <a:ea typeface="Publico Headline Roman"/>
                <a:cs typeface="Publico Headline Roman"/>
                <a:sym typeface="Publico Headline Roman"/>
              </a:defRPr>
            </a:lvl3pPr>
            <a:lvl4pPr>
              <a:lnSpc>
                <a:spcPct val="70000"/>
              </a:lnSpc>
              <a:defRPr sz="30000" b="1" spc="-300">
                <a:solidFill>
                  <a:srgbClr val="FFFFFF"/>
                </a:solidFill>
                <a:latin typeface="Publico Headline Roman"/>
                <a:ea typeface="Publico Headline Roman"/>
                <a:cs typeface="Publico Headline Roman"/>
                <a:sym typeface="Publico Headline Roman"/>
              </a:defRPr>
            </a:lvl4pPr>
            <a:lvl5pPr>
              <a:lnSpc>
                <a:spcPct val="70000"/>
              </a:lnSpc>
              <a:defRPr sz="30000" b="1" spc="-300">
                <a:solidFill>
                  <a:srgbClr val="FFFFFF"/>
                </a:solidFill>
                <a:latin typeface="Publico Headline Roman"/>
                <a:ea typeface="Publico Headline Roman"/>
                <a:cs typeface="Publico Headline Roman"/>
                <a:sym typeface="Publico Headline Roman"/>
              </a:defRPr>
            </a:lvl5pPr>
          </a:lstStyle>
          <a:p>
            <a:r>
              <a:t>100%</a:t>
            </a:r>
          </a:p>
          <a:p>
            <a:pPr lvl="1"/>
            <a:endParaRPr/>
          </a:p>
          <a:p>
            <a:pPr lvl="2"/>
            <a:endParaRPr/>
          </a:p>
          <a:p>
            <a:pPr lvl="3"/>
            <a:endParaRPr/>
          </a:p>
          <a:p>
            <a:pPr lvl="4"/>
            <a:endParaRPr/>
          </a:p>
        </p:txBody>
      </p:sp>
      <p:sp>
        <p:nvSpPr>
          <p:cNvPr id="120"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7" name="Image"/>
          <p:cNvSpPr>
            <a:spLocks noGrp="1"/>
          </p:cNvSpPr>
          <p:nvPr>
            <p:ph type="pic" idx="21"/>
          </p:nvPr>
        </p:nvSpPr>
        <p:spPr>
          <a:xfrm>
            <a:off x="-25400" y="-5359400"/>
            <a:ext cx="24422100" cy="24422100"/>
          </a:xfrm>
          <a:prstGeom prst="rect">
            <a:avLst/>
          </a:prstGeom>
        </p:spPr>
        <p:txBody>
          <a:bodyPr lIns="91439" tIns="45719" rIns="91439" bIns="45719">
            <a:noAutofit/>
          </a:bodyPr>
          <a:lstStyle/>
          <a:p>
            <a:endParaRPr/>
          </a:p>
        </p:txBody>
      </p:sp>
      <p:sp>
        <p:nvSpPr>
          <p:cNvPr id="128" name="Body Level One…"/>
          <p:cNvSpPr txBox="1">
            <a:spLocks noGrp="1"/>
          </p:cNvSpPr>
          <p:nvPr>
            <p:ph type="body" sz="quarter" idx="1" hasCustomPrompt="1"/>
          </p:nvPr>
        </p:nvSpPr>
        <p:spPr>
          <a:xfrm>
            <a:off x="1409700" y="2119884"/>
            <a:ext cx="10775585" cy="1936416"/>
          </a:xfrm>
          <a:prstGeom prst="rect">
            <a:avLst/>
          </a:prstGeom>
        </p:spPr>
        <p:txBody>
          <a:bodyPr/>
          <a:lstStyle>
            <a:lvl1pPr>
              <a:defRPr sz="5800" spc="-58">
                <a:solidFill>
                  <a:srgbClr val="247AB0"/>
                </a:solidFill>
                <a:latin typeface="Publico Headline Roman"/>
                <a:ea typeface="Publico Headline Roman"/>
                <a:cs typeface="Publico Headline Roman"/>
                <a:sym typeface="Publico Headline Roman"/>
              </a:defRPr>
            </a:lvl1pPr>
            <a:lvl2pPr>
              <a:defRPr sz="5800" spc="-58">
                <a:solidFill>
                  <a:srgbClr val="247AB0"/>
                </a:solidFill>
                <a:latin typeface="Publico Headline Roman"/>
                <a:ea typeface="Publico Headline Roman"/>
                <a:cs typeface="Publico Headline Roman"/>
                <a:sym typeface="Publico Headline Roman"/>
              </a:defRPr>
            </a:lvl2pPr>
            <a:lvl3pPr>
              <a:defRPr sz="5800" spc="-58">
                <a:solidFill>
                  <a:srgbClr val="247AB0"/>
                </a:solidFill>
                <a:latin typeface="Publico Headline Roman"/>
                <a:ea typeface="Publico Headline Roman"/>
                <a:cs typeface="Publico Headline Roman"/>
                <a:sym typeface="Publico Headline Roman"/>
              </a:defRPr>
            </a:lvl3pPr>
            <a:lvl4pPr>
              <a:defRPr sz="5800" spc="-58">
                <a:solidFill>
                  <a:srgbClr val="247AB0"/>
                </a:solidFill>
                <a:latin typeface="Publico Headline Roman"/>
                <a:ea typeface="Publico Headline Roman"/>
                <a:cs typeface="Publico Headline Roman"/>
                <a:sym typeface="Publico Headline Roman"/>
              </a:defRPr>
            </a:lvl4pPr>
            <a:lvl5pPr>
              <a:defRPr sz="5800" spc="-58">
                <a:solidFill>
                  <a:srgbClr val="247AB0"/>
                </a:solidFill>
                <a:latin typeface="Publico Headline Roman"/>
                <a:ea typeface="Publico Headline Roman"/>
                <a:cs typeface="Publico Headline Roman"/>
                <a:sym typeface="Publico Headline Roman"/>
              </a:defRPr>
            </a:lvl5pPr>
          </a:lstStyle>
          <a:p>
            <a:r>
              <a:t>“Notable Quote”</a:t>
            </a:r>
          </a:p>
          <a:p>
            <a:pPr lvl="1"/>
            <a:endParaRPr/>
          </a:p>
          <a:p>
            <a:pPr lvl="2"/>
            <a:endParaRPr/>
          </a:p>
          <a:p>
            <a:pPr lvl="3"/>
            <a:endParaRPr/>
          </a:p>
          <a:p>
            <a:pPr lvl="4"/>
            <a:endParaRP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1" name="Attribution"/>
          <p:cNvSpPr txBox="1">
            <a:spLocks noGrp="1"/>
          </p:cNvSpPr>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spc="0">
                <a:solidFill>
                  <a:srgbClr val="227AAF"/>
                </a:solidFill>
                <a:latin typeface="Publico Text Semibold"/>
                <a:ea typeface="Publico Text Semibold"/>
                <a:cs typeface="Publico Text Semibold"/>
                <a:sym typeface="Publico Text Semibold"/>
              </a:defRPr>
            </a:lvl1pPr>
          </a:lstStyle>
          <a:p>
            <a:r>
              <a:t>Attribution</a:t>
            </a:r>
          </a:p>
        </p:txBody>
      </p:sp>
      <p:sp>
        <p:nvSpPr>
          <p:cNvPr id="13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39" name="Image"/>
          <p:cNvSpPr>
            <a:spLocks noGrp="1"/>
          </p:cNvSpPr>
          <p:nvPr>
            <p:ph type="pic" sz="quarter" idx="21"/>
          </p:nvPr>
        </p:nvSpPr>
        <p:spPr>
          <a:xfrm>
            <a:off x="14727242" y="5618197"/>
            <a:ext cx="7877462" cy="7877463"/>
          </a:xfrm>
          <a:prstGeom prst="rect">
            <a:avLst/>
          </a:prstGeom>
        </p:spPr>
        <p:txBody>
          <a:bodyPr lIns="91439" tIns="45719" rIns="91439" bIns="45719">
            <a:noAutofit/>
          </a:bodyPr>
          <a:lstStyle/>
          <a:p>
            <a:endParaRPr/>
          </a:p>
        </p:txBody>
      </p:sp>
      <p:sp>
        <p:nvSpPr>
          <p:cNvPr id="140" name="609701706_939x626.jpg"/>
          <p:cNvSpPr>
            <a:spLocks noGrp="1"/>
          </p:cNvSpPr>
          <p:nvPr>
            <p:ph type="pic" sz="quarter" idx="22"/>
          </p:nvPr>
        </p:nvSpPr>
        <p:spPr>
          <a:xfrm>
            <a:off x="14700215" y="1511300"/>
            <a:ext cx="7943851" cy="5295900"/>
          </a:xfrm>
          <a:prstGeom prst="rect">
            <a:avLst/>
          </a:prstGeom>
        </p:spPr>
        <p:txBody>
          <a:bodyPr lIns="91439" tIns="45719" rIns="91439" bIns="45719">
            <a:noAutofit/>
          </a:bodyPr>
          <a:lstStyle/>
          <a:p>
            <a:endParaRPr/>
          </a:p>
        </p:txBody>
      </p:sp>
      <p:sp>
        <p:nvSpPr>
          <p:cNvPr id="141" name="139465515_1890x1620.jpg"/>
          <p:cNvSpPr>
            <a:spLocks noGrp="1"/>
          </p:cNvSpPr>
          <p:nvPr>
            <p:ph type="pic" idx="23"/>
          </p:nvPr>
        </p:nvSpPr>
        <p:spPr>
          <a:xfrm>
            <a:off x="1778000" y="1346200"/>
            <a:ext cx="12852400" cy="11016343"/>
          </a:xfrm>
          <a:prstGeom prst="rect">
            <a:avLst/>
          </a:prstGeom>
        </p:spPr>
        <p:txBody>
          <a:bodyPr lIns="91439" tIns="45719" rIns="91439" bIns="45719">
            <a:noAutofit/>
          </a:bodyPr>
          <a:lstStyle/>
          <a:p>
            <a:endParaRPr/>
          </a:p>
        </p:txBody>
      </p:sp>
      <p:sp>
        <p:nvSpPr>
          <p:cNvPr id="1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9" name="Image"/>
          <p:cNvSpPr>
            <a:spLocks noGrp="1"/>
          </p:cNvSpPr>
          <p:nvPr>
            <p:ph type="pic" idx="21"/>
          </p:nvPr>
        </p:nvSpPr>
        <p:spPr>
          <a:xfrm>
            <a:off x="1727200" y="-1422400"/>
            <a:ext cx="21310600" cy="15989300"/>
          </a:xfrm>
          <a:prstGeom prst="rect">
            <a:avLst/>
          </a:prstGeom>
        </p:spPr>
        <p:txBody>
          <a:bodyPr lIns="91439" tIns="45719" rIns="91439" bIns="45719">
            <a:noAutofit/>
          </a:bodyPr>
          <a:lstStyle/>
          <a:p>
            <a:endParaRPr/>
          </a:p>
        </p:txBody>
      </p:sp>
      <p:sp>
        <p:nvSpPr>
          <p:cNvPr id="15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3" name="178465776_2880x1920.jpg"/>
          <p:cNvSpPr>
            <a:spLocks noGrp="1"/>
          </p:cNvSpPr>
          <p:nvPr>
            <p:ph type="pic" idx="21"/>
          </p:nvPr>
        </p:nvSpPr>
        <p:spPr>
          <a:xfrm>
            <a:off x="-1" y="-2527300"/>
            <a:ext cx="24384001" cy="16256000"/>
          </a:xfrm>
          <a:prstGeom prst="rect">
            <a:avLst/>
          </a:prstGeom>
        </p:spPr>
        <p:txBody>
          <a:bodyPr lIns="91439" tIns="45719" rIns="91439" bIns="45719">
            <a:noAutofit/>
          </a:bodyPr>
          <a:lstStyle/>
          <a:p>
            <a:endParaRPr/>
          </a:p>
        </p:txBody>
      </p:sp>
      <p:sp>
        <p:nvSpPr>
          <p:cNvPr id="24" name="Body Level One…"/>
          <p:cNvSpPr txBox="1">
            <a:spLocks noGrp="1"/>
          </p:cNvSpPr>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r>
              <a:t>Presentation Subtitle</a:t>
            </a:r>
          </a:p>
          <a:p>
            <a:pPr lvl="1"/>
            <a:endParaRPr/>
          </a:p>
          <a:p>
            <a:pPr lvl="2"/>
            <a:endParaRPr/>
          </a:p>
          <a:p>
            <a:pPr lvl="3"/>
            <a:endParaRPr/>
          </a:p>
          <a:p>
            <a:pPr lvl="4"/>
            <a:endParaRPr/>
          </a:p>
        </p:txBody>
      </p:sp>
      <p:sp>
        <p:nvSpPr>
          <p:cNvPr id="25" name="Presentation Title"/>
          <p:cNvSpPr txBox="1">
            <a:spLocks noGrp="1"/>
          </p:cNvSpPr>
          <p:nvPr>
            <p:ph type="title" hasCustomPrompt="1"/>
          </p:nvPr>
        </p:nvSpPr>
        <p:spPr>
          <a:xfrm>
            <a:off x="1727200" y="7817246"/>
            <a:ext cx="20929600" cy="2799954"/>
          </a:xfrm>
          <a:prstGeom prst="rect">
            <a:avLst/>
          </a:prstGeom>
        </p:spPr>
        <p:txBody>
          <a:bodyPr/>
          <a:lstStyle>
            <a:lvl1pPr>
              <a:defRPr>
                <a:solidFill>
                  <a:srgbClr val="FFFFFF"/>
                </a:solidFill>
              </a:defRPr>
            </a:lvl1pPr>
          </a:lstStyle>
          <a:p>
            <a:r>
              <a:t>Presentation Title</a:t>
            </a:r>
          </a:p>
        </p:txBody>
      </p:sp>
      <p:sp>
        <p:nvSpPr>
          <p:cNvPr id="26" name="Author and Date"/>
          <p:cNvSpPr txBox="1">
            <a:spLocks noGrp="1"/>
          </p:cNvSpPr>
          <p:nvPr>
            <p:ph type="body" sz="quarter" idx="22" hasCustomPrompt="1"/>
          </p:nvPr>
        </p:nvSpPr>
        <p:spPr>
          <a:xfrm>
            <a:off x="1727200" y="1003300"/>
            <a:ext cx="20929600" cy="480060"/>
          </a:xfrm>
          <a:prstGeom prst="rect">
            <a:avLst/>
          </a:prstGeom>
        </p:spPr>
        <p:txBody>
          <a:bodyPr anchor="ctr"/>
          <a:lstStyle>
            <a:lvl1pPr defTabSz="685800">
              <a:lnSpc>
                <a:spcPct val="100000"/>
              </a:lnSpc>
              <a:defRPr sz="2000" b="1" cap="all" spc="0">
                <a:solidFill>
                  <a:srgbClr val="F0EBE0"/>
                </a:solidFill>
              </a:defRPr>
            </a:lvl1pPr>
          </a:lstStyle>
          <a:p>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9"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6" name="139465515_1890x1620.jpg"/>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37"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38" name="Body Level One…"/>
          <p:cNvSpPr txBox="1">
            <a:spLocks noGrp="1"/>
          </p:cNvSpPr>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r>
              <a:t>Slide Subtitle</a:t>
            </a:r>
          </a:p>
          <a:p>
            <a:pPr lvl="1"/>
            <a:endParaRPr/>
          </a:p>
          <a:p>
            <a:pPr lvl="2"/>
            <a:endParaRPr/>
          </a:p>
          <a:p>
            <a:pPr lvl="3"/>
            <a:endParaRPr/>
          </a:p>
          <a:p>
            <a:pPr lvl="4"/>
            <a:endParaRPr/>
          </a:p>
        </p:txBody>
      </p:sp>
      <p:sp>
        <p:nvSpPr>
          <p:cNvPr id="39" name="Author and Date"/>
          <p:cNvSpPr txBox="1">
            <a:spLocks noGrp="1"/>
          </p:cNvSpPr>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9" name="Slide Title"/>
          <p:cNvSpPr txBox="1">
            <a:spLocks noGrp="1"/>
          </p:cNvSpPr>
          <p:nvPr>
            <p:ph type="title" hasCustomPrompt="1"/>
          </p:nvPr>
        </p:nvSpPr>
        <p:spPr>
          <a:xfrm>
            <a:off x="1727200" y="1739900"/>
            <a:ext cx="20929600" cy="3225356"/>
          </a:xfrm>
          <a:prstGeom prst="rect">
            <a:avLst/>
          </a:prstGeom>
        </p:spPr>
        <p:txBody>
          <a:bodyPr anchor="t"/>
          <a:lstStyle/>
          <a:p>
            <a:r>
              <a:t>Slide Title</a:t>
            </a:r>
          </a:p>
        </p:txBody>
      </p:sp>
      <p:sp>
        <p:nvSpPr>
          <p:cNvPr id="50"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51"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9"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Body Level One…"/>
          <p:cNvSpPr txBox="1">
            <a:spLocks noGrp="1"/>
          </p:cNvSpPr>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4A4A4A"/>
                </a:solidFill>
                <a:latin typeface="Avenir Next Medium"/>
                <a:ea typeface="Avenir Next Medium"/>
                <a:cs typeface="Avenir Next Medium"/>
                <a:sym typeface="Avenir Next Medium"/>
              </a:defRPr>
            </a:lvl5pPr>
          </a:lstStyle>
          <a:p>
            <a:r>
              <a:t>Slide bullet text</a:t>
            </a:r>
          </a:p>
          <a:p>
            <a:pPr lvl="1"/>
            <a:endParaRPr/>
          </a:p>
          <a:p>
            <a:pPr lvl="2"/>
            <a:endParaRPr/>
          </a:p>
          <a:p>
            <a:pPr lvl="3"/>
            <a:endParaRPr/>
          </a:p>
          <a:p>
            <a:pPr lvl="4"/>
            <a:endParaRPr/>
          </a:p>
        </p:txBody>
      </p:sp>
      <p:sp>
        <p:nvSpPr>
          <p:cNvPr id="68" name="139465515_1890x1620.jpg"/>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69" name="Slide Title"/>
          <p:cNvSpPr txBox="1">
            <a:spLocks noGrp="1"/>
          </p:cNvSpPr>
          <p:nvPr>
            <p:ph type="title" hasCustomPrompt="1"/>
          </p:nvPr>
        </p:nvSpPr>
        <p:spPr>
          <a:xfrm>
            <a:off x="13665200" y="4394200"/>
            <a:ext cx="9271000" cy="2540000"/>
          </a:xfrm>
          <a:prstGeom prst="rect">
            <a:avLst/>
          </a:prstGeom>
        </p:spPr>
        <p:txBody>
          <a:bodyPr anchor="t"/>
          <a:lstStyle>
            <a:lvl1pPr algn="l">
              <a:defRPr sz="8000" spc="-80"/>
            </a:lvl1pPr>
          </a:lstStyle>
          <a:p>
            <a:r>
              <a:t>Slide Title</a:t>
            </a:r>
          </a:p>
        </p:txBody>
      </p:sp>
      <p:sp>
        <p:nvSpPr>
          <p:cNvPr id="70" name="Author and Date"/>
          <p:cNvSpPr txBox="1">
            <a:spLocks noGrp="1"/>
          </p:cNvSpPr>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3"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227AAF"/>
        </a:solidFill>
        <a:effectLst/>
      </p:bgPr>
    </p:bg>
    <p:spTree>
      <p:nvGrpSpPr>
        <p:cNvPr id="1" name=""/>
        <p:cNvGrpSpPr/>
        <p:nvPr/>
      </p:nvGrpSpPr>
      <p:grpSpPr>
        <a:xfrm>
          <a:off x="0" y="0"/>
          <a:ext cx="0" cy="0"/>
          <a:chOff x="0" y="0"/>
          <a:chExt cx="0" cy="0"/>
        </a:xfrm>
      </p:grpSpPr>
      <p:sp>
        <p:nvSpPr>
          <p:cNvPr id="80" name="Section Title"/>
          <p:cNvSpPr txBox="1">
            <a:spLocks noGrp="1"/>
          </p:cNvSpPr>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3"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0" name="Slide Title"/>
          <p:cNvSpPr txBox="1">
            <a:spLocks noGrp="1"/>
          </p:cNvSpPr>
          <p:nvPr>
            <p:ph type="title" hasCustomPrompt="1"/>
          </p:nvPr>
        </p:nvSpPr>
        <p:spPr>
          <a:xfrm>
            <a:off x="1727200" y="1739900"/>
            <a:ext cx="20929600" cy="3229571"/>
          </a:xfrm>
          <a:prstGeom prst="rect">
            <a:avLst/>
          </a:prstGeom>
        </p:spPr>
        <p:txBody>
          <a:bodyPr anchor="t"/>
          <a:lstStyle/>
          <a:p>
            <a:r>
              <a:t>Slide Title</a:t>
            </a:r>
          </a:p>
        </p:txBody>
      </p:sp>
      <p:sp>
        <p:nvSpPr>
          <p:cNvPr id="91"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9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9" name="Agenda Title"/>
          <p:cNvSpPr txBox="1">
            <a:spLocks noGrp="1"/>
          </p:cNvSpPr>
          <p:nvPr>
            <p:ph type="title" hasCustomPrompt="1"/>
          </p:nvPr>
        </p:nvSpPr>
        <p:spPr>
          <a:xfrm>
            <a:off x="1727200" y="1739900"/>
            <a:ext cx="20929600" cy="3300115"/>
          </a:xfrm>
          <a:prstGeom prst="rect">
            <a:avLst/>
          </a:prstGeom>
        </p:spPr>
        <p:txBody>
          <a:bodyPr anchor="t"/>
          <a:lstStyle/>
          <a:p>
            <a:r>
              <a:t>Agenda Title</a:t>
            </a:r>
          </a:p>
        </p:txBody>
      </p:sp>
      <p:sp>
        <p:nvSpPr>
          <p:cNvPr id="100" name="Body Level One…"/>
          <p:cNvSpPr txBox="1">
            <a:spLocks noGrp="1"/>
          </p:cNvSpPr>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5pPr>
          </a:lstStyle>
          <a:p>
            <a:r>
              <a:t>Agenda Topics</a:t>
            </a:r>
          </a:p>
          <a:p>
            <a:pPr lvl="1"/>
            <a:endParaRPr/>
          </a:p>
          <a:p>
            <a:pPr lvl="2"/>
            <a:endParaRPr/>
          </a:p>
          <a:p>
            <a:pPr lvl="3"/>
            <a:endParaRPr/>
          </a:p>
          <a:p>
            <a:pPr lvl="4"/>
            <a:endParaRPr/>
          </a:p>
        </p:txBody>
      </p:sp>
      <p:sp>
        <p:nvSpPr>
          <p:cNvPr id="101"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BE0"/>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5" name="Body Level One…"/>
          <p:cNvSpPr txBox="1">
            <a:spLocks noGrp="1"/>
          </p:cNvSpPr>
          <p:nvPr>
            <p:ph type="body" idx="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6" name="Slide Number"/>
          <p:cNvSpPr txBox="1">
            <a:spLocks noGrp="1"/>
          </p:cNvSpPr>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ltexsoft.com/blog/engineering/using-microservices-for-legacy-system-modernizatio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hat.com/en/topics/middleware/what-is-ide" TargetMode="External"/><Relationship Id="rId2" Type="http://schemas.openxmlformats.org/officeDocument/2006/relationships/hyperlink" Target="https://www.redhat.com/en/topics/api/what-are-application-programming-interfaces" TargetMode="External"/><Relationship Id="rId1" Type="http://schemas.openxmlformats.org/officeDocument/2006/relationships/slideLayout" Target="../slideLayouts/slideLayout9.xml"/><Relationship Id="rId5" Type="http://schemas.openxmlformats.org/officeDocument/2006/relationships/hyperlink" Target="https://www.redhat.com/en/topics/integration/whats-the-difference-between-soap-rest" TargetMode="External"/><Relationship Id="rId4" Type="http://schemas.openxmlformats.org/officeDocument/2006/relationships/hyperlink" Target="https://github.com/graphql/graphiq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blog.apollographql.com/graphql-vs-rest-5d425123e34b" TargetMode="External"/><Relationship Id="rId2" Type="http://schemas.openxmlformats.org/officeDocument/2006/relationships/hyperlink" Target="https://medium.com/codingthesmartway-com-blog/rest-vs-graphql-418eac2e3083"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www.altexsoft.com/whitepapers/legacy-system-modernization-how-to-transform-the-enterprise-for-digital-future/"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hor and Date"/>
          <p:cNvSpPr txBox="1">
            <a:spLocks noGrp="1"/>
          </p:cNvSpPr>
          <p:nvPr>
            <p:ph type="body" idx="21"/>
          </p:nvPr>
        </p:nvSpPr>
        <p:spPr>
          <a:prstGeom prst="rect">
            <a:avLst/>
          </a:prstGeom>
        </p:spPr>
        <p:txBody>
          <a:bodyPr/>
          <a:lstStyle/>
          <a:p>
            <a:endParaRPr/>
          </a:p>
        </p:txBody>
      </p:sp>
      <p:sp>
        <p:nvSpPr>
          <p:cNvPr id="167" name="GraphQL"/>
          <p:cNvSpPr txBox="1">
            <a:spLocks noGrp="1"/>
          </p:cNvSpPr>
          <p:nvPr>
            <p:ph type="ctrTitle"/>
          </p:nvPr>
        </p:nvSpPr>
        <p:spPr>
          <a:xfrm>
            <a:off x="1727200" y="6146833"/>
            <a:ext cx="20929601" cy="2038284"/>
          </a:xfrm>
          <a:prstGeom prst="rect">
            <a:avLst/>
          </a:prstGeom>
        </p:spPr>
        <p:txBody>
          <a:bodyPr/>
          <a:lstStyle/>
          <a:p>
            <a:r>
              <a:t>GraphQL</a:t>
            </a:r>
          </a:p>
        </p:txBody>
      </p:sp>
      <p:sp>
        <p:nvSpPr>
          <p:cNvPr id="168" name="GraphQL is a query language (that's what the “QL” stands for) for APIs and a runtime for fulfilling those queries with your existing data"/>
          <p:cNvSpPr txBox="1">
            <a:spLocks noGrp="1"/>
          </p:cNvSpPr>
          <p:nvPr>
            <p:ph type="subTitle" sz="quarter" idx="1"/>
          </p:nvPr>
        </p:nvSpPr>
        <p:spPr>
          <a:xfrm>
            <a:off x="1727199" y="8223268"/>
            <a:ext cx="20929601" cy="2038285"/>
          </a:xfrm>
          <a:prstGeom prst="rect">
            <a:avLst/>
          </a:prstGeom>
        </p:spPr>
        <p:txBody>
          <a:bodyPr anchor="ctr"/>
          <a:lstStyle/>
          <a:p>
            <a:pPr defTabSz="457200">
              <a:lnSpc>
                <a:spcPct val="100000"/>
              </a:lnSpc>
              <a:defRPr sz="3100" spc="0">
                <a:solidFill>
                  <a:srgbClr val="202124"/>
                </a:solidFill>
                <a:latin typeface="Chalkboard"/>
                <a:ea typeface="Chalkboard"/>
                <a:cs typeface="Chalkboard"/>
                <a:sym typeface="Chalkboard"/>
              </a:defRPr>
            </a:pPr>
            <a:r>
              <a:rPr b="1"/>
              <a:t>GraphQL</a:t>
            </a:r>
            <a:r>
              <a:t> is a query language (that's what the “QL” stands for) for APIs and a runtime for fulfilling those queries with your existing data</a:t>
            </a:r>
          </a:p>
        </p:txBody>
      </p:sp>
      <p:sp>
        <p:nvSpPr>
          <p:cNvPr id="169" name="Slide Number"/>
          <p:cNvSpPr txBox="1">
            <a:spLocks noGrp="1"/>
          </p:cNvSpPr>
          <p:nvPr>
            <p:ph type="sldNum" sz="quarter" idx="4294967295"/>
          </p:nvPr>
        </p:nvSpPr>
        <p:spPr>
          <a:xfrm>
            <a:off x="12066841" y="13030199"/>
            <a:ext cx="250318"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170" name="Screenshot 2021-06-23 at 1.54.45 PM.png" descr="Screenshot 2021-06-23 at 1.54.45 PM.png"/>
          <p:cNvPicPr>
            <a:picLocks noChangeAspect="1"/>
          </p:cNvPicPr>
          <p:nvPr/>
        </p:nvPicPr>
        <p:blipFill>
          <a:blip r:embed="rId3"/>
          <a:stretch>
            <a:fillRect/>
          </a:stretch>
        </p:blipFill>
        <p:spPr>
          <a:xfrm>
            <a:off x="9851633" y="1946796"/>
            <a:ext cx="4680734" cy="459185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When migrating from a monolithic backend application to a microservice architecture, a GraphQL API can help handle communication between multiple microservices by merging them into one GraphQL schema. While each microservice defines its own GraphQL schem"/>
          <p:cNvSpPr txBox="1">
            <a:spLocks noGrp="1"/>
          </p:cNvSpPr>
          <p:nvPr>
            <p:ph type="body" sz="half" idx="1"/>
          </p:nvPr>
        </p:nvSpPr>
        <p:spPr>
          <a:xfrm>
            <a:off x="13671549" y="2132055"/>
            <a:ext cx="9271001" cy="10069629"/>
          </a:xfrm>
          <a:prstGeom prst="rect">
            <a:avLst/>
          </a:prstGeom>
        </p:spPr>
        <p:txBody>
          <a:bodyPr/>
          <a:lstStyle/>
          <a:p>
            <a:pPr marL="0" indent="0" defTabSz="443484">
              <a:lnSpc>
                <a:spcPct val="100000"/>
              </a:lnSpc>
              <a:spcBef>
                <a:spcPts val="0"/>
              </a:spcBef>
              <a:buSzTx/>
              <a:buNone/>
              <a:tabLst/>
              <a:defRPr sz="4753">
                <a:solidFill>
                  <a:srgbClr val="000000"/>
                </a:solidFill>
                <a:latin typeface="Chalkboard"/>
                <a:ea typeface="Chalkboard"/>
                <a:cs typeface="Chalkboard"/>
                <a:sym typeface="Chalkboard"/>
              </a:defRPr>
            </a:pPr>
            <a:r>
              <a:t>When migrating from a monolithic backend application to a </a:t>
            </a:r>
            <a:r>
              <a:rPr>
                <a:solidFill>
                  <a:srgbClr val="00C0EB"/>
                </a:solidFill>
                <a:hlinkClick r:id="rId2"/>
              </a:rPr>
              <a:t>microservice architecture</a:t>
            </a:r>
            <a:r>
              <a:t>, a GraphQL API can help handle communication between multiple microservices by merging them into one GraphQL schema. While each microservice defines its own GraphQL schema and has its own GraphQL endpoint, one GraphQL API gateway consolidates all schemas into one global schema.</a:t>
            </a:r>
          </a:p>
        </p:txBody>
      </p:sp>
      <p:pic>
        <p:nvPicPr>
          <p:cNvPr id="196" name="Graphql.png" descr="Graphql.png"/>
          <p:cNvPicPr>
            <a:picLocks noGrp="1" noChangeAspect="1"/>
          </p:cNvPicPr>
          <p:nvPr>
            <p:ph type="pic" idx="21"/>
          </p:nvPr>
        </p:nvPicPr>
        <p:blipFill>
          <a:blip r:embed="rId3"/>
          <a:srcRect t="7990" b="7990"/>
          <a:stretch>
            <a:fillRect/>
          </a:stretch>
        </p:blipFill>
        <p:spPr>
          <a:xfrm>
            <a:off x="0" y="0"/>
            <a:ext cx="12217400" cy="137160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p:cNvGrpSpPr/>
          <p:nvPr/>
        </p:nvGrpSpPr>
        <p:grpSpPr>
          <a:xfrm>
            <a:off x="8929376" y="797497"/>
            <a:ext cx="14736302" cy="11987882"/>
            <a:chOff x="0" y="0"/>
            <a:chExt cx="14736300" cy="11987880"/>
          </a:xfrm>
        </p:grpSpPr>
        <p:pic>
          <p:nvPicPr>
            <p:cNvPr id="198" name="Image 23-06-21 at 10.59 PM.jpg" descr="Image 23-06-21 at 10.59 PM.jpg"/>
            <p:cNvPicPr>
              <a:picLocks noChangeAspect="1"/>
            </p:cNvPicPr>
            <p:nvPr/>
          </p:nvPicPr>
          <p:blipFill>
            <a:blip r:embed="rId2"/>
            <a:stretch>
              <a:fillRect/>
            </a:stretch>
          </p:blipFill>
          <p:spPr>
            <a:xfrm>
              <a:off x="0" y="0"/>
              <a:ext cx="14736301" cy="11441781"/>
            </a:xfrm>
            <a:prstGeom prst="rect">
              <a:avLst/>
            </a:prstGeom>
            <a:ln w="12700" cap="flat">
              <a:noFill/>
              <a:miter lim="400000"/>
            </a:ln>
            <a:effectLst/>
          </p:spPr>
        </p:pic>
        <p:sp>
          <p:nvSpPr>
            <p:cNvPr id="199" name="Caption"/>
            <p:cNvSpPr/>
            <p:nvPr/>
          </p:nvSpPr>
          <p:spPr>
            <a:xfrm>
              <a:off x="0" y="11543380"/>
              <a:ext cx="14736301" cy="444501"/>
            </a:xfrm>
            <a:prstGeom prst="roundRect">
              <a:avLst>
                <a:gd name="adj" fmla="val 0"/>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solidFill>
                    <a:srgbClr val="53585F"/>
                  </a:solidFill>
                </a:defRPr>
              </a:lvl1pPr>
            </a:lstStyle>
            <a:p>
              <a:r>
                <a:t>Caption</a:t>
              </a:r>
            </a:p>
          </p:txBody>
        </p:sp>
      </p:grpSp>
      <p:sp>
        <p:nvSpPr>
          <p:cNvPr id="201" name="Fetching data with a single API call. The main difference between GraphQL and REST is that the latter is centered around individual endpoints, so to collect all needed data, a developer has to combine multiple endpoints. Whereas GraphQL focuses on the ta"/>
          <p:cNvSpPr txBox="1"/>
          <p:nvPr/>
        </p:nvSpPr>
        <p:spPr>
          <a:xfrm>
            <a:off x="580293" y="218561"/>
            <a:ext cx="7845990" cy="692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7200"/>
              </a:lnSpc>
              <a:spcBef>
                <a:spcPts val="2500"/>
              </a:spcBef>
              <a:defRPr sz="3600">
                <a:latin typeface="Chalkboard"/>
                <a:ea typeface="Chalkboard"/>
                <a:cs typeface="Chalkboard"/>
                <a:sym typeface="Chalkboard"/>
              </a:defRPr>
            </a:pPr>
            <a:r>
              <a:rPr b="1"/>
              <a:t>Fetching data with a single API call. </a:t>
            </a:r>
            <a:r>
              <a:t>The main difference between GraphQL and REST is that the latter is centered around individual endpoints, so to collect all needed data, a developer has to combine multiple endpoints. Whereas GraphQL focuses on the task itself, in this case, a developer can request the needed data with just one API call.</a:t>
            </a:r>
          </a:p>
        </p:txBody>
      </p:sp>
      <p:sp>
        <p:nvSpPr>
          <p:cNvPr id="202" name="No over- and under-fetching problems. REST responses are known for either containing too much data or not enough of it, creating the need for another request. GraphQL solves this efficiency problem by fetching the exact data in a single request."/>
          <p:cNvSpPr txBox="1"/>
          <p:nvPr/>
        </p:nvSpPr>
        <p:spPr>
          <a:xfrm>
            <a:off x="533454" y="6903833"/>
            <a:ext cx="7366952" cy="5785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7200"/>
              </a:lnSpc>
              <a:spcBef>
                <a:spcPts val="2500"/>
              </a:spcBef>
              <a:defRPr sz="3600">
                <a:latin typeface="Chalkboard"/>
                <a:ea typeface="Chalkboard"/>
                <a:cs typeface="Chalkboard"/>
                <a:sym typeface="Chalkboard"/>
              </a:defRPr>
            </a:pPr>
            <a:r>
              <a:rPr b="1" dirty="0"/>
              <a:t>No over- and under-fetching problems. </a:t>
            </a:r>
            <a:r>
              <a:rPr dirty="0"/>
              <a:t>REST responses are known for either containing too much data or not enough of it, creating the need for another request. </a:t>
            </a:r>
            <a:r>
              <a:rPr dirty="0" err="1"/>
              <a:t>GraphQL</a:t>
            </a:r>
            <a:r>
              <a:rPr dirty="0"/>
              <a:t> solves this efficiency problem by fetching the exact data in a single request.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848" y="5670496"/>
            <a:ext cx="21026336" cy="6017032"/>
          </a:xfrm>
          <a:prstGeom prst="rect">
            <a:avLst/>
          </a:prstGeom>
        </p:spPr>
        <p:txBody>
          <a:bodyPr wrap="square">
            <a:spAutoFit/>
          </a:bodyPr>
          <a:lstStyle/>
          <a:p>
            <a:pPr algn="l"/>
            <a:r>
              <a:rPr lang="en-US" sz="4000" b="1" dirty="0">
                <a:latin typeface="Arial" pitchFamily="34" charset="0"/>
                <a:cs typeface="Arial" pitchFamily="34" charset="0"/>
              </a:rPr>
              <a:t>Apollo </a:t>
            </a:r>
            <a:r>
              <a:rPr lang="en-US" sz="4000" b="1" dirty="0" err="1">
                <a:latin typeface="Arial" pitchFamily="34" charset="0"/>
                <a:cs typeface="Arial" pitchFamily="34" charset="0"/>
              </a:rPr>
              <a:t>vs</a:t>
            </a:r>
            <a:r>
              <a:rPr lang="en-US" sz="4000" b="1" dirty="0">
                <a:latin typeface="Arial" pitchFamily="34" charset="0"/>
                <a:cs typeface="Arial" pitchFamily="34" charset="0"/>
              </a:rPr>
              <a:t> </a:t>
            </a:r>
            <a:r>
              <a:rPr lang="en-US" sz="4000" b="1" dirty="0" err="1">
                <a:latin typeface="Arial" pitchFamily="34" charset="0"/>
                <a:cs typeface="Arial" pitchFamily="34" charset="0"/>
              </a:rPr>
              <a:t>Redux</a:t>
            </a:r>
            <a:r>
              <a:rPr lang="en-US" sz="4000" b="1" dirty="0">
                <a:latin typeface="Arial" pitchFamily="34" charset="0"/>
                <a:cs typeface="Arial" pitchFamily="34" charset="0"/>
              </a:rPr>
              <a:t>: What are the differences?</a:t>
            </a:r>
            <a:endParaRPr lang="en-US" sz="4000" dirty="0">
              <a:latin typeface="Arial" pitchFamily="34" charset="0"/>
              <a:cs typeface="Arial" pitchFamily="34" charset="0"/>
            </a:endParaRPr>
          </a:p>
          <a:p>
            <a:pPr algn="l"/>
            <a:r>
              <a:rPr lang="en-US" sz="4000" dirty="0">
                <a:latin typeface="Arial" pitchFamily="34" charset="0"/>
                <a:cs typeface="Arial" pitchFamily="34" charset="0"/>
              </a:rPr>
              <a:t>Developers describe </a:t>
            </a:r>
            <a:r>
              <a:rPr lang="en-US" sz="4000" b="1" dirty="0">
                <a:latin typeface="Arial" pitchFamily="34" charset="0"/>
                <a:cs typeface="Arial" pitchFamily="34" charset="0"/>
              </a:rPr>
              <a:t>Apollo</a:t>
            </a:r>
            <a:r>
              <a:rPr lang="en-US" sz="4000" dirty="0">
                <a:latin typeface="Arial" pitchFamily="34" charset="0"/>
                <a:cs typeface="Arial" pitchFamily="34" charset="0"/>
              </a:rPr>
              <a:t> as "</a:t>
            </a:r>
            <a:r>
              <a:rPr lang="en-US" sz="4000" i="1" dirty="0" err="1">
                <a:latin typeface="Arial" pitchFamily="34" charset="0"/>
                <a:cs typeface="Arial" pitchFamily="34" charset="0"/>
              </a:rPr>
              <a:t>GraphQL</a:t>
            </a:r>
            <a:r>
              <a:rPr lang="en-US" sz="4000" i="1" dirty="0">
                <a:latin typeface="Arial" pitchFamily="34" charset="0"/>
                <a:cs typeface="Arial" pitchFamily="34" charset="0"/>
              </a:rPr>
              <a:t> server for Express, Connect, </a:t>
            </a:r>
            <a:r>
              <a:rPr lang="en-US" sz="4000" i="1" dirty="0" err="1">
                <a:latin typeface="Arial" pitchFamily="34" charset="0"/>
                <a:cs typeface="Arial" pitchFamily="34" charset="0"/>
              </a:rPr>
              <a:t>Hapi</a:t>
            </a:r>
            <a:r>
              <a:rPr lang="en-US" sz="4000" i="1" dirty="0">
                <a:latin typeface="Arial" pitchFamily="34" charset="0"/>
                <a:cs typeface="Arial" pitchFamily="34" charset="0"/>
              </a:rPr>
              <a:t>, Koa and more</a:t>
            </a:r>
            <a:r>
              <a:rPr lang="en-US" sz="4000" dirty="0">
                <a:latin typeface="Arial" pitchFamily="34" charset="0"/>
                <a:cs typeface="Arial" pitchFamily="34" charset="0"/>
              </a:rPr>
              <a:t>". Build a universal </a:t>
            </a:r>
            <a:r>
              <a:rPr lang="en-US" sz="4000" dirty="0" err="1">
                <a:latin typeface="Arial" pitchFamily="34" charset="0"/>
                <a:cs typeface="Arial" pitchFamily="34" charset="0"/>
              </a:rPr>
              <a:t>GraphQL</a:t>
            </a:r>
            <a:r>
              <a:rPr lang="en-US" sz="4000" dirty="0">
                <a:latin typeface="Arial" pitchFamily="34" charset="0"/>
                <a:cs typeface="Arial" pitchFamily="34" charset="0"/>
              </a:rPr>
              <a:t> API on top of your existing REST APIs, so you can ship new application features fast without waiting on backend changes. On the other hand, </a:t>
            </a:r>
            <a:r>
              <a:rPr lang="en-US" sz="4000" b="1" dirty="0" err="1">
                <a:latin typeface="Arial" pitchFamily="34" charset="0"/>
                <a:cs typeface="Arial" pitchFamily="34" charset="0"/>
              </a:rPr>
              <a:t>Redux</a:t>
            </a:r>
            <a:r>
              <a:rPr lang="en-US" sz="4000" dirty="0">
                <a:latin typeface="Arial" pitchFamily="34" charset="0"/>
                <a:cs typeface="Arial" pitchFamily="34" charset="0"/>
              </a:rPr>
              <a:t> is detailed as "</a:t>
            </a:r>
            <a:r>
              <a:rPr lang="en-US" sz="4000" i="1" dirty="0">
                <a:latin typeface="Arial" pitchFamily="34" charset="0"/>
                <a:cs typeface="Arial" pitchFamily="34" charset="0"/>
              </a:rPr>
              <a:t>Predictable state container for JavaScript apps</a:t>
            </a:r>
            <a:r>
              <a:rPr lang="en-US" sz="4000" dirty="0">
                <a:latin typeface="Arial" pitchFamily="34" charset="0"/>
                <a:cs typeface="Arial" pitchFamily="34" charset="0"/>
              </a:rPr>
              <a:t>". </a:t>
            </a:r>
          </a:p>
          <a:p>
            <a:pPr algn="l"/>
            <a:endParaRPr lang="en-US" sz="4000" dirty="0">
              <a:latin typeface="Arial" pitchFamily="34" charset="0"/>
              <a:cs typeface="Arial" pitchFamily="34" charset="0"/>
            </a:endParaRPr>
          </a:p>
          <a:p>
            <a:pPr algn="l"/>
            <a:r>
              <a:rPr lang="en-US" sz="4000" dirty="0" err="1">
                <a:latin typeface="Arial" pitchFamily="34" charset="0"/>
                <a:cs typeface="Arial" pitchFamily="34" charset="0"/>
              </a:rPr>
              <a:t>Redux</a:t>
            </a:r>
            <a:r>
              <a:rPr lang="en-US" sz="4000" dirty="0">
                <a:latin typeface="Arial" pitchFamily="34" charset="0"/>
                <a:cs typeface="Arial" pitchFamily="34" charset="0"/>
              </a:rPr>
              <a:t> helps you write applications that behave consistently, run in different environments (client, server, and native), and are easy to test. On top of that, it provides a great developer experience, such as live code editing combined with a time traveling debugger.</a:t>
            </a:r>
          </a:p>
        </p:txBody>
      </p:sp>
      <p:sp>
        <p:nvSpPr>
          <p:cNvPr id="3" name="Rectangle 2"/>
          <p:cNvSpPr/>
          <p:nvPr/>
        </p:nvSpPr>
        <p:spPr>
          <a:xfrm>
            <a:off x="4082775" y="2609528"/>
            <a:ext cx="14650164" cy="923330"/>
          </a:xfrm>
          <a:prstGeom prst="rect">
            <a:avLst/>
          </a:prstGeom>
        </p:spPr>
        <p:txBody>
          <a:bodyPr wrap="none">
            <a:spAutoFit/>
          </a:bodyPr>
          <a:lstStyle/>
          <a:p>
            <a:r>
              <a:rPr lang="en-US" sz="5400" b="1" dirty="0"/>
              <a:t>Apollo compared to Flux, </a:t>
            </a:r>
            <a:r>
              <a:rPr lang="en-US" sz="5400" b="1" dirty="0" err="1"/>
              <a:t>Redux</a:t>
            </a:r>
            <a:r>
              <a:rPr lang="en-US" sz="5400" b="1" dirty="0"/>
              <a:t>, and Relay </a:t>
            </a:r>
            <a:endParaRPr lang="en-IN" sz="5400" b="1" dirty="0"/>
          </a:p>
        </p:txBody>
      </p:sp>
      <p:sp>
        <p:nvSpPr>
          <p:cNvPr id="4" name="Rectangle 3"/>
          <p:cNvSpPr/>
          <p:nvPr/>
        </p:nvSpPr>
        <p:spPr>
          <a:xfrm>
            <a:off x="1822848" y="4218817"/>
            <a:ext cx="20738304" cy="2436564"/>
          </a:xfrm>
          <a:prstGeom prst="rect">
            <a:avLst/>
          </a:prstGeom>
        </p:spPr>
        <p:txBody>
          <a:bodyPr wrap="square">
            <a:spAutoFit/>
          </a:bodyPr>
          <a:lstStyle/>
          <a:p>
            <a:pPr algn="l"/>
            <a:r>
              <a:rPr lang="en-US" sz="3600" dirty="0"/>
              <a:t>Apollo and </a:t>
            </a:r>
            <a:r>
              <a:rPr lang="en-US" sz="3600" dirty="0" err="1"/>
              <a:t>Redux</a:t>
            </a:r>
            <a:r>
              <a:rPr lang="en-US" sz="3600" dirty="0"/>
              <a:t> are primarily classified as </a:t>
            </a:r>
            <a:r>
              <a:rPr lang="en-US" sz="3600" b="1" dirty="0"/>
              <a:t>"Platform as a Service"</a:t>
            </a:r>
            <a:r>
              <a:rPr lang="en-US" sz="3600" dirty="0"/>
              <a:t> and </a:t>
            </a:r>
            <a:r>
              <a:rPr lang="en-US" sz="3600" b="1" dirty="0"/>
              <a:t>"State Management Library"</a:t>
            </a:r>
            <a:r>
              <a:rPr lang="en-US" sz="3600" dirty="0"/>
              <a:t> tools respectively.</a:t>
            </a:r>
          </a:p>
          <a:p>
            <a:pPr algn="l"/>
            <a:br>
              <a:rPr lang="en-US" sz="3600" dirty="0"/>
            </a:br>
            <a:endParaRPr lang="en-IN" sz="3600" dirty="0"/>
          </a:p>
        </p:txBody>
      </p:sp>
    </p:spTree>
    <p:extLst>
      <p:ext uri="{BB962C8B-B14F-4D97-AF65-F5344CB8AC3E}">
        <p14:creationId xmlns:p14="http://schemas.microsoft.com/office/powerpoint/2010/main" val="42554769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712" y="2681536"/>
            <a:ext cx="22682520" cy="9535944"/>
          </a:xfrm>
          <a:prstGeom prst="rect">
            <a:avLst/>
          </a:prstGeom>
        </p:spPr>
        <p:txBody>
          <a:bodyPr wrap="square">
            <a:spAutoFit/>
          </a:bodyPr>
          <a:lstStyle/>
          <a:p>
            <a:pPr algn="l"/>
            <a:r>
              <a:rPr lang="en-US" sz="4400" dirty="0">
                <a:latin typeface="Arial" pitchFamily="34" charset="0"/>
                <a:cs typeface="Arial" pitchFamily="34" charset="0"/>
              </a:rPr>
              <a:t>When developing modern React applications, at some point you need to solve the problem of managing your client-side state. Modern applications can’t afford to wait for the server to react, can’t always </a:t>
            </a:r>
            <a:r>
              <a:rPr lang="en-US" sz="4400" dirty="0" err="1">
                <a:latin typeface="Arial" pitchFamily="34" charset="0"/>
                <a:cs typeface="Arial" pitchFamily="34" charset="0"/>
              </a:rPr>
              <a:t>refetch</a:t>
            </a:r>
            <a:r>
              <a:rPr lang="en-US" sz="4400" dirty="0">
                <a:latin typeface="Arial" pitchFamily="34" charset="0"/>
                <a:cs typeface="Arial" pitchFamily="34" charset="0"/>
              </a:rPr>
              <a:t> when changing pages – they need to be reactive and feel as if everything is happening as fast as possible. </a:t>
            </a:r>
          </a:p>
          <a:p>
            <a:pPr algn="l"/>
            <a:endParaRPr lang="en-US" sz="4400" dirty="0">
              <a:latin typeface="Arial" pitchFamily="34" charset="0"/>
              <a:cs typeface="Arial" pitchFamily="34" charset="0"/>
            </a:endParaRPr>
          </a:p>
          <a:p>
            <a:pPr algn="l"/>
            <a:r>
              <a:rPr lang="en-US" sz="4400" dirty="0">
                <a:latin typeface="Arial" pitchFamily="34" charset="0"/>
                <a:cs typeface="Arial" pitchFamily="34" charset="0"/>
              </a:rPr>
              <a:t>The state management layer of your application is responsible for this. You can also call it your caching layer or a model layer.</a:t>
            </a:r>
          </a:p>
          <a:p>
            <a:pPr algn="l"/>
            <a:r>
              <a:rPr lang="en-US" sz="4400" dirty="0" err="1">
                <a:latin typeface="Arial" pitchFamily="34" charset="0"/>
                <a:cs typeface="Arial" pitchFamily="34" charset="0"/>
              </a:rPr>
              <a:t>Redux</a:t>
            </a:r>
            <a:r>
              <a:rPr lang="en-US" sz="4400" dirty="0">
                <a:latin typeface="Arial" pitchFamily="34" charset="0"/>
                <a:cs typeface="Arial" pitchFamily="34" charset="0"/>
              </a:rPr>
              <a:t> and Relay are libraries for implementing this layer in your application.</a:t>
            </a:r>
          </a:p>
          <a:p>
            <a:pPr algn="l"/>
            <a:endParaRPr lang="en-US" sz="4400" dirty="0">
              <a:latin typeface="Arial" pitchFamily="34" charset="0"/>
              <a:cs typeface="Arial" pitchFamily="34" charset="0"/>
            </a:endParaRPr>
          </a:p>
          <a:p>
            <a:pPr algn="l"/>
            <a:r>
              <a:rPr lang="en-US" sz="4400" b="1" dirty="0" err="1"/>
              <a:t>Instagram</a:t>
            </a:r>
            <a:r>
              <a:rPr lang="en-US" sz="4400" dirty="0"/>
              <a:t>, </a:t>
            </a:r>
            <a:r>
              <a:rPr lang="en-US" sz="4400" b="1" dirty="0"/>
              <a:t>Intuit</a:t>
            </a:r>
            <a:r>
              <a:rPr lang="en-US" sz="4400" dirty="0"/>
              <a:t>, and </a:t>
            </a:r>
            <a:r>
              <a:rPr lang="en-US" sz="4400" b="1" dirty="0" err="1"/>
              <a:t>OpenGov</a:t>
            </a:r>
            <a:r>
              <a:rPr lang="en-US" sz="4400" dirty="0"/>
              <a:t> are some of the popular companies that use </a:t>
            </a:r>
            <a:r>
              <a:rPr lang="en-US" sz="4400" dirty="0" err="1"/>
              <a:t>Redux</a:t>
            </a:r>
            <a:r>
              <a:rPr lang="en-US" sz="4400" dirty="0"/>
              <a:t>, whereas Apollo is used by </a:t>
            </a:r>
            <a:r>
              <a:rPr lang="en-US" sz="4400" b="1" dirty="0" err="1"/>
              <a:t>CircleCI</a:t>
            </a:r>
            <a:r>
              <a:rPr lang="en-US" sz="4400" dirty="0"/>
              <a:t>, </a:t>
            </a:r>
            <a:r>
              <a:rPr lang="en-US" sz="4400" b="1" dirty="0"/>
              <a:t>Swat.io</a:t>
            </a:r>
            <a:r>
              <a:rPr lang="en-US" sz="4400" dirty="0"/>
              <a:t>, and </a:t>
            </a:r>
            <a:r>
              <a:rPr lang="en-US" sz="4400" b="1" dirty="0" err="1"/>
              <a:t>Flexport</a:t>
            </a:r>
            <a:r>
              <a:rPr lang="en-US" sz="4400" dirty="0"/>
              <a:t>. </a:t>
            </a:r>
            <a:r>
              <a:rPr lang="en-US" sz="4400" dirty="0" err="1"/>
              <a:t>Redux</a:t>
            </a:r>
            <a:r>
              <a:rPr lang="en-US" sz="4400" dirty="0"/>
              <a:t> has a broader approval, being mentioned in </a:t>
            </a:r>
            <a:r>
              <a:rPr lang="en-US" sz="4400" b="1" dirty="0"/>
              <a:t>1036</a:t>
            </a:r>
            <a:r>
              <a:rPr lang="en-US" sz="4400" dirty="0"/>
              <a:t> company stacks &amp; </a:t>
            </a:r>
            <a:r>
              <a:rPr lang="en-US" sz="4400" b="1" dirty="0"/>
              <a:t>836</a:t>
            </a:r>
            <a:r>
              <a:rPr lang="en-US" sz="4400" dirty="0"/>
              <a:t> developers stacks; compared to Apollo, which is listed in </a:t>
            </a:r>
            <a:r>
              <a:rPr lang="en-US" sz="4400" b="1" dirty="0"/>
              <a:t>131</a:t>
            </a:r>
            <a:r>
              <a:rPr lang="en-US" sz="4400" dirty="0"/>
              <a:t> company stacks and </a:t>
            </a:r>
            <a:r>
              <a:rPr lang="en-US" sz="4400" b="1" dirty="0"/>
              <a:t>127</a:t>
            </a:r>
            <a:r>
              <a:rPr lang="en-US" sz="4400" dirty="0"/>
              <a:t> developer stacks.</a:t>
            </a:r>
            <a:endParaRPr lang="en-US" sz="4400" dirty="0">
              <a:latin typeface="Arial" pitchFamily="34" charset="0"/>
              <a:cs typeface="Arial" pitchFamily="34" charset="0"/>
            </a:endParaRPr>
          </a:p>
        </p:txBody>
      </p:sp>
      <p:sp>
        <p:nvSpPr>
          <p:cNvPr id="3" name="Rectangle 2"/>
          <p:cNvSpPr/>
          <p:nvPr/>
        </p:nvSpPr>
        <p:spPr>
          <a:xfrm>
            <a:off x="4775176" y="881336"/>
            <a:ext cx="13726836" cy="923330"/>
          </a:xfrm>
          <a:prstGeom prst="rect">
            <a:avLst/>
          </a:prstGeom>
        </p:spPr>
        <p:txBody>
          <a:bodyPr wrap="none">
            <a:spAutoFit/>
          </a:bodyPr>
          <a:lstStyle/>
          <a:p>
            <a:r>
              <a:rPr lang="en-US" sz="5400" dirty="0"/>
              <a:t>Apollo compared to Flux, </a:t>
            </a:r>
            <a:r>
              <a:rPr lang="en-US" sz="5400" dirty="0" err="1"/>
              <a:t>Redux</a:t>
            </a:r>
            <a:r>
              <a:rPr lang="en-US" sz="5400" dirty="0"/>
              <a:t>, and Relay </a:t>
            </a:r>
            <a:endParaRPr lang="en-IN" sz="5400" dirty="0"/>
          </a:p>
        </p:txBody>
      </p:sp>
    </p:spTree>
    <p:extLst>
      <p:ext uri="{BB962C8B-B14F-4D97-AF65-F5344CB8AC3E}">
        <p14:creationId xmlns:p14="http://schemas.microsoft.com/office/powerpoint/2010/main" val="17079727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904" y="1817440"/>
            <a:ext cx="20810312" cy="3913892"/>
          </a:xfrm>
          <a:prstGeom prst="rect">
            <a:avLst/>
          </a:prstGeom>
        </p:spPr>
        <p:txBody>
          <a:bodyPr wrap="square">
            <a:spAutoFit/>
          </a:bodyPr>
          <a:lstStyle/>
          <a:p>
            <a:pPr algn="l"/>
            <a:r>
              <a:rPr lang="en-US" sz="4800" b="1" dirty="0"/>
              <a:t>What is </a:t>
            </a:r>
            <a:r>
              <a:rPr lang="en-US" sz="4800" b="1" dirty="0" err="1"/>
              <a:t>Redux</a:t>
            </a:r>
            <a:r>
              <a:rPr lang="en-US" sz="4800" b="1" dirty="0"/>
              <a:t>?</a:t>
            </a:r>
          </a:p>
          <a:p>
            <a:pPr algn="l"/>
            <a:r>
              <a:rPr lang="en-US" sz="4800" dirty="0"/>
              <a:t>It helps you write applications that behave consistently, run in different environments (client, server, and native), and are easy to test. t provides a great experience, such as live code editing combined with a time traveling debugger.</a:t>
            </a:r>
          </a:p>
        </p:txBody>
      </p:sp>
    </p:spTree>
    <p:extLst>
      <p:ext uri="{BB962C8B-B14F-4D97-AF65-F5344CB8AC3E}">
        <p14:creationId xmlns:p14="http://schemas.microsoft.com/office/powerpoint/2010/main" val="2144414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9432" y="1313384"/>
            <a:ext cx="10150010" cy="923330"/>
          </a:xfrm>
          <a:prstGeom prst="rect">
            <a:avLst/>
          </a:prstGeom>
        </p:spPr>
        <p:txBody>
          <a:bodyPr wrap="square">
            <a:spAutoFit/>
          </a:bodyPr>
          <a:lstStyle/>
          <a:p>
            <a:pPr lvl="0"/>
            <a:r>
              <a:rPr lang="en-US" sz="5400" b="1" dirty="0"/>
              <a:t>Benefits of </a:t>
            </a:r>
            <a:r>
              <a:rPr lang="en-US" sz="5400" b="1" dirty="0" err="1"/>
              <a:t>GraphQL</a:t>
            </a:r>
            <a:r>
              <a:rPr lang="en-US" sz="5400" b="1" dirty="0"/>
              <a:t> </a:t>
            </a:r>
            <a:endParaRPr lang="en-IN" sz="5400" b="1" dirty="0"/>
          </a:p>
        </p:txBody>
      </p:sp>
      <p:sp>
        <p:nvSpPr>
          <p:cNvPr id="3" name="Rectangle 2"/>
          <p:cNvSpPr/>
          <p:nvPr/>
        </p:nvSpPr>
        <p:spPr>
          <a:xfrm>
            <a:off x="2398912" y="3617640"/>
            <a:ext cx="21098344" cy="9428222"/>
          </a:xfrm>
          <a:prstGeom prst="rect">
            <a:avLst/>
          </a:prstGeom>
        </p:spPr>
        <p:txBody>
          <a:bodyPr wrap="square">
            <a:spAutoFit/>
          </a:bodyPr>
          <a:lstStyle/>
          <a:p>
            <a:pPr algn="l"/>
            <a:r>
              <a:rPr lang="en-US" sz="6000" b="1" dirty="0" err="1"/>
              <a:t>GraphQL</a:t>
            </a:r>
            <a:r>
              <a:rPr lang="en-US" sz="6000" b="1" dirty="0"/>
              <a:t> advantages</a:t>
            </a:r>
            <a:endParaRPr lang="en-US" sz="6000" dirty="0"/>
          </a:p>
          <a:p>
            <a:pPr algn="l"/>
            <a:r>
              <a:rPr lang="en-US" sz="6000" dirty="0"/>
              <a:t>Good fit for complex systems and </a:t>
            </a:r>
            <a:r>
              <a:rPr lang="en-US" sz="6000" dirty="0" err="1"/>
              <a:t>microservices</a:t>
            </a:r>
            <a:r>
              <a:rPr lang="en-US" sz="6000" dirty="0"/>
              <a:t>. ...</a:t>
            </a:r>
          </a:p>
          <a:p>
            <a:pPr algn="l"/>
            <a:r>
              <a:rPr lang="en-US" sz="6000" dirty="0"/>
              <a:t>Fetching data with a single API call. ...</a:t>
            </a:r>
          </a:p>
          <a:p>
            <a:pPr algn="l"/>
            <a:r>
              <a:rPr lang="en-US" sz="6000" dirty="0"/>
              <a:t>No over- and under-fetching problems. ...</a:t>
            </a:r>
          </a:p>
          <a:p>
            <a:pPr algn="l"/>
            <a:r>
              <a:rPr lang="en-US" sz="6000" dirty="0"/>
              <a:t>Tailoring requests to your needs. ...</a:t>
            </a:r>
          </a:p>
          <a:p>
            <a:pPr algn="l"/>
            <a:r>
              <a:rPr lang="en-US" sz="6000" dirty="0"/>
              <a:t>Validation and type checking out-of-the-box. ...</a:t>
            </a:r>
          </a:p>
          <a:p>
            <a:pPr algn="l"/>
            <a:r>
              <a:rPr lang="en-US" sz="6000" dirty="0" err="1"/>
              <a:t>Autogenerating</a:t>
            </a:r>
            <a:r>
              <a:rPr lang="en-US" sz="6000" dirty="0"/>
              <a:t> API documentation. ...</a:t>
            </a:r>
          </a:p>
          <a:p>
            <a:pPr algn="l"/>
            <a:r>
              <a:rPr lang="en-US" sz="6000" dirty="0"/>
              <a:t>API evolution without versioning. ...</a:t>
            </a:r>
          </a:p>
          <a:p>
            <a:pPr algn="l"/>
            <a:r>
              <a:rPr lang="en-US" sz="6000" dirty="0"/>
              <a:t>Code-sharing.</a:t>
            </a:r>
          </a:p>
        </p:txBody>
      </p:sp>
    </p:spTree>
    <p:extLst>
      <p:ext uri="{BB962C8B-B14F-4D97-AF65-F5344CB8AC3E}">
        <p14:creationId xmlns:p14="http://schemas.microsoft.com/office/powerpoint/2010/main" val="221931787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3D555-B54B-4031-A3C5-A46F4ECBB8E8}"/>
              </a:ext>
            </a:extLst>
          </p:cNvPr>
          <p:cNvSpPr txBox="1"/>
          <p:nvPr/>
        </p:nvSpPr>
        <p:spPr>
          <a:xfrm>
            <a:off x="5783288" y="1169368"/>
            <a:ext cx="12196916"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400" b="1" dirty="0">
                <a:effectLst/>
                <a:latin typeface="Times New Roman" panose="02020603050405020304" pitchFamily="18" charset="0"/>
                <a:ea typeface="Calibri" panose="020F0502020204030204" pitchFamily="34" charset="0"/>
              </a:rPr>
              <a:t>Renaming a field with aliasing.</a:t>
            </a:r>
            <a:endParaRPr lang="en-IN" sz="4400" b="1" dirty="0"/>
          </a:p>
        </p:txBody>
      </p:sp>
      <p:sp>
        <p:nvSpPr>
          <p:cNvPr id="5" name="TextBox 4">
            <a:extLst>
              <a:ext uri="{FF2B5EF4-FFF2-40B4-BE49-F238E27FC236}">
                <a16:creationId xmlns:a16="http://schemas.microsoft.com/office/drawing/2014/main" id="{864883C4-4BB9-48B2-BA82-D54D1D88325A}"/>
              </a:ext>
            </a:extLst>
          </p:cNvPr>
          <p:cNvSpPr txBox="1"/>
          <p:nvPr/>
        </p:nvSpPr>
        <p:spPr>
          <a:xfrm>
            <a:off x="742728" y="2537520"/>
            <a:ext cx="2196244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000" b="0" i="0" dirty="0">
                <a:solidFill>
                  <a:srgbClr val="000000"/>
                </a:solidFill>
                <a:effectLst/>
                <a:latin typeface="untitled sans"/>
              </a:rPr>
              <a:t>When working with a </a:t>
            </a:r>
            <a:r>
              <a:rPr lang="en-IN" sz="4000" b="0" i="0" dirty="0" err="1">
                <a:solidFill>
                  <a:srgbClr val="000000"/>
                </a:solidFill>
                <a:effectLst/>
                <a:latin typeface="untitled sans"/>
              </a:rPr>
              <a:t>GraphQL</a:t>
            </a:r>
            <a:r>
              <a:rPr lang="en-IN" sz="4000" b="0" i="0" dirty="0">
                <a:solidFill>
                  <a:srgbClr val="000000"/>
                </a:solidFill>
                <a:effectLst/>
                <a:latin typeface="untitled sans"/>
              </a:rPr>
              <a:t> API, you may want to rename a field to something other than what the API has to offer. Aliases exist as part of the </a:t>
            </a:r>
            <a:r>
              <a:rPr lang="en-IN" sz="4000" b="0" i="0" dirty="0" err="1">
                <a:solidFill>
                  <a:srgbClr val="000000"/>
                </a:solidFill>
                <a:effectLst/>
                <a:latin typeface="untitled sans"/>
              </a:rPr>
              <a:t>GraphQL</a:t>
            </a:r>
            <a:r>
              <a:rPr lang="en-IN" sz="4000" b="0" i="0" dirty="0">
                <a:solidFill>
                  <a:srgbClr val="000000"/>
                </a:solidFill>
                <a:effectLst/>
                <a:latin typeface="untitled sans"/>
              </a:rPr>
              <a:t> spec to solve this exact problem.</a:t>
            </a:r>
          </a:p>
          <a:p>
            <a:pPr algn="l"/>
            <a:r>
              <a:rPr lang="en-IN" sz="4000" b="0" i="0" dirty="0">
                <a:solidFill>
                  <a:srgbClr val="000000"/>
                </a:solidFill>
                <a:effectLst/>
                <a:latin typeface="untitled sans"/>
              </a:rPr>
              <a:t>Aliases allow you to rename a single field to whatever you want it to be. They are defined client-side, so you don’t need to update your API to use them.</a:t>
            </a:r>
          </a:p>
          <a:p>
            <a:pPr algn="l"/>
            <a:r>
              <a:rPr lang="en-IN" sz="4000" b="0" i="0" dirty="0">
                <a:solidFill>
                  <a:srgbClr val="000000"/>
                </a:solidFill>
                <a:effectLst/>
                <a:latin typeface="untitled sans"/>
              </a:rPr>
              <a:t>Imagine requesting data using the following query from an API:</a:t>
            </a:r>
            <a:endParaRPr lang="en-IN" sz="4000" dirty="0"/>
          </a:p>
        </p:txBody>
      </p:sp>
      <p:sp>
        <p:nvSpPr>
          <p:cNvPr id="9" name="TextBox 8">
            <a:extLst>
              <a:ext uri="{FF2B5EF4-FFF2-40B4-BE49-F238E27FC236}">
                <a16:creationId xmlns:a16="http://schemas.microsoft.com/office/drawing/2014/main" id="{619C90F8-BA01-4EF4-9BC1-E16E642D4779}"/>
              </a:ext>
            </a:extLst>
          </p:cNvPr>
          <p:cNvSpPr txBox="1"/>
          <p:nvPr/>
        </p:nvSpPr>
        <p:spPr>
          <a:xfrm>
            <a:off x="1680207" y="7505039"/>
            <a:ext cx="7262206" cy="44268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000" b="1" dirty="0">
                <a:solidFill>
                  <a:srgbClr val="FF0000"/>
                </a:solidFill>
                <a:latin typeface="Arial" panose="020B0604020202020204" pitchFamily="34" charset="0"/>
                <a:cs typeface="Arial" panose="020B0604020202020204" pitchFamily="34" charset="0"/>
              </a:rPr>
              <a:t>query </a:t>
            </a:r>
            <a:r>
              <a:rPr lang="en-IN" sz="4000" b="1" dirty="0" err="1">
                <a:solidFill>
                  <a:srgbClr val="FF0000"/>
                </a:solidFill>
                <a:latin typeface="Arial" panose="020B0604020202020204" pitchFamily="34" charset="0"/>
                <a:cs typeface="Arial" panose="020B0604020202020204" pitchFamily="34" charset="0"/>
              </a:rPr>
              <a:t>GetEntries</a:t>
            </a:r>
            <a:r>
              <a:rPr lang="en-IN" sz="4000" b="1" dirty="0">
                <a:solidFill>
                  <a:srgbClr val="FF0000"/>
                </a:solidFill>
                <a:latin typeface="Arial" panose="020B0604020202020204" pitchFamily="34" charset="0"/>
                <a:cs typeface="Arial" panose="020B0604020202020204" pitchFamily="34" charset="0"/>
              </a:rPr>
              <a:t> {</a:t>
            </a:r>
          </a:p>
          <a:p>
            <a:r>
              <a:rPr lang="en-IN" sz="4000" b="1" dirty="0">
                <a:solidFill>
                  <a:srgbClr val="FF0000"/>
                </a:solidFill>
                <a:latin typeface="Arial" panose="020B0604020202020204" pitchFamily="34" charset="0"/>
                <a:cs typeface="Arial" panose="020B0604020202020204" pitchFamily="34" charset="0"/>
              </a:rPr>
              <a:t>  entries {</a:t>
            </a:r>
          </a:p>
          <a:p>
            <a:r>
              <a:rPr lang="en-IN" sz="4000" b="1" dirty="0">
                <a:solidFill>
                  <a:srgbClr val="FF0000"/>
                </a:solidFill>
                <a:latin typeface="Arial" panose="020B0604020202020204" pitchFamily="34" charset="0"/>
                <a:cs typeface="Arial" panose="020B0604020202020204" pitchFamily="34" charset="0"/>
              </a:rPr>
              <a:t>    id</a:t>
            </a:r>
          </a:p>
          <a:p>
            <a:r>
              <a:rPr lang="en-IN" sz="4000" b="1" dirty="0">
                <a:solidFill>
                  <a:srgbClr val="FF0000"/>
                </a:solidFill>
                <a:latin typeface="Arial" panose="020B0604020202020204" pitchFamily="34" charset="0"/>
                <a:cs typeface="Arial" panose="020B0604020202020204" pitchFamily="34" charset="0"/>
              </a:rPr>
              <a:t>    </a:t>
            </a:r>
            <a:r>
              <a:rPr lang="en-IN" sz="4000" b="1" dirty="0" err="1">
                <a:solidFill>
                  <a:srgbClr val="FF0000"/>
                </a:solidFill>
                <a:latin typeface="Arial" panose="020B0604020202020204" pitchFamily="34" charset="0"/>
                <a:cs typeface="Arial" panose="020B0604020202020204" pitchFamily="34" charset="0"/>
              </a:rPr>
              <a:t>updated_at</a:t>
            </a:r>
            <a:endParaRPr lang="en-IN" sz="4000" b="1" dirty="0">
              <a:solidFill>
                <a:srgbClr val="FF0000"/>
              </a:solidFill>
              <a:latin typeface="Arial" panose="020B0604020202020204" pitchFamily="34" charset="0"/>
              <a:cs typeface="Arial" panose="020B0604020202020204" pitchFamily="34" charset="0"/>
            </a:endParaRPr>
          </a:p>
          <a:p>
            <a:r>
              <a:rPr lang="en-IN" sz="4000" b="1" dirty="0">
                <a:solidFill>
                  <a:srgbClr val="FF0000"/>
                </a:solidFill>
                <a:latin typeface="Arial" panose="020B0604020202020204" pitchFamily="34" charset="0"/>
                <a:cs typeface="Arial" panose="020B0604020202020204" pitchFamily="34" charset="0"/>
              </a:rPr>
              <a:t>  }</a:t>
            </a:r>
          </a:p>
          <a:p>
            <a:r>
              <a:rPr lang="en-IN" sz="4000" b="1" dirty="0">
                <a:solidFill>
                  <a:srgbClr val="FF0000"/>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35F4D543-1347-4315-8AC1-5FA4FBFF4698}"/>
              </a:ext>
            </a:extLst>
          </p:cNvPr>
          <p:cNvSpPr txBox="1"/>
          <p:nvPr/>
        </p:nvSpPr>
        <p:spPr>
          <a:xfrm>
            <a:off x="12187084" y="5964099"/>
            <a:ext cx="12196916"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400" b="1" i="0" dirty="0">
                <a:solidFill>
                  <a:srgbClr val="000000"/>
                </a:solidFill>
                <a:effectLst/>
                <a:latin typeface="untitled sans"/>
              </a:rPr>
              <a:t>You will get the following JSON response:</a:t>
            </a:r>
            <a:endParaRPr lang="en-IN" sz="4400" b="1" dirty="0"/>
          </a:p>
        </p:txBody>
      </p:sp>
      <p:sp>
        <p:nvSpPr>
          <p:cNvPr id="14" name="TextBox 13">
            <a:extLst>
              <a:ext uri="{FF2B5EF4-FFF2-40B4-BE49-F238E27FC236}">
                <a16:creationId xmlns:a16="http://schemas.microsoft.com/office/drawing/2014/main" id="{83AA2E03-C6BC-49F2-B57D-0EDDF8C3C6CF}"/>
              </a:ext>
            </a:extLst>
          </p:cNvPr>
          <p:cNvSpPr txBox="1"/>
          <p:nvPr/>
        </p:nvSpPr>
        <p:spPr>
          <a:xfrm>
            <a:off x="10823847" y="7726253"/>
            <a:ext cx="11879945" cy="5421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600" b="1" dirty="0">
                <a:solidFill>
                  <a:srgbClr val="FF0000"/>
                </a:solidFill>
                <a:latin typeface="Arial" panose="020B0604020202020204" pitchFamily="34" charset="0"/>
                <a:cs typeface="Arial" panose="020B0604020202020204" pitchFamily="34" charset="0"/>
              </a:rPr>
              <a:t>{</a:t>
            </a:r>
          </a:p>
          <a:p>
            <a:r>
              <a:rPr lang="en-IN" sz="3600" b="1" dirty="0">
                <a:solidFill>
                  <a:srgbClr val="FF0000"/>
                </a:solidFill>
                <a:latin typeface="Arial" panose="020B0604020202020204" pitchFamily="34" charset="0"/>
                <a:cs typeface="Arial" panose="020B0604020202020204" pitchFamily="34" charset="0"/>
              </a:rPr>
              <a:t>  "entries": [</a:t>
            </a:r>
          </a:p>
          <a:p>
            <a:r>
              <a:rPr lang="en-IN" sz="3600" b="1" dirty="0">
                <a:solidFill>
                  <a:srgbClr val="FF0000"/>
                </a:solidFill>
                <a:latin typeface="Arial" panose="020B0604020202020204" pitchFamily="34" charset="0"/>
                <a:cs typeface="Arial" panose="020B0604020202020204" pitchFamily="34" charset="0"/>
              </a:rPr>
              <a:t>    {</a:t>
            </a:r>
          </a:p>
          <a:p>
            <a:r>
              <a:rPr lang="en-IN" sz="3600" b="1" dirty="0">
                <a:solidFill>
                  <a:srgbClr val="FF0000"/>
                </a:solidFill>
                <a:latin typeface="Arial" panose="020B0604020202020204" pitchFamily="34" charset="0"/>
                <a:cs typeface="Arial" panose="020B0604020202020204" pitchFamily="34" charset="0"/>
              </a:rPr>
              <a:t>      "id": "4fe43afe",</a:t>
            </a:r>
          </a:p>
          <a:p>
            <a:r>
              <a:rPr lang="en-IN" sz="3600" b="1" dirty="0">
                <a:solidFill>
                  <a:srgbClr val="FF0000"/>
                </a:solidFill>
                <a:latin typeface="Arial" panose="020B0604020202020204" pitchFamily="34" charset="0"/>
                <a:cs typeface="Arial" panose="020B0604020202020204" pitchFamily="34" charset="0"/>
              </a:rPr>
              <a:t>      "</a:t>
            </a:r>
            <a:r>
              <a:rPr lang="en-IN" sz="3600" b="1" dirty="0" err="1">
                <a:solidFill>
                  <a:srgbClr val="FF0000"/>
                </a:solidFill>
                <a:latin typeface="Arial" panose="020B0604020202020204" pitchFamily="34" charset="0"/>
                <a:cs typeface="Arial" panose="020B0604020202020204" pitchFamily="34" charset="0"/>
              </a:rPr>
              <a:t>updated_at</a:t>
            </a:r>
            <a:r>
              <a:rPr lang="en-IN" sz="3600" b="1" dirty="0">
                <a:solidFill>
                  <a:srgbClr val="FF0000"/>
                </a:solidFill>
                <a:latin typeface="Arial" panose="020B0604020202020204" pitchFamily="34" charset="0"/>
                <a:cs typeface="Arial" panose="020B0604020202020204" pitchFamily="34" charset="0"/>
              </a:rPr>
              <a:t>": "2020-07-05T22:56:15.012Z"</a:t>
            </a:r>
          </a:p>
          <a:p>
            <a:r>
              <a:rPr lang="en-IN" sz="3600" b="1" dirty="0">
                <a:solidFill>
                  <a:srgbClr val="FF0000"/>
                </a:solidFill>
                <a:latin typeface="Arial" panose="020B0604020202020204" pitchFamily="34" charset="0"/>
                <a:cs typeface="Arial" panose="020B0604020202020204" pitchFamily="34" charset="0"/>
              </a:rPr>
              <a:t>    }</a:t>
            </a:r>
          </a:p>
          <a:p>
            <a:r>
              <a:rPr lang="en-IN" sz="3600" b="1" dirty="0">
                <a:solidFill>
                  <a:srgbClr val="FF0000"/>
                </a:solidFill>
                <a:latin typeface="Arial" panose="020B0604020202020204" pitchFamily="34" charset="0"/>
                <a:cs typeface="Arial" panose="020B0604020202020204" pitchFamily="34" charset="0"/>
              </a:rPr>
              <a:t>  ]</a:t>
            </a:r>
          </a:p>
          <a:p>
            <a:r>
              <a:rPr lang="en-IN" sz="3600" b="1"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3056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EE9C4-06C0-4280-B0EB-3AD24633744E}"/>
              </a:ext>
            </a:extLst>
          </p:cNvPr>
          <p:cNvSpPr txBox="1"/>
          <p:nvPr/>
        </p:nvSpPr>
        <p:spPr>
          <a:xfrm>
            <a:off x="598712" y="881336"/>
            <a:ext cx="22250472" cy="11751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b="1" dirty="0"/>
              <a:t>The id here is fine, but the </a:t>
            </a:r>
            <a:r>
              <a:rPr lang="en-IN" sz="3200" b="1" dirty="0" err="1"/>
              <a:t>updated_at</a:t>
            </a:r>
            <a:r>
              <a:rPr lang="en-IN" sz="3200" b="1" dirty="0"/>
              <a:t> doesn’t quite conform to the camel case convention in JavaScript. Let’s change it by using an alias.</a:t>
            </a:r>
          </a:p>
          <a:p>
            <a:endParaRPr lang="en-IN" sz="3200" b="1" dirty="0"/>
          </a:p>
          <a:p>
            <a:pPr algn="l"/>
            <a:r>
              <a:rPr lang="en-IN" sz="3200" b="1" dirty="0">
                <a:solidFill>
                  <a:srgbClr val="FF0000"/>
                </a:solidFill>
              </a:rPr>
              <a:t>query </a:t>
            </a:r>
            <a:r>
              <a:rPr lang="en-IN" sz="3200" b="1" dirty="0" err="1">
                <a:solidFill>
                  <a:srgbClr val="FF0000"/>
                </a:solidFill>
              </a:rPr>
              <a:t>GetEntries</a:t>
            </a:r>
            <a:r>
              <a:rPr lang="en-IN" sz="3200" b="1" dirty="0">
                <a:solidFill>
                  <a:srgbClr val="FF0000"/>
                </a:solidFill>
              </a:rPr>
              <a:t> {</a:t>
            </a:r>
          </a:p>
          <a:p>
            <a:pPr algn="l"/>
            <a:r>
              <a:rPr lang="en-IN" sz="3200" b="1" dirty="0">
                <a:solidFill>
                  <a:srgbClr val="FF0000"/>
                </a:solidFill>
              </a:rPr>
              <a:t>  entries {</a:t>
            </a:r>
          </a:p>
          <a:p>
            <a:pPr algn="l"/>
            <a:r>
              <a:rPr lang="en-IN" sz="3200" b="1" dirty="0">
                <a:solidFill>
                  <a:srgbClr val="FF0000"/>
                </a:solidFill>
              </a:rPr>
              <a:t>    id</a:t>
            </a:r>
          </a:p>
          <a:p>
            <a:pPr algn="l"/>
            <a:r>
              <a:rPr lang="en-IN" sz="3200" b="1" dirty="0">
                <a:solidFill>
                  <a:srgbClr val="FF0000"/>
                </a:solidFill>
              </a:rPr>
              <a:t>    </a:t>
            </a:r>
            <a:r>
              <a:rPr lang="en-IN" sz="3200" b="1" dirty="0" err="1">
                <a:solidFill>
                  <a:srgbClr val="FF0000"/>
                </a:solidFill>
              </a:rPr>
              <a:t>updatedAt</a:t>
            </a:r>
            <a:r>
              <a:rPr lang="en-IN" sz="3200" b="1" dirty="0">
                <a:solidFill>
                  <a:srgbClr val="FF0000"/>
                </a:solidFill>
              </a:rPr>
              <a:t>: </a:t>
            </a:r>
            <a:r>
              <a:rPr lang="en-IN" sz="3200" b="1" dirty="0" err="1">
                <a:solidFill>
                  <a:srgbClr val="FF0000"/>
                </a:solidFill>
              </a:rPr>
              <a:t>updated_at</a:t>
            </a:r>
            <a:endParaRPr lang="en-IN" sz="3200" b="1" dirty="0">
              <a:solidFill>
                <a:srgbClr val="FF0000"/>
              </a:solidFill>
            </a:endParaRPr>
          </a:p>
          <a:p>
            <a:pPr algn="l"/>
            <a:r>
              <a:rPr lang="en-IN" sz="3200" b="1" dirty="0">
                <a:solidFill>
                  <a:srgbClr val="FF0000"/>
                </a:solidFill>
              </a:rPr>
              <a:t>  }</a:t>
            </a:r>
          </a:p>
          <a:p>
            <a:pPr algn="l"/>
            <a:r>
              <a:rPr lang="en-IN" sz="3200" b="1" dirty="0">
                <a:solidFill>
                  <a:srgbClr val="FF0000"/>
                </a:solidFill>
              </a:rPr>
              <a:t>}</a:t>
            </a:r>
          </a:p>
          <a:p>
            <a:r>
              <a:rPr lang="en-IN" sz="4000" b="1" dirty="0"/>
              <a:t>Which yields the following:</a:t>
            </a:r>
          </a:p>
          <a:p>
            <a:endParaRPr lang="en-IN" sz="3200" b="1" dirty="0"/>
          </a:p>
          <a:p>
            <a:pPr algn="l"/>
            <a:r>
              <a:rPr lang="en-IN" sz="3200" b="1" dirty="0">
                <a:solidFill>
                  <a:srgbClr val="FF0000"/>
                </a:solidFill>
              </a:rPr>
              <a:t>{</a:t>
            </a:r>
          </a:p>
          <a:p>
            <a:pPr algn="l"/>
            <a:r>
              <a:rPr lang="en-IN" sz="3200" b="1" dirty="0">
                <a:solidFill>
                  <a:srgbClr val="FF0000"/>
                </a:solidFill>
              </a:rPr>
              <a:t>  "entries": [</a:t>
            </a:r>
          </a:p>
          <a:p>
            <a:pPr algn="l"/>
            <a:r>
              <a:rPr lang="en-IN" sz="3200" b="1" dirty="0">
                <a:solidFill>
                  <a:srgbClr val="FF0000"/>
                </a:solidFill>
              </a:rPr>
              <a:t>    {</a:t>
            </a:r>
          </a:p>
          <a:p>
            <a:pPr algn="l"/>
            <a:r>
              <a:rPr lang="en-IN" sz="3200" b="1" dirty="0">
                <a:solidFill>
                  <a:srgbClr val="FF0000"/>
                </a:solidFill>
              </a:rPr>
              <a:t>      "id": "4fe43afe",</a:t>
            </a:r>
          </a:p>
          <a:p>
            <a:pPr algn="l"/>
            <a:r>
              <a:rPr lang="en-IN" sz="3200" b="1" dirty="0">
                <a:solidFill>
                  <a:srgbClr val="FF0000"/>
                </a:solidFill>
              </a:rPr>
              <a:t>      "</a:t>
            </a:r>
            <a:r>
              <a:rPr lang="en-IN" sz="3200" b="1" dirty="0" err="1">
                <a:solidFill>
                  <a:srgbClr val="FF0000"/>
                </a:solidFill>
              </a:rPr>
              <a:t>updatedAt</a:t>
            </a:r>
            <a:r>
              <a:rPr lang="en-IN" sz="3200" b="1" dirty="0">
                <a:solidFill>
                  <a:srgbClr val="FF0000"/>
                </a:solidFill>
              </a:rPr>
              <a:t>": "2020-07-05T22:56:15.012Z"</a:t>
            </a:r>
          </a:p>
          <a:p>
            <a:pPr algn="l"/>
            <a:r>
              <a:rPr lang="en-IN" sz="3200" b="1" dirty="0">
                <a:solidFill>
                  <a:srgbClr val="FF0000"/>
                </a:solidFill>
              </a:rPr>
              <a:t>    }</a:t>
            </a:r>
          </a:p>
          <a:p>
            <a:pPr algn="l"/>
            <a:r>
              <a:rPr lang="en-IN" sz="3200" b="1" dirty="0">
                <a:solidFill>
                  <a:srgbClr val="FF0000"/>
                </a:solidFill>
              </a:rPr>
              <a:t>  ]</a:t>
            </a:r>
          </a:p>
          <a:p>
            <a:pPr algn="l"/>
            <a:r>
              <a:rPr lang="en-IN" sz="3200" b="1" dirty="0">
                <a:solidFill>
                  <a:srgbClr val="FF0000"/>
                </a:solidFill>
              </a:rPr>
              <a:t>}</a:t>
            </a:r>
          </a:p>
        </p:txBody>
      </p:sp>
    </p:spTree>
    <p:extLst>
      <p:ext uri="{BB962C8B-B14F-4D97-AF65-F5344CB8AC3E}">
        <p14:creationId xmlns:p14="http://schemas.microsoft.com/office/powerpoint/2010/main" val="129842356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7CA52-243D-4594-B830-234626F07E90}"/>
              </a:ext>
            </a:extLst>
          </p:cNvPr>
          <p:cNvSpPr txBox="1"/>
          <p:nvPr/>
        </p:nvSpPr>
        <p:spPr>
          <a:xfrm>
            <a:off x="814736" y="881336"/>
            <a:ext cx="22106456" cy="115364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b="0" i="0" dirty="0">
                <a:solidFill>
                  <a:srgbClr val="000000"/>
                </a:solidFill>
                <a:effectLst/>
                <a:latin typeface="untitled sans"/>
              </a:rPr>
              <a:t>Creating an alias in </a:t>
            </a:r>
            <a:r>
              <a:rPr lang="en-IN" sz="3600" b="0" i="0" dirty="0" err="1">
                <a:solidFill>
                  <a:srgbClr val="000000"/>
                </a:solidFill>
                <a:effectLst/>
                <a:latin typeface="untitled sans"/>
              </a:rPr>
              <a:t>GraphQL</a:t>
            </a:r>
            <a:r>
              <a:rPr lang="en-IN" sz="3600" b="0" i="0" dirty="0">
                <a:solidFill>
                  <a:srgbClr val="000000"/>
                </a:solidFill>
                <a:effectLst/>
                <a:latin typeface="untitled sans"/>
              </a:rPr>
              <a:t> is easy. Simply add a colon and new name next to the field you want to rename.</a:t>
            </a:r>
          </a:p>
          <a:p>
            <a:r>
              <a:rPr lang="en-IN" sz="4400" b="1" i="0" dirty="0">
                <a:effectLst/>
                <a:latin typeface="untitled sans"/>
              </a:rPr>
              <a:t>Aliasing fields with arguments</a:t>
            </a:r>
          </a:p>
          <a:p>
            <a:pPr algn="l"/>
            <a:endParaRPr lang="en-IN" sz="4400" b="1" dirty="0">
              <a:latin typeface="untitled sans"/>
            </a:endParaRPr>
          </a:p>
          <a:p>
            <a:pPr algn="l"/>
            <a:r>
              <a:rPr lang="en-IN" sz="4400" b="1" i="0" dirty="0">
                <a:effectLst/>
                <a:latin typeface="untitled sans"/>
              </a:rPr>
              <a:t>The examples above only cover fields that don’t have any arguments. When creating an alias on a field that contains arguments, the syntax is slightly different. Instead of the alias appearing right to the field, it’s placed on the left.</a:t>
            </a:r>
          </a:p>
          <a:p>
            <a:pPr algn="l"/>
            <a:r>
              <a:rPr lang="en-IN" sz="4400" b="1" i="0" dirty="0">
                <a:effectLst/>
                <a:latin typeface="untitled sans"/>
              </a:rPr>
              <a:t>Take a look at the following example. It contains the </a:t>
            </a:r>
            <a:r>
              <a:rPr lang="en-IN" sz="4400" b="1" i="0" dirty="0" err="1">
                <a:effectLst/>
                <a:latin typeface="untitled sans"/>
              </a:rPr>
              <a:t>updated_atfield</a:t>
            </a:r>
            <a:r>
              <a:rPr lang="en-IN" sz="4400" b="1" i="0" dirty="0">
                <a:effectLst/>
                <a:latin typeface="untitled sans"/>
              </a:rPr>
              <a:t>, but again, we want to rename.</a:t>
            </a:r>
          </a:p>
          <a:p>
            <a:pPr algn="l"/>
            <a:r>
              <a:rPr lang="en-IN" sz="4400" b="1" i="0" dirty="0">
                <a:solidFill>
                  <a:srgbClr val="FF0000"/>
                </a:solidFill>
                <a:effectLst/>
                <a:latin typeface="untitled sans"/>
              </a:rPr>
              <a:t>query </a:t>
            </a:r>
            <a:r>
              <a:rPr lang="en-IN" sz="4400" b="1" i="0" dirty="0" err="1">
                <a:solidFill>
                  <a:srgbClr val="FF0000"/>
                </a:solidFill>
                <a:effectLst/>
                <a:latin typeface="untitled sans"/>
              </a:rPr>
              <a:t>GetEntries</a:t>
            </a:r>
            <a:r>
              <a:rPr lang="en-IN" sz="4400" b="1" i="0" dirty="0">
                <a:solidFill>
                  <a:srgbClr val="FF0000"/>
                </a:solidFill>
                <a:effectLst/>
                <a:latin typeface="untitled sans"/>
              </a:rPr>
              <a:t> {</a:t>
            </a:r>
          </a:p>
          <a:p>
            <a:pPr algn="l"/>
            <a:r>
              <a:rPr lang="en-IN" sz="4400" b="1" i="0" dirty="0">
                <a:solidFill>
                  <a:srgbClr val="FF0000"/>
                </a:solidFill>
                <a:effectLst/>
                <a:latin typeface="untitled sans"/>
              </a:rPr>
              <a:t>  entries {</a:t>
            </a:r>
          </a:p>
          <a:p>
            <a:pPr algn="l"/>
            <a:r>
              <a:rPr lang="en-IN" sz="4400" b="1" i="0" dirty="0">
                <a:solidFill>
                  <a:srgbClr val="FF0000"/>
                </a:solidFill>
                <a:effectLst/>
                <a:latin typeface="untitled sans"/>
              </a:rPr>
              <a:t>    id</a:t>
            </a:r>
          </a:p>
          <a:p>
            <a:pPr algn="l"/>
            <a:r>
              <a:rPr lang="en-IN" sz="4400" b="1" i="0" dirty="0">
                <a:solidFill>
                  <a:srgbClr val="FF0000"/>
                </a:solidFill>
                <a:effectLst/>
                <a:latin typeface="untitled sans"/>
              </a:rPr>
              <a:t> </a:t>
            </a:r>
            <a:r>
              <a:rPr lang="en-IN" sz="4400" b="1" i="0" dirty="0" err="1">
                <a:solidFill>
                  <a:srgbClr val="FF0000"/>
                </a:solidFill>
                <a:effectLst/>
                <a:latin typeface="untitled sans"/>
              </a:rPr>
              <a:t>updated_at</a:t>
            </a:r>
            <a:r>
              <a:rPr lang="en-IN" sz="4400" b="1" i="0" dirty="0">
                <a:solidFill>
                  <a:srgbClr val="FF0000"/>
                </a:solidFill>
                <a:effectLst/>
                <a:latin typeface="untitled sans"/>
              </a:rPr>
              <a:t>(format: “MM dd, YYYY”)  </a:t>
            </a:r>
          </a:p>
          <a:p>
            <a:pPr algn="l"/>
            <a:r>
              <a:rPr lang="en-IN" sz="4400" b="1" i="0" dirty="0">
                <a:solidFill>
                  <a:srgbClr val="FF0000"/>
                </a:solidFill>
                <a:effectLst/>
                <a:latin typeface="untitled sans"/>
              </a:rPr>
              <a:t>}</a:t>
            </a:r>
          </a:p>
          <a:p>
            <a:pPr algn="l"/>
            <a:r>
              <a:rPr lang="en-IN" sz="4400" b="1" i="0" dirty="0">
                <a:solidFill>
                  <a:srgbClr val="FF0000"/>
                </a:solidFill>
                <a:effectLst/>
                <a:latin typeface="untitled sans"/>
              </a:rPr>
              <a:t>}</a:t>
            </a:r>
          </a:p>
          <a:p>
            <a:pPr algn="l"/>
            <a:endParaRPr lang="en-IN" sz="4400" b="1" i="0" dirty="0">
              <a:effectLst/>
              <a:latin typeface="untitled sans"/>
            </a:endParaRPr>
          </a:p>
        </p:txBody>
      </p:sp>
      <p:sp>
        <p:nvSpPr>
          <p:cNvPr id="5" name="Rectangle 2">
            <a:extLst>
              <a:ext uri="{FF2B5EF4-FFF2-40B4-BE49-F238E27FC236}">
                <a16:creationId xmlns:a16="http://schemas.microsoft.com/office/drawing/2014/main" id="{C0FCE322-578A-4833-84F2-A0FCB6667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244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727A0-9C10-406E-8229-1D78C2713407}"/>
              </a:ext>
            </a:extLst>
          </p:cNvPr>
          <p:cNvSpPr txBox="1"/>
          <p:nvPr/>
        </p:nvSpPr>
        <p:spPr>
          <a:xfrm>
            <a:off x="1028355" y="1529408"/>
            <a:ext cx="10729193" cy="77820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800" b="0" i="0" dirty="0">
                <a:solidFill>
                  <a:srgbClr val="000000"/>
                </a:solidFill>
                <a:effectLst/>
                <a:latin typeface="untitled sans"/>
              </a:rPr>
              <a:t>Now with an alias:</a:t>
            </a:r>
          </a:p>
          <a:p>
            <a:pPr algn="l"/>
            <a:endParaRPr lang="en-IN" sz="4800" dirty="0">
              <a:latin typeface="untitled sans"/>
            </a:endParaRPr>
          </a:p>
          <a:p>
            <a:pPr algn="l"/>
            <a:r>
              <a:rPr lang="en-IN" sz="4800" dirty="0">
                <a:solidFill>
                  <a:srgbClr val="FF0000"/>
                </a:solidFill>
              </a:rPr>
              <a:t>query </a:t>
            </a:r>
            <a:r>
              <a:rPr lang="en-IN" sz="4800" dirty="0" err="1">
                <a:solidFill>
                  <a:srgbClr val="FF0000"/>
                </a:solidFill>
              </a:rPr>
              <a:t>GetEntries</a:t>
            </a:r>
            <a:r>
              <a:rPr lang="en-IN" sz="4800" dirty="0">
                <a:solidFill>
                  <a:srgbClr val="FF0000"/>
                </a:solidFill>
              </a:rPr>
              <a:t> {</a:t>
            </a:r>
          </a:p>
          <a:p>
            <a:pPr algn="l"/>
            <a:r>
              <a:rPr lang="en-IN" sz="4800" dirty="0">
                <a:solidFill>
                  <a:srgbClr val="FF0000"/>
                </a:solidFill>
              </a:rPr>
              <a:t>  entries {</a:t>
            </a:r>
          </a:p>
          <a:p>
            <a:pPr algn="l"/>
            <a:r>
              <a:rPr lang="en-IN" sz="4800" dirty="0">
                <a:solidFill>
                  <a:srgbClr val="FF0000"/>
                </a:solidFill>
              </a:rPr>
              <a:t>    id</a:t>
            </a:r>
          </a:p>
          <a:p>
            <a:pPr algn="l"/>
            <a:r>
              <a:rPr lang="en-IN" sz="4800" dirty="0">
                <a:solidFill>
                  <a:srgbClr val="FF0000"/>
                </a:solidFill>
              </a:rPr>
              <a:t>    </a:t>
            </a:r>
            <a:r>
              <a:rPr lang="en-IN" sz="4800" dirty="0" err="1">
                <a:solidFill>
                  <a:srgbClr val="FF0000"/>
                </a:solidFill>
              </a:rPr>
              <a:t>updatedAt</a:t>
            </a:r>
            <a:r>
              <a:rPr lang="en-IN" sz="4800" dirty="0">
                <a:solidFill>
                  <a:srgbClr val="FF0000"/>
                </a:solidFill>
              </a:rPr>
              <a:t>: </a:t>
            </a:r>
            <a:r>
              <a:rPr lang="en-IN" sz="4800" dirty="0" err="1">
                <a:solidFill>
                  <a:srgbClr val="FF0000"/>
                </a:solidFill>
              </a:rPr>
              <a:t>updated_at</a:t>
            </a:r>
            <a:r>
              <a:rPr lang="en-IN" sz="4800" dirty="0">
                <a:solidFill>
                  <a:srgbClr val="FF0000"/>
                </a:solidFill>
              </a:rPr>
              <a:t>(format: “MM dd, YYYY”)</a:t>
            </a:r>
          </a:p>
          <a:p>
            <a:pPr algn="l"/>
            <a:r>
              <a:rPr lang="en-IN" sz="4800" dirty="0">
                <a:solidFill>
                  <a:srgbClr val="FF0000"/>
                </a:solidFill>
              </a:rPr>
              <a:t>  }</a:t>
            </a:r>
          </a:p>
          <a:p>
            <a:pPr algn="l"/>
            <a:r>
              <a:rPr lang="en-IN" sz="4800" dirty="0">
                <a:solidFill>
                  <a:srgbClr val="FF0000"/>
                </a:solidFill>
              </a:rPr>
              <a:t>}</a:t>
            </a:r>
          </a:p>
        </p:txBody>
      </p:sp>
      <p:sp>
        <p:nvSpPr>
          <p:cNvPr id="5" name="TextBox 4">
            <a:extLst>
              <a:ext uri="{FF2B5EF4-FFF2-40B4-BE49-F238E27FC236}">
                <a16:creationId xmlns:a16="http://schemas.microsoft.com/office/drawing/2014/main" id="{0600CF76-1A77-421B-969E-B359B8DF4D75}"/>
              </a:ext>
            </a:extLst>
          </p:cNvPr>
          <p:cNvSpPr txBox="1"/>
          <p:nvPr/>
        </p:nvSpPr>
        <p:spPr>
          <a:xfrm>
            <a:off x="12624048" y="1745432"/>
            <a:ext cx="11017224" cy="86331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800" dirty="0">
                <a:solidFill>
                  <a:schemeClr val="tx1"/>
                </a:solidFill>
              </a:rPr>
              <a:t>And the result:</a:t>
            </a:r>
          </a:p>
          <a:p>
            <a:endParaRPr lang="en-IN" sz="4800" dirty="0">
              <a:solidFill>
                <a:srgbClr val="FF0000"/>
              </a:solidFill>
            </a:endParaRPr>
          </a:p>
          <a:p>
            <a:r>
              <a:rPr lang="en-IN" sz="4800" dirty="0">
                <a:solidFill>
                  <a:srgbClr val="FF0000"/>
                </a:solidFill>
              </a:rPr>
              <a:t>{</a:t>
            </a:r>
          </a:p>
          <a:p>
            <a:r>
              <a:rPr lang="en-IN" sz="4800" dirty="0">
                <a:solidFill>
                  <a:srgbClr val="FF0000"/>
                </a:solidFill>
              </a:rPr>
              <a:t>  "entries": [</a:t>
            </a:r>
          </a:p>
          <a:p>
            <a:r>
              <a:rPr lang="en-IN" sz="4800" dirty="0">
                <a:solidFill>
                  <a:srgbClr val="FF0000"/>
                </a:solidFill>
              </a:rPr>
              <a:t>    {</a:t>
            </a:r>
          </a:p>
          <a:p>
            <a:r>
              <a:rPr lang="en-IN" sz="4800" dirty="0">
                <a:solidFill>
                  <a:srgbClr val="FF0000"/>
                </a:solidFill>
              </a:rPr>
              <a:t>      "id": "4fe43afe",</a:t>
            </a:r>
          </a:p>
          <a:p>
            <a:r>
              <a:rPr lang="en-IN" sz="4800" dirty="0">
                <a:solidFill>
                  <a:srgbClr val="FF0000"/>
                </a:solidFill>
              </a:rPr>
              <a:t>      "</a:t>
            </a:r>
            <a:r>
              <a:rPr lang="en-IN" sz="4800" dirty="0" err="1">
                <a:solidFill>
                  <a:srgbClr val="FF0000"/>
                </a:solidFill>
              </a:rPr>
              <a:t>updatedAt</a:t>
            </a:r>
            <a:r>
              <a:rPr lang="en-IN" sz="4800" dirty="0">
                <a:solidFill>
                  <a:srgbClr val="FF0000"/>
                </a:solidFill>
              </a:rPr>
              <a:t>": "July 5, 2020"</a:t>
            </a:r>
          </a:p>
          <a:p>
            <a:r>
              <a:rPr lang="en-IN" sz="4800" dirty="0">
                <a:solidFill>
                  <a:srgbClr val="FF0000"/>
                </a:solidFill>
              </a:rPr>
              <a:t>    }</a:t>
            </a:r>
          </a:p>
          <a:p>
            <a:r>
              <a:rPr lang="en-IN" sz="4800" dirty="0">
                <a:solidFill>
                  <a:srgbClr val="FF0000"/>
                </a:solidFill>
              </a:rPr>
              <a:t>  ]</a:t>
            </a:r>
          </a:p>
          <a:p>
            <a:r>
              <a:rPr lang="en-IN" sz="4800" dirty="0">
                <a:solidFill>
                  <a:srgbClr val="FF0000"/>
                </a:solidFill>
              </a:rPr>
              <a:t>}</a:t>
            </a:r>
          </a:p>
        </p:txBody>
      </p:sp>
    </p:spTree>
    <p:extLst>
      <p:ext uri="{BB962C8B-B14F-4D97-AF65-F5344CB8AC3E}">
        <p14:creationId xmlns:p14="http://schemas.microsoft.com/office/powerpoint/2010/main" val="18635740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ction to GraphQL"/>
          <p:cNvSpPr txBox="1">
            <a:spLocks noGrp="1"/>
          </p:cNvSpPr>
          <p:nvPr>
            <p:ph type="title"/>
          </p:nvPr>
        </p:nvSpPr>
        <p:spPr>
          <a:xfrm>
            <a:off x="1727199" y="1563813"/>
            <a:ext cx="20929601" cy="2161929"/>
          </a:xfrm>
          <a:prstGeom prst="rect">
            <a:avLst/>
          </a:prstGeom>
        </p:spPr>
        <p:txBody>
          <a:bodyPr anchor="ctr"/>
          <a:lstStyle>
            <a:lvl1pPr defTabSz="457200">
              <a:lnSpc>
                <a:spcPts val="13700"/>
              </a:lnSpc>
              <a:defRPr sz="6800" spc="0">
                <a:solidFill>
                  <a:srgbClr val="202020"/>
                </a:solidFill>
                <a:latin typeface="Herculanum"/>
                <a:ea typeface="Herculanum"/>
                <a:cs typeface="Herculanum"/>
                <a:sym typeface="Herculanum"/>
              </a:defRPr>
            </a:lvl1pPr>
          </a:lstStyle>
          <a:p>
            <a:r>
              <a:t>Introduction to GraphQL</a:t>
            </a:r>
          </a:p>
        </p:txBody>
      </p:sp>
      <p:sp>
        <p:nvSpPr>
          <p:cNvPr id="173" name="GraphQL is a query language for your API, and a server-side runtime for executing queries using a type system you define for your data. GraphQL isn't tied to any specific database or storage engine and is instead backed by your existing code and data.…"/>
          <p:cNvSpPr txBox="1">
            <a:spLocks noGrp="1"/>
          </p:cNvSpPr>
          <p:nvPr>
            <p:ph type="body" idx="1"/>
          </p:nvPr>
        </p:nvSpPr>
        <p:spPr>
          <a:xfrm>
            <a:off x="1727199" y="3953390"/>
            <a:ext cx="21338009" cy="8161194"/>
          </a:xfrm>
          <a:prstGeom prst="rect">
            <a:avLst/>
          </a:prstGeom>
        </p:spPr>
        <p:txBody>
          <a:bodyPr/>
          <a:lstStyle/>
          <a:p>
            <a:pPr algn="ctr" defTabSz="362204">
              <a:lnSpc>
                <a:spcPct val="80000"/>
              </a:lnSpc>
              <a:spcBef>
                <a:spcPts val="0"/>
              </a:spcBef>
              <a:tabLst/>
              <a:defRPr sz="5332" spc="-53">
                <a:latin typeface="Chalkboard"/>
                <a:ea typeface="Chalkboard"/>
                <a:cs typeface="Chalkboard"/>
                <a:sym typeface="Chalkboard"/>
              </a:defRPr>
            </a:pPr>
            <a:r>
              <a:rPr dirty="0" err="1"/>
              <a:t>GraphQL</a:t>
            </a:r>
            <a:r>
              <a:rPr dirty="0"/>
              <a:t> is a query language for your API, and a server-side runtime for executing queries using a type system you define for your data. </a:t>
            </a:r>
            <a:r>
              <a:rPr dirty="0" err="1"/>
              <a:t>GraphQL</a:t>
            </a:r>
            <a:r>
              <a:rPr dirty="0"/>
              <a:t> isn't tied to any specific database or storage engine and is instead backed by your existing code and data.</a:t>
            </a:r>
          </a:p>
          <a:p>
            <a:pPr algn="ctr" defTabSz="362204">
              <a:lnSpc>
                <a:spcPct val="80000"/>
              </a:lnSpc>
              <a:spcBef>
                <a:spcPts val="0"/>
              </a:spcBef>
              <a:tabLst/>
              <a:defRPr sz="5332" spc="-53">
                <a:latin typeface="Chalkboard"/>
                <a:ea typeface="Chalkboard"/>
                <a:cs typeface="Chalkboard"/>
                <a:sym typeface="Chalkboard"/>
              </a:defRPr>
            </a:pPr>
            <a:endParaRPr dirty="0"/>
          </a:p>
          <a:p>
            <a:pPr algn="ctr" defTabSz="362204">
              <a:lnSpc>
                <a:spcPct val="80000"/>
              </a:lnSpc>
              <a:spcBef>
                <a:spcPts val="0"/>
              </a:spcBef>
              <a:tabLst/>
              <a:defRPr sz="5332" spc="-53">
                <a:latin typeface="Chalkboard"/>
                <a:ea typeface="Chalkboard"/>
                <a:cs typeface="Chalkboard"/>
                <a:sym typeface="Chalkboard"/>
              </a:defRPr>
            </a:pPr>
            <a:r>
              <a:rPr dirty="0"/>
              <a:t>A </a:t>
            </a:r>
            <a:r>
              <a:rPr dirty="0" err="1"/>
              <a:t>GraphQL</a:t>
            </a:r>
            <a:r>
              <a:rPr dirty="0"/>
              <a:t> service is created by defining types and fields on those types, then providing functions for each field on each type. For example, a </a:t>
            </a:r>
            <a:r>
              <a:rPr dirty="0" err="1"/>
              <a:t>GraphQL</a:t>
            </a:r>
            <a:r>
              <a:rPr dirty="0"/>
              <a:t> service that tells you who the logged in user is (</a:t>
            </a:r>
            <a:r>
              <a:rPr sz="930" spc="-9" dirty="0"/>
              <a:t>me</a:t>
            </a:r>
            <a:r>
              <a:rPr dirty="0"/>
              <a:t>) as well as that user's name might look like this:</a:t>
            </a:r>
          </a:p>
          <a:p>
            <a:pPr algn="ctr" defTabSz="362204">
              <a:lnSpc>
                <a:spcPct val="80000"/>
              </a:lnSpc>
              <a:spcBef>
                <a:spcPts val="0"/>
              </a:spcBef>
              <a:tabLst/>
              <a:defRPr sz="5332" spc="-53">
                <a:latin typeface="Chalkboard"/>
                <a:ea typeface="Chalkboard"/>
                <a:cs typeface="Chalkboard"/>
                <a:sym typeface="Chalkboard"/>
              </a:defRPr>
            </a:pPr>
            <a:r>
              <a:rPr dirty="0"/>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3E4D0-F1B7-4F58-8531-4031119F3112}"/>
              </a:ext>
            </a:extLst>
          </p:cNvPr>
          <p:cNvSpPr txBox="1"/>
          <p:nvPr/>
        </p:nvSpPr>
        <p:spPr>
          <a:xfrm>
            <a:off x="5639272" y="953344"/>
            <a:ext cx="1389754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5400" b="1" i="0" dirty="0">
                <a:effectLst/>
                <a:latin typeface="untitled sans"/>
              </a:rPr>
              <a:t>Requesting a single field more than once</a:t>
            </a:r>
            <a:endParaRPr lang="en-IN" sz="5400" b="1" dirty="0"/>
          </a:p>
        </p:txBody>
      </p:sp>
      <p:sp>
        <p:nvSpPr>
          <p:cNvPr id="5" name="TextBox 4">
            <a:extLst>
              <a:ext uri="{FF2B5EF4-FFF2-40B4-BE49-F238E27FC236}">
                <a16:creationId xmlns:a16="http://schemas.microsoft.com/office/drawing/2014/main" id="{2673170F-CFE8-455E-967C-EAABCB2C982E}"/>
              </a:ext>
            </a:extLst>
          </p:cNvPr>
          <p:cNvSpPr txBox="1"/>
          <p:nvPr/>
        </p:nvSpPr>
        <p:spPr>
          <a:xfrm>
            <a:off x="0" y="2215416"/>
            <a:ext cx="24001312" cy="110081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200" dirty="0">
                <a:latin typeface="Arial" panose="020B0604020202020204" pitchFamily="34" charset="0"/>
                <a:cs typeface="Arial" panose="020B0604020202020204" pitchFamily="34" charset="0"/>
              </a:rPr>
              <a:t>What’s great about aliases is you can request the same field several times, but yield different results. Take a look at this example:</a:t>
            </a:r>
          </a:p>
          <a:p>
            <a:endParaRPr lang="en-IN" sz="3200" dirty="0">
              <a:latin typeface="Arial" panose="020B0604020202020204" pitchFamily="34" charset="0"/>
              <a:cs typeface="Arial" panose="020B0604020202020204" pitchFamily="34" charset="0"/>
            </a:endParaRPr>
          </a:p>
          <a:p>
            <a:r>
              <a:rPr lang="en-IN" sz="3200" dirty="0">
                <a:solidFill>
                  <a:srgbClr val="FF0000"/>
                </a:solidFill>
                <a:latin typeface="Arial" panose="020B0604020202020204" pitchFamily="34" charset="0"/>
                <a:cs typeface="Arial" panose="020B0604020202020204" pitchFamily="34" charset="0"/>
              </a:rPr>
              <a:t>query </a:t>
            </a:r>
            <a:r>
              <a:rPr lang="en-IN" sz="3200" dirty="0" err="1">
                <a:solidFill>
                  <a:srgbClr val="FF0000"/>
                </a:solidFill>
                <a:latin typeface="Arial" panose="020B0604020202020204" pitchFamily="34" charset="0"/>
                <a:cs typeface="Arial" panose="020B0604020202020204" pitchFamily="34" charset="0"/>
              </a:rPr>
              <a:t>GetEntries</a:t>
            </a:r>
            <a:r>
              <a:rPr lang="en-IN" sz="3200" dirty="0">
                <a:solidFill>
                  <a:srgbClr val="FF0000"/>
                </a:solidFill>
                <a:latin typeface="Arial" panose="020B0604020202020204" pitchFamily="34" charset="0"/>
                <a:cs typeface="Arial" panose="020B0604020202020204" pitchFamily="34" charset="0"/>
              </a:rPr>
              <a:t> {</a:t>
            </a:r>
          </a:p>
          <a:p>
            <a:r>
              <a:rPr lang="en-IN" sz="3200" dirty="0">
                <a:solidFill>
                  <a:srgbClr val="FF0000"/>
                </a:solidFill>
                <a:latin typeface="Arial" panose="020B0604020202020204" pitchFamily="34" charset="0"/>
                <a:cs typeface="Arial" panose="020B0604020202020204" pitchFamily="34" charset="0"/>
              </a:rPr>
              <a:t>  entries {</a:t>
            </a:r>
          </a:p>
          <a:p>
            <a:r>
              <a:rPr lang="en-IN" sz="3200" dirty="0">
                <a:solidFill>
                  <a:srgbClr val="FF0000"/>
                </a:solidFill>
                <a:latin typeface="Arial" panose="020B0604020202020204" pitchFamily="34" charset="0"/>
                <a:cs typeface="Arial" panose="020B0604020202020204" pitchFamily="34" charset="0"/>
              </a:rPr>
              <a:t>    id</a:t>
            </a:r>
          </a:p>
          <a:p>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updated_at</a:t>
            </a:r>
            <a:endParaRPr lang="en-IN" sz="3200" dirty="0">
              <a:solidFill>
                <a:srgbClr val="FF0000"/>
              </a:solidFill>
              <a:latin typeface="Arial" panose="020B0604020202020204" pitchFamily="34" charset="0"/>
              <a:cs typeface="Arial" panose="020B0604020202020204" pitchFamily="34" charset="0"/>
            </a:endParaRPr>
          </a:p>
          <a:p>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updated_at</a:t>
            </a:r>
            <a:r>
              <a:rPr lang="en-IN" sz="3200" dirty="0">
                <a:solidFill>
                  <a:srgbClr val="FF0000"/>
                </a:solidFill>
                <a:latin typeface="Arial" panose="020B0604020202020204" pitchFamily="34" charset="0"/>
                <a:cs typeface="Arial" panose="020B0604020202020204" pitchFamily="34" charset="0"/>
              </a:rPr>
              <a:t>(format: “MM dd, YYYY”)</a:t>
            </a:r>
          </a:p>
          <a:p>
            <a:r>
              <a:rPr lang="en-IN" sz="3200" dirty="0">
                <a:solidFill>
                  <a:srgbClr val="FF0000"/>
                </a:solidFill>
                <a:latin typeface="Arial" panose="020B0604020202020204" pitchFamily="34" charset="0"/>
                <a:cs typeface="Arial" panose="020B0604020202020204" pitchFamily="34" charset="0"/>
              </a:rPr>
              <a:t>  }</a:t>
            </a:r>
          </a:p>
          <a:p>
            <a:r>
              <a:rPr lang="en-IN" sz="3200" dirty="0">
                <a:solidFill>
                  <a:srgbClr val="FF0000"/>
                </a:solidFill>
                <a:latin typeface="Arial" panose="020B0604020202020204" pitchFamily="34" charset="0"/>
                <a:cs typeface="Arial" panose="020B0604020202020204" pitchFamily="34" charset="0"/>
              </a:rPr>
              <a:t>}</a:t>
            </a:r>
          </a:p>
          <a:p>
            <a:r>
              <a:rPr lang="en-IN" sz="3200" dirty="0">
                <a:latin typeface="Arial" panose="020B0604020202020204" pitchFamily="34" charset="0"/>
                <a:cs typeface="Arial" panose="020B0604020202020204" pitchFamily="34" charset="0"/>
              </a:rPr>
              <a:t>Running this query would yield an error because two of the field names are the same. You can use an alias to here to mitigate the error.</a:t>
            </a:r>
          </a:p>
          <a:p>
            <a:endParaRPr lang="en-IN" sz="3200" dirty="0">
              <a:latin typeface="Arial" panose="020B0604020202020204" pitchFamily="34" charset="0"/>
              <a:cs typeface="Arial" panose="020B0604020202020204" pitchFamily="34" charset="0"/>
            </a:endParaRPr>
          </a:p>
          <a:p>
            <a:r>
              <a:rPr lang="en-IN" sz="3200" dirty="0">
                <a:solidFill>
                  <a:srgbClr val="FF0000"/>
                </a:solidFill>
                <a:latin typeface="Arial" panose="020B0604020202020204" pitchFamily="34" charset="0"/>
                <a:cs typeface="Arial" panose="020B0604020202020204" pitchFamily="34" charset="0"/>
              </a:rPr>
              <a:t>query </a:t>
            </a:r>
            <a:r>
              <a:rPr lang="en-IN" sz="3200" dirty="0" err="1">
                <a:solidFill>
                  <a:srgbClr val="FF0000"/>
                </a:solidFill>
                <a:latin typeface="Arial" panose="020B0604020202020204" pitchFamily="34" charset="0"/>
                <a:cs typeface="Arial" panose="020B0604020202020204" pitchFamily="34" charset="0"/>
              </a:rPr>
              <a:t>GetEntries</a:t>
            </a:r>
            <a:r>
              <a:rPr lang="en-IN" sz="3200" dirty="0">
                <a:solidFill>
                  <a:srgbClr val="FF0000"/>
                </a:solidFill>
                <a:latin typeface="Arial" panose="020B0604020202020204" pitchFamily="34" charset="0"/>
                <a:cs typeface="Arial" panose="020B0604020202020204" pitchFamily="34" charset="0"/>
              </a:rPr>
              <a:t> {</a:t>
            </a:r>
          </a:p>
          <a:p>
            <a:r>
              <a:rPr lang="en-IN" sz="3200" dirty="0">
                <a:solidFill>
                  <a:srgbClr val="FF0000"/>
                </a:solidFill>
                <a:latin typeface="Arial" panose="020B0604020202020204" pitchFamily="34" charset="0"/>
                <a:cs typeface="Arial" panose="020B0604020202020204" pitchFamily="34" charset="0"/>
              </a:rPr>
              <a:t>  entries {</a:t>
            </a:r>
          </a:p>
          <a:p>
            <a:r>
              <a:rPr lang="en-IN" sz="3200" dirty="0">
                <a:solidFill>
                  <a:srgbClr val="FF0000"/>
                </a:solidFill>
                <a:latin typeface="Arial" panose="020B0604020202020204" pitchFamily="34" charset="0"/>
                <a:cs typeface="Arial" panose="020B0604020202020204" pitchFamily="34" charset="0"/>
              </a:rPr>
              <a:t>    id</a:t>
            </a:r>
          </a:p>
          <a:p>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updated_at</a:t>
            </a:r>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updatedAt</a:t>
            </a:r>
            <a:endParaRPr lang="en-IN" sz="3200" dirty="0">
              <a:solidFill>
                <a:srgbClr val="FF0000"/>
              </a:solidFill>
              <a:latin typeface="Arial" panose="020B0604020202020204" pitchFamily="34" charset="0"/>
              <a:cs typeface="Arial" panose="020B0604020202020204" pitchFamily="34" charset="0"/>
            </a:endParaRPr>
          </a:p>
          <a:p>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updatedAtHumanized</a:t>
            </a:r>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updated_at</a:t>
            </a:r>
            <a:r>
              <a:rPr lang="en-IN" sz="3200" dirty="0">
                <a:solidFill>
                  <a:srgbClr val="FF0000"/>
                </a:solidFill>
                <a:latin typeface="Arial" panose="020B0604020202020204" pitchFamily="34" charset="0"/>
                <a:cs typeface="Arial" panose="020B0604020202020204" pitchFamily="34" charset="0"/>
              </a:rPr>
              <a:t>(format: “MM dd, YYYY”)</a:t>
            </a:r>
          </a:p>
          <a:p>
            <a:r>
              <a:rPr lang="en-IN" sz="3200"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708916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D1421-62BE-43DD-B497-BA842EBB921D}"/>
              </a:ext>
            </a:extLst>
          </p:cNvPr>
          <p:cNvSpPr txBox="1"/>
          <p:nvPr/>
        </p:nvSpPr>
        <p:spPr>
          <a:xfrm>
            <a:off x="1174776" y="881336"/>
            <a:ext cx="21674408" cy="7468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600" dirty="0">
                <a:latin typeface="Arial" panose="020B0604020202020204" pitchFamily="34" charset="0"/>
                <a:cs typeface="Arial" panose="020B0604020202020204" pitchFamily="34" charset="0"/>
              </a:rPr>
              <a:t>Running the updated query would give us the results we’re expecting.</a:t>
            </a:r>
          </a:p>
          <a:p>
            <a:endParaRPr lang="en-IN" sz="3600" dirty="0">
              <a:latin typeface="Arial" panose="020B0604020202020204" pitchFamily="34" charset="0"/>
              <a:cs typeface="Arial" panose="020B0604020202020204" pitchFamily="34" charset="0"/>
            </a:endParaRPr>
          </a:p>
          <a:p>
            <a:r>
              <a:rPr lang="en-IN" sz="3600" dirty="0">
                <a:solidFill>
                  <a:srgbClr val="FF0000"/>
                </a:solidFill>
                <a:latin typeface="Arial" panose="020B0604020202020204" pitchFamily="34" charset="0"/>
                <a:cs typeface="Arial" panose="020B0604020202020204" pitchFamily="34" charset="0"/>
              </a:rPr>
              <a:t>{</a:t>
            </a:r>
          </a:p>
          <a:p>
            <a:r>
              <a:rPr lang="en-IN" sz="3600" dirty="0">
                <a:solidFill>
                  <a:srgbClr val="FF0000"/>
                </a:solidFill>
                <a:latin typeface="Arial" panose="020B0604020202020204" pitchFamily="34" charset="0"/>
                <a:cs typeface="Arial" panose="020B0604020202020204" pitchFamily="34" charset="0"/>
              </a:rPr>
              <a:t>  "entries": [</a:t>
            </a:r>
          </a:p>
          <a:p>
            <a:r>
              <a:rPr lang="en-IN" sz="3600" dirty="0">
                <a:solidFill>
                  <a:srgbClr val="FF0000"/>
                </a:solidFill>
                <a:latin typeface="Arial" panose="020B0604020202020204" pitchFamily="34" charset="0"/>
                <a:cs typeface="Arial" panose="020B0604020202020204" pitchFamily="34" charset="0"/>
              </a:rPr>
              <a:t>    {</a:t>
            </a:r>
          </a:p>
          <a:p>
            <a:r>
              <a:rPr lang="en-IN" sz="3600" dirty="0">
                <a:solidFill>
                  <a:srgbClr val="FF0000"/>
                </a:solidFill>
                <a:latin typeface="Arial" panose="020B0604020202020204" pitchFamily="34" charset="0"/>
                <a:cs typeface="Arial" panose="020B0604020202020204" pitchFamily="34" charset="0"/>
              </a:rPr>
              <a:t>      "id": "4fe43afe",</a:t>
            </a:r>
          </a:p>
          <a:p>
            <a:r>
              <a:rPr lang="en-IN" sz="3600" dirty="0">
                <a:solidFill>
                  <a:srgbClr val="FF0000"/>
                </a:solidFill>
                <a:latin typeface="Arial" panose="020B0604020202020204" pitchFamily="34" charset="0"/>
                <a:cs typeface="Arial" panose="020B0604020202020204" pitchFamily="34" charset="0"/>
              </a:rPr>
              <a:t>      "</a:t>
            </a:r>
            <a:r>
              <a:rPr lang="en-IN" sz="3600" dirty="0" err="1">
                <a:solidFill>
                  <a:srgbClr val="FF0000"/>
                </a:solidFill>
                <a:latin typeface="Arial" panose="020B0604020202020204" pitchFamily="34" charset="0"/>
                <a:cs typeface="Arial" panose="020B0604020202020204" pitchFamily="34" charset="0"/>
              </a:rPr>
              <a:t>updatedAt</a:t>
            </a:r>
            <a:r>
              <a:rPr lang="en-IN" sz="3600" dirty="0">
                <a:solidFill>
                  <a:srgbClr val="FF0000"/>
                </a:solidFill>
                <a:latin typeface="Arial" panose="020B0604020202020204" pitchFamily="34" charset="0"/>
                <a:cs typeface="Arial" panose="020B0604020202020204" pitchFamily="34" charset="0"/>
              </a:rPr>
              <a:t>": "2020-07-05T22:56:15.012Z",</a:t>
            </a:r>
          </a:p>
          <a:p>
            <a:r>
              <a:rPr lang="en-IN" sz="3600" dirty="0">
                <a:solidFill>
                  <a:srgbClr val="FF0000"/>
                </a:solidFill>
                <a:latin typeface="Arial" panose="020B0604020202020204" pitchFamily="34" charset="0"/>
                <a:cs typeface="Arial" panose="020B0604020202020204" pitchFamily="34" charset="0"/>
              </a:rPr>
              <a:t>      "</a:t>
            </a:r>
            <a:r>
              <a:rPr lang="en-IN" sz="3600" dirty="0" err="1">
                <a:solidFill>
                  <a:srgbClr val="FF0000"/>
                </a:solidFill>
                <a:latin typeface="Arial" panose="020B0604020202020204" pitchFamily="34" charset="0"/>
                <a:cs typeface="Arial" panose="020B0604020202020204" pitchFamily="34" charset="0"/>
              </a:rPr>
              <a:t>updatedAtHumanized</a:t>
            </a:r>
            <a:r>
              <a:rPr lang="en-IN" sz="3600" dirty="0">
                <a:solidFill>
                  <a:srgbClr val="FF0000"/>
                </a:solidFill>
                <a:latin typeface="Arial" panose="020B0604020202020204" pitchFamily="34" charset="0"/>
                <a:cs typeface="Arial" panose="020B0604020202020204" pitchFamily="34" charset="0"/>
              </a:rPr>
              <a:t>": "July 5, 2020"</a:t>
            </a:r>
          </a:p>
          <a:p>
            <a:r>
              <a:rPr lang="en-IN" sz="3600" dirty="0">
                <a:solidFill>
                  <a:srgbClr val="FF0000"/>
                </a:solidFill>
                <a:latin typeface="Arial" panose="020B0604020202020204" pitchFamily="34" charset="0"/>
                <a:cs typeface="Arial" panose="020B0604020202020204" pitchFamily="34" charset="0"/>
              </a:rPr>
              <a:t>    }</a:t>
            </a:r>
          </a:p>
          <a:p>
            <a:r>
              <a:rPr lang="en-IN" sz="3600" dirty="0">
                <a:solidFill>
                  <a:srgbClr val="FF0000"/>
                </a:solidFill>
                <a:latin typeface="Arial" panose="020B0604020202020204" pitchFamily="34" charset="0"/>
                <a:cs typeface="Arial" panose="020B0604020202020204" pitchFamily="34" charset="0"/>
              </a:rPr>
              <a:t>  ]</a:t>
            </a:r>
          </a:p>
          <a:p>
            <a:r>
              <a:rPr lang="en-IN" sz="36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914040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BB5C3-1FD6-4DED-901F-C7C84F9B0C18}"/>
              </a:ext>
            </a:extLst>
          </p:cNvPr>
          <p:cNvSpPr txBox="1"/>
          <p:nvPr/>
        </p:nvSpPr>
        <p:spPr>
          <a:xfrm>
            <a:off x="310680" y="2010817"/>
            <a:ext cx="23474608" cy="114236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000" b="0" i="0" dirty="0">
                <a:solidFill>
                  <a:srgbClr val="5A6270"/>
                </a:solidFill>
                <a:effectLst/>
                <a:latin typeface="Arial" panose="020B0604020202020204" pitchFamily="34" charset="0"/>
                <a:cs typeface="Arial" panose="020B0604020202020204" pitchFamily="34" charset="0"/>
              </a:rPr>
              <a:t>By default, Apollo Client doesn't require any knowledge of the </a:t>
            </a:r>
            <a:r>
              <a:rPr lang="en-IN" sz="4000" b="0" i="0" dirty="0" err="1">
                <a:solidFill>
                  <a:srgbClr val="5A6270"/>
                </a:solidFill>
                <a:effectLst/>
                <a:latin typeface="Arial" panose="020B0604020202020204" pitchFamily="34" charset="0"/>
                <a:cs typeface="Arial" panose="020B0604020202020204" pitchFamily="34" charset="0"/>
              </a:rPr>
              <a:t>GraphQL</a:t>
            </a:r>
            <a:r>
              <a:rPr lang="en-IN" sz="4000" b="0" i="0" dirty="0">
                <a:solidFill>
                  <a:srgbClr val="5A6270"/>
                </a:solidFill>
                <a:effectLst/>
                <a:latin typeface="Arial" panose="020B0604020202020204" pitchFamily="34" charset="0"/>
                <a:cs typeface="Arial" panose="020B0604020202020204" pitchFamily="34" charset="0"/>
              </a:rPr>
              <a:t> schema, which means it's very easy to set up and works with any server and supports even the largest schemas. However, as your usage of Apollo and </a:t>
            </a:r>
            <a:r>
              <a:rPr lang="en-IN" sz="4000" b="0" i="0" dirty="0" err="1">
                <a:solidFill>
                  <a:srgbClr val="5A6270"/>
                </a:solidFill>
                <a:effectLst/>
                <a:latin typeface="Arial" panose="020B0604020202020204" pitchFamily="34" charset="0"/>
                <a:cs typeface="Arial" panose="020B0604020202020204" pitchFamily="34" charset="0"/>
              </a:rPr>
              <a:t>GraphQL</a:t>
            </a:r>
            <a:r>
              <a:rPr lang="en-IN" sz="4000" b="0" i="0" dirty="0">
                <a:solidFill>
                  <a:srgbClr val="5A6270"/>
                </a:solidFill>
                <a:effectLst/>
                <a:latin typeface="Arial" panose="020B0604020202020204" pitchFamily="34" charset="0"/>
                <a:cs typeface="Arial" panose="020B0604020202020204" pitchFamily="34" charset="0"/>
              </a:rPr>
              <a:t> becomes more sophisticated, you may start using fragments on interfaces or unions. Here's an example of a query that uses fragments on an interface:</a:t>
            </a:r>
          </a:p>
          <a:p>
            <a:pPr algn="l"/>
            <a:r>
              <a:rPr lang="en-IN" sz="3600" b="0" i="0" dirty="0">
                <a:solidFill>
                  <a:srgbClr val="FF0000"/>
                </a:solidFill>
                <a:effectLst/>
                <a:latin typeface="Source Sans Pro" panose="020B0503030403020204" pitchFamily="34" charset="0"/>
              </a:rPr>
              <a:t>query {</a:t>
            </a:r>
          </a:p>
          <a:p>
            <a:pPr algn="l"/>
            <a:r>
              <a:rPr lang="en-IN" sz="3600" b="0" i="0" dirty="0">
                <a:solidFill>
                  <a:srgbClr val="FF0000"/>
                </a:solidFill>
                <a:effectLst/>
                <a:latin typeface="Source Sans Pro" panose="020B0503030403020204" pitchFamily="34" charset="0"/>
              </a:rPr>
              <a:t>  </a:t>
            </a:r>
            <a:r>
              <a:rPr lang="en-IN" sz="3600" b="0" i="0" dirty="0" err="1">
                <a:solidFill>
                  <a:srgbClr val="FF0000"/>
                </a:solidFill>
                <a:effectLst/>
                <a:latin typeface="Source Sans Pro" panose="020B0503030403020204" pitchFamily="34" charset="0"/>
              </a:rPr>
              <a:t>all_people</a:t>
            </a:r>
            <a:r>
              <a:rPr lang="en-IN" sz="3600" b="0" i="0" dirty="0">
                <a:solidFill>
                  <a:srgbClr val="FF0000"/>
                </a:solidFill>
                <a:effectLst/>
                <a:latin typeface="Source Sans Pro" panose="020B0503030403020204" pitchFamily="34" charset="0"/>
              </a:rPr>
              <a:t> {</a:t>
            </a:r>
          </a:p>
          <a:p>
            <a:pPr algn="l"/>
            <a:r>
              <a:rPr lang="en-IN" sz="3600" b="0" i="0" dirty="0">
                <a:solidFill>
                  <a:srgbClr val="FF0000"/>
                </a:solidFill>
                <a:effectLst/>
                <a:latin typeface="Source Sans Pro" panose="020B0503030403020204" pitchFamily="34" charset="0"/>
              </a:rPr>
              <a:t>    ... on Character {</a:t>
            </a:r>
          </a:p>
          <a:p>
            <a:pPr algn="l"/>
            <a:r>
              <a:rPr lang="en-IN" sz="3600" b="0" i="0" dirty="0">
                <a:solidFill>
                  <a:srgbClr val="FF0000"/>
                </a:solidFill>
                <a:effectLst/>
                <a:latin typeface="Source Sans Pro" panose="020B0503030403020204" pitchFamily="34" charset="0"/>
              </a:rPr>
              <a:t>      name</a:t>
            </a:r>
          </a:p>
          <a:p>
            <a:pPr algn="l"/>
            <a:r>
              <a:rPr lang="en-IN" sz="3600" b="0" i="0" dirty="0">
                <a:solidFill>
                  <a:srgbClr val="FF0000"/>
                </a:solidFill>
                <a:effectLst/>
                <a:latin typeface="Source Sans Pro" panose="020B0503030403020204" pitchFamily="34" charset="0"/>
              </a:rPr>
              <a:t>    }</a:t>
            </a:r>
          </a:p>
          <a:p>
            <a:pPr algn="l"/>
            <a:r>
              <a:rPr lang="en-IN" sz="3600" b="0" i="0" dirty="0">
                <a:solidFill>
                  <a:srgbClr val="FF0000"/>
                </a:solidFill>
                <a:effectLst/>
                <a:latin typeface="Source Sans Pro" panose="020B0503030403020204" pitchFamily="34" charset="0"/>
              </a:rPr>
              <a:t>    ... on Jedi {</a:t>
            </a:r>
          </a:p>
          <a:p>
            <a:pPr algn="l"/>
            <a:r>
              <a:rPr lang="en-IN" sz="3600" b="0" i="0" dirty="0">
                <a:solidFill>
                  <a:srgbClr val="FF0000"/>
                </a:solidFill>
                <a:effectLst/>
                <a:latin typeface="Source Sans Pro" panose="020B0503030403020204" pitchFamily="34" charset="0"/>
              </a:rPr>
              <a:t>      side</a:t>
            </a:r>
          </a:p>
          <a:p>
            <a:pPr algn="l"/>
            <a:r>
              <a:rPr lang="en-IN" sz="3600" b="0" i="0" dirty="0">
                <a:solidFill>
                  <a:srgbClr val="FF0000"/>
                </a:solidFill>
                <a:effectLst/>
                <a:latin typeface="Source Sans Pro" panose="020B0503030403020204" pitchFamily="34" charset="0"/>
              </a:rPr>
              <a:t>    }</a:t>
            </a:r>
          </a:p>
          <a:p>
            <a:pPr algn="l"/>
            <a:r>
              <a:rPr lang="en-IN" sz="3600" b="0" i="0" dirty="0">
                <a:solidFill>
                  <a:srgbClr val="FF0000"/>
                </a:solidFill>
                <a:effectLst/>
                <a:latin typeface="Source Sans Pro" panose="020B0503030403020204" pitchFamily="34" charset="0"/>
              </a:rPr>
              <a:t>    ... on Droid {</a:t>
            </a:r>
          </a:p>
          <a:p>
            <a:pPr algn="l"/>
            <a:r>
              <a:rPr lang="en-IN" sz="3600" b="0" i="0" dirty="0">
                <a:solidFill>
                  <a:srgbClr val="FF0000"/>
                </a:solidFill>
                <a:effectLst/>
                <a:latin typeface="Source Sans Pro" panose="020B0503030403020204" pitchFamily="34" charset="0"/>
              </a:rPr>
              <a:t>      model</a:t>
            </a:r>
          </a:p>
          <a:p>
            <a:pPr algn="l"/>
            <a:r>
              <a:rPr lang="en-IN" sz="3600" b="0" i="0" dirty="0">
                <a:solidFill>
                  <a:srgbClr val="FF0000"/>
                </a:solidFill>
                <a:effectLst/>
                <a:latin typeface="Source Sans Pro" panose="020B0503030403020204" pitchFamily="34" charset="0"/>
              </a:rPr>
              <a:t>    }</a:t>
            </a:r>
          </a:p>
          <a:p>
            <a:pPr algn="l"/>
            <a:r>
              <a:rPr lang="en-IN" sz="3600" b="0" i="0" dirty="0">
                <a:solidFill>
                  <a:srgbClr val="FF0000"/>
                </a:solidFill>
                <a:effectLst/>
                <a:latin typeface="Source Sans Pro" panose="020B0503030403020204" pitchFamily="34" charset="0"/>
              </a:rPr>
              <a:t>  }</a:t>
            </a:r>
          </a:p>
          <a:p>
            <a:pPr algn="l"/>
            <a:r>
              <a:rPr lang="en-IN" sz="3600" b="0" i="0" dirty="0">
                <a:solidFill>
                  <a:srgbClr val="FF0000"/>
                </a:solidFill>
                <a:effectLst/>
                <a:latin typeface="Source Sans Pro" panose="020B0503030403020204" pitchFamily="34" charset="0"/>
              </a:rPr>
              <a:t>}</a:t>
            </a:r>
            <a:endParaRPr lang="en-IN" sz="4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826439-D927-46B5-ACD6-FA0A780DCE41}"/>
              </a:ext>
            </a:extLst>
          </p:cNvPr>
          <p:cNvSpPr txBox="1"/>
          <p:nvPr/>
        </p:nvSpPr>
        <p:spPr>
          <a:xfrm>
            <a:off x="5697498" y="1241376"/>
            <a:ext cx="12196916"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spcAft>
                <a:spcPts val="115"/>
              </a:spcAft>
            </a:pPr>
            <a:r>
              <a:rPr lang="en-US" sz="4400" b="1" dirty="0">
                <a:solidFill>
                  <a:srgbClr val="000000"/>
                </a:solidFill>
                <a:effectLst/>
                <a:latin typeface="Calibri" panose="020F0502020204030204" pitchFamily="34" charset="0"/>
                <a:ea typeface="Calibri" panose="020F0502020204030204" pitchFamily="34" charset="0"/>
              </a:rPr>
              <a:t>Breaking a large query into fragments. </a:t>
            </a:r>
            <a:endParaRPr lang="en-IN" sz="6000" b="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163545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F08D-E986-40D8-9C87-68EE89A5682F}"/>
              </a:ext>
            </a:extLst>
          </p:cNvPr>
          <p:cNvSpPr txBox="1"/>
          <p:nvPr/>
        </p:nvSpPr>
        <p:spPr>
          <a:xfrm>
            <a:off x="1030760" y="1313384"/>
            <a:ext cx="22034448" cy="10213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400" dirty="0"/>
              <a:t>In the query above, </a:t>
            </a:r>
            <a:r>
              <a:rPr lang="en-IN" sz="4400" dirty="0" err="1"/>
              <a:t>all_people</a:t>
            </a:r>
            <a:r>
              <a:rPr lang="en-IN" sz="4400" dirty="0"/>
              <a:t> returns a result of type Character[]. Both Jedi and Droid are possible concrete types of Character, but on the client there is no way to know that without having some information about the schema. </a:t>
            </a:r>
          </a:p>
          <a:p>
            <a:pPr marL="571500" indent="-571500" algn="l">
              <a:buFont typeface="Arial" panose="020B0604020202020204" pitchFamily="34" charset="0"/>
              <a:buChar char="•"/>
            </a:pPr>
            <a:r>
              <a:rPr lang="en-IN" sz="4400" dirty="0"/>
              <a:t>By default, Apollo Client's cache will use a </a:t>
            </a:r>
            <a:r>
              <a:rPr lang="en-IN" sz="4400" dirty="0">
                <a:solidFill>
                  <a:srgbClr val="C00000"/>
                </a:solidFill>
              </a:rPr>
              <a:t>heuristic fragment matcher</a:t>
            </a:r>
            <a:r>
              <a:rPr lang="en-IN" sz="4400" dirty="0"/>
              <a:t>, which assumes that a fragment matched if the result included all the fields in its selection set, and didn't match when any field was missing.</a:t>
            </a:r>
          </a:p>
          <a:p>
            <a:pPr marL="571500" indent="-571500" algn="l">
              <a:buFont typeface="Arial" panose="020B0604020202020204" pitchFamily="34" charset="0"/>
              <a:buChar char="•"/>
            </a:pPr>
            <a:r>
              <a:rPr lang="en-IN" sz="4400" dirty="0"/>
              <a:t>This works in most cases, but it also means that Apollo Client cannot check the server response for you, and it cannot tell you when you're manually writing invalid data into the store using update, </a:t>
            </a:r>
            <a:r>
              <a:rPr lang="en-IN" sz="4400" dirty="0" err="1"/>
              <a:t>updateQuery</a:t>
            </a:r>
            <a:r>
              <a:rPr lang="en-IN" sz="4400" dirty="0"/>
              <a:t>, </a:t>
            </a:r>
            <a:r>
              <a:rPr lang="en-IN" sz="4400" dirty="0" err="1"/>
              <a:t>writeQuery</a:t>
            </a:r>
            <a:r>
              <a:rPr lang="en-IN" sz="4400" dirty="0"/>
              <a:t>, etc. </a:t>
            </a:r>
          </a:p>
          <a:p>
            <a:pPr marL="571500" indent="-571500" algn="l">
              <a:buFont typeface="Arial" panose="020B0604020202020204" pitchFamily="34" charset="0"/>
              <a:buChar char="•"/>
            </a:pPr>
            <a:r>
              <a:rPr lang="en-IN" sz="4400" dirty="0"/>
              <a:t>Also, the heuristic fragment matcher will not work accurately when using fragments with unions or interfaces. </a:t>
            </a:r>
          </a:p>
          <a:p>
            <a:pPr marL="571500" indent="-571500" algn="l">
              <a:buFont typeface="Arial" panose="020B0604020202020204" pitchFamily="34" charset="0"/>
              <a:buChar char="•"/>
            </a:pPr>
            <a:r>
              <a:rPr lang="en-IN" sz="4400" dirty="0"/>
              <a:t>Apollo Client will let you know this with a console warning (in development), if it attempts to use the default heuristic fragment matcher with unions/interfaces. </a:t>
            </a:r>
          </a:p>
          <a:p>
            <a:pPr marL="571500" indent="-571500" algn="l">
              <a:buFont typeface="Arial" panose="020B0604020202020204" pitchFamily="34" charset="0"/>
              <a:buChar char="•"/>
            </a:pPr>
            <a:r>
              <a:rPr lang="en-IN" sz="4400" dirty="0"/>
              <a:t>The </a:t>
            </a:r>
            <a:r>
              <a:rPr lang="en-IN" sz="4400" dirty="0" err="1"/>
              <a:t>IntrospectionFragmentMatcher</a:t>
            </a:r>
            <a:r>
              <a:rPr lang="en-IN" sz="4400" dirty="0"/>
              <a:t> is the solution for working with unions/interfaces.</a:t>
            </a:r>
          </a:p>
        </p:txBody>
      </p:sp>
    </p:spTree>
    <p:extLst>
      <p:ext uri="{BB962C8B-B14F-4D97-AF65-F5344CB8AC3E}">
        <p14:creationId xmlns:p14="http://schemas.microsoft.com/office/powerpoint/2010/main" val="16104665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4D6BA-B523-4C70-A20D-A6D9C5467E29}"/>
              </a:ext>
            </a:extLst>
          </p:cNvPr>
          <p:cNvSpPr txBox="1"/>
          <p:nvPr/>
        </p:nvSpPr>
        <p:spPr>
          <a:xfrm>
            <a:off x="886744" y="233264"/>
            <a:ext cx="22754528" cy="112338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000" dirty="0"/>
              <a:t>To support result validation and accurate fragment matching on unions and interfaces, a special fragment matcher called the </a:t>
            </a:r>
            <a:r>
              <a:rPr lang="en-IN" sz="4000" dirty="0" err="1"/>
              <a:t>IntrospectionFragmentMatcher</a:t>
            </a:r>
            <a:r>
              <a:rPr lang="en-IN" sz="4000" dirty="0"/>
              <a:t> can be used. If there are any changes related to union or interface types in your schema, you will have to update the fragment matcher accordingly.</a:t>
            </a:r>
          </a:p>
          <a:p>
            <a:pPr algn="l"/>
            <a:r>
              <a:rPr lang="en-IN" sz="3600" dirty="0">
                <a:solidFill>
                  <a:srgbClr val="5A6270"/>
                </a:solidFill>
                <a:latin typeface="Source Sans Pro" panose="020B0503030403020204" pitchFamily="34" charset="0"/>
              </a:rPr>
              <a:t>S</a:t>
            </a:r>
            <a:r>
              <a:rPr lang="en-IN" sz="3600" b="0" i="0" dirty="0">
                <a:solidFill>
                  <a:srgbClr val="5A6270"/>
                </a:solidFill>
                <a:effectLst/>
                <a:latin typeface="Source Sans Pro" panose="020B0503030403020204" pitchFamily="34" charset="0"/>
              </a:rPr>
              <a:t>etting up a build step that extracts the necessary information from the schema into a JSON file, where it can be imported from when constructing the fragment matcher. To set it up, follow the three steps below:</a:t>
            </a:r>
          </a:p>
          <a:p>
            <a:pPr algn="l">
              <a:buFont typeface="+mj-lt"/>
              <a:buAutoNum type="arabicPeriod"/>
            </a:pPr>
            <a:r>
              <a:rPr lang="en-IN" sz="3600" b="0" i="0" dirty="0">
                <a:solidFill>
                  <a:srgbClr val="5A6270"/>
                </a:solidFill>
                <a:effectLst/>
                <a:latin typeface="Source Sans Pro" panose="020B0503030403020204" pitchFamily="34" charset="0"/>
              </a:rPr>
              <a:t>Query your server / schema to obtain the necessary information about unions and interfaces and write it to a file.</a:t>
            </a:r>
          </a:p>
          <a:p>
            <a:pPr algn="l"/>
            <a:r>
              <a:rPr lang="en-IN" sz="3600" b="0" i="0" dirty="0">
                <a:solidFill>
                  <a:srgbClr val="5A6270"/>
                </a:solidFill>
                <a:effectLst/>
                <a:latin typeface="Source Sans Pro" panose="020B0503030403020204" pitchFamily="34" charset="0"/>
              </a:rPr>
              <a:t>You can automate this or set this as a script to run at build time.</a:t>
            </a:r>
          </a:p>
          <a:p>
            <a:pPr algn="l"/>
            <a:r>
              <a:rPr lang="en-IN" sz="3600" b="0" i="0" dirty="0">
                <a:solidFill>
                  <a:srgbClr val="5A6270"/>
                </a:solidFill>
                <a:effectLst/>
                <a:latin typeface="Source Sans Pro" panose="020B0503030403020204" pitchFamily="34" charset="0"/>
              </a:rPr>
              <a:t>If you want to auto-generate the introspection result, there's a tool called </a:t>
            </a:r>
            <a:r>
              <a:rPr lang="en-IN" sz="3600" b="0" i="0" u="none" strike="noStrike" dirty="0" err="1">
                <a:solidFill>
                  <a:srgbClr val="3F20BA"/>
                </a:solidFill>
                <a:effectLst/>
                <a:latin typeface="Source Sans Pro" panose="020B0503030403020204" pitchFamily="34" charset="0"/>
              </a:rPr>
              <a:t>GraphQL</a:t>
            </a:r>
            <a:r>
              <a:rPr lang="en-IN" sz="3600" b="0" i="0" u="none" strike="noStrike" dirty="0">
                <a:solidFill>
                  <a:srgbClr val="3F20BA"/>
                </a:solidFill>
                <a:effectLst/>
                <a:latin typeface="Source Sans Pro" panose="020B0503030403020204" pitchFamily="34" charset="0"/>
              </a:rPr>
              <a:t> Code Generator</a:t>
            </a:r>
            <a:r>
              <a:rPr lang="en-IN" sz="3600" b="0" i="0" dirty="0">
                <a:solidFill>
                  <a:srgbClr val="5A6270"/>
                </a:solidFill>
                <a:effectLst/>
                <a:latin typeface="Source Sans Pro" panose="020B0503030403020204" pitchFamily="34" charset="0"/>
              </a:rPr>
              <a:t> that does it. Define where your </a:t>
            </a:r>
            <a:r>
              <a:rPr lang="en-IN" sz="3600" b="0" i="0" dirty="0" err="1">
                <a:solidFill>
                  <a:srgbClr val="5A6270"/>
                </a:solidFill>
                <a:effectLst/>
                <a:latin typeface="Source Sans Pro" panose="020B0503030403020204" pitchFamily="34" charset="0"/>
              </a:rPr>
              <a:t>GraphQL</a:t>
            </a:r>
            <a:r>
              <a:rPr lang="en-IN" sz="3600" b="0" i="0" dirty="0">
                <a:solidFill>
                  <a:srgbClr val="5A6270"/>
                </a:solidFill>
                <a:effectLst/>
                <a:latin typeface="Source Sans Pro" panose="020B0503030403020204" pitchFamily="34" charset="0"/>
              </a:rPr>
              <a:t> Schema is available and where to write the file:</a:t>
            </a:r>
          </a:p>
          <a:p>
            <a:pPr algn="l"/>
            <a:endParaRPr lang="en-IN" sz="3600" dirty="0">
              <a:solidFill>
                <a:srgbClr val="5A6270"/>
              </a:solidFill>
              <a:latin typeface="Source Sans Pro" panose="020B0503030403020204" pitchFamily="34" charset="0"/>
            </a:endParaRPr>
          </a:p>
          <a:p>
            <a:pPr algn="l"/>
            <a:r>
              <a:rPr lang="en-IN" sz="3600" b="0" i="0" dirty="0">
                <a:solidFill>
                  <a:srgbClr val="C00000"/>
                </a:solidFill>
                <a:effectLst/>
                <a:latin typeface="Source Sans Pro" panose="020B0503030403020204" pitchFamily="34" charset="0"/>
              </a:rPr>
              <a:t># </a:t>
            </a:r>
            <a:r>
              <a:rPr lang="en-IN" sz="3600" b="0" i="0" dirty="0" err="1">
                <a:solidFill>
                  <a:srgbClr val="C00000"/>
                </a:solidFill>
                <a:effectLst/>
                <a:latin typeface="Source Sans Pro" panose="020B0503030403020204" pitchFamily="34" charset="0"/>
              </a:rPr>
              <a:t>codegen.yml</a:t>
            </a:r>
            <a:endParaRPr lang="en-IN" sz="3600" b="0" i="0" dirty="0">
              <a:solidFill>
                <a:srgbClr val="C00000"/>
              </a:solidFill>
              <a:effectLst/>
              <a:latin typeface="Source Sans Pro" panose="020B0503030403020204" pitchFamily="34" charset="0"/>
            </a:endParaRPr>
          </a:p>
          <a:p>
            <a:pPr algn="l"/>
            <a:r>
              <a:rPr lang="en-IN" sz="3600" b="0" i="0" dirty="0">
                <a:solidFill>
                  <a:srgbClr val="C00000"/>
                </a:solidFill>
                <a:effectLst/>
                <a:latin typeface="Source Sans Pro" panose="020B0503030403020204" pitchFamily="34" charset="0"/>
              </a:rPr>
              <a:t>schema: YOUR_API</a:t>
            </a:r>
          </a:p>
          <a:p>
            <a:pPr algn="l"/>
            <a:r>
              <a:rPr lang="en-IN" sz="3600" b="0" i="0" dirty="0">
                <a:solidFill>
                  <a:srgbClr val="C00000"/>
                </a:solidFill>
                <a:effectLst/>
                <a:latin typeface="Source Sans Pro" panose="020B0503030403020204" pitchFamily="34" charset="0"/>
              </a:rPr>
              <a:t>overwrite: true</a:t>
            </a:r>
          </a:p>
          <a:p>
            <a:pPr algn="l"/>
            <a:r>
              <a:rPr lang="en-IN" sz="3600" b="0" i="0" dirty="0">
                <a:solidFill>
                  <a:srgbClr val="C00000"/>
                </a:solidFill>
                <a:effectLst/>
                <a:latin typeface="Source Sans Pro" panose="020B0503030403020204" pitchFamily="34" charset="0"/>
              </a:rPr>
              <a:t>generates:</a:t>
            </a:r>
          </a:p>
          <a:p>
            <a:pPr algn="l"/>
            <a:r>
              <a:rPr lang="en-IN" sz="3600" b="0" i="0" dirty="0">
                <a:solidFill>
                  <a:srgbClr val="C00000"/>
                </a:solidFill>
                <a:effectLst/>
                <a:latin typeface="Source Sans Pro" panose="020B0503030403020204" pitchFamily="34" charset="0"/>
              </a:rPr>
              <a:t>  ./</a:t>
            </a:r>
            <a:r>
              <a:rPr lang="en-IN" sz="3600" b="0" i="0" dirty="0" err="1">
                <a:solidFill>
                  <a:srgbClr val="C00000"/>
                </a:solidFill>
                <a:effectLst/>
                <a:latin typeface="Source Sans Pro" panose="020B0503030403020204" pitchFamily="34" charset="0"/>
              </a:rPr>
              <a:t>fragmentTypes.json</a:t>
            </a:r>
            <a:r>
              <a:rPr lang="en-IN" sz="3600" b="0" i="0" dirty="0">
                <a:solidFill>
                  <a:srgbClr val="C00000"/>
                </a:solidFill>
                <a:effectLst/>
                <a:latin typeface="Source Sans Pro" panose="020B0503030403020204" pitchFamily="34" charset="0"/>
              </a:rPr>
              <a:t>:</a:t>
            </a:r>
          </a:p>
          <a:p>
            <a:pPr algn="l"/>
            <a:r>
              <a:rPr lang="en-IN" sz="3600" b="0" i="0" dirty="0">
                <a:solidFill>
                  <a:srgbClr val="C00000"/>
                </a:solidFill>
                <a:effectLst/>
                <a:latin typeface="Source Sans Pro" panose="020B0503030403020204" pitchFamily="34" charset="0"/>
              </a:rPr>
              <a:t>    plugins:</a:t>
            </a:r>
          </a:p>
          <a:p>
            <a:pPr algn="l"/>
            <a:r>
              <a:rPr lang="en-IN" sz="3600" b="0" i="0" dirty="0">
                <a:solidFill>
                  <a:srgbClr val="C00000"/>
                </a:solidFill>
                <a:effectLst/>
                <a:latin typeface="Source Sans Pro" panose="020B0503030403020204" pitchFamily="34" charset="0"/>
              </a:rPr>
              <a:t>      - fragment-matcher</a:t>
            </a:r>
            <a:endParaRPr lang="en-IN" sz="4000" dirty="0"/>
          </a:p>
        </p:txBody>
      </p:sp>
    </p:spTree>
    <p:extLst>
      <p:ext uri="{BB962C8B-B14F-4D97-AF65-F5344CB8AC3E}">
        <p14:creationId xmlns:p14="http://schemas.microsoft.com/office/powerpoint/2010/main" val="90873002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5FC72-C834-45A4-8A94-0887C38D0CFE}"/>
              </a:ext>
            </a:extLst>
          </p:cNvPr>
          <p:cNvSpPr txBox="1"/>
          <p:nvPr/>
        </p:nvSpPr>
        <p:spPr>
          <a:xfrm>
            <a:off x="382688" y="881336"/>
            <a:ext cx="12097344" cy="121263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400" dirty="0"/>
              <a:t>With all of that, you simply run:</a:t>
            </a:r>
          </a:p>
          <a:p>
            <a:endParaRPr lang="en-IN" sz="4400" dirty="0"/>
          </a:p>
          <a:p>
            <a:pPr algn="l"/>
            <a:r>
              <a:rPr lang="en-IN" sz="4400" dirty="0" err="1">
                <a:solidFill>
                  <a:srgbClr val="C00000"/>
                </a:solidFill>
              </a:rPr>
              <a:t>gql</a:t>
            </a:r>
            <a:r>
              <a:rPr lang="en-IN" sz="4400" dirty="0">
                <a:solidFill>
                  <a:srgbClr val="C00000"/>
                </a:solidFill>
              </a:rPr>
              <a:t>-gen</a:t>
            </a:r>
          </a:p>
          <a:p>
            <a:pPr algn="l"/>
            <a:r>
              <a:rPr lang="en-IN" sz="4000" b="0" i="0" dirty="0">
                <a:solidFill>
                  <a:srgbClr val="5A6270"/>
                </a:solidFill>
                <a:effectLst/>
                <a:latin typeface="Source Sans Pro" panose="020B0503030403020204" pitchFamily="34" charset="0"/>
              </a:rPr>
              <a:t>In order to introspect the server manually, set this as a script to run at build time.</a:t>
            </a:r>
          </a:p>
          <a:p>
            <a:pPr algn="l"/>
            <a:r>
              <a:rPr lang="en-IN" sz="2400" b="0" i="0" dirty="0" err="1">
                <a:solidFill>
                  <a:srgbClr val="FF0000"/>
                </a:solidFill>
                <a:effectLst/>
                <a:latin typeface="Arial" panose="020B0604020202020204" pitchFamily="34" charset="0"/>
                <a:cs typeface="Arial" panose="020B0604020202020204" pitchFamily="34" charset="0"/>
              </a:rPr>
              <a:t>const</a:t>
            </a:r>
            <a:r>
              <a:rPr lang="en-IN" sz="2400" b="0" i="0" dirty="0">
                <a:solidFill>
                  <a:srgbClr val="FF0000"/>
                </a:solidFill>
                <a:effectLst/>
                <a:latin typeface="Arial" panose="020B0604020202020204" pitchFamily="34" charset="0"/>
                <a:cs typeface="Arial" panose="020B0604020202020204" pitchFamily="34" charset="0"/>
              </a:rPr>
              <a:t> fetch = require('node-fetch');</a:t>
            </a:r>
          </a:p>
          <a:p>
            <a:pPr algn="l"/>
            <a:r>
              <a:rPr lang="en-IN" sz="2400" b="0" i="0" dirty="0" err="1">
                <a:solidFill>
                  <a:srgbClr val="FF0000"/>
                </a:solidFill>
                <a:effectLst/>
                <a:latin typeface="Arial" panose="020B0604020202020204" pitchFamily="34" charset="0"/>
                <a:cs typeface="Arial" panose="020B0604020202020204" pitchFamily="34" charset="0"/>
              </a:rPr>
              <a:t>const</a:t>
            </a:r>
            <a:r>
              <a:rPr lang="en-IN" sz="2400" b="0" i="0" dirty="0">
                <a:solidFill>
                  <a:srgbClr val="FF0000"/>
                </a:solidFill>
                <a:effectLst/>
                <a:latin typeface="Arial" panose="020B0604020202020204" pitchFamily="34" charset="0"/>
                <a:cs typeface="Arial" panose="020B0604020202020204" pitchFamily="34" charset="0"/>
              </a:rPr>
              <a:t> fs = require('fs');</a:t>
            </a:r>
          </a:p>
          <a:p>
            <a:pPr algn="l"/>
            <a:endParaRPr lang="en-IN" sz="2400" b="0" i="0" dirty="0">
              <a:solidFill>
                <a:srgbClr val="FF0000"/>
              </a:solidFill>
              <a:effectLst/>
              <a:latin typeface="Arial" panose="020B0604020202020204" pitchFamily="34" charset="0"/>
              <a:cs typeface="Arial" panose="020B0604020202020204" pitchFamily="34" charset="0"/>
            </a:endParaRPr>
          </a:p>
          <a:p>
            <a:pPr algn="l"/>
            <a:r>
              <a:rPr lang="en-IN" sz="2400" b="0" i="0" dirty="0">
                <a:solidFill>
                  <a:srgbClr val="FF0000"/>
                </a:solidFill>
                <a:effectLst/>
                <a:latin typeface="Arial" panose="020B0604020202020204" pitchFamily="34" charset="0"/>
                <a:cs typeface="Arial" panose="020B0604020202020204" pitchFamily="34" charset="0"/>
              </a:rPr>
              <a:t>fetch(`${YOUR_API_HOST}/</a:t>
            </a:r>
            <a:r>
              <a:rPr lang="en-IN" sz="2400" b="0" i="0" dirty="0" err="1">
                <a:solidFill>
                  <a:srgbClr val="FF0000"/>
                </a:solidFill>
                <a:effectLst/>
                <a:latin typeface="Arial" panose="020B0604020202020204" pitchFamily="34" charset="0"/>
                <a:cs typeface="Arial" panose="020B0604020202020204" pitchFamily="34" charset="0"/>
              </a:rPr>
              <a:t>graphql</a:t>
            </a:r>
            <a:r>
              <a:rPr lang="en-IN" sz="2400" b="0" i="0" dirty="0">
                <a:solidFill>
                  <a:srgbClr val="FF0000"/>
                </a:solidFill>
                <a:effectLst/>
                <a:latin typeface="Arial" panose="020B0604020202020204" pitchFamily="34" charset="0"/>
                <a:cs typeface="Arial" panose="020B0604020202020204" pitchFamily="34" charset="0"/>
              </a:rPr>
              <a:t>`, {</a:t>
            </a:r>
          </a:p>
          <a:p>
            <a:pPr algn="l"/>
            <a:r>
              <a:rPr lang="en-IN" sz="2400" b="0" i="0" dirty="0">
                <a:solidFill>
                  <a:srgbClr val="FF0000"/>
                </a:solidFill>
                <a:effectLst/>
                <a:latin typeface="Arial" panose="020B0604020202020204" pitchFamily="34" charset="0"/>
                <a:cs typeface="Arial" panose="020B0604020202020204" pitchFamily="34" charset="0"/>
              </a:rPr>
              <a:t>  method: 'POST',</a:t>
            </a:r>
          </a:p>
          <a:p>
            <a:pPr algn="l"/>
            <a:r>
              <a:rPr lang="en-IN" sz="2400" b="0" i="0" dirty="0">
                <a:solidFill>
                  <a:srgbClr val="FF0000"/>
                </a:solidFill>
                <a:effectLst/>
                <a:latin typeface="Arial" panose="020B0604020202020204" pitchFamily="34" charset="0"/>
                <a:cs typeface="Arial" panose="020B0604020202020204" pitchFamily="34" charset="0"/>
              </a:rPr>
              <a:t>  headers: { 'Content-Type': 'application/json' },</a:t>
            </a:r>
          </a:p>
          <a:p>
            <a:pPr algn="l"/>
            <a:r>
              <a:rPr lang="en-IN" sz="2400" b="0" i="0" dirty="0">
                <a:solidFill>
                  <a:srgbClr val="FF0000"/>
                </a:solidFill>
                <a:effectLst/>
                <a:latin typeface="Arial" panose="020B0604020202020204" pitchFamily="34" charset="0"/>
                <a:cs typeface="Arial" panose="020B0604020202020204" pitchFamily="34" charset="0"/>
              </a:rPr>
              <a:t>  body: </a:t>
            </a:r>
            <a:r>
              <a:rPr lang="en-IN" sz="2400" b="0" i="0" dirty="0" err="1">
                <a:solidFill>
                  <a:srgbClr val="FF0000"/>
                </a:solidFill>
                <a:effectLst/>
                <a:latin typeface="Arial" panose="020B0604020202020204" pitchFamily="34" charset="0"/>
                <a:cs typeface="Arial" panose="020B0604020202020204" pitchFamily="34" charset="0"/>
              </a:rPr>
              <a:t>JSON.stringify</a:t>
            </a:r>
            <a:r>
              <a:rPr lang="en-IN" sz="2400" b="0" i="0" dirty="0">
                <a:solidFill>
                  <a:srgbClr val="FF0000"/>
                </a:solidFill>
                <a:effectLst/>
                <a:latin typeface="Arial" panose="020B0604020202020204" pitchFamily="34" charset="0"/>
                <a:cs typeface="Arial" panose="020B0604020202020204" pitchFamily="34" charset="0"/>
              </a:rPr>
              <a:t>({</a:t>
            </a:r>
          </a:p>
          <a:p>
            <a:pPr algn="l"/>
            <a:r>
              <a:rPr lang="en-IN" sz="2400" b="0" i="0" dirty="0">
                <a:solidFill>
                  <a:srgbClr val="FF0000"/>
                </a:solidFill>
                <a:effectLst/>
                <a:latin typeface="Arial" panose="020B0604020202020204" pitchFamily="34" charset="0"/>
                <a:cs typeface="Arial" panose="020B0604020202020204" pitchFamily="34" charset="0"/>
              </a:rPr>
              <a:t>    variables: {},</a:t>
            </a:r>
          </a:p>
          <a:p>
            <a:pPr algn="l"/>
            <a:r>
              <a:rPr lang="en-IN" sz="2400" b="0" i="0" dirty="0">
                <a:solidFill>
                  <a:srgbClr val="FF0000"/>
                </a:solidFill>
                <a:effectLst/>
                <a:latin typeface="Arial" panose="020B0604020202020204" pitchFamily="34" charset="0"/>
                <a:cs typeface="Arial" panose="020B0604020202020204" pitchFamily="34" charset="0"/>
              </a:rPr>
              <a:t>    query: `</a:t>
            </a:r>
          </a:p>
          <a:p>
            <a:pPr algn="l"/>
            <a:r>
              <a:rPr lang="en-IN" sz="2400" b="0" i="0" dirty="0">
                <a:solidFill>
                  <a:srgbClr val="FF0000"/>
                </a:solidFill>
                <a:effectLst/>
                <a:latin typeface="Arial" panose="020B0604020202020204" pitchFamily="34" charset="0"/>
                <a:cs typeface="Arial" panose="020B0604020202020204" pitchFamily="34" charset="0"/>
              </a:rPr>
              <a:t>      {</a:t>
            </a:r>
          </a:p>
          <a:p>
            <a:pPr algn="l"/>
            <a:r>
              <a:rPr lang="en-IN" sz="2400" b="0" i="0" dirty="0">
                <a:solidFill>
                  <a:srgbClr val="FF0000"/>
                </a:solidFill>
                <a:effectLst/>
                <a:latin typeface="Arial" panose="020B0604020202020204" pitchFamily="34" charset="0"/>
                <a:cs typeface="Arial" panose="020B0604020202020204" pitchFamily="34" charset="0"/>
              </a:rPr>
              <a:t>        __schema {</a:t>
            </a:r>
          </a:p>
          <a:p>
            <a:pPr algn="l"/>
            <a:r>
              <a:rPr lang="en-IN" sz="2400" b="0" i="0" dirty="0">
                <a:solidFill>
                  <a:srgbClr val="FF0000"/>
                </a:solidFill>
                <a:effectLst/>
                <a:latin typeface="Arial" panose="020B0604020202020204" pitchFamily="34" charset="0"/>
                <a:cs typeface="Arial" panose="020B0604020202020204" pitchFamily="34" charset="0"/>
              </a:rPr>
              <a:t>          types {</a:t>
            </a:r>
          </a:p>
          <a:p>
            <a:pPr algn="l"/>
            <a:r>
              <a:rPr lang="en-IN" sz="2400" b="0" i="0" dirty="0">
                <a:solidFill>
                  <a:srgbClr val="FF0000"/>
                </a:solidFill>
                <a:effectLst/>
                <a:latin typeface="Arial" panose="020B0604020202020204" pitchFamily="34" charset="0"/>
                <a:cs typeface="Arial" panose="020B0604020202020204" pitchFamily="34" charset="0"/>
              </a:rPr>
              <a:t>            kind</a:t>
            </a:r>
          </a:p>
          <a:p>
            <a:pPr algn="l"/>
            <a:r>
              <a:rPr lang="en-IN" sz="2400" b="0" i="0" dirty="0">
                <a:solidFill>
                  <a:srgbClr val="FF0000"/>
                </a:solidFill>
                <a:effectLst/>
                <a:latin typeface="Arial" panose="020B0604020202020204" pitchFamily="34" charset="0"/>
                <a:cs typeface="Arial" panose="020B0604020202020204" pitchFamily="34" charset="0"/>
              </a:rPr>
              <a:t>            name</a:t>
            </a:r>
          </a:p>
          <a:p>
            <a:pPr algn="l"/>
            <a:r>
              <a:rPr lang="en-IN" sz="2400" b="0" i="0" dirty="0">
                <a:solidFill>
                  <a:srgbClr val="FF0000"/>
                </a:solidFill>
                <a:effectLst/>
                <a:latin typeface="Arial" panose="020B0604020202020204" pitchFamily="34" charset="0"/>
                <a:cs typeface="Arial" panose="020B0604020202020204" pitchFamily="34" charset="0"/>
              </a:rPr>
              <a:t>            </a:t>
            </a:r>
            <a:br>
              <a:rPr lang="en-IN" sz="5400" b="0" i="0" dirty="0">
                <a:solidFill>
                  <a:srgbClr val="5A6270"/>
                </a:solidFill>
                <a:effectLst/>
                <a:latin typeface="Source Sans Pro" panose="020B0503030403020204" pitchFamily="34" charset="0"/>
              </a:rPr>
            </a:br>
            <a:endParaRPr lang="en-IN" sz="6000" dirty="0">
              <a:solidFill>
                <a:srgbClr val="C00000"/>
              </a:solidFill>
            </a:endParaRPr>
          </a:p>
        </p:txBody>
      </p:sp>
      <p:sp>
        <p:nvSpPr>
          <p:cNvPr id="5" name="TextBox 4">
            <a:extLst>
              <a:ext uri="{FF2B5EF4-FFF2-40B4-BE49-F238E27FC236}">
                <a16:creationId xmlns:a16="http://schemas.microsoft.com/office/drawing/2014/main" id="{766C9D06-7BD5-4046-BCB2-56E7BA0C80BE}"/>
              </a:ext>
            </a:extLst>
          </p:cNvPr>
          <p:cNvSpPr txBox="1"/>
          <p:nvPr/>
        </p:nvSpPr>
        <p:spPr>
          <a:xfrm>
            <a:off x="13272120" y="1601416"/>
            <a:ext cx="10729192" cy="11295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b="0" i="0" dirty="0" err="1">
                <a:solidFill>
                  <a:srgbClr val="FF0000"/>
                </a:solidFill>
                <a:effectLst/>
                <a:latin typeface="Arial" panose="020B0604020202020204" pitchFamily="34" charset="0"/>
                <a:cs typeface="Arial" panose="020B0604020202020204" pitchFamily="34" charset="0"/>
              </a:rPr>
              <a:t>possibleTypes</a:t>
            </a:r>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name</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a:t>
            </a:r>
          </a:p>
          <a:p>
            <a:pPr algn="l"/>
            <a:r>
              <a:rPr lang="en-IN" b="0" i="0" dirty="0">
                <a:solidFill>
                  <a:srgbClr val="FF0000"/>
                </a:solidFill>
                <a:effectLst/>
                <a:latin typeface="Arial" panose="020B0604020202020204" pitchFamily="34" charset="0"/>
                <a:cs typeface="Arial" panose="020B0604020202020204" pitchFamily="34" charset="0"/>
              </a:rPr>
              <a:t>  .then(result =&gt; </a:t>
            </a:r>
            <a:r>
              <a:rPr lang="en-IN" b="0" i="0" dirty="0" err="1">
                <a:solidFill>
                  <a:srgbClr val="FF0000"/>
                </a:solidFill>
                <a:effectLst/>
                <a:latin typeface="Arial" panose="020B0604020202020204" pitchFamily="34" charset="0"/>
                <a:cs typeface="Arial" panose="020B0604020202020204" pitchFamily="34" charset="0"/>
              </a:rPr>
              <a:t>result.json</a:t>
            </a:r>
            <a:r>
              <a:rPr lang="en-IN" b="0" i="0" dirty="0">
                <a:solidFill>
                  <a:srgbClr val="FF0000"/>
                </a:solidFill>
                <a:effectLst/>
                <a:latin typeface="Arial" panose="020B0604020202020204" pitchFamily="34" charset="0"/>
                <a:cs typeface="Arial" panose="020B0604020202020204" pitchFamily="34" charset="0"/>
              </a:rPr>
              <a:t>())</a:t>
            </a:r>
          </a:p>
          <a:p>
            <a:pPr algn="l"/>
            <a:r>
              <a:rPr lang="en-IN" b="0" i="0" dirty="0">
                <a:solidFill>
                  <a:srgbClr val="FF0000"/>
                </a:solidFill>
                <a:effectLst/>
                <a:latin typeface="Arial" panose="020B0604020202020204" pitchFamily="34" charset="0"/>
                <a:cs typeface="Arial" panose="020B0604020202020204" pitchFamily="34" charset="0"/>
              </a:rPr>
              <a:t>  .then(result =&gt; {</a:t>
            </a:r>
          </a:p>
          <a:p>
            <a:pPr algn="l"/>
            <a:r>
              <a:rPr lang="en-IN" b="0" i="0" dirty="0">
                <a:solidFill>
                  <a:srgbClr val="FF0000"/>
                </a:solidFill>
                <a:effectLst/>
                <a:latin typeface="Arial" panose="020B0604020202020204" pitchFamily="34" charset="0"/>
                <a:cs typeface="Arial" panose="020B0604020202020204" pitchFamily="34" charset="0"/>
              </a:rPr>
              <a:t>    // here we're filtering out any type information unrelated to unions or interfaces</a:t>
            </a:r>
          </a:p>
          <a:p>
            <a:pPr algn="l"/>
            <a:r>
              <a:rPr lang="en-IN" b="0" i="0" dirty="0">
                <a:solidFill>
                  <a:srgbClr val="FF0000"/>
                </a:solidFill>
                <a:effectLst/>
                <a:latin typeface="Arial" panose="020B0604020202020204" pitchFamily="34" charset="0"/>
                <a:cs typeface="Arial" panose="020B0604020202020204" pitchFamily="34" charset="0"/>
              </a:rPr>
              <a:t>    </a:t>
            </a:r>
            <a:r>
              <a:rPr lang="en-IN" b="0" i="0" dirty="0" err="1">
                <a:solidFill>
                  <a:srgbClr val="FF0000"/>
                </a:solidFill>
                <a:effectLst/>
                <a:latin typeface="Arial" panose="020B0604020202020204" pitchFamily="34" charset="0"/>
                <a:cs typeface="Arial" panose="020B0604020202020204" pitchFamily="34" charset="0"/>
              </a:rPr>
              <a:t>const</a:t>
            </a:r>
            <a:r>
              <a:rPr lang="en-IN" b="0" i="0" dirty="0">
                <a:solidFill>
                  <a:srgbClr val="FF0000"/>
                </a:solidFill>
                <a:effectLst/>
                <a:latin typeface="Arial" panose="020B0604020202020204" pitchFamily="34" charset="0"/>
                <a:cs typeface="Arial" panose="020B0604020202020204" pitchFamily="34" charset="0"/>
              </a:rPr>
              <a:t> </a:t>
            </a:r>
            <a:r>
              <a:rPr lang="en-IN" b="0" i="0" dirty="0" err="1">
                <a:solidFill>
                  <a:srgbClr val="FF0000"/>
                </a:solidFill>
                <a:effectLst/>
                <a:latin typeface="Arial" panose="020B0604020202020204" pitchFamily="34" charset="0"/>
                <a:cs typeface="Arial" panose="020B0604020202020204" pitchFamily="34" charset="0"/>
              </a:rPr>
              <a:t>filteredData</a:t>
            </a:r>
            <a:r>
              <a:rPr lang="en-IN" b="0" i="0" dirty="0">
                <a:solidFill>
                  <a:srgbClr val="FF0000"/>
                </a:solidFill>
                <a:effectLst/>
                <a:latin typeface="Arial" panose="020B0604020202020204" pitchFamily="34" charset="0"/>
                <a:cs typeface="Arial" panose="020B0604020202020204" pitchFamily="34" charset="0"/>
              </a:rPr>
              <a:t> = result.data.__</a:t>
            </a:r>
            <a:r>
              <a:rPr lang="en-IN" b="0" i="0" dirty="0" err="1">
                <a:solidFill>
                  <a:srgbClr val="FF0000"/>
                </a:solidFill>
                <a:effectLst/>
                <a:latin typeface="Arial" panose="020B0604020202020204" pitchFamily="34" charset="0"/>
                <a:cs typeface="Arial" panose="020B0604020202020204" pitchFamily="34" charset="0"/>
              </a:rPr>
              <a:t>schema.types.filter</a:t>
            </a:r>
            <a:r>
              <a:rPr lang="en-IN" b="0" i="0" dirty="0">
                <a:solidFill>
                  <a:srgbClr val="FF0000"/>
                </a:solidFill>
                <a:effectLst/>
                <a:latin typeface="Arial" panose="020B0604020202020204" pitchFamily="34" charset="0"/>
                <a:cs typeface="Arial" panose="020B0604020202020204" pitchFamily="34" charset="0"/>
              </a:rPr>
              <a:t>(</a:t>
            </a:r>
          </a:p>
          <a:p>
            <a:pPr algn="l"/>
            <a:r>
              <a:rPr lang="en-IN" b="0" i="0" dirty="0">
                <a:solidFill>
                  <a:srgbClr val="FF0000"/>
                </a:solidFill>
                <a:effectLst/>
                <a:latin typeface="Arial" panose="020B0604020202020204" pitchFamily="34" charset="0"/>
                <a:cs typeface="Arial" panose="020B0604020202020204" pitchFamily="34" charset="0"/>
              </a:rPr>
              <a:t>      type =&gt; </a:t>
            </a:r>
            <a:r>
              <a:rPr lang="en-IN" b="0" i="0" dirty="0" err="1">
                <a:solidFill>
                  <a:srgbClr val="FF0000"/>
                </a:solidFill>
                <a:effectLst/>
                <a:latin typeface="Arial" panose="020B0604020202020204" pitchFamily="34" charset="0"/>
                <a:cs typeface="Arial" panose="020B0604020202020204" pitchFamily="34" charset="0"/>
              </a:rPr>
              <a:t>type.possibleTypes</a:t>
            </a:r>
            <a:r>
              <a:rPr lang="en-IN" b="0" i="0" dirty="0">
                <a:solidFill>
                  <a:srgbClr val="FF0000"/>
                </a:solidFill>
                <a:effectLst/>
                <a:latin typeface="Arial" panose="020B0604020202020204" pitchFamily="34" charset="0"/>
                <a:cs typeface="Arial" panose="020B0604020202020204" pitchFamily="34" charset="0"/>
              </a:rPr>
              <a:t> !== null,</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result.data.__</a:t>
            </a:r>
            <a:r>
              <a:rPr lang="en-IN" b="0" i="0" dirty="0" err="1">
                <a:solidFill>
                  <a:srgbClr val="FF0000"/>
                </a:solidFill>
                <a:effectLst/>
                <a:latin typeface="Arial" panose="020B0604020202020204" pitchFamily="34" charset="0"/>
                <a:cs typeface="Arial" panose="020B0604020202020204" pitchFamily="34" charset="0"/>
              </a:rPr>
              <a:t>schema.types</a:t>
            </a:r>
            <a:r>
              <a:rPr lang="en-IN" b="0" i="0" dirty="0">
                <a:solidFill>
                  <a:srgbClr val="FF0000"/>
                </a:solidFill>
                <a:effectLst/>
                <a:latin typeface="Arial" panose="020B0604020202020204" pitchFamily="34" charset="0"/>
                <a:cs typeface="Arial" panose="020B0604020202020204" pitchFamily="34" charset="0"/>
              </a:rPr>
              <a:t> = </a:t>
            </a:r>
            <a:r>
              <a:rPr lang="en-IN" b="0" i="0" dirty="0" err="1">
                <a:solidFill>
                  <a:srgbClr val="FF0000"/>
                </a:solidFill>
                <a:effectLst/>
                <a:latin typeface="Arial" panose="020B0604020202020204" pitchFamily="34" charset="0"/>
                <a:cs typeface="Arial" panose="020B0604020202020204" pitchFamily="34" charset="0"/>
              </a:rPr>
              <a:t>filteredData</a:t>
            </a:r>
            <a:r>
              <a:rPr lang="en-IN" b="0" i="0" dirty="0">
                <a:solidFill>
                  <a:srgbClr val="FF0000"/>
                </a:solidFill>
                <a:effectLst/>
                <a:latin typeface="Arial" panose="020B0604020202020204" pitchFamily="34" charset="0"/>
                <a:cs typeface="Arial" panose="020B0604020202020204" pitchFamily="34" charset="0"/>
              </a:rPr>
              <a:t>;</a:t>
            </a:r>
          </a:p>
          <a:p>
            <a:pPr algn="l"/>
            <a:r>
              <a:rPr lang="en-IN" b="0" i="0" dirty="0">
                <a:solidFill>
                  <a:srgbClr val="FF0000"/>
                </a:solidFill>
                <a:effectLst/>
                <a:latin typeface="Arial" panose="020B0604020202020204" pitchFamily="34" charset="0"/>
                <a:cs typeface="Arial" panose="020B0604020202020204" pitchFamily="34" charset="0"/>
              </a:rPr>
              <a:t>    </a:t>
            </a:r>
            <a:r>
              <a:rPr lang="en-IN" b="0" i="0" dirty="0" err="1">
                <a:solidFill>
                  <a:srgbClr val="FF0000"/>
                </a:solidFill>
                <a:effectLst/>
                <a:latin typeface="Arial" panose="020B0604020202020204" pitchFamily="34" charset="0"/>
                <a:cs typeface="Arial" panose="020B0604020202020204" pitchFamily="34" charset="0"/>
              </a:rPr>
              <a:t>fs.writeFile</a:t>
            </a:r>
            <a:r>
              <a:rPr lang="en-IN" b="0" i="0" dirty="0">
                <a:solidFill>
                  <a:srgbClr val="FF0000"/>
                </a:solidFill>
                <a:effectLst/>
                <a:latin typeface="Arial" panose="020B0604020202020204" pitchFamily="34" charset="0"/>
                <a:cs typeface="Arial" panose="020B0604020202020204" pitchFamily="34" charset="0"/>
              </a:rPr>
              <a:t>('./</a:t>
            </a:r>
            <a:r>
              <a:rPr lang="en-IN" b="0" i="0" dirty="0" err="1">
                <a:solidFill>
                  <a:srgbClr val="FF0000"/>
                </a:solidFill>
                <a:effectLst/>
                <a:latin typeface="Arial" panose="020B0604020202020204" pitchFamily="34" charset="0"/>
                <a:cs typeface="Arial" panose="020B0604020202020204" pitchFamily="34" charset="0"/>
              </a:rPr>
              <a:t>fragmentTypes.json</a:t>
            </a:r>
            <a:r>
              <a:rPr lang="en-IN" b="0" i="0" dirty="0">
                <a:solidFill>
                  <a:srgbClr val="FF0000"/>
                </a:solidFill>
                <a:effectLst/>
                <a:latin typeface="Arial" panose="020B0604020202020204" pitchFamily="34" charset="0"/>
                <a:cs typeface="Arial" panose="020B0604020202020204" pitchFamily="34" charset="0"/>
              </a:rPr>
              <a:t>', </a:t>
            </a:r>
            <a:r>
              <a:rPr lang="en-IN" b="0" i="0" dirty="0" err="1">
                <a:solidFill>
                  <a:srgbClr val="FF0000"/>
                </a:solidFill>
                <a:effectLst/>
                <a:latin typeface="Arial" panose="020B0604020202020204" pitchFamily="34" charset="0"/>
                <a:cs typeface="Arial" panose="020B0604020202020204" pitchFamily="34" charset="0"/>
              </a:rPr>
              <a:t>JSON.stringify</a:t>
            </a:r>
            <a:r>
              <a:rPr lang="en-IN" b="0" i="0" dirty="0">
                <a:solidFill>
                  <a:srgbClr val="FF0000"/>
                </a:solidFill>
                <a:effectLst/>
                <a:latin typeface="Arial" panose="020B0604020202020204" pitchFamily="34" charset="0"/>
                <a:cs typeface="Arial" panose="020B0604020202020204" pitchFamily="34" charset="0"/>
              </a:rPr>
              <a:t>(</a:t>
            </a:r>
            <a:r>
              <a:rPr lang="en-IN" b="0" i="0" dirty="0" err="1">
                <a:solidFill>
                  <a:srgbClr val="FF0000"/>
                </a:solidFill>
                <a:effectLst/>
                <a:latin typeface="Arial" panose="020B0604020202020204" pitchFamily="34" charset="0"/>
                <a:cs typeface="Arial" panose="020B0604020202020204" pitchFamily="34" charset="0"/>
              </a:rPr>
              <a:t>result.data</a:t>
            </a:r>
            <a:r>
              <a:rPr lang="en-IN" b="0" i="0" dirty="0">
                <a:solidFill>
                  <a:srgbClr val="FF0000"/>
                </a:solidFill>
                <a:effectLst/>
                <a:latin typeface="Arial" panose="020B0604020202020204" pitchFamily="34" charset="0"/>
                <a:cs typeface="Arial" panose="020B0604020202020204" pitchFamily="34" charset="0"/>
              </a:rPr>
              <a:t>), err =&gt; {</a:t>
            </a:r>
          </a:p>
          <a:p>
            <a:pPr algn="l"/>
            <a:r>
              <a:rPr lang="en-IN" b="0" i="0" dirty="0">
                <a:solidFill>
                  <a:srgbClr val="FF0000"/>
                </a:solidFill>
                <a:effectLst/>
                <a:latin typeface="Arial" panose="020B0604020202020204" pitchFamily="34" charset="0"/>
                <a:cs typeface="Arial" panose="020B0604020202020204" pitchFamily="34" charset="0"/>
              </a:rPr>
              <a:t>      if (err) {</a:t>
            </a:r>
          </a:p>
          <a:p>
            <a:pPr algn="l"/>
            <a:r>
              <a:rPr lang="en-IN" b="0" i="0" dirty="0">
                <a:solidFill>
                  <a:srgbClr val="FF0000"/>
                </a:solidFill>
                <a:effectLst/>
                <a:latin typeface="Arial" panose="020B0604020202020204" pitchFamily="34" charset="0"/>
                <a:cs typeface="Arial" panose="020B0604020202020204" pitchFamily="34" charset="0"/>
              </a:rPr>
              <a:t>        </a:t>
            </a:r>
            <a:r>
              <a:rPr lang="en-IN" b="0" i="0" dirty="0" err="1">
                <a:solidFill>
                  <a:srgbClr val="FF0000"/>
                </a:solidFill>
                <a:effectLst/>
                <a:latin typeface="Arial" panose="020B0604020202020204" pitchFamily="34" charset="0"/>
                <a:cs typeface="Arial" panose="020B0604020202020204" pitchFamily="34" charset="0"/>
              </a:rPr>
              <a:t>console.error</a:t>
            </a:r>
            <a:r>
              <a:rPr lang="en-IN" b="0" i="0" dirty="0">
                <a:solidFill>
                  <a:srgbClr val="FF0000"/>
                </a:solidFill>
                <a:effectLst/>
                <a:latin typeface="Arial" panose="020B0604020202020204" pitchFamily="34" charset="0"/>
                <a:cs typeface="Arial" panose="020B0604020202020204" pitchFamily="34" charset="0"/>
              </a:rPr>
              <a:t>('Error writing </a:t>
            </a:r>
            <a:r>
              <a:rPr lang="en-IN" b="0" i="0" dirty="0" err="1">
                <a:solidFill>
                  <a:srgbClr val="FF0000"/>
                </a:solidFill>
                <a:effectLst/>
                <a:latin typeface="Arial" panose="020B0604020202020204" pitchFamily="34" charset="0"/>
                <a:cs typeface="Arial" panose="020B0604020202020204" pitchFamily="34" charset="0"/>
              </a:rPr>
              <a:t>fragmentTypes</a:t>
            </a:r>
            <a:r>
              <a:rPr lang="en-IN" b="0" i="0" dirty="0">
                <a:solidFill>
                  <a:srgbClr val="FF0000"/>
                </a:solidFill>
                <a:effectLst/>
                <a:latin typeface="Arial" panose="020B0604020202020204" pitchFamily="34" charset="0"/>
                <a:cs typeface="Arial" panose="020B0604020202020204" pitchFamily="34" charset="0"/>
              </a:rPr>
              <a:t> file', err);</a:t>
            </a:r>
          </a:p>
          <a:p>
            <a:pPr algn="l"/>
            <a:r>
              <a:rPr lang="en-IN" b="0" i="0" dirty="0">
                <a:solidFill>
                  <a:srgbClr val="FF0000"/>
                </a:solidFill>
                <a:effectLst/>
                <a:latin typeface="Arial" panose="020B0604020202020204" pitchFamily="34" charset="0"/>
                <a:cs typeface="Arial" panose="020B0604020202020204" pitchFamily="34" charset="0"/>
              </a:rPr>
              <a:t>      } else {</a:t>
            </a:r>
          </a:p>
          <a:p>
            <a:pPr algn="l"/>
            <a:r>
              <a:rPr lang="en-IN" b="0" i="0" dirty="0">
                <a:solidFill>
                  <a:srgbClr val="FF0000"/>
                </a:solidFill>
                <a:effectLst/>
                <a:latin typeface="Arial" panose="020B0604020202020204" pitchFamily="34" charset="0"/>
                <a:cs typeface="Arial" panose="020B0604020202020204" pitchFamily="34" charset="0"/>
              </a:rPr>
              <a:t>        console.log('Fragment types successfully extracted!');</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r>
              <a:rPr lang="en-IN" b="0" i="0" dirty="0">
                <a:solidFill>
                  <a:srgbClr val="FF0000"/>
                </a:solidFill>
                <a:effectLst/>
                <a:latin typeface="Arial" panose="020B0604020202020204" pitchFamily="34" charset="0"/>
                <a:cs typeface="Arial" panose="020B0604020202020204" pitchFamily="34" charset="0"/>
              </a:rPr>
              <a:t>  });</a:t>
            </a:r>
          </a:p>
          <a:p>
            <a:pPr algn="l"/>
            <a:endParaRPr lang="en-IN" b="0" i="0" dirty="0">
              <a:solidFill>
                <a:srgbClr val="5A6270"/>
              </a:solidFill>
              <a:effectLst/>
              <a:latin typeface="Source Sans Pro" panose="020B0503030403020204" pitchFamily="34" charset="0"/>
            </a:endParaRPr>
          </a:p>
        </p:txBody>
      </p:sp>
    </p:spTree>
    <p:extLst>
      <p:ext uri="{BB962C8B-B14F-4D97-AF65-F5344CB8AC3E}">
        <p14:creationId xmlns:p14="http://schemas.microsoft.com/office/powerpoint/2010/main" val="156808467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6682C-0D5B-4F18-8B22-780935B03ABC}"/>
              </a:ext>
            </a:extLst>
          </p:cNvPr>
          <p:cNvSpPr txBox="1"/>
          <p:nvPr/>
        </p:nvSpPr>
        <p:spPr>
          <a:xfrm>
            <a:off x="1030760" y="953344"/>
            <a:ext cx="12196916"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400" dirty="0"/>
              <a:t>2.	Create a new </a:t>
            </a:r>
            <a:r>
              <a:rPr lang="en-IN" sz="4400" dirty="0" err="1"/>
              <a:t>IntrospectionFragment</a:t>
            </a:r>
            <a:r>
              <a:rPr lang="en-IN" sz="4400" dirty="0"/>
              <a:t> matcher by passing in the </a:t>
            </a:r>
            <a:r>
              <a:rPr lang="en-IN" sz="4400" dirty="0" err="1"/>
              <a:t>fragmentTypes.json</a:t>
            </a:r>
            <a:r>
              <a:rPr lang="en-IN" sz="4400" dirty="0"/>
              <a:t> file you just created. You'll want to do this in the same file where you initialize the cache for Apollo Client.</a:t>
            </a:r>
          </a:p>
        </p:txBody>
      </p:sp>
      <p:sp>
        <p:nvSpPr>
          <p:cNvPr id="6" name="TextBox 5">
            <a:extLst>
              <a:ext uri="{FF2B5EF4-FFF2-40B4-BE49-F238E27FC236}">
                <a16:creationId xmlns:a16="http://schemas.microsoft.com/office/drawing/2014/main" id="{C23B0D87-5D1A-4B9E-8487-A12413EF35AD}"/>
              </a:ext>
            </a:extLst>
          </p:cNvPr>
          <p:cNvSpPr txBox="1"/>
          <p:nvPr/>
        </p:nvSpPr>
        <p:spPr>
          <a:xfrm>
            <a:off x="1010238" y="4011066"/>
            <a:ext cx="12196916"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b="0" i="0" dirty="0">
                <a:solidFill>
                  <a:srgbClr val="FF0000"/>
                </a:solidFill>
                <a:effectLst/>
                <a:latin typeface="Arial" panose="020B0604020202020204" pitchFamily="34" charset="0"/>
                <a:cs typeface="Arial" panose="020B0604020202020204" pitchFamily="34" charset="0"/>
              </a:rPr>
              <a:t>import { </a:t>
            </a:r>
            <a:r>
              <a:rPr lang="en-IN" sz="3200" b="0" i="0" dirty="0" err="1">
                <a:solidFill>
                  <a:srgbClr val="FF0000"/>
                </a:solidFill>
                <a:effectLst/>
                <a:latin typeface="Arial" panose="020B0604020202020204" pitchFamily="34" charset="0"/>
                <a:cs typeface="Arial" panose="020B0604020202020204" pitchFamily="34" charset="0"/>
              </a:rPr>
              <a:t>IntrospectionFragmentMatcher</a:t>
            </a:r>
            <a:r>
              <a:rPr lang="en-IN" sz="3200" b="0" i="0" dirty="0">
                <a:solidFill>
                  <a:srgbClr val="FF0000"/>
                </a:solidFill>
                <a:effectLst/>
                <a:latin typeface="Arial" panose="020B0604020202020204" pitchFamily="34" charset="0"/>
                <a:cs typeface="Arial" panose="020B0604020202020204" pitchFamily="34" charset="0"/>
              </a:rPr>
              <a:t> </a:t>
            </a:r>
          </a:p>
          <a:p>
            <a:pPr algn="l"/>
            <a:endParaRPr lang="en-IN" sz="3200" dirty="0">
              <a:solidFill>
                <a:srgbClr val="FF0000"/>
              </a:solidFill>
              <a:latin typeface="Arial" panose="020B0604020202020204" pitchFamily="34" charset="0"/>
              <a:cs typeface="Arial" panose="020B0604020202020204" pitchFamily="34" charset="0"/>
            </a:endParaRPr>
          </a:p>
          <a:p>
            <a:pPr algn="l"/>
            <a:r>
              <a:rPr lang="en-IN" sz="3200" b="0" i="0" dirty="0">
                <a:solidFill>
                  <a:srgbClr val="FF0000"/>
                </a:solidFill>
                <a:effectLst/>
                <a:latin typeface="Arial" panose="020B0604020202020204" pitchFamily="34" charset="0"/>
                <a:cs typeface="Arial" panose="020B0604020202020204" pitchFamily="34" charset="0"/>
              </a:rPr>
              <a:t>} from 'apollo-cache-</a:t>
            </a:r>
            <a:r>
              <a:rPr lang="en-IN" sz="3200" b="0" i="0" dirty="0" err="1">
                <a:solidFill>
                  <a:srgbClr val="FF0000"/>
                </a:solidFill>
                <a:effectLst/>
                <a:latin typeface="Arial" panose="020B0604020202020204" pitchFamily="34" charset="0"/>
                <a:cs typeface="Arial" panose="020B0604020202020204" pitchFamily="34" charset="0"/>
              </a:rPr>
              <a:t>inmemory</a:t>
            </a:r>
            <a:r>
              <a:rPr lang="en-IN" sz="3200" b="0" i="0" dirty="0">
                <a:solidFill>
                  <a:srgbClr val="FF0000"/>
                </a:solidFill>
                <a:effectLst/>
                <a:latin typeface="Arial" panose="020B0604020202020204" pitchFamily="34" charset="0"/>
                <a:cs typeface="Arial" panose="020B0604020202020204" pitchFamily="34" charset="0"/>
              </a:rPr>
              <a:t>’; </a:t>
            </a:r>
          </a:p>
          <a:p>
            <a:pPr algn="l"/>
            <a:r>
              <a:rPr lang="en-IN" sz="3200" b="0" i="0" dirty="0">
                <a:solidFill>
                  <a:srgbClr val="FF0000"/>
                </a:solidFill>
                <a:effectLst/>
                <a:latin typeface="Arial" panose="020B0604020202020204" pitchFamily="34" charset="0"/>
                <a:cs typeface="Arial" panose="020B0604020202020204" pitchFamily="34" charset="0"/>
              </a:rPr>
              <a:t>import </a:t>
            </a:r>
            <a:r>
              <a:rPr lang="en-IN" sz="3200" b="0" i="0" dirty="0" err="1">
                <a:solidFill>
                  <a:srgbClr val="FF0000"/>
                </a:solidFill>
                <a:effectLst/>
                <a:latin typeface="Arial" panose="020B0604020202020204" pitchFamily="34" charset="0"/>
                <a:cs typeface="Arial" panose="020B0604020202020204" pitchFamily="34" charset="0"/>
              </a:rPr>
              <a:t>introspectionQueryResultData</a:t>
            </a:r>
            <a:r>
              <a:rPr lang="en-IN" sz="3200" b="0" i="0" dirty="0">
                <a:solidFill>
                  <a:srgbClr val="FF0000"/>
                </a:solidFill>
                <a:effectLst/>
                <a:latin typeface="Arial" panose="020B0604020202020204" pitchFamily="34" charset="0"/>
                <a:cs typeface="Arial" panose="020B0604020202020204" pitchFamily="34" charset="0"/>
              </a:rPr>
              <a:t> from './</a:t>
            </a:r>
            <a:r>
              <a:rPr lang="en-IN" sz="3200" b="0" i="0" dirty="0" err="1">
                <a:solidFill>
                  <a:srgbClr val="FF0000"/>
                </a:solidFill>
                <a:effectLst/>
                <a:latin typeface="Arial" panose="020B0604020202020204" pitchFamily="34" charset="0"/>
                <a:cs typeface="Arial" panose="020B0604020202020204" pitchFamily="34" charset="0"/>
              </a:rPr>
              <a:t>fragmentTypes.json</a:t>
            </a:r>
            <a:r>
              <a:rPr lang="en-IN" sz="3200" b="0" i="0" dirty="0">
                <a:solidFill>
                  <a:srgbClr val="FF0000"/>
                </a:solidFill>
                <a:effectLst/>
                <a:latin typeface="Arial" panose="020B0604020202020204" pitchFamily="34" charset="0"/>
                <a:cs typeface="Arial" panose="020B0604020202020204" pitchFamily="34" charset="0"/>
              </a:rPr>
              <a:t>’; </a:t>
            </a:r>
          </a:p>
          <a:p>
            <a:pPr algn="l"/>
            <a:r>
              <a:rPr lang="en-IN" sz="3200" b="0" i="0" dirty="0" err="1">
                <a:solidFill>
                  <a:srgbClr val="FF0000"/>
                </a:solidFill>
                <a:effectLst/>
                <a:latin typeface="Arial" panose="020B0604020202020204" pitchFamily="34" charset="0"/>
                <a:cs typeface="Arial" panose="020B0604020202020204" pitchFamily="34" charset="0"/>
              </a:rPr>
              <a:t>const</a:t>
            </a:r>
            <a:r>
              <a:rPr lang="en-IN" sz="3200" b="0" i="0" dirty="0">
                <a:solidFill>
                  <a:srgbClr val="FF0000"/>
                </a:solidFill>
                <a:effectLst/>
                <a:latin typeface="Arial" panose="020B0604020202020204" pitchFamily="34" charset="0"/>
                <a:cs typeface="Arial" panose="020B0604020202020204" pitchFamily="34" charset="0"/>
              </a:rPr>
              <a:t> </a:t>
            </a:r>
            <a:r>
              <a:rPr lang="en-IN" sz="3200" b="0" i="0" dirty="0" err="1">
                <a:solidFill>
                  <a:srgbClr val="FF0000"/>
                </a:solidFill>
                <a:effectLst/>
                <a:latin typeface="Arial" panose="020B0604020202020204" pitchFamily="34" charset="0"/>
                <a:cs typeface="Arial" panose="020B0604020202020204" pitchFamily="34" charset="0"/>
              </a:rPr>
              <a:t>fragmentMatcher</a:t>
            </a:r>
            <a:r>
              <a:rPr lang="en-IN" sz="3200" b="0" i="0" dirty="0">
                <a:solidFill>
                  <a:srgbClr val="FF0000"/>
                </a:solidFill>
                <a:effectLst/>
                <a:latin typeface="Arial" panose="020B0604020202020204" pitchFamily="34" charset="0"/>
                <a:cs typeface="Arial" panose="020B0604020202020204" pitchFamily="34" charset="0"/>
              </a:rPr>
              <a:t> = new </a:t>
            </a:r>
            <a:r>
              <a:rPr lang="en-IN" sz="3200" b="0" i="0" dirty="0" err="1">
                <a:solidFill>
                  <a:srgbClr val="FF0000"/>
                </a:solidFill>
                <a:effectLst/>
                <a:latin typeface="Arial" panose="020B0604020202020204" pitchFamily="34" charset="0"/>
                <a:cs typeface="Arial" panose="020B0604020202020204" pitchFamily="34" charset="0"/>
              </a:rPr>
              <a:t>IntrospectionFragmentMatcher</a:t>
            </a:r>
            <a:endParaRPr lang="en-IN" sz="3200" b="0" i="0" dirty="0">
              <a:solidFill>
                <a:srgbClr val="FF0000"/>
              </a:solidFill>
              <a:effectLst/>
              <a:latin typeface="Arial" panose="020B0604020202020204" pitchFamily="34" charset="0"/>
              <a:cs typeface="Arial" panose="020B0604020202020204" pitchFamily="34" charset="0"/>
            </a:endParaRPr>
          </a:p>
          <a:p>
            <a:pPr algn="l"/>
            <a:r>
              <a:rPr lang="en-IN" sz="3200" b="0" i="0" dirty="0">
                <a:solidFill>
                  <a:srgbClr val="FF0000"/>
                </a:solidFill>
                <a:effectLst/>
                <a:latin typeface="Arial" panose="020B0604020202020204" pitchFamily="34" charset="0"/>
                <a:cs typeface="Arial" panose="020B0604020202020204" pitchFamily="34" charset="0"/>
              </a:rPr>
              <a:t>({ </a:t>
            </a:r>
            <a:r>
              <a:rPr lang="en-IN" sz="3200" b="0" i="0" dirty="0" err="1">
                <a:solidFill>
                  <a:srgbClr val="FF0000"/>
                </a:solidFill>
                <a:effectLst/>
                <a:latin typeface="Arial" panose="020B0604020202020204" pitchFamily="34" charset="0"/>
                <a:cs typeface="Arial" panose="020B0604020202020204" pitchFamily="34" charset="0"/>
              </a:rPr>
              <a:t>introspectionQueryResultData</a:t>
            </a:r>
            <a:r>
              <a:rPr lang="en-IN" sz="3200" b="0" i="0" dirty="0">
                <a:solidFill>
                  <a:srgbClr val="FF0000"/>
                </a:solidFill>
                <a:effectLst/>
                <a:latin typeface="Arial" panose="020B0604020202020204" pitchFamily="34" charset="0"/>
                <a:cs typeface="Arial" panose="020B0604020202020204" pitchFamily="34" charset="0"/>
              </a:rPr>
              <a:t> })</a:t>
            </a:r>
          </a:p>
          <a:p>
            <a:pPr algn="l"/>
            <a:r>
              <a:rPr lang="en-IN" sz="3200" b="0" i="0" dirty="0">
                <a:solidFill>
                  <a:srgbClr val="FF0000"/>
                </a:solidFill>
                <a:effectLst/>
                <a:latin typeface="Arial" panose="020B0604020202020204" pitchFamily="34" charset="0"/>
                <a:cs typeface="Arial" panose="020B0604020202020204" pitchFamily="34" charset="0"/>
              </a:rPr>
              <a:t>; </a:t>
            </a:r>
            <a:br>
              <a:rPr lang="en-IN" sz="3200" dirty="0">
                <a:solidFill>
                  <a:srgbClr val="FF0000"/>
                </a:solidFill>
                <a:latin typeface="Arial" panose="020B0604020202020204" pitchFamily="34" charset="0"/>
                <a:cs typeface="Arial" panose="020B0604020202020204" pitchFamily="34" charset="0"/>
              </a:rPr>
            </a:br>
            <a:endParaRPr lang="en-IN" sz="3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7323609-03D9-479A-AFA3-671F17FF99E2}"/>
              </a:ext>
            </a:extLst>
          </p:cNvPr>
          <p:cNvSpPr txBox="1"/>
          <p:nvPr/>
        </p:nvSpPr>
        <p:spPr>
          <a:xfrm>
            <a:off x="13207154" y="953344"/>
            <a:ext cx="10794729"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000" dirty="0"/>
              <a:t>3.	Pass in the newly created </a:t>
            </a:r>
            <a:r>
              <a:rPr lang="en-IN" sz="4000" dirty="0" err="1"/>
              <a:t>IntrospectionFragmentMatcher</a:t>
            </a:r>
            <a:r>
              <a:rPr lang="en-IN" sz="4000" dirty="0"/>
              <a:t> to configure your cache during construction. Then, you pass your newly configured cache to </a:t>
            </a:r>
            <a:r>
              <a:rPr lang="en-IN" sz="4000" dirty="0" err="1"/>
              <a:t>ApolloClient</a:t>
            </a:r>
            <a:r>
              <a:rPr lang="en-IN" sz="4000" dirty="0"/>
              <a:t> to complete the process.</a:t>
            </a:r>
          </a:p>
        </p:txBody>
      </p:sp>
      <p:sp>
        <p:nvSpPr>
          <p:cNvPr id="11" name="TextBox 10">
            <a:extLst>
              <a:ext uri="{FF2B5EF4-FFF2-40B4-BE49-F238E27FC236}">
                <a16:creationId xmlns:a16="http://schemas.microsoft.com/office/drawing/2014/main" id="{5716C024-07B5-4B3E-9022-1B4EE63778A3}"/>
              </a:ext>
            </a:extLst>
          </p:cNvPr>
          <p:cNvSpPr txBox="1"/>
          <p:nvPr/>
        </p:nvSpPr>
        <p:spPr>
          <a:xfrm>
            <a:off x="13227675" y="4723101"/>
            <a:ext cx="10485605" cy="74122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dirty="0">
                <a:solidFill>
                  <a:srgbClr val="FF0000"/>
                </a:solidFill>
              </a:rPr>
              <a:t>import </a:t>
            </a:r>
            <a:r>
              <a:rPr lang="en-IN" sz="3200" dirty="0" err="1">
                <a:solidFill>
                  <a:srgbClr val="FF0000"/>
                </a:solidFill>
              </a:rPr>
              <a:t>ApolloClient</a:t>
            </a:r>
            <a:r>
              <a:rPr lang="en-IN" sz="3200" dirty="0">
                <a:solidFill>
                  <a:srgbClr val="FF0000"/>
                </a:solidFill>
              </a:rPr>
              <a:t> from 'apollo-client';</a:t>
            </a:r>
          </a:p>
          <a:p>
            <a:pPr algn="l"/>
            <a:r>
              <a:rPr lang="en-IN" sz="3200" dirty="0">
                <a:solidFill>
                  <a:srgbClr val="FF0000"/>
                </a:solidFill>
              </a:rPr>
              <a:t>import { </a:t>
            </a:r>
            <a:r>
              <a:rPr lang="en-IN" sz="3200" dirty="0" err="1">
                <a:solidFill>
                  <a:srgbClr val="FF0000"/>
                </a:solidFill>
              </a:rPr>
              <a:t>InMemoryCache</a:t>
            </a:r>
            <a:r>
              <a:rPr lang="en-IN" sz="3200" dirty="0">
                <a:solidFill>
                  <a:srgbClr val="FF0000"/>
                </a:solidFill>
              </a:rPr>
              <a:t> } from 'apollo-cache-</a:t>
            </a:r>
            <a:r>
              <a:rPr lang="en-IN" sz="3200" dirty="0" err="1">
                <a:solidFill>
                  <a:srgbClr val="FF0000"/>
                </a:solidFill>
              </a:rPr>
              <a:t>inmemory</a:t>
            </a:r>
            <a:r>
              <a:rPr lang="en-IN" sz="3200" dirty="0">
                <a:solidFill>
                  <a:srgbClr val="FF0000"/>
                </a:solidFill>
              </a:rPr>
              <a:t>';</a:t>
            </a:r>
          </a:p>
          <a:p>
            <a:pPr algn="l"/>
            <a:r>
              <a:rPr lang="en-IN" sz="3200" dirty="0">
                <a:solidFill>
                  <a:srgbClr val="FF0000"/>
                </a:solidFill>
              </a:rPr>
              <a:t>import { </a:t>
            </a:r>
            <a:r>
              <a:rPr lang="en-IN" sz="3200" dirty="0" err="1">
                <a:solidFill>
                  <a:srgbClr val="FF0000"/>
                </a:solidFill>
              </a:rPr>
              <a:t>HttpLink</a:t>
            </a:r>
            <a:r>
              <a:rPr lang="en-IN" sz="3200" dirty="0">
                <a:solidFill>
                  <a:srgbClr val="FF0000"/>
                </a:solidFill>
              </a:rPr>
              <a:t> } from 'apollo-link-http';</a:t>
            </a:r>
          </a:p>
          <a:p>
            <a:pPr algn="l"/>
            <a:endParaRPr lang="en-IN" sz="3200" dirty="0">
              <a:solidFill>
                <a:srgbClr val="FF0000"/>
              </a:solidFill>
            </a:endParaRPr>
          </a:p>
          <a:p>
            <a:pPr algn="l"/>
            <a:r>
              <a:rPr lang="en-IN" sz="3200" dirty="0">
                <a:solidFill>
                  <a:srgbClr val="FF0000"/>
                </a:solidFill>
              </a:rPr>
              <a:t>// add </a:t>
            </a:r>
            <a:r>
              <a:rPr lang="en-IN" sz="3200" dirty="0" err="1">
                <a:solidFill>
                  <a:srgbClr val="FF0000"/>
                </a:solidFill>
              </a:rPr>
              <a:t>fragmentMatcher</a:t>
            </a:r>
            <a:r>
              <a:rPr lang="en-IN" sz="3200" dirty="0">
                <a:solidFill>
                  <a:srgbClr val="FF0000"/>
                </a:solidFill>
              </a:rPr>
              <a:t> code from step 2 here</a:t>
            </a:r>
          </a:p>
          <a:p>
            <a:pPr algn="l"/>
            <a:endParaRPr lang="en-IN" sz="3200" dirty="0">
              <a:solidFill>
                <a:srgbClr val="FF0000"/>
              </a:solidFill>
            </a:endParaRPr>
          </a:p>
          <a:p>
            <a:pPr algn="l"/>
            <a:r>
              <a:rPr lang="en-IN" sz="3200" dirty="0" err="1">
                <a:solidFill>
                  <a:srgbClr val="FF0000"/>
                </a:solidFill>
              </a:rPr>
              <a:t>const</a:t>
            </a:r>
            <a:r>
              <a:rPr lang="en-IN" sz="3200" dirty="0">
                <a:solidFill>
                  <a:srgbClr val="FF0000"/>
                </a:solidFill>
              </a:rPr>
              <a:t> cache = new </a:t>
            </a:r>
            <a:r>
              <a:rPr lang="en-IN" sz="3200" dirty="0" err="1">
                <a:solidFill>
                  <a:srgbClr val="FF0000"/>
                </a:solidFill>
              </a:rPr>
              <a:t>InMemoryCache</a:t>
            </a:r>
            <a:r>
              <a:rPr lang="en-IN" sz="3200" dirty="0">
                <a:solidFill>
                  <a:srgbClr val="FF0000"/>
                </a:solidFill>
              </a:rPr>
              <a:t>({ </a:t>
            </a:r>
            <a:r>
              <a:rPr lang="en-IN" sz="3200" dirty="0" err="1">
                <a:solidFill>
                  <a:srgbClr val="FF0000"/>
                </a:solidFill>
              </a:rPr>
              <a:t>fragmentMatcher</a:t>
            </a:r>
            <a:r>
              <a:rPr lang="en-IN" sz="3200" dirty="0">
                <a:solidFill>
                  <a:srgbClr val="FF0000"/>
                </a:solidFill>
              </a:rPr>
              <a:t> });</a:t>
            </a:r>
          </a:p>
          <a:p>
            <a:pPr algn="l"/>
            <a:endParaRPr lang="en-IN" sz="3200" dirty="0">
              <a:solidFill>
                <a:srgbClr val="FF0000"/>
              </a:solidFill>
            </a:endParaRPr>
          </a:p>
          <a:p>
            <a:pPr algn="l"/>
            <a:r>
              <a:rPr lang="en-IN" sz="3200" dirty="0" err="1">
                <a:solidFill>
                  <a:srgbClr val="FF0000"/>
                </a:solidFill>
              </a:rPr>
              <a:t>const</a:t>
            </a:r>
            <a:r>
              <a:rPr lang="en-IN" sz="3200" dirty="0">
                <a:solidFill>
                  <a:srgbClr val="FF0000"/>
                </a:solidFill>
              </a:rPr>
              <a:t> client = new </a:t>
            </a:r>
            <a:r>
              <a:rPr lang="en-IN" sz="3200" dirty="0" err="1">
                <a:solidFill>
                  <a:srgbClr val="FF0000"/>
                </a:solidFill>
              </a:rPr>
              <a:t>ApolloClient</a:t>
            </a:r>
            <a:r>
              <a:rPr lang="en-IN" sz="3200" dirty="0">
                <a:solidFill>
                  <a:srgbClr val="FF0000"/>
                </a:solidFill>
              </a:rPr>
              <a:t>({</a:t>
            </a:r>
          </a:p>
          <a:p>
            <a:pPr algn="l"/>
            <a:r>
              <a:rPr lang="en-IN" sz="3200" dirty="0">
                <a:solidFill>
                  <a:srgbClr val="FF0000"/>
                </a:solidFill>
              </a:rPr>
              <a:t>  cache,</a:t>
            </a:r>
          </a:p>
          <a:p>
            <a:pPr algn="l"/>
            <a:r>
              <a:rPr lang="en-IN" sz="3200" dirty="0">
                <a:solidFill>
                  <a:srgbClr val="FF0000"/>
                </a:solidFill>
              </a:rPr>
              <a:t>  link: new </a:t>
            </a:r>
            <a:r>
              <a:rPr lang="en-IN" sz="3200" dirty="0" err="1">
                <a:solidFill>
                  <a:srgbClr val="FF0000"/>
                </a:solidFill>
              </a:rPr>
              <a:t>HttpLink</a:t>
            </a:r>
            <a:r>
              <a:rPr lang="en-IN" sz="3200" dirty="0">
                <a:solidFill>
                  <a:srgbClr val="FF0000"/>
                </a:solidFill>
              </a:rPr>
              <a:t>(),</a:t>
            </a:r>
          </a:p>
          <a:p>
            <a:pPr algn="l"/>
            <a:r>
              <a:rPr lang="en-IN" sz="3200" dirty="0">
                <a:solidFill>
                  <a:srgbClr val="FF0000"/>
                </a:solidFill>
              </a:rPr>
              <a:t>});</a:t>
            </a:r>
          </a:p>
        </p:txBody>
      </p:sp>
    </p:spTree>
    <p:extLst>
      <p:ext uri="{BB962C8B-B14F-4D97-AF65-F5344CB8AC3E}">
        <p14:creationId xmlns:p14="http://schemas.microsoft.com/office/powerpoint/2010/main" val="21074321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AE91C-0257-4811-A17A-E197C452B2F5}"/>
              </a:ext>
            </a:extLst>
          </p:cNvPr>
          <p:cNvSpPr txBox="1"/>
          <p:nvPr/>
        </p:nvSpPr>
        <p:spPr>
          <a:xfrm>
            <a:off x="1894856" y="737321"/>
            <a:ext cx="20738304" cy="1513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800" b="1" i="0" dirty="0">
                <a:solidFill>
                  <a:srgbClr val="2F353F"/>
                </a:solidFill>
                <a:effectLst/>
                <a:latin typeface="Source Sans Pro" panose="020B0503030403020204" pitchFamily="34" charset="0"/>
              </a:rPr>
              <a:t>Developer tools</a:t>
            </a:r>
          </a:p>
          <a:p>
            <a:r>
              <a:rPr lang="en-IN" sz="3600" b="1" i="0" dirty="0">
                <a:solidFill>
                  <a:srgbClr val="5A6270"/>
                </a:solidFill>
                <a:effectLst/>
                <a:latin typeface="Source Sans Pro" panose="020B0503030403020204" pitchFamily="34" charset="0"/>
              </a:rPr>
              <a:t>Improve your developer experience with these services and extensions</a:t>
            </a:r>
            <a:endParaRPr lang="en-IN" sz="3600" b="1" dirty="0"/>
          </a:p>
        </p:txBody>
      </p:sp>
      <p:sp>
        <p:nvSpPr>
          <p:cNvPr id="5" name="TextBox 4">
            <a:extLst>
              <a:ext uri="{FF2B5EF4-FFF2-40B4-BE49-F238E27FC236}">
                <a16:creationId xmlns:a16="http://schemas.microsoft.com/office/drawing/2014/main" id="{A926A4E0-C3EA-48AD-930D-3B0581D31247}"/>
              </a:ext>
            </a:extLst>
          </p:cNvPr>
          <p:cNvSpPr txBox="1"/>
          <p:nvPr/>
        </p:nvSpPr>
        <p:spPr>
          <a:xfrm>
            <a:off x="310680" y="3302125"/>
            <a:ext cx="23330592" cy="9115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4000" dirty="0">
              <a:latin typeface="Arial" panose="020B0604020202020204" pitchFamily="34" charset="0"/>
              <a:cs typeface="Arial" panose="020B0604020202020204" pitchFamily="34" charset="0"/>
            </a:endParaRPr>
          </a:p>
          <a:p>
            <a:r>
              <a:rPr lang="en-IN" sz="4800" b="1" dirty="0">
                <a:latin typeface="Arial" panose="020B0604020202020204" pitchFamily="34" charset="0"/>
                <a:cs typeface="Arial" panose="020B0604020202020204" pitchFamily="34" charset="0"/>
              </a:rPr>
              <a:t>Apollo Studio</a:t>
            </a:r>
          </a:p>
          <a:p>
            <a:pPr algn="l"/>
            <a:r>
              <a:rPr lang="en-IN" sz="4000" dirty="0">
                <a:latin typeface="Arial" panose="020B0604020202020204" pitchFamily="34" charset="0"/>
                <a:cs typeface="Arial" panose="020B0604020202020204" pitchFamily="34" charset="0"/>
              </a:rPr>
              <a:t>Apollo Studio (formerly Graph Manager) is a cloud app that provides a single, consolidated place for you to collaborate on the evolution of your graph.</a:t>
            </a:r>
          </a:p>
          <a:p>
            <a:endParaRPr lang="en-IN" sz="4000" dirty="0">
              <a:latin typeface="Arial" panose="020B0604020202020204" pitchFamily="34" charset="0"/>
              <a:cs typeface="Arial" panose="020B0604020202020204" pitchFamily="34" charset="0"/>
            </a:endParaRPr>
          </a:p>
          <a:p>
            <a:pPr algn="l"/>
            <a:r>
              <a:rPr lang="en-IN" sz="4000" dirty="0">
                <a:latin typeface="Arial" panose="020B0604020202020204" pitchFamily="34" charset="0"/>
                <a:cs typeface="Arial" panose="020B0604020202020204" pitchFamily="34" charset="0"/>
              </a:rPr>
              <a:t>It provides the following features to all Apollo users for free:</a:t>
            </a:r>
          </a:p>
          <a:p>
            <a:endParaRPr lang="en-IN" sz="4000" dirty="0">
              <a:latin typeface="Arial" panose="020B0604020202020204" pitchFamily="34" charset="0"/>
              <a:cs typeface="Arial" panose="020B0604020202020204" pitchFamily="34" charset="0"/>
            </a:endParaRPr>
          </a:p>
          <a:p>
            <a:pPr algn="l"/>
            <a:r>
              <a:rPr lang="en-IN" sz="4000" dirty="0">
                <a:latin typeface="Arial" panose="020B0604020202020204" pitchFamily="34" charset="0"/>
                <a:cs typeface="Arial" panose="020B0604020202020204" pitchFamily="34" charset="0"/>
              </a:rPr>
              <a:t>A query window that connects to all your environments and provides ergonomic ways to author and manage queries.</a:t>
            </a:r>
          </a:p>
          <a:p>
            <a:pPr algn="l"/>
            <a:r>
              <a:rPr lang="en-IN" sz="4000" dirty="0">
                <a:latin typeface="Arial" panose="020B0604020202020204" pitchFamily="34" charset="0"/>
                <a:cs typeface="Arial" panose="020B0604020202020204" pitchFamily="34" charset="0"/>
              </a:rPr>
              <a:t>A </a:t>
            </a:r>
            <a:r>
              <a:rPr lang="en-IN" sz="4000" dirty="0" err="1">
                <a:latin typeface="Arial" panose="020B0604020202020204" pitchFamily="34" charset="0"/>
                <a:cs typeface="Arial" panose="020B0604020202020204" pitchFamily="34" charset="0"/>
              </a:rPr>
              <a:t>GraphQL</a:t>
            </a:r>
            <a:r>
              <a:rPr lang="en-IN" sz="4000" dirty="0">
                <a:latin typeface="Arial" panose="020B0604020202020204" pitchFamily="34" charset="0"/>
                <a:cs typeface="Arial" panose="020B0604020202020204" pitchFamily="34" charset="0"/>
              </a:rPr>
              <a:t> schema registry that tracks the evolution of your graph across your </a:t>
            </a:r>
            <a:r>
              <a:rPr lang="en-IN" sz="4000" dirty="0" err="1">
                <a:latin typeface="Arial" panose="020B0604020202020204" pitchFamily="34" charset="0"/>
                <a:cs typeface="Arial" panose="020B0604020202020204" pitchFamily="34" charset="0"/>
              </a:rPr>
              <a:t>environments.Key</a:t>
            </a:r>
            <a:r>
              <a:rPr lang="en-IN" sz="4000" dirty="0">
                <a:latin typeface="Arial" panose="020B0604020202020204" pitchFamily="34" charset="0"/>
                <a:cs typeface="Arial" panose="020B0604020202020204" pitchFamily="34" charset="0"/>
              </a:rPr>
              <a:t> insights into which parts of your schema are being actively used, and by </a:t>
            </a:r>
            <a:r>
              <a:rPr lang="en-IN" sz="4000" dirty="0" err="1">
                <a:latin typeface="Arial" panose="020B0604020202020204" pitchFamily="34" charset="0"/>
                <a:cs typeface="Arial" panose="020B0604020202020204" pitchFamily="34" charset="0"/>
              </a:rPr>
              <a:t>whom.Team</a:t>
            </a:r>
            <a:r>
              <a:rPr lang="en-IN" sz="4000" dirty="0">
                <a:latin typeface="Arial" panose="020B0604020202020204" pitchFamily="34" charset="0"/>
                <a:cs typeface="Arial" panose="020B0604020202020204" pitchFamily="34" charset="0"/>
              </a:rPr>
              <a:t> collaboration via </a:t>
            </a:r>
            <a:r>
              <a:rPr lang="en-IN" sz="4000" dirty="0" err="1">
                <a:latin typeface="Arial" panose="020B0604020202020204" pitchFamily="34" charset="0"/>
                <a:cs typeface="Arial" panose="020B0604020202020204" pitchFamily="34" charset="0"/>
              </a:rPr>
              <a:t>organizations.Advanced</a:t>
            </a:r>
            <a:r>
              <a:rPr lang="en-IN" sz="4000" dirty="0">
                <a:latin typeface="Arial" panose="020B0604020202020204" pitchFamily="34" charset="0"/>
                <a:cs typeface="Arial" panose="020B0604020202020204" pitchFamily="34" charset="0"/>
              </a:rPr>
              <a:t> features are available with a subscription to an Apollo Team or Enterprise plan.</a:t>
            </a:r>
          </a:p>
        </p:txBody>
      </p:sp>
    </p:spTree>
    <p:extLst>
      <p:ext uri="{BB962C8B-B14F-4D97-AF65-F5344CB8AC3E}">
        <p14:creationId xmlns:p14="http://schemas.microsoft.com/office/powerpoint/2010/main" val="3478478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54773-746E-4148-A3A0-5BF6D7DEC861}"/>
              </a:ext>
            </a:extLst>
          </p:cNvPr>
          <p:cNvSpPr txBox="1"/>
          <p:nvPr/>
        </p:nvSpPr>
        <p:spPr>
          <a:xfrm>
            <a:off x="1102768" y="1010245"/>
            <a:ext cx="21602400" cy="11695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5400" b="1" dirty="0"/>
              <a:t>Apollo Client </a:t>
            </a:r>
            <a:r>
              <a:rPr lang="en-IN" sz="5400" b="1" dirty="0" err="1"/>
              <a:t>Devtools</a:t>
            </a:r>
            <a:endParaRPr lang="en-IN" sz="5400" b="1" dirty="0"/>
          </a:p>
          <a:p>
            <a:pPr algn="l"/>
            <a:r>
              <a:rPr lang="en-IN" sz="4000" dirty="0"/>
              <a:t>The Apollo Client </a:t>
            </a:r>
            <a:r>
              <a:rPr lang="en-IN" sz="4000" dirty="0" err="1"/>
              <a:t>Devtools</a:t>
            </a:r>
            <a:r>
              <a:rPr lang="en-IN" sz="4000" dirty="0"/>
              <a:t> are available as an extension for Chrome and Firefox.</a:t>
            </a:r>
          </a:p>
          <a:p>
            <a:pPr algn="l"/>
            <a:endParaRPr lang="en-IN" sz="4000" dirty="0"/>
          </a:p>
          <a:p>
            <a:pPr algn="l"/>
            <a:r>
              <a:rPr lang="en-IN" sz="4000" b="1" dirty="0"/>
              <a:t>Features</a:t>
            </a:r>
          </a:p>
          <a:p>
            <a:pPr algn="l"/>
            <a:endParaRPr lang="en-IN" sz="4000" b="1" dirty="0"/>
          </a:p>
          <a:p>
            <a:pPr algn="l"/>
            <a:r>
              <a:rPr lang="en-IN" sz="4000" dirty="0"/>
              <a:t>The Apollo Client </a:t>
            </a:r>
            <a:r>
              <a:rPr lang="en-IN" sz="4000" dirty="0" err="1"/>
              <a:t>Devtools</a:t>
            </a:r>
            <a:r>
              <a:rPr lang="en-IN" sz="4000" dirty="0"/>
              <a:t> appear as an "Apollo" tab in your web browser's Inspector panel, alongside default tabs like "Console" and "Network". The </a:t>
            </a:r>
            <a:r>
              <a:rPr lang="en-IN" sz="4000" dirty="0" err="1"/>
              <a:t>devtools</a:t>
            </a:r>
            <a:r>
              <a:rPr lang="en-IN" sz="4000" dirty="0"/>
              <a:t> currently have four main features:</a:t>
            </a:r>
          </a:p>
          <a:p>
            <a:pPr algn="l"/>
            <a:endParaRPr lang="en-IN" sz="4000" dirty="0"/>
          </a:p>
          <a:p>
            <a:pPr algn="l"/>
            <a:r>
              <a:rPr lang="en-IN" sz="4000" b="1" dirty="0" err="1"/>
              <a:t>GraphiQL</a:t>
            </a:r>
            <a:r>
              <a:rPr lang="en-IN" sz="4000" dirty="0"/>
              <a:t>: Send queries to your server through your web application's configured Apollo Client instance, or query the Apollo Client cache to see what data is loaded.</a:t>
            </a:r>
          </a:p>
          <a:p>
            <a:pPr algn="l"/>
            <a:endParaRPr lang="en-IN" sz="4000" dirty="0"/>
          </a:p>
          <a:p>
            <a:pPr algn="l"/>
            <a:r>
              <a:rPr lang="en-IN" sz="4000" b="1" dirty="0"/>
              <a:t>Watched query inspector</a:t>
            </a:r>
            <a:r>
              <a:rPr lang="en-IN" sz="4000" dirty="0"/>
              <a:t>: View active queries, variables, and cached results, and re-run individual queries.</a:t>
            </a:r>
          </a:p>
          <a:p>
            <a:pPr algn="l"/>
            <a:r>
              <a:rPr lang="en-IN" sz="4000" dirty="0"/>
              <a:t>Mutation inspector: View active mutations and their variables, and re-run individual mutations.</a:t>
            </a:r>
          </a:p>
          <a:p>
            <a:pPr algn="l"/>
            <a:endParaRPr lang="en-IN" sz="4000" b="1" dirty="0"/>
          </a:p>
          <a:p>
            <a:pPr algn="l"/>
            <a:r>
              <a:rPr lang="en-IN" sz="4000" b="1" dirty="0"/>
              <a:t>Cache inspector:</a:t>
            </a:r>
            <a:r>
              <a:rPr lang="en-IN" sz="4000" dirty="0"/>
              <a:t> Visualize the Apollo Client cache and search it by field name and/or value.</a:t>
            </a:r>
          </a:p>
        </p:txBody>
      </p:sp>
    </p:spTree>
    <p:extLst>
      <p:ext uri="{BB962C8B-B14F-4D97-AF65-F5344CB8AC3E}">
        <p14:creationId xmlns:p14="http://schemas.microsoft.com/office/powerpoint/2010/main" val="130123416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pollo Client Devtools">
            <a:extLst>
              <a:ext uri="{FF2B5EF4-FFF2-40B4-BE49-F238E27FC236}">
                <a16:creationId xmlns:a16="http://schemas.microsoft.com/office/drawing/2014/main" id="{33140DE4-A02B-4D70-A2EE-16420062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864" y="809328"/>
            <a:ext cx="16705856" cy="1238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5600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Screenshot 2021-06-23 at 8.45.05 PM.png" descr="Screenshot 2021-06-23 at 8.45.05 PM.png"/>
          <p:cNvPicPr>
            <a:picLocks noGrp="1"/>
          </p:cNvPicPr>
          <p:nvPr>
            <p:ph type="pic" idx="21"/>
          </p:nvPr>
        </p:nvPicPr>
        <p:blipFill>
          <a:blip r:embed="rId2"/>
          <a:srcRect l="1927" r="1927"/>
          <a:stretch>
            <a:fillRect/>
          </a:stretch>
        </p:blipFill>
        <p:spPr>
          <a:xfrm>
            <a:off x="1778000" y="1511300"/>
            <a:ext cx="20828000" cy="10693400"/>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7ACF1-C0CA-42CF-A282-5026B2680852}"/>
              </a:ext>
            </a:extLst>
          </p:cNvPr>
          <p:cNvSpPr txBox="1"/>
          <p:nvPr/>
        </p:nvSpPr>
        <p:spPr>
          <a:xfrm>
            <a:off x="238672" y="1313384"/>
            <a:ext cx="23186576" cy="9807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While your app is in dev mode, the Apollo Client </a:t>
            </a:r>
            <a:r>
              <a:rPr lang="en-IN" sz="3600" dirty="0" err="1"/>
              <a:t>Devtools</a:t>
            </a:r>
            <a:r>
              <a:rPr lang="en-IN" sz="3600" dirty="0"/>
              <a:t> will appear as an "Apollo" tab in your web browser inspector. </a:t>
            </a:r>
          </a:p>
          <a:p>
            <a:pPr algn="l"/>
            <a:endParaRPr lang="en-IN" sz="3600" dirty="0"/>
          </a:p>
          <a:p>
            <a:pPr algn="l"/>
            <a:r>
              <a:rPr lang="en-IN" sz="3600" dirty="0"/>
              <a:t>To enable the </a:t>
            </a:r>
            <a:r>
              <a:rPr lang="en-IN" sz="3600" dirty="0" err="1"/>
              <a:t>devtools</a:t>
            </a:r>
            <a:r>
              <a:rPr lang="en-IN" sz="3600" dirty="0"/>
              <a:t> in your app in production, pass </a:t>
            </a:r>
            <a:r>
              <a:rPr lang="en-IN" sz="3600" dirty="0" err="1"/>
              <a:t>connectToDevTools</a:t>
            </a:r>
            <a:r>
              <a:rPr lang="en-IN" sz="3600" dirty="0"/>
              <a:t>: true to the </a:t>
            </a:r>
            <a:r>
              <a:rPr lang="en-IN" sz="3600" dirty="0" err="1"/>
              <a:t>ApolloClient</a:t>
            </a:r>
            <a:r>
              <a:rPr lang="en-IN" sz="3600" dirty="0"/>
              <a:t> constructor in your app. Pass </a:t>
            </a:r>
            <a:r>
              <a:rPr lang="en-IN" sz="3600" dirty="0" err="1"/>
              <a:t>connectToDevTools</a:t>
            </a:r>
            <a:r>
              <a:rPr lang="en-IN" sz="3600" dirty="0"/>
              <a:t>: false if want to manually disable this functionality.</a:t>
            </a:r>
          </a:p>
          <a:p>
            <a:pPr algn="l"/>
            <a:endParaRPr lang="en-IN" sz="3600" dirty="0"/>
          </a:p>
          <a:p>
            <a:pPr algn="l"/>
            <a:r>
              <a:rPr lang="en-IN" sz="4800" b="1" dirty="0"/>
              <a:t>Apollo </a:t>
            </a:r>
            <a:r>
              <a:rPr lang="en-IN" sz="4800" b="1" dirty="0" err="1"/>
              <a:t>Codegen</a:t>
            </a:r>
            <a:endParaRPr lang="en-IN" sz="4800" b="1" dirty="0"/>
          </a:p>
          <a:p>
            <a:pPr algn="l"/>
            <a:r>
              <a:rPr lang="en-IN" sz="3600" dirty="0"/>
              <a:t>Apollo </a:t>
            </a:r>
            <a:r>
              <a:rPr lang="en-IN" sz="3600" dirty="0" err="1"/>
              <a:t>Codegen</a:t>
            </a:r>
            <a:r>
              <a:rPr lang="en-IN" sz="3600" dirty="0"/>
              <a:t> is a tool to generate API code or type annotations based on a </a:t>
            </a:r>
            <a:r>
              <a:rPr lang="en-IN" sz="3600" dirty="0" err="1"/>
              <a:t>GraphQL</a:t>
            </a:r>
            <a:r>
              <a:rPr lang="en-IN" sz="3600" dirty="0"/>
              <a:t> schema and query documents.</a:t>
            </a:r>
          </a:p>
          <a:p>
            <a:pPr algn="l"/>
            <a:endParaRPr lang="en-IN" sz="3600" dirty="0"/>
          </a:p>
          <a:p>
            <a:pPr algn="l"/>
            <a:r>
              <a:rPr lang="en-IN" sz="3600" dirty="0"/>
              <a:t>It currently generates Swift code, TypeScript annotations, Flow annotations, and Scala code, we hope to add support for other targets in the future.</a:t>
            </a:r>
          </a:p>
          <a:p>
            <a:pPr algn="l"/>
            <a:endParaRPr lang="en-IN" sz="3600" dirty="0"/>
          </a:p>
          <a:p>
            <a:pPr algn="l"/>
            <a:r>
              <a:rPr lang="en-IN" sz="3600" dirty="0"/>
              <a:t>See Apollo iOS for details on the mapping from </a:t>
            </a:r>
            <a:r>
              <a:rPr lang="en-IN" sz="3600" dirty="0" err="1"/>
              <a:t>GraphQL</a:t>
            </a:r>
            <a:r>
              <a:rPr lang="en-IN" sz="3600" dirty="0"/>
              <a:t> results to Swift types, as well as runtime support for executing queries and mutations. For Scala, see React Apollo Scala.js for details on how to use generated Scala code in a Scala.js app with Apollo Client.</a:t>
            </a:r>
          </a:p>
          <a:p>
            <a:pPr algn="l"/>
            <a:endParaRPr lang="en-IN" sz="3600" dirty="0"/>
          </a:p>
        </p:txBody>
      </p:sp>
    </p:spTree>
    <p:extLst>
      <p:ext uri="{BB962C8B-B14F-4D97-AF65-F5344CB8AC3E}">
        <p14:creationId xmlns:p14="http://schemas.microsoft.com/office/powerpoint/2010/main" val="13588043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08139-D43E-4FD1-B5B5-6D9D5153BC55}"/>
              </a:ext>
            </a:extLst>
          </p:cNvPr>
          <p:cNvSpPr txBox="1"/>
          <p:nvPr/>
        </p:nvSpPr>
        <p:spPr>
          <a:xfrm>
            <a:off x="454696" y="521296"/>
            <a:ext cx="23546616" cy="11644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3600" dirty="0"/>
          </a:p>
          <a:p>
            <a:pPr algn="l"/>
            <a:r>
              <a:rPr lang="en-IN" sz="3600" b="1" dirty="0"/>
              <a:t>Usage</a:t>
            </a:r>
          </a:p>
          <a:p>
            <a:pPr algn="l"/>
            <a:r>
              <a:rPr lang="en-IN" sz="3600" dirty="0"/>
              <a:t>If you want to use apollo-</a:t>
            </a:r>
            <a:r>
              <a:rPr lang="en-IN" sz="3600" dirty="0" err="1"/>
              <a:t>codegen</a:t>
            </a:r>
            <a:r>
              <a:rPr lang="en-IN" sz="3600" dirty="0"/>
              <a:t>, you can install it command globally:</a:t>
            </a:r>
          </a:p>
          <a:p>
            <a:endParaRPr lang="en-IN" sz="3600" dirty="0"/>
          </a:p>
          <a:p>
            <a:endParaRPr lang="en-IN" sz="3600" dirty="0"/>
          </a:p>
          <a:p>
            <a:pPr algn="l"/>
            <a:r>
              <a:rPr lang="en-IN" sz="3600" dirty="0" err="1">
                <a:solidFill>
                  <a:srgbClr val="FF0000"/>
                </a:solidFill>
              </a:rPr>
              <a:t>npm</a:t>
            </a:r>
            <a:r>
              <a:rPr lang="en-IN" sz="3600" dirty="0">
                <a:solidFill>
                  <a:srgbClr val="FF0000"/>
                </a:solidFill>
              </a:rPr>
              <a:t> install -g apollo-</a:t>
            </a:r>
            <a:r>
              <a:rPr lang="en-IN" sz="3600" dirty="0" err="1">
                <a:solidFill>
                  <a:srgbClr val="FF0000"/>
                </a:solidFill>
              </a:rPr>
              <a:t>codegen</a:t>
            </a:r>
            <a:endParaRPr lang="en-IN" sz="3600" dirty="0">
              <a:solidFill>
                <a:srgbClr val="FF0000"/>
              </a:solidFill>
            </a:endParaRPr>
          </a:p>
          <a:p>
            <a:pPr algn="l"/>
            <a:endParaRPr lang="en-IN" sz="3600" b="1" dirty="0">
              <a:solidFill>
                <a:srgbClr val="FF0000"/>
              </a:solidFill>
            </a:endParaRPr>
          </a:p>
          <a:p>
            <a:pPr algn="l"/>
            <a:r>
              <a:rPr lang="en-IN" sz="5400" b="1" dirty="0"/>
              <a:t>introspect-schema</a:t>
            </a:r>
            <a:endParaRPr lang="en-IN" sz="3600" b="1" dirty="0"/>
          </a:p>
          <a:p>
            <a:pPr algn="l"/>
            <a:endParaRPr lang="en-IN" sz="3600" b="1" dirty="0"/>
          </a:p>
          <a:p>
            <a:pPr algn="l"/>
            <a:r>
              <a:rPr lang="en-IN" sz="3600" dirty="0"/>
              <a:t>The purpose of this command is to create a JSON introspection dump file for a given </a:t>
            </a:r>
            <a:r>
              <a:rPr lang="en-IN" sz="3600" dirty="0" err="1"/>
              <a:t>graphql</a:t>
            </a:r>
            <a:r>
              <a:rPr lang="en-IN" sz="3600" dirty="0"/>
              <a:t> schema. The input schema can be fetched from a remote </a:t>
            </a:r>
            <a:r>
              <a:rPr lang="en-IN" sz="3600" dirty="0" err="1"/>
              <a:t>graphql</a:t>
            </a:r>
            <a:r>
              <a:rPr lang="en-IN" sz="3600" dirty="0"/>
              <a:t> server or from a local file. The resulting JSON introspection dump file is needed as input to the generate command.</a:t>
            </a:r>
          </a:p>
          <a:p>
            <a:endParaRPr lang="en-IN" sz="3600" dirty="0"/>
          </a:p>
          <a:p>
            <a:pPr algn="l"/>
            <a:r>
              <a:rPr lang="en-IN" sz="3600" dirty="0"/>
              <a:t>To download a </a:t>
            </a:r>
            <a:r>
              <a:rPr lang="en-IN" sz="3600" dirty="0" err="1"/>
              <a:t>GraphQL</a:t>
            </a:r>
            <a:r>
              <a:rPr lang="en-IN" sz="3600" dirty="0"/>
              <a:t> schema by sending an introspection query to a server:</a:t>
            </a:r>
          </a:p>
          <a:p>
            <a:endParaRPr lang="en-IN" sz="3600" dirty="0"/>
          </a:p>
          <a:p>
            <a:endParaRPr lang="en-IN" sz="3600" dirty="0"/>
          </a:p>
          <a:p>
            <a:r>
              <a:rPr lang="en-IN" sz="4400" b="1" dirty="0">
                <a:solidFill>
                  <a:srgbClr val="FF0000"/>
                </a:solidFill>
              </a:rPr>
              <a:t>apollo-</a:t>
            </a:r>
            <a:r>
              <a:rPr lang="en-IN" sz="4400" b="1" dirty="0" err="1">
                <a:solidFill>
                  <a:srgbClr val="FF0000"/>
                </a:solidFill>
              </a:rPr>
              <a:t>codegen</a:t>
            </a:r>
            <a:r>
              <a:rPr lang="en-IN" sz="4400" b="1" dirty="0">
                <a:solidFill>
                  <a:srgbClr val="FF0000"/>
                </a:solidFill>
              </a:rPr>
              <a:t> introspect-schema http://localhost:8080/graphql --output </a:t>
            </a:r>
            <a:r>
              <a:rPr lang="en-IN" sz="4400" b="1" dirty="0" err="1">
                <a:solidFill>
                  <a:srgbClr val="FF0000"/>
                </a:solidFill>
              </a:rPr>
              <a:t>schema.json</a:t>
            </a:r>
            <a:endParaRPr lang="en-IN" sz="4400" b="1" dirty="0">
              <a:solidFill>
                <a:srgbClr val="FF0000"/>
              </a:solidFill>
            </a:endParaRPr>
          </a:p>
        </p:txBody>
      </p:sp>
    </p:spTree>
    <p:extLst>
      <p:ext uri="{BB962C8B-B14F-4D97-AF65-F5344CB8AC3E}">
        <p14:creationId xmlns:p14="http://schemas.microsoft.com/office/powerpoint/2010/main" val="170706607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D8E2F0-FE22-42BB-A4C5-7E4CC2FB38F1}"/>
              </a:ext>
            </a:extLst>
          </p:cNvPr>
          <p:cNvSpPr txBox="1"/>
          <p:nvPr/>
        </p:nvSpPr>
        <p:spPr>
          <a:xfrm>
            <a:off x="238672" y="449288"/>
            <a:ext cx="24145328" cy="12741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dirty="0"/>
              <a:t>You can use the header option to add additional HTTP headers to the request. For example, to include an authentication token, use --header "Authorization: Bearer &lt;token&gt;".</a:t>
            </a:r>
          </a:p>
          <a:p>
            <a:pPr algn="l"/>
            <a:endParaRPr lang="en-IN" sz="3200" dirty="0"/>
          </a:p>
          <a:p>
            <a:pPr algn="l"/>
            <a:r>
              <a:rPr lang="en-IN" sz="3200" dirty="0"/>
              <a:t>You can use the insecure option to ignore any SSL errors (for example if the server is running with self-signed certificate).</a:t>
            </a:r>
          </a:p>
          <a:p>
            <a:pPr algn="l"/>
            <a:endParaRPr lang="en-IN" sz="3200" dirty="0"/>
          </a:p>
          <a:p>
            <a:pPr algn="l"/>
            <a:r>
              <a:rPr lang="en-IN" sz="3200" dirty="0"/>
              <a:t>To generate a </a:t>
            </a:r>
            <a:r>
              <a:rPr lang="en-IN" sz="3200" dirty="0" err="1"/>
              <a:t>GraphQL</a:t>
            </a:r>
            <a:r>
              <a:rPr lang="en-IN" sz="3200" dirty="0"/>
              <a:t> schema introspection JSON from a local </a:t>
            </a:r>
            <a:r>
              <a:rPr lang="en-IN" sz="3200" dirty="0" err="1"/>
              <a:t>GraphQL</a:t>
            </a:r>
            <a:r>
              <a:rPr lang="en-IN" sz="3200" dirty="0"/>
              <a:t> schema:</a:t>
            </a:r>
          </a:p>
          <a:p>
            <a:pPr algn="l"/>
            <a:endParaRPr lang="en-IN" sz="3200" dirty="0"/>
          </a:p>
          <a:p>
            <a:pPr algn="l"/>
            <a:r>
              <a:rPr lang="en-IN" sz="3200" dirty="0">
                <a:solidFill>
                  <a:srgbClr val="FF0000"/>
                </a:solidFill>
              </a:rPr>
              <a:t>apollo-</a:t>
            </a:r>
            <a:r>
              <a:rPr lang="en-IN" sz="3200" dirty="0" err="1">
                <a:solidFill>
                  <a:srgbClr val="FF0000"/>
                </a:solidFill>
              </a:rPr>
              <a:t>codegen</a:t>
            </a:r>
            <a:r>
              <a:rPr lang="en-IN" sz="3200" dirty="0">
                <a:solidFill>
                  <a:srgbClr val="FF0000"/>
                </a:solidFill>
              </a:rPr>
              <a:t> introspect-schema </a:t>
            </a:r>
            <a:r>
              <a:rPr lang="en-IN" sz="3200" dirty="0" err="1">
                <a:solidFill>
                  <a:srgbClr val="FF0000"/>
                </a:solidFill>
              </a:rPr>
              <a:t>schema.graphql</a:t>
            </a:r>
            <a:r>
              <a:rPr lang="en-IN" sz="3200" dirty="0">
                <a:solidFill>
                  <a:srgbClr val="FF0000"/>
                </a:solidFill>
              </a:rPr>
              <a:t> --output </a:t>
            </a:r>
            <a:r>
              <a:rPr lang="en-IN" sz="3200" dirty="0" err="1">
                <a:solidFill>
                  <a:srgbClr val="FF0000"/>
                </a:solidFill>
              </a:rPr>
              <a:t>schema.json</a:t>
            </a:r>
            <a:endParaRPr lang="en-IN" sz="3200" dirty="0">
              <a:solidFill>
                <a:srgbClr val="FF0000"/>
              </a:solidFill>
            </a:endParaRPr>
          </a:p>
          <a:p>
            <a:pPr algn="l"/>
            <a:r>
              <a:rPr lang="en-IN" sz="3200" b="1" dirty="0"/>
              <a:t>generate</a:t>
            </a:r>
          </a:p>
          <a:p>
            <a:pPr algn="l"/>
            <a:r>
              <a:rPr lang="en-IN" sz="3200" dirty="0"/>
              <a:t>The purpose of this command is to generate types for query and mutation operations made against the schema (it will not generate types for the schema itself).</a:t>
            </a:r>
          </a:p>
          <a:p>
            <a:pPr algn="l"/>
            <a:r>
              <a:rPr lang="en-IN" sz="3200" dirty="0"/>
              <a:t>This tool will generate Swift code by default from a set of query definitions in .</a:t>
            </a:r>
            <a:r>
              <a:rPr lang="en-IN" sz="3200" dirty="0" err="1"/>
              <a:t>graphql</a:t>
            </a:r>
            <a:r>
              <a:rPr lang="en-IN" sz="3200" dirty="0"/>
              <a:t> files:</a:t>
            </a:r>
          </a:p>
          <a:p>
            <a:pPr algn="l"/>
            <a:r>
              <a:rPr lang="en-IN" sz="3200" dirty="0">
                <a:solidFill>
                  <a:srgbClr val="FF0000"/>
                </a:solidFill>
              </a:rPr>
              <a:t>apollo-</a:t>
            </a:r>
            <a:r>
              <a:rPr lang="en-IN" sz="3200" dirty="0" err="1">
                <a:solidFill>
                  <a:srgbClr val="FF0000"/>
                </a:solidFill>
              </a:rPr>
              <a:t>codegen</a:t>
            </a:r>
            <a:r>
              <a:rPr lang="en-IN" sz="3200" dirty="0">
                <a:solidFill>
                  <a:srgbClr val="FF0000"/>
                </a:solidFill>
              </a:rPr>
              <a:t> generate **/*.</a:t>
            </a:r>
            <a:r>
              <a:rPr lang="en-IN" sz="3200" dirty="0" err="1">
                <a:solidFill>
                  <a:srgbClr val="FF0000"/>
                </a:solidFill>
              </a:rPr>
              <a:t>graphql</a:t>
            </a:r>
            <a:r>
              <a:rPr lang="en-IN" sz="3200" dirty="0">
                <a:solidFill>
                  <a:srgbClr val="FF0000"/>
                </a:solidFill>
              </a:rPr>
              <a:t> --schema </a:t>
            </a:r>
            <a:r>
              <a:rPr lang="en-IN" sz="3200" dirty="0" err="1">
                <a:solidFill>
                  <a:srgbClr val="FF0000"/>
                </a:solidFill>
              </a:rPr>
              <a:t>schema.json</a:t>
            </a:r>
            <a:r>
              <a:rPr lang="en-IN" sz="3200" dirty="0">
                <a:solidFill>
                  <a:srgbClr val="FF0000"/>
                </a:solidFill>
              </a:rPr>
              <a:t> --output </a:t>
            </a:r>
            <a:r>
              <a:rPr lang="en-IN" sz="3200" dirty="0" err="1">
                <a:solidFill>
                  <a:srgbClr val="FF0000"/>
                </a:solidFill>
              </a:rPr>
              <a:t>API.swift</a:t>
            </a:r>
            <a:endParaRPr lang="en-IN" sz="3200" dirty="0">
              <a:solidFill>
                <a:srgbClr val="FF0000"/>
              </a:solidFill>
            </a:endParaRPr>
          </a:p>
          <a:p>
            <a:pPr algn="l"/>
            <a:r>
              <a:rPr lang="en-IN" sz="3200" dirty="0"/>
              <a:t>You can also generate type annotations for TypeScript, Flow, or Scala using the --target option:</a:t>
            </a:r>
          </a:p>
          <a:p>
            <a:pPr algn="l"/>
            <a:endParaRPr lang="en-IN" sz="3200" dirty="0"/>
          </a:p>
          <a:p>
            <a:pPr algn="l"/>
            <a:r>
              <a:rPr lang="en-IN" sz="3200" dirty="0"/>
              <a:t># TypeScript</a:t>
            </a:r>
          </a:p>
          <a:p>
            <a:pPr algn="l"/>
            <a:r>
              <a:rPr lang="en-IN" sz="3200" dirty="0">
                <a:solidFill>
                  <a:srgbClr val="FF0000"/>
                </a:solidFill>
              </a:rPr>
              <a:t>apollo-</a:t>
            </a:r>
            <a:r>
              <a:rPr lang="en-IN" sz="3200" dirty="0" err="1">
                <a:solidFill>
                  <a:srgbClr val="FF0000"/>
                </a:solidFill>
              </a:rPr>
              <a:t>codegen</a:t>
            </a:r>
            <a:r>
              <a:rPr lang="en-IN" sz="3200" dirty="0">
                <a:solidFill>
                  <a:srgbClr val="FF0000"/>
                </a:solidFill>
              </a:rPr>
              <a:t> generate **/*.</a:t>
            </a:r>
            <a:r>
              <a:rPr lang="en-IN" sz="3200" dirty="0" err="1">
                <a:solidFill>
                  <a:srgbClr val="FF0000"/>
                </a:solidFill>
              </a:rPr>
              <a:t>graphql</a:t>
            </a:r>
            <a:r>
              <a:rPr lang="en-IN" sz="3200" dirty="0">
                <a:solidFill>
                  <a:srgbClr val="FF0000"/>
                </a:solidFill>
              </a:rPr>
              <a:t> --schema </a:t>
            </a:r>
            <a:r>
              <a:rPr lang="en-IN" sz="3200" dirty="0" err="1">
                <a:solidFill>
                  <a:srgbClr val="FF0000"/>
                </a:solidFill>
              </a:rPr>
              <a:t>schema.json</a:t>
            </a:r>
            <a:r>
              <a:rPr lang="en-IN" sz="3200" dirty="0">
                <a:solidFill>
                  <a:srgbClr val="FF0000"/>
                </a:solidFill>
              </a:rPr>
              <a:t> --target typescript --output operation-result-</a:t>
            </a:r>
            <a:r>
              <a:rPr lang="en-IN" sz="3200" dirty="0" err="1">
                <a:solidFill>
                  <a:srgbClr val="FF0000"/>
                </a:solidFill>
              </a:rPr>
              <a:t>types.ts</a:t>
            </a:r>
            <a:endParaRPr lang="en-IN" sz="3200" dirty="0">
              <a:solidFill>
                <a:srgbClr val="FF0000"/>
              </a:solidFill>
            </a:endParaRPr>
          </a:p>
          <a:p>
            <a:pPr algn="l"/>
            <a:r>
              <a:rPr lang="en-IN" sz="3200" dirty="0"/>
              <a:t># Flow</a:t>
            </a:r>
          </a:p>
          <a:p>
            <a:pPr algn="l"/>
            <a:r>
              <a:rPr lang="en-IN" sz="3200" dirty="0">
                <a:solidFill>
                  <a:srgbClr val="FF0000"/>
                </a:solidFill>
              </a:rPr>
              <a:t>apollo-</a:t>
            </a:r>
            <a:r>
              <a:rPr lang="en-IN" sz="3200" dirty="0" err="1">
                <a:solidFill>
                  <a:srgbClr val="FF0000"/>
                </a:solidFill>
              </a:rPr>
              <a:t>codegen</a:t>
            </a:r>
            <a:r>
              <a:rPr lang="en-IN" sz="3200" dirty="0">
                <a:solidFill>
                  <a:srgbClr val="FF0000"/>
                </a:solidFill>
              </a:rPr>
              <a:t> generate **/*.</a:t>
            </a:r>
            <a:r>
              <a:rPr lang="en-IN" sz="3200" dirty="0" err="1">
                <a:solidFill>
                  <a:srgbClr val="FF0000"/>
                </a:solidFill>
              </a:rPr>
              <a:t>graphql</a:t>
            </a:r>
            <a:r>
              <a:rPr lang="en-IN" sz="3200" dirty="0">
                <a:solidFill>
                  <a:srgbClr val="FF0000"/>
                </a:solidFill>
              </a:rPr>
              <a:t> --schema </a:t>
            </a:r>
            <a:r>
              <a:rPr lang="en-IN" sz="3200" dirty="0" err="1">
                <a:solidFill>
                  <a:srgbClr val="FF0000"/>
                </a:solidFill>
              </a:rPr>
              <a:t>schema.json</a:t>
            </a:r>
            <a:r>
              <a:rPr lang="en-IN" sz="3200" dirty="0">
                <a:solidFill>
                  <a:srgbClr val="FF0000"/>
                </a:solidFill>
              </a:rPr>
              <a:t> --target flow --output operation-result-types.flow.js</a:t>
            </a:r>
          </a:p>
          <a:p>
            <a:pPr algn="l"/>
            <a:r>
              <a:rPr lang="en-IN" sz="3200" dirty="0"/>
              <a:t># Scala</a:t>
            </a:r>
          </a:p>
          <a:p>
            <a:pPr algn="l"/>
            <a:r>
              <a:rPr lang="en-IN" sz="3200" dirty="0">
                <a:solidFill>
                  <a:srgbClr val="FF0000"/>
                </a:solidFill>
              </a:rPr>
              <a:t>apollo-</a:t>
            </a:r>
            <a:r>
              <a:rPr lang="en-IN" sz="3200" dirty="0" err="1">
                <a:solidFill>
                  <a:srgbClr val="FF0000"/>
                </a:solidFill>
              </a:rPr>
              <a:t>codegen</a:t>
            </a:r>
            <a:r>
              <a:rPr lang="en-IN" sz="3200" dirty="0">
                <a:solidFill>
                  <a:srgbClr val="FF0000"/>
                </a:solidFill>
              </a:rPr>
              <a:t> generate **/*.</a:t>
            </a:r>
            <a:r>
              <a:rPr lang="en-IN" sz="3200" dirty="0" err="1">
                <a:solidFill>
                  <a:srgbClr val="FF0000"/>
                </a:solidFill>
              </a:rPr>
              <a:t>graphql</a:t>
            </a:r>
            <a:r>
              <a:rPr lang="en-IN" sz="3200" dirty="0">
                <a:solidFill>
                  <a:srgbClr val="FF0000"/>
                </a:solidFill>
              </a:rPr>
              <a:t> --schema </a:t>
            </a:r>
            <a:r>
              <a:rPr lang="en-IN" sz="3200" dirty="0" err="1">
                <a:solidFill>
                  <a:srgbClr val="FF0000"/>
                </a:solidFill>
              </a:rPr>
              <a:t>schema.json</a:t>
            </a:r>
            <a:r>
              <a:rPr lang="en-IN" sz="3200" dirty="0">
                <a:solidFill>
                  <a:srgbClr val="FF0000"/>
                </a:solidFill>
              </a:rPr>
              <a:t> --target </a:t>
            </a:r>
            <a:r>
              <a:rPr lang="en-IN" sz="3200" dirty="0" err="1">
                <a:solidFill>
                  <a:srgbClr val="FF0000"/>
                </a:solidFill>
              </a:rPr>
              <a:t>scala</a:t>
            </a:r>
            <a:r>
              <a:rPr lang="en-IN" sz="3200" dirty="0">
                <a:solidFill>
                  <a:srgbClr val="FF0000"/>
                </a:solidFill>
              </a:rPr>
              <a:t> --output operation-result-</a:t>
            </a:r>
            <a:r>
              <a:rPr lang="en-IN" sz="3200" dirty="0" err="1">
                <a:solidFill>
                  <a:srgbClr val="FF0000"/>
                </a:solidFill>
              </a:rPr>
              <a:t>types.scala</a:t>
            </a:r>
            <a:endParaRPr lang="en-IN" sz="3200" dirty="0">
              <a:solidFill>
                <a:srgbClr val="FF0000"/>
              </a:solidFill>
            </a:endParaRPr>
          </a:p>
        </p:txBody>
      </p:sp>
    </p:spTree>
    <p:extLst>
      <p:ext uri="{BB962C8B-B14F-4D97-AF65-F5344CB8AC3E}">
        <p14:creationId xmlns:p14="http://schemas.microsoft.com/office/powerpoint/2010/main" val="66043280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DC1AC-C3E5-445A-B35B-E419B3F9EA7A}"/>
              </a:ext>
            </a:extLst>
          </p:cNvPr>
          <p:cNvSpPr txBox="1"/>
          <p:nvPr/>
        </p:nvSpPr>
        <p:spPr>
          <a:xfrm>
            <a:off x="526704" y="0"/>
            <a:ext cx="23042560" cy="11864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IN" sz="3200" dirty="0"/>
          </a:p>
          <a:p>
            <a:pPr algn="l"/>
            <a:r>
              <a:rPr lang="en-IN" sz="3200" b="1" dirty="0" err="1">
                <a:solidFill>
                  <a:schemeClr val="tx1"/>
                </a:solidFill>
              </a:rPr>
              <a:t>gql</a:t>
            </a:r>
            <a:r>
              <a:rPr lang="en-IN" sz="3200" b="1" dirty="0">
                <a:solidFill>
                  <a:schemeClr val="tx1"/>
                </a:solidFill>
              </a:rPr>
              <a:t> template support</a:t>
            </a:r>
          </a:p>
          <a:p>
            <a:pPr algn="l"/>
            <a:r>
              <a:rPr lang="en-IN" sz="3200" dirty="0"/>
              <a:t>If the source file for generation is a </a:t>
            </a:r>
            <a:r>
              <a:rPr lang="en-IN" sz="3200" dirty="0" err="1"/>
              <a:t>javascript</a:t>
            </a:r>
            <a:r>
              <a:rPr lang="en-IN" sz="3200" dirty="0"/>
              <a:t> or typescript file, the </a:t>
            </a:r>
            <a:r>
              <a:rPr lang="en-IN" sz="3200" dirty="0" err="1"/>
              <a:t>codegen</a:t>
            </a:r>
            <a:r>
              <a:rPr lang="en-IN" sz="3200" dirty="0"/>
              <a:t> will try to extrapolate the queries inside the </a:t>
            </a:r>
            <a:r>
              <a:rPr lang="en-IN" sz="3200" dirty="0" err="1"/>
              <a:t>gql</a:t>
            </a:r>
            <a:r>
              <a:rPr lang="en-IN" sz="3200" dirty="0"/>
              <a:t> tag templates.</a:t>
            </a:r>
          </a:p>
          <a:p>
            <a:pPr algn="l"/>
            <a:endParaRPr lang="en-IN" sz="3200" dirty="0"/>
          </a:p>
          <a:p>
            <a:pPr algn="l"/>
            <a:r>
              <a:rPr lang="en-IN" sz="3200" dirty="0"/>
              <a:t>The tag name is configurable using the CLI --tag-name option.</a:t>
            </a:r>
          </a:p>
          <a:p>
            <a:pPr algn="l"/>
            <a:endParaRPr lang="en-IN" sz="3200" dirty="0"/>
          </a:p>
          <a:p>
            <a:pPr algn="l"/>
            <a:r>
              <a:rPr lang="en-IN" sz="3200" b="1" dirty="0">
                <a:solidFill>
                  <a:schemeClr val="tx1"/>
                </a:solidFill>
              </a:rPr>
              <a:t>.</a:t>
            </a:r>
            <a:r>
              <a:rPr lang="en-IN" sz="3200" b="1" dirty="0" err="1">
                <a:solidFill>
                  <a:schemeClr val="tx1"/>
                </a:solidFill>
              </a:rPr>
              <a:t>graphqlconfig</a:t>
            </a:r>
            <a:r>
              <a:rPr lang="en-IN" sz="3200" b="1" dirty="0">
                <a:solidFill>
                  <a:schemeClr val="tx1"/>
                </a:solidFill>
              </a:rPr>
              <a:t> support</a:t>
            </a:r>
          </a:p>
          <a:p>
            <a:pPr algn="l"/>
            <a:r>
              <a:rPr lang="en-IN" sz="3200" dirty="0"/>
              <a:t>Instead of using the --schema option to point out your </a:t>
            </a:r>
            <a:r>
              <a:rPr lang="en-IN" sz="3200" dirty="0" err="1"/>
              <a:t>GraphQL</a:t>
            </a:r>
            <a:r>
              <a:rPr lang="en-IN" sz="3200" dirty="0"/>
              <a:t> schema, you can specify it in a .</a:t>
            </a:r>
            <a:r>
              <a:rPr lang="en-IN" sz="3200" dirty="0" err="1"/>
              <a:t>graphqlconfig</a:t>
            </a:r>
            <a:r>
              <a:rPr lang="en-IN" sz="3200" dirty="0"/>
              <a:t> file.</a:t>
            </a:r>
          </a:p>
          <a:p>
            <a:pPr algn="l"/>
            <a:endParaRPr lang="en-IN" sz="3200" dirty="0"/>
          </a:p>
          <a:p>
            <a:pPr algn="l"/>
            <a:r>
              <a:rPr lang="en-IN" sz="3200" dirty="0"/>
              <a:t>In case you specify multiple schemas in your .</a:t>
            </a:r>
            <a:r>
              <a:rPr lang="en-IN" sz="3200" dirty="0" err="1"/>
              <a:t>graphqlconfig</a:t>
            </a:r>
            <a:r>
              <a:rPr lang="en-IN" sz="3200" dirty="0"/>
              <a:t> file, choose which one to pick by using the --project-name option.</a:t>
            </a:r>
          </a:p>
          <a:p>
            <a:pPr algn="l"/>
            <a:endParaRPr lang="en-IN" sz="3200" dirty="0"/>
          </a:p>
          <a:p>
            <a:pPr algn="l"/>
            <a:r>
              <a:rPr lang="en-IN" sz="3200" b="1" dirty="0">
                <a:solidFill>
                  <a:schemeClr val="tx1"/>
                </a:solidFill>
              </a:rPr>
              <a:t>Typescript and Flow</a:t>
            </a:r>
          </a:p>
          <a:p>
            <a:pPr algn="l"/>
            <a:r>
              <a:rPr lang="en-IN" sz="3200" dirty="0"/>
              <a:t>When using apollo-</a:t>
            </a:r>
            <a:r>
              <a:rPr lang="en-IN" sz="3200" dirty="0" err="1"/>
              <a:t>codegen</a:t>
            </a:r>
            <a:r>
              <a:rPr lang="en-IN" sz="3200" dirty="0"/>
              <a:t> with Typescript or Flow, make sure to add the __</a:t>
            </a:r>
            <a:r>
              <a:rPr lang="en-IN" sz="3200" dirty="0" err="1"/>
              <a:t>typename</a:t>
            </a:r>
            <a:r>
              <a:rPr lang="en-IN" sz="3200" dirty="0"/>
              <a:t> introspection field to every selection set within your </a:t>
            </a:r>
            <a:r>
              <a:rPr lang="en-IN" sz="3200" dirty="0" err="1"/>
              <a:t>graphql</a:t>
            </a:r>
            <a:r>
              <a:rPr lang="en-IN" sz="3200" dirty="0"/>
              <a:t> operations.</a:t>
            </a:r>
          </a:p>
          <a:p>
            <a:pPr algn="l"/>
            <a:endParaRPr lang="en-IN" sz="3200" dirty="0"/>
          </a:p>
          <a:p>
            <a:pPr algn="l"/>
            <a:r>
              <a:rPr lang="en-IN" sz="3200" dirty="0"/>
              <a:t>If you're using a client like @apollo/client that does this automatically for your </a:t>
            </a:r>
            <a:r>
              <a:rPr lang="en-IN" sz="3200" dirty="0" err="1"/>
              <a:t>GraphQL</a:t>
            </a:r>
            <a:r>
              <a:rPr lang="en-IN" sz="3200" dirty="0"/>
              <a:t> operations, pass in the --</a:t>
            </a:r>
            <a:r>
              <a:rPr lang="en-IN" sz="3200" dirty="0" err="1"/>
              <a:t>addTypename</a:t>
            </a:r>
            <a:r>
              <a:rPr lang="en-IN" sz="3200" dirty="0"/>
              <a:t> option to apollo-</a:t>
            </a:r>
            <a:r>
              <a:rPr lang="en-IN" sz="3200" dirty="0" err="1"/>
              <a:t>codegen</a:t>
            </a:r>
            <a:r>
              <a:rPr lang="en-IN" sz="3200" dirty="0"/>
              <a:t> to make sure the generated Typescript and Flow types have the __</a:t>
            </a:r>
            <a:r>
              <a:rPr lang="en-IN" sz="3200" dirty="0" err="1"/>
              <a:t>typename</a:t>
            </a:r>
            <a:r>
              <a:rPr lang="en-IN" sz="3200" dirty="0"/>
              <a:t> field as well. This is required to ensure proper type generation support for </a:t>
            </a:r>
            <a:r>
              <a:rPr lang="en-IN" sz="3200" dirty="0" err="1"/>
              <a:t>GraphQLUnionType</a:t>
            </a:r>
            <a:r>
              <a:rPr lang="en-IN" sz="3200" dirty="0"/>
              <a:t> and </a:t>
            </a:r>
            <a:r>
              <a:rPr lang="en-IN" sz="3200" dirty="0" err="1"/>
              <a:t>GraphQLInterfaceType</a:t>
            </a:r>
            <a:r>
              <a:rPr lang="en-IN" sz="3200" dirty="0"/>
              <a:t> fields.</a:t>
            </a:r>
          </a:p>
          <a:p>
            <a:pPr algn="l"/>
            <a:endParaRPr lang="en-IN" sz="3200" dirty="0"/>
          </a:p>
        </p:txBody>
      </p:sp>
    </p:spTree>
    <p:extLst>
      <p:ext uri="{BB962C8B-B14F-4D97-AF65-F5344CB8AC3E}">
        <p14:creationId xmlns:p14="http://schemas.microsoft.com/office/powerpoint/2010/main" val="168591633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8D4F7-B611-4D2E-907C-BEB0D3DA0EAB}"/>
              </a:ext>
            </a:extLst>
          </p:cNvPr>
          <p:cNvSpPr txBox="1"/>
          <p:nvPr/>
        </p:nvSpPr>
        <p:spPr>
          <a:xfrm>
            <a:off x="3199653" y="1097360"/>
            <a:ext cx="17984694" cy="10331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800" dirty="0"/>
              <a:t>Why is the __</a:t>
            </a:r>
            <a:r>
              <a:rPr lang="en-IN" sz="2800" dirty="0" err="1"/>
              <a:t>typename</a:t>
            </a:r>
            <a:r>
              <a:rPr lang="en-IN" sz="2800" dirty="0"/>
              <a:t> field required?</a:t>
            </a:r>
          </a:p>
          <a:p>
            <a:pPr algn="l"/>
            <a:endParaRPr lang="en-IN" sz="2800" dirty="0"/>
          </a:p>
          <a:p>
            <a:pPr algn="l"/>
            <a:r>
              <a:rPr lang="en-IN" sz="2800" dirty="0"/>
              <a:t>Using the type information from the </a:t>
            </a:r>
            <a:r>
              <a:rPr lang="en-IN" sz="2800" dirty="0" err="1"/>
              <a:t>GraphQL</a:t>
            </a:r>
            <a:r>
              <a:rPr lang="en-IN" sz="2800" dirty="0"/>
              <a:t> schema, we can infer the possible types for fields. However, in the case of a </a:t>
            </a:r>
            <a:r>
              <a:rPr lang="en-IN" sz="2800" dirty="0" err="1"/>
              <a:t>GraphQLUnionType</a:t>
            </a:r>
            <a:r>
              <a:rPr lang="en-IN" sz="2800" dirty="0"/>
              <a:t> or </a:t>
            </a:r>
            <a:r>
              <a:rPr lang="en-IN" sz="2800" dirty="0" err="1"/>
              <a:t>GraphQLInterfaceType</a:t>
            </a:r>
            <a:r>
              <a:rPr lang="en-IN" sz="2800" dirty="0"/>
              <a:t>, there are multiple types that are possible for that field. This is best </a:t>
            </a:r>
            <a:r>
              <a:rPr lang="en-IN" sz="2800" dirty="0" err="1"/>
              <a:t>modeled</a:t>
            </a:r>
            <a:r>
              <a:rPr lang="en-IN" sz="2800" dirty="0"/>
              <a:t> using a disjoint union with the __</a:t>
            </a:r>
            <a:r>
              <a:rPr lang="en-IN" sz="2800" dirty="0" err="1"/>
              <a:t>typename</a:t>
            </a:r>
            <a:r>
              <a:rPr lang="en-IN" sz="2800" dirty="0"/>
              <a:t> as the discriminant.</a:t>
            </a:r>
          </a:p>
          <a:p>
            <a:pPr algn="l"/>
            <a:endParaRPr lang="en-IN" sz="2800" dirty="0"/>
          </a:p>
          <a:p>
            <a:pPr algn="l"/>
            <a:r>
              <a:rPr lang="en-IN" sz="2800" dirty="0"/>
              <a:t>For example, given a schema:</a:t>
            </a:r>
          </a:p>
          <a:p>
            <a:pPr algn="l"/>
            <a:endParaRPr lang="en-IN" sz="2800" dirty="0"/>
          </a:p>
          <a:p>
            <a:pPr algn="l"/>
            <a:r>
              <a:rPr lang="en-IN" sz="2800" dirty="0"/>
              <a:t>interface Character {</a:t>
            </a:r>
          </a:p>
          <a:p>
            <a:pPr algn="l"/>
            <a:r>
              <a:rPr lang="en-IN" sz="2800" dirty="0"/>
              <a:t>  name: String!</a:t>
            </a:r>
          </a:p>
          <a:p>
            <a:pPr algn="l"/>
            <a:r>
              <a:rPr lang="en-IN" sz="2800" dirty="0"/>
              <a:t>}</a:t>
            </a:r>
          </a:p>
          <a:p>
            <a:pPr algn="l"/>
            <a:endParaRPr lang="en-IN" sz="2800" dirty="0"/>
          </a:p>
          <a:p>
            <a:pPr algn="l"/>
            <a:r>
              <a:rPr lang="en-IN" sz="2800" dirty="0"/>
              <a:t>type Human implements Character {</a:t>
            </a:r>
          </a:p>
          <a:p>
            <a:pPr algn="l"/>
            <a:r>
              <a:rPr lang="en-IN" sz="2800" dirty="0"/>
              <a:t>  </a:t>
            </a:r>
            <a:r>
              <a:rPr lang="en-IN" sz="2800" dirty="0" err="1"/>
              <a:t>homePlanet</a:t>
            </a:r>
            <a:r>
              <a:rPr lang="en-IN" sz="2800" dirty="0"/>
              <a:t>: String</a:t>
            </a:r>
          </a:p>
          <a:p>
            <a:pPr algn="l"/>
            <a:r>
              <a:rPr lang="en-IN" sz="2800" dirty="0"/>
              <a:t>}</a:t>
            </a:r>
          </a:p>
          <a:p>
            <a:pPr algn="l"/>
            <a:endParaRPr lang="en-IN" sz="2800" dirty="0"/>
          </a:p>
          <a:p>
            <a:pPr algn="l"/>
            <a:r>
              <a:rPr lang="en-IN" sz="2800" dirty="0"/>
              <a:t>type Droid implements Character {</a:t>
            </a:r>
          </a:p>
          <a:p>
            <a:pPr algn="l"/>
            <a:r>
              <a:rPr lang="en-IN" sz="2800" dirty="0"/>
              <a:t>  </a:t>
            </a:r>
            <a:r>
              <a:rPr lang="en-IN" sz="2800" dirty="0" err="1"/>
              <a:t>primaryFunction</a:t>
            </a:r>
            <a:r>
              <a:rPr lang="en-IN" sz="2800" dirty="0"/>
              <a:t>: String</a:t>
            </a:r>
          </a:p>
          <a:p>
            <a:pPr algn="l"/>
            <a:r>
              <a:rPr lang="en-IN" sz="2800" dirty="0"/>
              <a:t>}</a:t>
            </a:r>
          </a:p>
        </p:txBody>
      </p:sp>
    </p:spTree>
    <p:extLst>
      <p:ext uri="{BB962C8B-B14F-4D97-AF65-F5344CB8AC3E}">
        <p14:creationId xmlns:p14="http://schemas.microsoft.com/office/powerpoint/2010/main" val="228458402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A89D4-C24F-4A8B-A2BE-975BA17BCA70}"/>
              </a:ext>
            </a:extLst>
          </p:cNvPr>
          <p:cNvSpPr txBox="1"/>
          <p:nvPr/>
        </p:nvSpPr>
        <p:spPr>
          <a:xfrm>
            <a:off x="11903968" y="553710"/>
            <a:ext cx="12241360" cy="12608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IN" sz="2000" b="1" dirty="0">
              <a:latin typeface="Arial" panose="020B0604020202020204" pitchFamily="34" charset="0"/>
              <a:cs typeface="Arial" panose="020B0604020202020204" pitchFamily="34" charset="0"/>
            </a:endParaRPr>
          </a:p>
          <a:p>
            <a:pPr algn="l"/>
            <a:r>
              <a:rPr lang="en-IN" sz="2000" b="1" dirty="0">
                <a:latin typeface="Arial" panose="020B0604020202020204" pitchFamily="34" charset="0"/>
                <a:cs typeface="Arial" panose="020B0604020202020204" pitchFamily="34" charset="0"/>
              </a:rPr>
              <a:t>Apollo </a:t>
            </a:r>
            <a:r>
              <a:rPr lang="en-IN" sz="2000" b="1" dirty="0" err="1">
                <a:latin typeface="Arial" panose="020B0604020202020204" pitchFamily="34" charset="0"/>
                <a:cs typeface="Arial" panose="020B0604020202020204" pitchFamily="34" charset="0"/>
              </a:rPr>
              <a:t>Codegen</a:t>
            </a:r>
            <a:r>
              <a:rPr lang="en-IN" sz="2000" b="1" dirty="0">
                <a:latin typeface="Arial" panose="020B0604020202020204" pitchFamily="34" charset="0"/>
                <a:cs typeface="Arial" panose="020B0604020202020204" pitchFamily="34" charset="0"/>
              </a:rPr>
              <a:t> will generate a union type for Character.</a:t>
            </a:r>
          </a:p>
          <a:p>
            <a:pPr algn="l"/>
            <a:endParaRPr lang="en-IN" sz="2000" b="1" dirty="0">
              <a:latin typeface="Arial" panose="020B0604020202020204" pitchFamily="34" charset="0"/>
              <a:cs typeface="Arial" panose="020B0604020202020204" pitchFamily="34" charset="0"/>
            </a:endParaRPr>
          </a:p>
          <a:p>
            <a:pPr algn="l"/>
            <a:endParaRPr lang="en-IN" sz="2000" b="1" dirty="0">
              <a:latin typeface="Arial" panose="020B0604020202020204" pitchFamily="34" charset="0"/>
              <a:cs typeface="Arial" panose="020B0604020202020204" pitchFamily="34" charset="0"/>
            </a:endParaRPr>
          </a:p>
          <a:p>
            <a:pPr algn="l"/>
            <a:r>
              <a:rPr lang="en-IN" sz="2000" b="1" dirty="0">
                <a:latin typeface="Arial" panose="020B0604020202020204" pitchFamily="34" charset="0"/>
                <a:cs typeface="Arial" panose="020B0604020202020204" pitchFamily="34" charset="0"/>
              </a:rPr>
              <a:t>export type </a:t>
            </a:r>
            <a:r>
              <a:rPr lang="en-IN" sz="2000" b="1" dirty="0" err="1">
                <a:latin typeface="Arial" panose="020B0604020202020204" pitchFamily="34" charset="0"/>
                <a:cs typeface="Arial" panose="020B0604020202020204" pitchFamily="34" charset="0"/>
              </a:rPr>
              <a:t>CharactersQuery</a:t>
            </a:r>
            <a:r>
              <a:rPr lang="en-IN" sz="2000" b="1" dirty="0">
                <a:latin typeface="Arial" panose="020B0604020202020204" pitchFamily="34" charset="0"/>
                <a:cs typeface="Arial" panose="020B0604020202020204" pitchFamily="34" charset="0"/>
              </a:rPr>
              <a:t> = {</a:t>
            </a:r>
          </a:p>
          <a:p>
            <a:pPr algn="l"/>
            <a:r>
              <a:rPr lang="en-IN" sz="2000" b="1" dirty="0">
                <a:latin typeface="Arial" panose="020B0604020202020204" pitchFamily="34" charset="0"/>
                <a:cs typeface="Arial" panose="020B0604020202020204" pitchFamily="34" charset="0"/>
              </a:rPr>
              <a:t>  characters: Array&lt;{</a:t>
            </a:r>
          </a:p>
          <a:p>
            <a:pPr algn="l"/>
            <a:r>
              <a:rPr lang="en-IN" sz="2000" b="1" dirty="0">
                <a:latin typeface="Arial" panose="020B0604020202020204" pitchFamily="34" charset="0"/>
                <a:cs typeface="Arial" panose="020B0604020202020204" pitchFamily="34" charset="0"/>
              </a:rPr>
              <a:t>    __</a:t>
            </a:r>
            <a:r>
              <a:rPr lang="en-IN" sz="2000" b="1" dirty="0" err="1">
                <a:latin typeface="Arial" panose="020B0604020202020204" pitchFamily="34" charset="0"/>
                <a:cs typeface="Arial" panose="020B0604020202020204" pitchFamily="34" charset="0"/>
              </a:rPr>
              <a:t>typename</a:t>
            </a:r>
            <a:r>
              <a:rPr lang="en-IN" sz="2000" b="1" dirty="0">
                <a:latin typeface="Arial" panose="020B0604020202020204" pitchFamily="34" charset="0"/>
                <a:cs typeface="Arial" panose="020B0604020202020204" pitchFamily="34" charset="0"/>
              </a:rPr>
              <a:t>: 'Human',</a:t>
            </a:r>
          </a:p>
          <a:p>
            <a:pPr algn="l"/>
            <a:r>
              <a:rPr lang="en-IN" sz="2000" b="1" dirty="0">
                <a:latin typeface="Arial" panose="020B0604020202020204" pitchFamily="34" charset="0"/>
                <a:cs typeface="Arial" panose="020B0604020202020204" pitchFamily="34" charset="0"/>
              </a:rPr>
              <a:t>    name: string,</a:t>
            </a:r>
          </a:p>
          <a:p>
            <a:pPr algn="l"/>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homePlanet</a:t>
            </a:r>
            <a:r>
              <a:rPr lang="en-IN" sz="2000" b="1" dirty="0">
                <a:latin typeface="Arial" panose="020B0604020202020204" pitchFamily="34" charset="0"/>
                <a:cs typeface="Arial" panose="020B0604020202020204" pitchFamily="34" charset="0"/>
              </a:rPr>
              <a:t>: ?string</a:t>
            </a:r>
          </a:p>
          <a:p>
            <a:pPr algn="l"/>
            <a:r>
              <a:rPr lang="en-IN" sz="2000" b="1" dirty="0">
                <a:latin typeface="Arial" panose="020B0604020202020204" pitchFamily="34" charset="0"/>
                <a:cs typeface="Arial" panose="020B0604020202020204" pitchFamily="34" charset="0"/>
              </a:rPr>
              <a:t>  } | {</a:t>
            </a:r>
          </a:p>
          <a:p>
            <a:pPr algn="l"/>
            <a:r>
              <a:rPr lang="en-IN" sz="2000" b="1" dirty="0">
                <a:latin typeface="Arial" panose="020B0604020202020204" pitchFamily="34" charset="0"/>
                <a:cs typeface="Arial" panose="020B0604020202020204" pitchFamily="34" charset="0"/>
              </a:rPr>
              <a:t>    __</a:t>
            </a:r>
            <a:r>
              <a:rPr lang="en-IN" sz="2000" b="1" dirty="0" err="1">
                <a:latin typeface="Arial" panose="020B0604020202020204" pitchFamily="34" charset="0"/>
                <a:cs typeface="Arial" panose="020B0604020202020204" pitchFamily="34" charset="0"/>
              </a:rPr>
              <a:t>typename</a:t>
            </a:r>
            <a:r>
              <a:rPr lang="en-IN" sz="2000" b="1" dirty="0">
                <a:latin typeface="Arial" panose="020B0604020202020204" pitchFamily="34" charset="0"/>
                <a:cs typeface="Arial" panose="020B0604020202020204" pitchFamily="34" charset="0"/>
              </a:rPr>
              <a:t>: 'Droid',</a:t>
            </a:r>
          </a:p>
          <a:p>
            <a:pPr algn="l"/>
            <a:r>
              <a:rPr lang="en-IN" sz="2000" b="1" dirty="0">
                <a:latin typeface="Arial" panose="020B0604020202020204" pitchFamily="34" charset="0"/>
                <a:cs typeface="Arial" panose="020B0604020202020204" pitchFamily="34" charset="0"/>
              </a:rPr>
              <a:t>    name: string,</a:t>
            </a:r>
          </a:p>
          <a:p>
            <a:pPr algn="l"/>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primaryFunction</a:t>
            </a:r>
            <a:r>
              <a:rPr lang="en-IN" sz="2000" b="1" dirty="0">
                <a:latin typeface="Arial" panose="020B0604020202020204" pitchFamily="34" charset="0"/>
                <a:cs typeface="Arial" panose="020B0604020202020204" pitchFamily="34" charset="0"/>
              </a:rPr>
              <a:t>: ?string</a:t>
            </a:r>
          </a:p>
          <a:p>
            <a:pPr algn="l"/>
            <a:r>
              <a:rPr lang="en-IN" sz="2000" b="1" dirty="0">
                <a:latin typeface="Arial" panose="020B0604020202020204" pitchFamily="34" charset="0"/>
                <a:cs typeface="Arial" panose="020B0604020202020204" pitchFamily="34" charset="0"/>
              </a:rPr>
              <a:t>  }&gt;</a:t>
            </a:r>
          </a:p>
          <a:p>
            <a:pPr algn="l"/>
            <a:r>
              <a:rPr lang="en-IN" sz="2000" b="1" dirty="0">
                <a:latin typeface="Arial" panose="020B0604020202020204" pitchFamily="34" charset="0"/>
                <a:cs typeface="Arial" panose="020B0604020202020204" pitchFamily="34" charset="0"/>
              </a:rPr>
              <a:t>}</a:t>
            </a:r>
          </a:p>
          <a:p>
            <a:pPr algn="l"/>
            <a:endParaRPr lang="en-IN" sz="2000" b="1" dirty="0">
              <a:latin typeface="Arial" panose="020B0604020202020204" pitchFamily="34" charset="0"/>
              <a:cs typeface="Arial" panose="020B0604020202020204" pitchFamily="34" charset="0"/>
            </a:endParaRPr>
          </a:p>
          <a:p>
            <a:pPr algn="l"/>
            <a:r>
              <a:rPr lang="en-IN" sz="2000" b="1" dirty="0">
                <a:latin typeface="Arial" panose="020B0604020202020204" pitchFamily="34" charset="0"/>
                <a:cs typeface="Arial" panose="020B0604020202020204" pitchFamily="34" charset="0"/>
              </a:rPr>
              <a:t>This type can then be used as follows to ensure that all possible types are handled:</a:t>
            </a:r>
          </a:p>
          <a:p>
            <a:pPr algn="l"/>
            <a:endParaRPr lang="en-IN" sz="2000" b="1" dirty="0">
              <a:latin typeface="Arial" panose="020B0604020202020204" pitchFamily="34" charset="0"/>
              <a:cs typeface="Arial" panose="020B0604020202020204" pitchFamily="34" charset="0"/>
            </a:endParaRPr>
          </a:p>
          <a:p>
            <a:pPr algn="l"/>
            <a:endParaRPr lang="en-IN" sz="2000" b="1" dirty="0">
              <a:latin typeface="Arial" panose="020B0604020202020204" pitchFamily="34" charset="0"/>
              <a:cs typeface="Arial" panose="020B0604020202020204" pitchFamily="34" charset="0"/>
            </a:endParaRPr>
          </a:p>
          <a:p>
            <a:pPr algn="l"/>
            <a:r>
              <a:rPr lang="en-IN" sz="2000" b="1" dirty="0">
                <a:latin typeface="Arial" panose="020B0604020202020204" pitchFamily="34" charset="0"/>
                <a:cs typeface="Arial" panose="020B0604020202020204" pitchFamily="34" charset="0"/>
              </a:rPr>
              <a:t>function </a:t>
            </a:r>
            <a:r>
              <a:rPr lang="en-IN" sz="2000" b="1" dirty="0" err="1">
                <a:latin typeface="Arial" panose="020B0604020202020204" pitchFamily="34" charset="0"/>
                <a:cs typeface="Arial" panose="020B0604020202020204" pitchFamily="34" charset="0"/>
              </a:rPr>
              <a:t>CharacterFigures</a:t>
            </a:r>
            <a:r>
              <a:rPr lang="en-IN" sz="2000" b="1" dirty="0">
                <a:latin typeface="Arial" panose="020B0604020202020204" pitchFamily="34" charset="0"/>
                <a:cs typeface="Arial" panose="020B0604020202020204" pitchFamily="34" charset="0"/>
              </a:rPr>
              <a:t>({ characters }: </a:t>
            </a:r>
            <a:r>
              <a:rPr lang="en-IN" sz="2000" b="1" dirty="0" err="1">
                <a:latin typeface="Arial" panose="020B0604020202020204" pitchFamily="34" charset="0"/>
                <a:cs typeface="Arial" panose="020B0604020202020204" pitchFamily="34" charset="0"/>
              </a:rPr>
              <a:t>CharactersQuery</a:t>
            </a:r>
            <a:r>
              <a:rPr lang="en-IN" sz="2000" b="1" dirty="0">
                <a:latin typeface="Arial" panose="020B0604020202020204" pitchFamily="34" charset="0"/>
                <a:cs typeface="Arial" panose="020B0604020202020204" pitchFamily="34" charset="0"/>
              </a:rPr>
              <a:t>) {</a:t>
            </a:r>
          </a:p>
          <a:p>
            <a:pPr algn="l"/>
            <a:r>
              <a:rPr lang="en-IN" sz="2000" b="1" dirty="0">
                <a:latin typeface="Arial" panose="020B0604020202020204" pitchFamily="34" charset="0"/>
                <a:cs typeface="Arial" panose="020B0604020202020204" pitchFamily="34" charset="0"/>
              </a:rPr>
              <a:t>  return </a:t>
            </a:r>
            <a:r>
              <a:rPr lang="en-IN" sz="2000" b="1" dirty="0" err="1">
                <a:latin typeface="Arial" panose="020B0604020202020204" pitchFamily="34" charset="0"/>
                <a:cs typeface="Arial" panose="020B0604020202020204" pitchFamily="34" charset="0"/>
              </a:rPr>
              <a:t>characters.map</a:t>
            </a:r>
            <a:r>
              <a:rPr lang="en-IN" sz="2000" b="1" dirty="0">
                <a:latin typeface="Arial" panose="020B0604020202020204" pitchFamily="34" charset="0"/>
                <a:cs typeface="Arial" panose="020B0604020202020204" pitchFamily="34" charset="0"/>
              </a:rPr>
              <a:t>(character =&gt; {</a:t>
            </a:r>
          </a:p>
          <a:p>
            <a:pPr algn="l"/>
            <a:r>
              <a:rPr lang="en-IN" sz="2000" b="1" dirty="0">
                <a:latin typeface="Arial" panose="020B0604020202020204" pitchFamily="34" charset="0"/>
                <a:cs typeface="Arial" panose="020B0604020202020204" pitchFamily="34" charset="0"/>
              </a:rPr>
              <a:t>    switch(character.__</a:t>
            </a:r>
            <a:r>
              <a:rPr lang="en-IN" sz="2000" b="1" dirty="0" err="1">
                <a:latin typeface="Arial" panose="020B0604020202020204" pitchFamily="34" charset="0"/>
                <a:cs typeface="Arial" panose="020B0604020202020204" pitchFamily="34" charset="0"/>
              </a:rPr>
              <a:t>typename</a:t>
            </a:r>
            <a:r>
              <a:rPr lang="en-IN" sz="2000" b="1" dirty="0">
                <a:latin typeface="Arial" panose="020B0604020202020204" pitchFamily="34" charset="0"/>
                <a:cs typeface="Arial" panose="020B0604020202020204" pitchFamily="34" charset="0"/>
              </a:rPr>
              <a:t>) {</a:t>
            </a:r>
          </a:p>
          <a:p>
            <a:pPr algn="l"/>
            <a:r>
              <a:rPr lang="en-IN" sz="2000" b="1" dirty="0">
                <a:latin typeface="Arial" panose="020B0604020202020204" pitchFamily="34" charset="0"/>
                <a:cs typeface="Arial" panose="020B0604020202020204" pitchFamily="34" charset="0"/>
              </a:rPr>
              <a:t>      case "Human":</a:t>
            </a:r>
          </a:p>
          <a:p>
            <a:pPr algn="l"/>
            <a:r>
              <a:rPr lang="en-IN" sz="2000" b="1" dirty="0">
                <a:latin typeface="Arial" panose="020B0604020202020204" pitchFamily="34" charset="0"/>
                <a:cs typeface="Arial" panose="020B0604020202020204" pitchFamily="34" charset="0"/>
              </a:rPr>
              <a:t>        return &lt;</a:t>
            </a:r>
            <a:r>
              <a:rPr lang="en-IN" sz="2000" b="1" dirty="0" err="1">
                <a:latin typeface="Arial" panose="020B0604020202020204" pitchFamily="34" charset="0"/>
                <a:cs typeface="Arial" panose="020B0604020202020204" pitchFamily="34" charset="0"/>
              </a:rPr>
              <a:t>HumanFigure</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homePlanet</a:t>
            </a:r>
            <a:r>
              <a:rPr lang="en-IN" sz="2000" b="1" dirty="0">
                <a:latin typeface="Arial" panose="020B0604020202020204" pitchFamily="34" charset="0"/>
                <a:cs typeface="Arial" panose="020B0604020202020204" pitchFamily="34" charset="0"/>
              </a:rPr>
              <a:t>={</a:t>
            </a:r>
            <a:r>
              <a:rPr lang="en-IN" sz="2000" b="1" dirty="0" err="1">
                <a:latin typeface="Arial" panose="020B0604020202020204" pitchFamily="34" charset="0"/>
                <a:cs typeface="Arial" panose="020B0604020202020204" pitchFamily="34" charset="0"/>
              </a:rPr>
              <a:t>character.homePlanet</a:t>
            </a:r>
            <a:r>
              <a:rPr lang="en-IN" sz="2000" b="1" dirty="0">
                <a:latin typeface="Arial" panose="020B0604020202020204" pitchFamily="34" charset="0"/>
                <a:cs typeface="Arial" panose="020B0604020202020204" pitchFamily="34" charset="0"/>
              </a:rPr>
              <a:t>} name={character.name} /&gt;</a:t>
            </a:r>
          </a:p>
          <a:p>
            <a:pPr algn="l"/>
            <a:r>
              <a:rPr lang="en-IN" sz="2000" b="1" dirty="0">
                <a:latin typeface="Arial" panose="020B0604020202020204" pitchFamily="34" charset="0"/>
                <a:cs typeface="Arial" panose="020B0604020202020204" pitchFamily="34" charset="0"/>
              </a:rPr>
              <a:t>      case "Droid":</a:t>
            </a:r>
          </a:p>
          <a:p>
            <a:pPr algn="l"/>
            <a:r>
              <a:rPr lang="en-IN" sz="2000" b="1" dirty="0">
                <a:latin typeface="Arial" panose="020B0604020202020204" pitchFamily="34" charset="0"/>
                <a:cs typeface="Arial" panose="020B0604020202020204" pitchFamily="34" charset="0"/>
              </a:rPr>
              <a:t>        return &lt;</a:t>
            </a:r>
            <a:r>
              <a:rPr lang="en-IN" sz="2000" b="1" dirty="0" err="1">
                <a:latin typeface="Arial" panose="020B0604020202020204" pitchFamily="34" charset="0"/>
                <a:cs typeface="Arial" panose="020B0604020202020204" pitchFamily="34" charset="0"/>
              </a:rPr>
              <a:t>DroidFigure</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primaryFunction</a:t>
            </a:r>
            <a:r>
              <a:rPr lang="en-IN" sz="2000" b="1" dirty="0">
                <a:latin typeface="Arial" panose="020B0604020202020204" pitchFamily="34" charset="0"/>
                <a:cs typeface="Arial" panose="020B0604020202020204" pitchFamily="34" charset="0"/>
              </a:rPr>
              <a:t>={</a:t>
            </a:r>
            <a:r>
              <a:rPr lang="en-IN" sz="2000" b="1" dirty="0" err="1">
                <a:latin typeface="Arial" panose="020B0604020202020204" pitchFamily="34" charset="0"/>
                <a:cs typeface="Arial" panose="020B0604020202020204" pitchFamily="34" charset="0"/>
              </a:rPr>
              <a:t>character.primaryFunction</a:t>
            </a:r>
            <a:r>
              <a:rPr lang="en-IN" sz="2000" b="1" dirty="0">
                <a:latin typeface="Arial" panose="020B0604020202020204" pitchFamily="34" charset="0"/>
                <a:cs typeface="Arial" panose="020B0604020202020204" pitchFamily="34" charset="0"/>
              </a:rPr>
              <a:t>} name={character.name} /&gt;</a:t>
            </a:r>
          </a:p>
          <a:p>
            <a:pPr algn="l"/>
            <a:r>
              <a:rPr lang="en-IN" sz="2000" b="1" dirty="0">
                <a:latin typeface="Arial" panose="020B0604020202020204" pitchFamily="34" charset="0"/>
                <a:cs typeface="Arial" panose="020B0604020202020204" pitchFamily="34" charset="0"/>
              </a:rPr>
              <a:t>    }</a:t>
            </a:r>
          </a:p>
          <a:p>
            <a:pPr algn="l"/>
            <a:r>
              <a:rPr lang="en-IN" sz="2000" b="1" dirty="0">
                <a:latin typeface="Arial" panose="020B0604020202020204" pitchFamily="34" charset="0"/>
                <a:cs typeface="Arial" panose="020B0604020202020204" pitchFamily="34" charset="0"/>
              </a:rPr>
              <a:t>  });</a:t>
            </a:r>
          </a:p>
          <a:p>
            <a:pPr algn="l"/>
            <a:r>
              <a:rPr lang="en-IN" sz="2000" b="1"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D99D85B-16D2-4E2D-AF27-812CC32DC09A}"/>
              </a:ext>
            </a:extLst>
          </p:cNvPr>
          <p:cNvSpPr txBox="1"/>
          <p:nvPr/>
        </p:nvSpPr>
        <p:spPr>
          <a:xfrm>
            <a:off x="886744" y="1169368"/>
            <a:ext cx="11017224" cy="113210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800" dirty="0">
                <a:latin typeface="Arial" panose="020B0604020202020204" pitchFamily="34" charset="0"/>
                <a:cs typeface="Arial" panose="020B0604020202020204" pitchFamily="34" charset="0"/>
              </a:rPr>
              <a:t>Whenever a field of type Character is encountered, it could be either a Human or Droid. Human and Droid objects will have a different set of fields. Within your application code, when interacting with a Character you'll want to make sure to handle both of these cases.</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Given this query:</a:t>
            </a:r>
          </a:p>
          <a:p>
            <a:pPr algn="l"/>
            <a:endParaRPr lang="en-IN" sz="2800" dirty="0">
              <a:latin typeface="Arial" panose="020B0604020202020204" pitchFamily="34" charset="0"/>
              <a:cs typeface="Arial" panose="020B0604020202020204" pitchFamily="34" charset="0"/>
            </a:endParaRP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query Characters {</a:t>
            </a:r>
          </a:p>
          <a:p>
            <a:pPr algn="l"/>
            <a:r>
              <a:rPr lang="en-IN" sz="2800" dirty="0">
                <a:latin typeface="Arial" panose="020B0604020202020204" pitchFamily="34" charset="0"/>
                <a:cs typeface="Arial" panose="020B0604020202020204" pitchFamily="34" charset="0"/>
              </a:rPr>
              <a:t>  characters(episode: NEW_HOPE) {</a:t>
            </a:r>
          </a:p>
          <a:p>
            <a:pPr algn="l"/>
            <a:r>
              <a:rPr lang="en-IN" sz="2800" dirty="0">
                <a:latin typeface="Arial" panose="020B0604020202020204" pitchFamily="34" charset="0"/>
                <a:cs typeface="Arial" panose="020B0604020202020204" pitchFamily="34" charset="0"/>
              </a:rPr>
              <a:t>    name</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 on Human {</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homePlanet</a:t>
            </a:r>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 on Droid {</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primaryFunction</a:t>
            </a:r>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1376296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D268-D50C-4958-BEF0-3DFFDA521715}"/>
              </a:ext>
            </a:extLst>
          </p:cNvPr>
          <p:cNvSpPr txBox="1"/>
          <p:nvPr/>
        </p:nvSpPr>
        <p:spPr>
          <a:xfrm>
            <a:off x="742728" y="593304"/>
            <a:ext cx="23186576" cy="5534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6000" b="1" dirty="0">
                <a:latin typeface="Arial" panose="020B0604020202020204" pitchFamily="34" charset="0"/>
                <a:cs typeface="Arial" panose="020B0604020202020204" pitchFamily="34" charset="0"/>
              </a:rPr>
              <a:t>Inline Fragments</a:t>
            </a:r>
          </a:p>
          <a:p>
            <a:endParaRPr lang="en-IN" sz="6000" b="1" dirty="0">
              <a:latin typeface="Arial" panose="020B0604020202020204" pitchFamily="34" charset="0"/>
              <a:cs typeface="Arial" panose="020B0604020202020204" pitchFamily="34" charset="0"/>
            </a:endParaRPr>
          </a:p>
          <a:p>
            <a:pPr algn="l"/>
            <a:r>
              <a:rPr lang="en-IN" sz="3200" dirty="0">
                <a:latin typeface="Arial" panose="020B0604020202020204" pitchFamily="34" charset="0"/>
                <a:cs typeface="Arial" panose="020B0604020202020204" pitchFamily="34" charset="0"/>
              </a:rPr>
              <a:t>Like many other type systems, </a:t>
            </a:r>
            <a:r>
              <a:rPr lang="en-IN" sz="3200" dirty="0" err="1">
                <a:latin typeface="Arial" panose="020B0604020202020204" pitchFamily="34" charset="0"/>
                <a:cs typeface="Arial" panose="020B0604020202020204" pitchFamily="34" charset="0"/>
              </a:rPr>
              <a:t>GraphQL</a:t>
            </a:r>
            <a:r>
              <a:rPr lang="en-IN" sz="3200" dirty="0">
                <a:latin typeface="Arial" panose="020B0604020202020204" pitchFamily="34" charset="0"/>
                <a:cs typeface="Arial" panose="020B0604020202020204" pitchFamily="34" charset="0"/>
              </a:rPr>
              <a:t> schemas include the ability to define interfaces and union types. Learn about them in the schema guide.</a:t>
            </a:r>
          </a:p>
          <a:p>
            <a:pPr algn="l"/>
            <a:endParaRPr lang="en-IN" sz="3200" dirty="0">
              <a:latin typeface="Arial" panose="020B0604020202020204" pitchFamily="34" charset="0"/>
              <a:cs typeface="Arial" panose="020B0604020202020204" pitchFamily="34" charset="0"/>
            </a:endParaRPr>
          </a:p>
          <a:p>
            <a:pPr algn="l"/>
            <a:r>
              <a:rPr lang="en-IN" sz="3200" dirty="0">
                <a:latin typeface="Arial" panose="020B0604020202020204" pitchFamily="34" charset="0"/>
                <a:cs typeface="Arial" panose="020B0604020202020204" pitchFamily="34" charset="0"/>
              </a:rPr>
              <a:t>If you are querying a field that returns an interface or a union type, you will need to use inline fragments to access data on the underlying concrete type. It's easiest to see with an example:</a:t>
            </a:r>
          </a:p>
          <a:p>
            <a:pPr algn="l"/>
            <a:endParaRPr lang="en-IN"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052413-9F16-4D29-A42D-17A92397A7DA}"/>
              </a:ext>
            </a:extLst>
          </p:cNvPr>
          <p:cNvSpPr txBox="1"/>
          <p:nvPr/>
        </p:nvSpPr>
        <p:spPr>
          <a:xfrm>
            <a:off x="1246784" y="6497960"/>
            <a:ext cx="5688632" cy="5437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400" dirty="0">
                <a:solidFill>
                  <a:srgbClr val="FF0000"/>
                </a:solidFill>
              </a:rPr>
              <a:t>query </a:t>
            </a:r>
            <a:r>
              <a:rPr lang="en-IN" sz="2400" dirty="0" err="1">
                <a:solidFill>
                  <a:srgbClr val="FF0000"/>
                </a:solidFill>
              </a:rPr>
              <a:t>HeroForEpisode</a:t>
            </a:r>
            <a:r>
              <a:rPr lang="en-IN" sz="2400" dirty="0">
                <a:solidFill>
                  <a:srgbClr val="FF0000"/>
                </a:solidFill>
              </a:rPr>
              <a:t>($ep: Episode!) {</a:t>
            </a:r>
          </a:p>
          <a:p>
            <a:pPr algn="l"/>
            <a:r>
              <a:rPr lang="en-IN" sz="2400" dirty="0">
                <a:solidFill>
                  <a:srgbClr val="FF0000"/>
                </a:solidFill>
              </a:rPr>
              <a:t>  hero(episode: $ep) {</a:t>
            </a:r>
          </a:p>
          <a:p>
            <a:pPr algn="l"/>
            <a:r>
              <a:rPr lang="en-IN" sz="2400" dirty="0">
                <a:solidFill>
                  <a:srgbClr val="FF0000"/>
                </a:solidFill>
              </a:rPr>
              <a:t>    name</a:t>
            </a:r>
          </a:p>
          <a:p>
            <a:pPr algn="l"/>
            <a:r>
              <a:rPr lang="en-IN" sz="2400" dirty="0">
                <a:solidFill>
                  <a:srgbClr val="FF0000"/>
                </a:solidFill>
              </a:rPr>
              <a:t>    ... on Droid {</a:t>
            </a:r>
          </a:p>
          <a:p>
            <a:pPr algn="l"/>
            <a:r>
              <a:rPr lang="en-IN" sz="2400" dirty="0">
                <a:solidFill>
                  <a:srgbClr val="FF0000"/>
                </a:solidFill>
              </a:rPr>
              <a:t>      </a:t>
            </a:r>
            <a:r>
              <a:rPr lang="en-IN" sz="2400" dirty="0" err="1">
                <a:solidFill>
                  <a:srgbClr val="FF0000"/>
                </a:solidFill>
              </a:rPr>
              <a:t>primaryFunction</a:t>
            </a:r>
            <a:endParaRPr lang="en-IN" sz="2400" dirty="0">
              <a:solidFill>
                <a:srgbClr val="FF0000"/>
              </a:solidFill>
            </a:endParaRPr>
          </a:p>
          <a:p>
            <a:pPr algn="l"/>
            <a:r>
              <a:rPr lang="en-IN" sz="2400" dirty="0">
                <a:solidFill>
                  <a:srgbClr val="FF0000"/>
                </a:solidFill>
              </a:rPr>
              <a:t>    }</a:t>
            </a:r>
          </a:p>
          <a:p>
            <a:pPr algn="l"/>
            <a:r>
              <a:rPr lang="en-IN" sz="2400" dirty="0">
                <a:solidFill>
                  <a:srgbClr val="FF0000"/>
                </a:solidFill>
              </a:rPr>
              <a:t>    ... on Human {</a:t>
            </a:r>
          </a:p>
          <a:p>
            <a:pPr algn="l"/>
            <a:r>
              <a:rPr lang="en-IN" sz="2400" dirty="0">
                <a:solidFill>
                  <a:srgbClr val="FF0000"/>
                </a:solidFill>
              </a:rPr>
              <a:t>      height</a:t>
            </a:r>
          </a:p>
          <a:p>
            <a:pPr algn="l"/>
            <a:r>
              <a:rPr lang="en-IN" sz="2400" dirty="0">
                <a:solidFill>
                  <a:srgbClr val="FF0000"/>
                </a:solidFill>
              </a:rPr>
              <a:t>    }</a:t>
            </a:r>
          </a:p>
          <a:p>
            <a:pPr algn="l"/>
            <a:r>
              <a:rPr lang="en-IN" sz="2400" dirty="0">
                <a:solidFill>
                  <a:srgbClr val="FF0000"/>
                </a:solidFill>
              </a:rPr>
              <a:t>  }</a:t>
            </a:r>
          </a:p>
          <a:p>
            <a:pPr algn="l"/>
            <a:r>
              <a:rPr lang="en-IN" sz="2400" dirty="0">
                <a:solidFill>
                  <a:srgbClr val="FF0000"/>
                </a:solidFill>
              </a:rPr>
              <a:t>}</a:t>
            </a:r>
          </a:p>
        </p:txBody>
      </p:sp>
      <p:sp>
        <p:nvSpPr>
          <p:cNvPr id="7" name="TextBox 6">
            <a:extLst>
              <a:ext uri="{FF2B5EF4-FFF2-40B4-BE49-F238E27FC236}">
                <a16:creationId xmlns:a16="http://schemas.microsoft.com/office/drawing/2014/main" id="{C7E05C93-E715-4006-9700-A11D64ED7FCE}"/>
              </a:ext>
            </a:extLst>
          </p:cNvPr>
          <p:cNvSpPr txBox="1"/>
          <p:nvPr/>
        </p:nvSpPr>
        <p:spPr>
          <a:xfrm>
            <a:off x="6935416" y="6497960"/>
            <a:ext cx="6408712" cy="44371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800" dirty="0">
                <a:solidFill>
                  <a:srgbClr val="FF0000"/>
                </a:solidFill>
              </a:rPr>
              <a:t>{</a:t>
            </a:r>
          </a:p>
          <a:p>
            <a:pPr algn="l"/>
            <a:r>
              <a:rPr lang="en-IN" sz="2800" dirty="0">
                <a:solidFill>
                  <a:srgbClr val="FF0000"/>
                </a:solidFill>
              </a:rPr>
              <a:t>  "data": {</a:t>
            </a:r>
          </a:p>
          <a:p>
            <a:pPr algn="l"/>
            <a:r>
              <a:rPr lang="en-IN" sz="2800" dirty="0">
                <a:solidFill>
                  <a:srgbClr val="FF0000"/>
                </a:solidFill>
              </a:rPr>
              <a:t>    "hero": {</a:t>
            </a:r>
          </a:p>
          <a:p>
            <a:pPr algn="l"/>
            <a:r>
              <a:rPr lang="en-IN" sz="2800" dirty="0">
                <a:solidFill>
                  <a:srgbClr val="FF0000"/>
                </a:solidFill>
              </a:rPr>
              <a:t>      "name": "R2-D2",</a:t>
            </a:r>
          </a:p>
          <a:p>
            <a:pPr algn="l"/>
            <a:r>
              <a:rPr lang="en-IN" sz="2800" dirty="0">
                <a:solidFill>
                  <a:srgbClr val="FF0000"/>
                </a:solidFill>
              </a:rPr>
              <a:t>      "</a:t>
            </a:r>
            <a:r>
              <a:rPr lang="en-IN" sz="2800" dirty="0" err="1">
                <a:solidFill>
                  <a:srgbClr val="FF0000"/>
                </a:solidFill>
              </a:rPr>
              <a:t>primaryFunction</a:t>
            </a:r>
            <a:r>
              <a:rPr lang="en-IN" sz="2800" dirty="0">
                <a:solidFill>
                  <a:srgbClr val="FF0000"/>
                </a:solidFill>
              </a:rPr>
              <a:t>": "</a:t>
            </a:r>
            <a:r>
              <a:rPr lang="en-IN" sz="2800" dirty="0" err="1">
                <a:solidFill>
                  <a:srgbClr val="FF0000"/>
                </a:solidFill>
              </a:rPr>
              <a:t>Astromech</a:t>
            </a:r>
            <a:r>
              <a:rPr lang="en-IN" sz="2800" dirty="0">
                <a:solidFill>
                  <a:srgbClr val="FF0000"/>
                </a:solidFill>
              </a:rPr>
              <a:t>"</a:t>
            </a:r>
          </a:p>
          <a:p>
            <a:pPr algn="l"/>
            <a:r>
              <a:rPr lang="en-IN" sz="2800" dirty="0">
                <a:solidFill>
                  <a:srgbClr val="FF0000"/>
                </a:solidFill>
              </a:rPr>
              <a:t>    }</a:t>
            </a:r>
          </a:p>
          <a:p>
            <a:pPr algn="l"/>
            <a:r>
              <a:rPr lang="en-IN" sz="2800" dirty="0">
                <a:solidFill>
                  <a:srgbClr val="FF0000"/>
                </a:solidFill>
              </a:rPr>
              <a:t>  }</a:t>
            </a:r>
          </a:p>
          <a:p>
            <a:pPr algn="l"/>
            <a:r>
              <a:rPr lang="en-IN" sz="2800" dirty="0">
                <a:solidFill>
                  <a:srgbClr val="FF0000"/>
                </a:solidFill>
              </a:rPr>
              <a:t>}</a:t>
            </a:r>
          </a:p>
        </p:txBody>
      </p:sp>
      <p:sp>
        <p:nvSpPr>
          <p:cNvPr id="9" name="TextBox 8">
            <a:extLst>
              <a:ext uri="{FF2B5EF4-FFF2-40B4-BE49-F238E27FC236}">
                <a16:creationId xmlns:a16="http://schemas.microsoft.com/office/drawing/2014/main" id="{F9914F42-6EBB-42AF-B0D2-EA03ABF3CB21}"/>
              </a:ext>
            </a:extLst>
          </p:cNvPr>
          <p:cNvSpPr txBox="1"/>
          <p:nvPr/>
        </p:nvSpPr>
        <p:spPr>
          <a:xfrm>
            <a:off x="14856296" y="7289713"/>
            <a:ext cx="8280920" cy="20108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600" dirty="0">
                <a:solidFill>
                  <a:srgbClr val="FF0000"/>
                </a:solidFill>
              </a:rPr>
              <a:t>{</a:t>
            </a:r>
          </a:p>
          <a:p>
            <a:r>
              <a:rPr lang="en-IN" sz="3600" dirty="0">
                <a:solidFill>
                  <a:srgbClr val="FF0000"/>
                </a:solidFill>
              </a:rPr>
              <a:t>  "ep": "JEDI"</a:t>
            </a:r>
          </a:p>
          <a:p>
            <a:r>
              <a:rPr lang="en-IN" sz="3600" dirty="0">
                <a:solidFill>
                  <a:srgbClr val="FF0000"/>
                </a:solidFill>
              </a:rPr>
              <a:t>}</a:t>
            </a:r>
          </a:p>
        </p:txBody>
      </p:sp>
    </p:spTree>
    <p:extLst>
      <p:ext uri="{BB962C8B-B14F-4D97-AF65-F5344CB8AC3E}">
        <p14:creationId xmlns:p14="http://schemas.microsoft.com/office/powerpoint/2010/main" val="206071845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8179CE-0405-4FC8-BD07-E946095B5B69}"/>
              </a:ext>
            </a:extLst>
          </p:cNvPr>
          <p:cNvSpPr txBox="1"/>
          <p:nvPr/>
        </p:nvSpPr>
        <p:spPr>
          <a:xfrm>
            <a:off x="526704" y="305272"/>
            <a:ext cx="22178464" cy="62735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latin typeface="Arial" panose="020B0604020202020204" pitchFamily="34" charset="0"/>
                <a:cs typeface="Arial" panose="020B0604020202020204" pitchFamily="34" charset="0"/>
              </a:rPr>
              <a:t>In this query, the hero field returns the type Character, which might be either a Human or a Droid depending on the episode argument. In the direct selection, you can only ask for fields that exist on the Character interface, such as name.</a:t>
            </a:r>
          </a:p>
          <a:p>
            <a:pPr algn="l"/>
            <a:endParaRPr lang="en-IN" sz="3600" dirty="0">
              <a:latin typeface="Arial" panose="020B0604020202020204" pitchFamily="34" charset="0"/>
              <a:cs typeface="Arial" panose="020B0604020202020204" pitchFamily="34" charset="0"/>
            </a:endParaRPr>
          </a:p>
          <a:p>
            <a:pPr algn="l"/>
            <a:r>
              <a:rPr lang="en-IN" sz="3600" dirty="0">
                <a:latin typeface="Arial" panose="020B0604020202020204" pitchFamily="34" charset="0"/>
                <a:cs typeface="Arial" panose="020B0604020202020204" pitchFamily="34" charset="0"/>
              </a:rPr>
              <a:t>To ask for a field on the concrete type, you need to use an inline fragment with a type condition. Because the first fragment is </a:t>
            </a:r>
            <a:r>
              <a:rPr lang="en-IN" sz="3600" dirty="0" err="1">
                <a:latin typeface="Arial" panose="020B0604020202020204" pitchFamily="34" charset="0"/>
                <a:cs typeface="Arial" panose="020B0604020202020204" pitchFamily="34" charset="0"/>
              </a:rPr>
              <a:t>labeled</a:t>
            </a:r>
            <a:r>
              <a:rPr lang="en-IN" sz="3600" dirty="0">
                <a:latin typeface="Arial" panose="020B0604020202020204" pitchFamily="34" charset="0"/>
                <a:cs typeface="Arial" panose="020B0604020202020204" pitchFamily="34" charset="0"/>
              </a:rPr>
              <a:t> as ... on Droid, the </a:t>
            </a:r>
            <a:r>
              <a:rPr lang="en-IN" sz="3600" dirty="0" err="1">
                <a:latin typeface="Arial" panose="020B0604020202020204" pitchFamily="34" charset="0"/>
                <a:cs typeface="Arial" panose="020B0604020202020204" pitchFamily="34" charset="0"/>
              </a:rPr>
              <a:t>primaryFunction</a:t>
            </a:r>
            <a:r>
              <a:rPr lang="en-IN" sz="3600" dirty="0">
                <a:latin typeface="Arial" panose="020B0604020202020204" pitchFamily="34" charset="0"/>
                <a:cs typeface="Arial" panose="020B0604020202020204" pitchFamily="34" charset="0"/>
              </a:rPr>
              <a:t> field will only be executed if the Character returned from hero is of the Droid type. Similarly for the height field for the Human type.</a:t>
            </a:r>
          </a:p>
          <a:p>
            <a:pPr algn="l"/>
            <a:endParaRPr lang="en-IN" sz="3600" dirty="0">
              <a:latin typeface="Arial" panose="020B0604020202020204" pitchFamily="34" charset="0"/>
              <a:cs typeface="Arial" panose="020B0604020202020204" pitchFamily="34" charset="0"/>
            </a:endParaRPr>
          </a:p>
          <a:p>
            <a:pPr algn="l"/>
            <a:r>
              <a:rPr lang="en-IN" sz="3600" dirty="0">
                <a:latin typeface="Arial" panose="020B0604020202020204" pitchFamily="34" charset="0"/>
                <a:cs typeface="Arial" panose="020B0604020202020204" pitchFamily="34" charset="0"/>
              </a:rPr>
              <a:t>Named fragments can also be used in the same way, since a named fragment always has a type attached.</a:t>
            </a:r>
          </a:p>
          <a:p>
            <a:pPr algn="l"/>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225916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16C7C-440B-4611-9E24-75EA6AB1DB5D}"/>
              </a:ext>
            </a:extLst>
          </p:cNvPr>
          <p:cNvSpPr txBox="1"/>
          <p:nvPr/>
        </p:nvSpPr>
        <p:spPr>
          <a:xfrm>
            <a:off x="6093542" y="881336"/>
            <a:ext cx="12196916"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l">
              <a:spcAft>
                <a:spcPts val="125"/>
              </a:spcAft>
            </a:pPr>
            <a:r>
              <a:rPr lang="en-US" sz="4000" b="1" dirty="0">
                <a:solidFill>
                  <a:srgbClr val="000000"/>
                </a:solidFill>
                <a:effectLst/>
                <a:latin typeface="Times New Roman" panose="02020603050405020304" pitchFamily="18" charset="0"/>
                <a:ea typeface="Calibri" panose="020F0502020204030204" pitchFamily="34" charset="0"/>
              </a:rPr>
              <a:t>Directives </a:t>
            </a:r>
            <a:endParaRPr lang="en-IN" sz="5400" b="1"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E8E2DB5C-E110-4AC8-B03C-9139AF158A87}"/>
              </a:ext>
            </a:extLst>
          </p:cNvPr>
          <p:cNvSpPr txBox="1"/>
          <p:nvPr/>
        </p:nvSpPr>
        <p:spPr>
          <a:xfrm>
            <a:off x="886744" y="2033464"/>
            <a:ext cx="22178464" cy="115005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b="1" dirty="0">
                <a:latin typeface="Arial" panose="020B0604020202020204" pitchFamily="34" charset="0"/>
                <a:cs typeface="Arial" panose="020B0604020202020204" pitchFamily="34" charset="0"/>
              </a:rPr>
              <a:t>Configure </a:t>
            </a:r>
            <a:r>
              <a:rPr lang="en-IN" sz="3200" b="1" dirty="0" err="1">
                <a:latin typeface="Arial" panose="020B0604020202020204" pitchFamily="34" charset="0"/>
                <a:cs typeface="Arial" panose="020B0604020202020204" pitchFamily="34" charset="0"/>
              </a:rPr>
              <a:t>GraphQL</a:t>
            </a:r>
            <a:r>
              <a:rPr lang="en-IN" sz="3200" b="1" dirty="0">
                <a:latin typeface="Arial" panose="020B0604020202020204" pitchFamily="34" charset="0"/>
                <a:cs typeface="Arial" panose="020B0604020202020204" pitchFamily="34" charset="0"/>
              </a:rPr>
              <a:t> types, fields, and arguments</a:t>
            </a:r>
          </a:p>
          <a:p>
            <a:pPr algn="l"/>
            <a:r>
              <a:rPr lang="en-IN" sz="3200" dirty="0">
                <a:latin typeface="Arial" panose="020B0604020202020204" pitchFamily="34" charset="0"/>
                <a:cs typeface="Arial" panose="020B0604020202020204" pitchFamily="34" charset="0"/>
              </a:rPr>
              <a:t>A directive decorates part of a </a:t>
            </a:r>
            <a:r>
              <a:rPr lang="en-IN" sz="3200" dirty="0" err="1">
                <a:latin typeface="Arial" panose="020B0604020202020204" pitchFamily="34" charset="0"/>
                <a:cs typeface="Arial" panose="020B0604020202020204" pitchFamily="34" charset="0"/>
              </a:rPr>
              <a:t>GraphQL</a:t>
            </a:r>
            <a:r>
              <a:rPr lang="en-IN" sz="3200" dirty="0">
                <a:latin typeface="Arial" panose="020B0604020202020204" pitchFamily="34" charset="0"/>
                <a:cs typeface="Arial" panose="020B0604020202020204" pitchFamily="34" charset="0"/>
              </a:rPr>
              <a:t> schema or operation with additional configuration. Tools like Apollo Server (and Apollo Client) can read a </a:t>
            </a:r>
            <a:r>
              <a:rPr lang="en-IN" sz="3200" dirty="0" err="1">
                <a:latin typeface="Arial" panose="020B0604020202020204" pitchFamily="34" charset="0"/>
                <a:cs typeface="Arial" panose="020B0604020202020204" pitchFamily="34" charset="0"/>
              </a:rPr>
              <a:t>GraphQL</a:t>
            </a:r>
            <a:r>
              <a:rPr lang="en-IN" sz="3200" dirty="0">
                <a:latin typeface="Arial" panose="020B0604020202020204" pitchFamily="34" charset="0"/>
                <a:cs typeface="Arial" panose="020B0604020202020204" pitchFamily="34" charset="0"/>
              </a:rPr>
              <a:t> document's directives and perform custom logic as appropriate.</a:t>
            </a:r>
          </a:p>
          <a:p>
            <a:pPr algn="l"/>
            <a:endParaRPr lang="en-IN" sz="3200" dirty="0">
              <a:latin typeface="Arial" panose="020B0604020202020204" pitchFamily="34" charset="0"/>
              <a:cs typeface="Arial" panose="020B0604020202020204" pitchFamily="34" charset="0"/>
            </a:endParaRPr>
          </a:p>
          <a:p>
            <a:pPr algn="l"/>
            <a:r>
              <a:rPr lang="en-IN" sz="3200" dirty="0">
                <a:latin typeface="Arial" panose="020B0604020202020204" pitchFamily="34" charset="0"/>
                <a:cs typeface="Arial" panose="020B0604020202020204" pitchFamily="34" charset="0"/>
              </a:rPr>
              <a:t>Directives are preceded by the @ character, like so:</a:t>
            </a:r>
          </a:p>
          <a:p>
            <a:pPr algn="l"/>
            <a:endParaRPr lang="en-IN" sz="3200" dirty="0">
              <a:latin typeface="Arial" panose="020B0604020202020204" pitchFamily="34" charset="0"/>
              <a:cs typeface="Arial" panose="020B0604020202020204" pitchFamily="34" charset="0"/>
            </a:endParaRPr>
          </a:p>
          <a:p>
            <a:pPr algn="l"/>
            <a:r>
              <a:rPr lang="en-IN" sz="3200" dirty="0" err="1">
                <a:solidFill>
                  <a:srgbClr val="FF0000"/>
                </a:solidFill>
                <a:latin typeface="Arial" panose="020B0604020202020204" pitchFamily="34" charset="0"/>
                <a:cs typeface="Arial" panose="020B0604020202020204" pitchFamily="34" charset="0"/>
              </a:rPr>
              <a:t>schema.graphql</a:t>
            </a:r>
            <a:endParaRPr lang="en-IN" sz="3200" dirty="0">
              <a:solidFill>
                <a:srgbClr val="FF0000"/>
              </a:solidFill>
              <a:latin typeface="Arial" panose="020B0604020202020204" pitchFamily="34" charset="0"/>
              <a:cs typeface="Arial" panose="020B0604020202020204" pitchFamily="34" charset="0"/>
            </a:endParaRPr>
          </a:p>
          <a:p>
            <a:pPr algn="l"/>
            <a:endParaRPr lang="en-IN" sz="3200" dirty="0">
              <a:solidFill>
                <a:srgbClr val="FF0000"/>
              </a:solidFill>
              <a:latin typeface="Arial" panose="020B0604020202020204" pitchFamily="34" charset="0"/>
              <a:cs typeface="Arial" panose="020B0604020202020204" pitchFamily="34" charset="0"/>
            </a:endParaRPr>
          </a:p>
          <a:p>
            <a:pPr algn="l"/>
            <a:r>
              <a:rPr lang="en-IN" sz="3200" dirty="0">
                <a:solidFill>
                  <a:srgbClr val="FF0000"/>
                </a:solidFill>
                <a:latin typeface="Arial" panose="020B0604020202020204" pitchFamily="34" charset="0"/>
                <a:cs typeface="Arial" panose="020B0604020202020204" pitchFamily="34" charset="0"/>
              </a:rPr>
              <a:t>type </a:t>
            </a:r>
            <a:r>
              <a:rPr lang="en-IN" sz="3200" dirty="0" err="1">
                <a:solidFill>
                  <a:srgbClr val="FF0000"/>
                </a:solidFill>
                <a:latin typeface="Arial" panose="020B0604020202020204" pitchFamily="34" charset="0"/>
                <a:cs typeface="Arial" panose="020B0604020202020204" pitchFamily="34" charset="0"/>
              </a:rPr>
              <a:t>ExampleType</a:t>
            </a:r>
            <a:r>
              <a:rPr lang="en-IN" sz="3200" dirty="0">
                <a:solidFill>
                  <a:srgbClr val="FF0000"/>
                </a:solidFill>
                <a:latin typeface="Arial" panose="020B0604020202020204" pitchFamily="34" charset="0"/>
                <a:cs typeface="Arial" panose="020B0604020202020204" pitchFamily="34" charset="0"/>
              </a:rPr>
              <a:t> {</a:t>
            </a:r>
          </a:p>
          <a:p>
            <a:pPr algn="l"/>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oldField</a:t>
            </a:r>
            <a:r>
              <a:rPr lang="en-IN" sz="3200" dirty="0">
                <a:solidFill>
                  <a:srgbClr val="FF0000"/>
                </a:solidFill>
                <a:latin typeface="Arial" panose="020B0604020202020204" pitchFamily="34" charset="0"/>
                <a:cs typeface="Arial" panose="020B0604020202020204" pitchFamily="34" charset="0"/>
              </a:rPr>
              <a:t>: String @deprecated(reason: "Use `</a:t>
            </a:r>
            <a:r>
              <a:rPr lang="en-IN" sz="3200" dirty="0" err="1">
                <a:solidFill>
                  <a:srgbClr val="FF0000"/>
                </a:solidFill>
                <a:latin typeface="Arial" panose="020B0604020202020204" pitchFamily="34" charset="0"/>
                <a:cs typeface="Arial" panose="020B0604020202020204" pitchFamily="34" charset="0"/>
              </a:rPr>
              <a:t>newField</a:t>
            </a:r>
            <a:r>
              <a:rPr lang="en-IN" sz="3200" dirty="0">
                <a:solidFill>
                  <a:srgbClr val="FF0000"/>
                </a:solidFill>
                <a:latin typeface="Arial" panose="020B0604020202020204" pitchFamily="34" charset="0"/>
                <a:cs typeface="Arial" panose="020B0604020202020204" pitchFamily="34" charset="0"/>
              </a:rPr>
              <a:t>`.")</a:t>
            </a:r>
          </a:p>
          <a:p>
            <a:pPr algn="l"/>
            <a:r>
              <a:rPr lang="en-IN" sz="3200" dirty="0">
                <a:solidFill>
                  <a:srgbClr val="FF0000"/>
                </a:solidFill>
                <a:latin typeface="Arial" panose="020B0604020202020204" pitchFamily="34" charset="0"/>
                <a:cs typeface="Arial" panose="020B0604020202020204" pitchFamily="34" charset="0"/>
              </a:rPr>
              <a:t>  </a:t>
            </a:r>
            <a:r>
              <a:rPr lang="en-IN" sz="3200" dirty="0" err="1">
                <a:solidFill>
                  <a:srgbClr val="FF0000"/>
                </a:solidFill>
                <a:latin typeface="Arial" panose="020B0604020202020204" pitchFamily="34" charset="0"/>
                <a:cs typeface="Arial" panose="020B0604020202020204" pitchFamily="34" charset="0"/>
              </a:rPr>
              <a:t>newField</a:t>
            </a:r>
            <a:r>
              <a:rPr lang="en-IN" sz="3200" dirty="0">
                <a:solidFill>
                  <a:srgbClr val="FF0000"/>
                </a:solidFill>
                <a:latin typeface="Arial" panose="020B0604020202020204" pitchFamily="34" charset="0"/>
                <a:cs typeface="Arial" panose="020B0604020202020204" pitchFamily="34" charset="0"/>
              </a:rPr>
              <a:t>: String</a:t>
            </a:r>
          </a:p>
          <a:p>
            <a:pPr algn="l"/>
            <a:r>
              <a:rPr lang="en-IN" sz="3200" dirty="0">
                <a:solidFill>
                  <a:srgbClr val="FF0000"/>
                </a:solidFill>
                <a:latin typeface="Arial" panose="020B0604020202020204" pitchFamily="34" charset="0"/>
                <a:cs typeface="Arial" panose="020B0604020202020204" pitchFamily="34" charset="0"/>
              </a:rPr>
              <a:t>}</a:t>
            </a:r>
          </a:p>
          <a:p>
            <a:pPr algn="l"/>
            <a:endParaRPr lang="en-IN" sz="3200" dirty="0">
              <a:solidFill>
                <a:srgbClr val="FF0000"/>
              </a:solidFill>
              <a:latin typeface="Arial" panose="020B0604020202020204" pitchFamily="34" charset="0"/>
              <a:cs typeface="Arial" panose="020B0604020202020204" pitchFamily="34" charset="0"/>
            </a:endParaRPr>
          </a:p>
          <a:p>
            <a:pPr algn="l"/>
            <a:r>
              <a:rPr lang="en-IN" sz="3200" dirty="0">
                <a:solidFill>
                  <a:schemeClr val="tx1"/>
                </a:solidFill>
                <a:latin typeface="Arial" panose="020B0604020202020204" pitchFamily="34" charset="0"/>
                <a:cs typeface="Arial" panose="020B0604020202020204" pitchFamily="34" charset="0"/>
              </a:rPr>
              <a:t>This example shows the @deprecated directive, which is a default directive (i.e., it's part of the </a:t>
            </a:r>
            <a:r>
              <a:rPr lang="en-IN" sz="3200" dirty="0" err="1">
                <a:solidFill>
                  <a:schemeClr val="tx1"/>
                </a:solidFill>
                <a:latin typeface="Arial" panose="020B0604020202020204" pitchFamily="34" charset="0"/>
                <a:cs typeface="Arial" panose="020B0604020202020204" pitchFamily="34" charset="0"/>
              </a:rPr>
              <a:t>GraphQL</a:t>
            </a:r>
            <a:r>
              <a:rPr lang="en-IN" sz="3200" dirty="0">
                <a:solidFill>
                  <a:schemeClr val="tx1"/>
                </a:solidFill>
                <a:latin typeface="Arial" panose="020B0604020202020204" pitchFamily="34" charset="0"/>
                <a:cs typeface="Arial" panose="020B0604020202020204" pitchFamily="34" charset="0"/>
              </a:rPr>
              <a:t> specification). It demonstrates the following about directives:</a:t>
            </a:r>
          </a:p>
          <a:p>
            <a:pPr algn="l"/>
            <a:endParaRPr lang="en-IN" sz="3200" dirty="0">
              <a:solidFill>
                <a:schemeClr val="tx1"/>
              </a:solidFill>
              <a:latin typeface="Arial" panose="020B0604020202020204" pitchFamily="34" charset="0"/>
              <a:cs typeface="Arial" panose="020B0604020202020204" pitchFamily="34" charset="0"/>
            </a:endParaRPr>
          </a:p>
          <a:p>
            <a:pPr algn="l"/>
            <a:r>
              <a:rPr lang="en-IN" sz="3200" dirty="0">
                <a:solidFill>
                  <a:schemeClr val="tx1"/>
                </a:solidFill>
                <a:latin typeface="Arial" panose="020B0604020202020204" pitchFamily="34" charset="0"/>
                <a:cs typeface="Arial" panose="020B0604020202020204" pitchFamily="34" charset="0"/>
              </a:rPr>
              <a:t>Directives can take arguments of their own (reason in this case).</a:t>
            </a:r>
          </a:p>
          <a:p>
            <a:pPr algn="l"/>
            <a:r>
              <a:rPr lang="en-IN" sz="3200" dirty="0">
                <a:solidFill>
                  <a:schemeClr val="tx1"/>
                </a:solidFill>
                <a:latin typeface="Arial" panose="020B0604020202020204" pitchFamily="34" charset="0"/>
                <a:cs typeface="Arial" panose="020B0604020202020204" pitchFamily="34" charset="0"/>
              </a:rPr>
              <a:t>Directives appear after the declaration of what they decorate (the </a:t>
            </a:r>
            <a:r>
              <a:rPr lang="en-IN" sz="3200" dirty="0" err="1">
                <a:solidFill>
                  <a:schemeClr val="tx1"/>
                </a:solidFill>
                <a:latin typeface="Arial" panose="020B0604020202020204" pitchFamily="34" charset="0"/>
                <a:cs typeface="Arial" panose="020B0604020202020204" pitchFamily="34" charset="0"/>
              </a:rPr>
              <a:t>oldField</a:t>
            </a:r>
            <a:r>
              <a:rPr lang="en-IN" sz="3200" dirty="0">
                <a:solidFill>
                  <a:schemeClr val="tx1"/>
                </a:solidFill>
                <a:latin typeface="Arial" panose="020B0604020202020204" pitchFamily="34" charset="0"/>
                <a:cs typeface="Arial" panose="020B0604020202020204" pitchFamily="34" charset="0"/>
              </a:rPr>
              <a:t> field in this case)</a:t>
            </a:r>
            <a:endParaRPr lang="en-IN" sz="3200" dirty="0">
              <a:solidFill>
                <a:srgbClr val="FF0000"/>
              </a:solidFill>
              <a:latin typeface="Arial" panose="020B0604020202020204" pitchFamily="34" charset="0"/>
              <a:cs typeface="Arial" panose="020B0604020202020204" pitchFamily="34" charset="0"/>
            </a:endParaRPr>
          </a:p>
          <a:p>
            <a:pPr algn="l"/>
            <a:endParaRPr lang="en-IN"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77647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4C36C7-4AB7-4610-B829-97C003299463}"/>
              </a:ext>
            </a:extLst>
          </p:cNvPr>
          <p:cNvSpPr txBox="1"/>
          <p:nvPr/>
        </p:nvSpPr>
        <p:spPr>
          <a:xfrm>
            <a:off x="8935" y="1313384"/>
            <a:ext cx="24384000" cy="5247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400" b="1" dirty="0">
                <a:latin typeface="Arial" panose="020B0604020202020204" pitchFamily="34" charset="0"/>
                <a:cs typeface="Arial" panose="020B0604020202020204" pitchFamily="34" charset="0"/>
              </a:rPr>
              <a:t>Valid locations</a:t>
            </a:r>
          </a:p>
          <a:p>
            <a:pPr algn="l"/>
            <a:r>
              <a:rPr lang="en-IN" sz="2400" dirty="0">
                <a:latin typeface="Arial" panose="020B0604020202020204" pitchFamily="34" charset="0"/>
                <a:cs typeface="Arial" panose="020B0604020202020204" pitchFamily="34" charset="0"/>
              </a:rPr>
              <a:t>Each directive can only appear in certain locations within a </a:t>
            </a:r>
            <a:r>
              <a:rPr lang="en-IN" sz="2400" dirty="0" err="1">
                <a:latin typeface="Arial" panose="020B0604020202020204" pitchFamily="34" charset="0"/>
                <a:cs typeface="Arial" panose="020B0604020202020204" pitchFamily="34" charset="0"/>
              </a:rPr>
              <a:t>GraphQL</a:t>
            </a:r>
            <a:r>
              <a:rPr lang="en-IN" sz="2400" dirty="0">
                <a:latin typeface="Arial" panose="020B0604020202020204" pitchFamily="34" charset="0"/>
                <a:cs typeface="Arial" panose="020B0604020202020204" pitchFamily="34" charset="0"/>
              </a:rPr>
              <a:t> schema or operation. These locations are listed in the directive's definition.</a:t>
            </a:r>
          </a:p>
          <a:p>
            <a:pPr algn="l"/>
            <a:endParaRPr lang="en-IN" sz="2400" dirty="0">
              <a:latin typeface="Arial" panose="020B0604020202020204" pitchFamily="34" charset="0"/>
              <a:cs typeface="Arial" panose="020B0604020202020204" pitchFamily="34" charset="0"/>
            </a:endParaRPr>
          </a:p>
          <a:p>
            <a:pPr algn="l"/>
            <a:r>
              <a:rPr lang="en-IN" sz="2400" dirty="0">
                <a:latin typeface="Arial" panose="020B0604020202020204" pitchFamily="34" charset="0"/>
                <a:cs typeface="Arial" panose="020B0604020202020204" pitchFamily="34" charset="0"/>
              </a:rPr>
              <a:t>For example, here's the </a:t>
            </a:r>
            <a:r>
              <a:rPr lang="en-IN" sz="2400" dirty="0" err="1">
                <a:latin typeface="Arial" panose="020B0604020202020204" pitchFamily="34" charset="0"/>
                <a:cs typeface="Arial" panose="020B0604020202020204" pitchFamily="34" charset="0"/>
              </a:rPr>
              <a:t>GraphQL</a:t>
            </a:r>
            <a:r>
              <a:rPr lang="en-IN" sz="2400" dirty="0">
                <a:latin typeface="Arial" panose="020B0604020202020204" pitchFamily="34" charset="0"/>
                <a:cs typeface="Arial" panose="020B0604020202020204" pitchFamily="34" charset="0"/>
              </a:rPr>
              <a:t> spec's definition of the @deprecated directive:</a:t>
            </a:r>
          </a:p>
          <a:p>
            <a:pPr algn="l"/>
            <a:endParaRPr lang="en-IN" sz="2400" dirty="0">
              <a:latin typeface="Arial" panose="020B0604020202020204" pitchFamily="34" charset="0"/>
              <a:cs typeface="Arial" panose="020B0604020202020204" pitchFamily="34" charset="0"/>
            </a:endParaRPr>
          </a:p>
          <a:p>
            <a:pPr algn="l"/>
            <a:r>
              <a:rPr lang="en-IN" sz="2400" dirty="0">
                <a:solidFill>
                  <a:srgbClr val="FF0000"/>
                </a:solidFill>
                <a:latin typeface="Arial" panose="020B0604020202020204" pitchFamily="34" charset="0"/>
                <a:cs typeface="Arial" panose="020B0604020202020204" pitchFamily="34" charset="0"/>
              </a:rPr>
              <a:t>directive @deprecated(</a:t>
            </a:r>
          </a:p>
          <a:p>
            <a:pPr algn="l"/>
            <a:r>
              <a:rPr lang="en-IN" sz="2400" dirty="0">
                <a:solidFill>
                  <a:srgbClr val="FF0000"/>
                </a:solidFill>
                <a:latin typeface="Arial" panose="020B0604020202020204" pitchFamily="34" charset="0"/>
                <a:cs typeface="Arial" panose="020B0604020202020204" pitchFamily="34" charset="0"/>
              </a:rPr>
              <a:t>  reason: String = "No longer supported"</a:t>
            </a:r>
          </a:p>
          <a:p>
            <a:pPr algn="l"/>
            <a:r>
              <a:rPr lang="en-IN" sz="2400" dirty="0">
                <a:solidFill>
                  <a:srgbClr val="FF0000"/>
                </a:solidFill>
                <a:latin typeface="Arial" panose="020B0604020202020204" pitchFamily="34" charset="0"/>
                <a:cs typeface="Arial" panose="020B0604020202020204" pitchFamily="34" charset="0"/>
              </a:rPr>
              <a:t>) on FIELD_DEFINITION | ENUM_VALUE</a:t>
            </a:r>
          </a:p>
          <a:p>
            <a:pPr algn="l"/>
            <a:r>
              <a:rPr lang="en-IN" sz="2400" dirty="0">
                <a:latin typeface="Arial" panose="020B0604020202020204" pitchFamily="34" charset="0"/>
                <a:cs typeface="Arial" panose="020B0604020202020204" pitchFamily="34" charset="0"/>
              </a:rPr>
              <a:t>This indicates that @deprecated can decorate either a schema FIELD_DEFINITION (as shown at the top of the article) or a schema ENUM_VALUE definition (as shown here):</a:t>
            </a:r>
          </a:p>
          <a:p>
            <a:pPr algn="l"/>
            <a:endParaRPr lang="en-IN" sz="24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67299315-85F7-4628-A932-90EC0CA8F81F}"/>
              </a:ext>
            </a:extLst>
          </p:cNvPr>
          <p:cNvSpPr>
            <a:spLocks noChangeArrowheads="1"/>
          </p:cNvSpPr>
          <p:nvPr/>
        </p:nvSpPr>
        <p:spPr bwMode="auto">
          <a:xfrm>
            <a:off x="1111703" y="6755570"/>
            <a:ext cx="14379257" cy="969496"/>
          </a:xfrm>
          <a:prstGeom prst="rect">
            <a:avLst/>
          </a:prstGeom>
          <a:solidFill>
            <a:srgbClr val="EBE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5A6270"/>
                </a:solidFill>
                <a:effectLst/>
                <a:latin typeface="Source Sans Pro" panose="020B0503030403020204" pitchFamily="34" charset="0"/>
              </a:rPr>
              <a:t>The </a:t>
            </a:r>
            <a:r>
              <a:rPr kumimoji="0" lang="en-US" altLang="en-US" sz="4000" b="0" i="0" u="none" strike="noStrike" cap="none" normalizeH="0" baseline="0" dirty="0" err="1">
                <a:ln>
                  <a:noFill/>
                </a:ln>
                <a:solidFill>
                  <a:srgbClr val="3F20BA"/>
                </a:solidFill>
                <a:effectLst/>
                <a:latin typeface="Source Sans Pro" panose="020B0503030403020204" pitchFamily="34" charset="0"/>
              </a:rPr>
              <a:t>GraphQL</a:t>
            </a:r>
            <a:r>
              <a:rPr kumimoji="0" lang="en-US" altLang="en-US" sz="4000" b="0" i="0" u="none" strike="noStrike" cap="none" normalizeH="0" baseline="0" dirty="0">
                <a:ln>
                  <a:noFill/>
                </a:ln>
                <a:solidFill>
                  <a:srgbClr val="3F20BA"/>
                </a:solidFill>
                <a:effectLst/>
                <a:latin typeface="Source Sans Pro" panose="020B0503030403020204" pitchFamily="34" charset="0"/>
              </a:rPr>
              <a:t> specification</a:t>
            </a:r>
            <a:r>
              <a:rPr kumimoji="0" lang="en-US" altLang="en-US" sz="4000" b="0" i="0" u="none" strike="noStrike" cap="none" normalizeH="0" baseline="0" dirty="0">
                <a:ln>
                  <a:noFill/>
                </a:ln>
                <a:solidFill>
                  <a:srgbClr val="5A6270"/>
                </a:solidFill>
                <a:effectLst/>
                <a:latin typeface="Source Sans Pro" panose="020B0503030403020204" pitchFamily="34" charset="0"/>
              </a:rPr>
              <a:t> defines the following default directives:</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graphicFrame>
        <p:nvGraphicFramePr>
          <p:cNvPr id="7" name="Table 6">
            <a:extLst>
              <a:ext uri="{FF2B5EF4-FFF2-40B4-BE49-F238E27FC236}">
                <a16:creationId xmlns:a16="http://schemas.microsoft.com/office/drawing/2014/main" id="{04C38902-391E-44D1-8983-9A7EC105CE60}"/>
              </a:ext>
            </a:extLst>
          </p:cNvPr>
          <p:cNvGraphicFramePr>
            <a:graphicFrameLocks noGrp="1"/>
          </p:cNvGraphicFramePr>
          <p:nvPr>
            <p:extLst>
              <p:ext uri="{D42A27DB-BD31-4B8C-83A1-F6EECF244321}">
                <p14:modId xmlns:p14="http://schemas.microsoft.com/office/powerpoint/2010/main" val="3831812364"/>
              </p:ext>
            </p:extLst>
          </p:nvPr>
        </p:nvGraphicFramePr>
        <p:xfrm>
          <a:off x="598712" y="8802216"/>
          <a:ext cx="21530392" cy="3633136"/>
        </p:xfrm>
        <a:graphic>
          <a:graphicData uri="http://schemas.openxmlformats.org/drawingml/2006/table">
            <a:tbl>
              <a:tblPr/>
              <a:tblGrid>
                <a:gridCol w="10765196">
                  <a:extLst>
                    <a:ext uri="{9D8B030D-6E8A-4147-A177-3AD203B41FA5}">
                      <a16:colId xmlns:a16="http://schemas.microsoft.com/office/drawing/2014/main" val="3444180632"/>
                    </a:ext>
                  </a:extLst>
                </a:gridCol>
                <a:gridCol w="10765196">
                  <a:extLst>
                    <a:ext uri="{9D8B030D-6E8A-4147-A177-3AD203B41FA5}">
                      <a16:colId xmlns:a16="http://schemas.microsoft.com/office/drawing/2014/main" val="873261526"/>
                    </a:ext>
                  </a:extLst>
                </a:gridCol>
              </a:tblGrid>
              <a:tr h="509587">
                <a:tc>
                  <a:txBody>
                    <a:bodyPr/>
                    <a:lstStyle/>
                    <a:p>
                      <a:pPr algn="ctr"/>
                      <a:r>
                        <a:rPr lang="en-IN" sz="2400" b="0" cap="all">
                          <a:solidFill>
                            <a:srgbClr val="5A6270"/>
                          </a:solidFill>
                          <a:effectLst/>
                        </a:rPr>
                        <a:t>DIRECTIVE</a:t>
                      </a:r>
                    </a:p>
                  </a:txBody>
                  <a:tcPr marL="134102" marR="134102" marT="134102" marB="1341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0" cap="all">
                          <a:solidFill>
                            <a:srgbClr val="5A6270"/>
                          </a:solidFill>
                          <a:effectLst/>
                        </a:rPr>
                        <a:t>DESCRIPTION</a:t>
                      </a:r>
                    </a:p>
                  </a:txBody>
                  <a:tcPr marL="134102" marR="134102" marT="134102" marB="1341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781480"/>
                  </a:ext>
                </a:extLst>
              </a:tr>
              <a:tr h="509587">
                <a:tc>
                  <a:txBody>
                    <a:bodyPr/>
                    <a:lstStyle/>
                    <a:p>
                      <a:pPr algn="ctr" fontAlgn="t"/>
                      <a:r>
                        <a:rPr lang="en-IN" sz="2400" dirty="0">
                          <a:effectLst/>
                        </a:rPr>
                        <a:t>@deprecated(reason: String)</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400">
                          <a:effectLst/>
                        </a:rPr>
                        <a:t>Marks the schema definition of a field or enum value as deprecated with an optional reason.</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036492"/>
                  </a:ext>
                </a:extLst>
              </a:tr>
              <a:tr h="509587">
                <a:tc>
                  <a:txBody>
                    <a:bodyPr/>
                    <a:lstStyle/>
                    <a:p>
                      <a:pPr algn="ctr" fontAlgn="t"/>
                      <a:r>
                        <a:rPr lang="en-IN" sz="2400" dirty="0">
                          <a:effectLst/>
                        </a:rPr>
                        <a:t>@skip(if: Boolean!)</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400" dirty="0">
                          <a:effectLst/>
                        </a:rPr>
                        <a:t>If true, the decorated field or fragment in an operation is </a:t>
                      </a:r>
                      <a:r>
                        <a:rPr lang="en-IN" sz="2400" i="1" dirty="0">
                          <a:effectLst/>
                        </a:rPr>
                        <a:t>not</a:t>
                      </a:r>
                      <a:r>
                        <a:rPr lang="en-IN" sz="2400" dirty="0">
                          <a:effectLst/>
                        </a:rPr>
                        <a:t> resolved by the </a:t>
                      </a:r>
                      <a:r>
                        <a:rPr lang="en-IN" sz="2400" dirty="0" err="1">
                          <a:effectLst/>
                        </a:rPr>
                        <a:t>GraphQL</a:t>
                      </a:r>
                      <a:r>
                        <a:rPr lang="en-IN" sz="2400" dirty="0">
                          <a:effectLst/>
                        </a:rPr>
                        <a:t> server.</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418391"/>
                  </a:ext>
                </a:extLst>
              </a:tr>
              <a:tr h="509587">
                <a:tc>
                  <a:txBody>
                    <a:bodyPr/>
                    <a:lstStyle/>
                    <a:p>
                      <a:pPr algn="ctr" fontAlgn="t"/>
                      <a:r>
                        <a:rPr lang="en-IN" sz="2400">
                          <a:effectLst/>
                        </a:rPr>
                        <a:t>@include(if: Boolean!)</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400" dirty="0">
                          <a:effectLst/>
                        </a:rPr>
                        <a:t>If false, the decorated field or fragment in an operation is </a:t>
                      </a:r>
                      <a:r>
                        <a:rPr lang="en-IN" sz="2400" i="1" dirty="0">
                          <a:effectLst/>
                        </a:rPr>
                        <a:t>not</a:t>
                      </a:r>
                      <a:r>
                        <a:rPr lang="en-IN" sz="2400" dirty="0">
                          <a:effectLst/>
                        </a:rPr>
                        <a:t> resolved by the </a:t>
                      </a:r>
                      <a:r>
                        <a:rPr lang="en-IN" sz="2400" dirty="0" err="1">
                          <a:effectLst/>
                        </a:rPr>
                        <a:t>GraphQL</a:t>
                      </a:r>
                      <a:r>
                        <a:rPr lang="en-IN" sz="2400" dirty="0">
                          <a:effectLst/>
                        </a:rPr>
                        <a:t> server.</a:t>
                      </a:r>
                    </a:p>
                  </a:txBody>
                  <a:tcPr marL="134102" marR="134102" marT="134102" marB="134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52703"/>
                  </a:ext>
                </a:extLst>
              </a:tr>
            </a:tbl>
          </a:graphicData>
        </a:graphic>
      </p:graphicFrame>
    </p:spTree>
    <p:extLst>
      <p:ext uri="{BB962C8B-B14F-4D97-AF65-F5344CB8AC3E}">
        <p14:creationId xmlns:p14="http://schemas.microsoft.com/office/powerpoint/2010/main" val="38249973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fter a GraphQL service is running (typically at a URL on a web service),…"/>
          <p:cNvSpPr txBox="1"/>
          <p:nvPr/>
        </p:nvSpPr>
        <p:spPr>
          <a:xfrm>
            <a:off x="2168256" y="186731"/>
            <a:ext cx="12162940" cy="2915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spcBef>
                <a:spcPts val="0"/>
              </a:spcBef>
              <a:defRPr sz="3000">
                <a:solidFill>
                  <a:srgbClr val="202020"/>
                </a:solidFill>
                <a:latin typeface="Chalkboard"/>
                <a:ea typeface="Chalkboard"/>
                <a:cs typeface="Chalkboard"/>
                <a:sym typeface="Chalkboard"/>
              </a:defRPr>
            </a:pPr>
            <a:r>
              <a:t>After a GraphQL service is running (typically at a URL on a web service),</a:t>
            </a:r>
          </a:p>
          <a:p>
            <a:pPr algn="l" defTabSz="457200">
              <a:spcBef>
                <a:spcPts val="0"/>
              </a:spcBef>
              <a:defRPr sz="3000">
                <a:solidFill>
                  <a:srgbClr val="202020"/>
                </a:solidFill>
                <a:latin typeface="Chalkboard"/>
                <a:ea typeface="Chalkboard"/>
                <a:cs typeface="Chalkboard"/>
                <a:sym typeface="Chalkboard"/>
              </a:defRPr>
            </a:pPr>
            <a:r>
              <a:t> it can receive GraphQL queries to validate and execute. </a:t>
            </a:r>
          </a:p>
          <a:p>
            <a:pPr algn="l" defTabSz="457200">
              <a:spcBef>
                <a:spcPts val="0"/>
              </a:spcBef>
              <a:defRPr sz="3000">
                <a:solidFill>
                  <a:srgbClr val="202020"/>
                </a:solidFill>
                <a:latin typeface="Chalkboard"/>
                <a:ea typeface="Chalkboard"/>
                <a:cs typeface="Chalkboard"/>
                <a:sym typeface="Chalkboard"/>
              </a:defRPr>
            </a:pPr>
            <a:r>
              <a:t>The service first checks a query to ensure it only refers to the types and fields defined,</a:t>
            </a:r>
          </a:p>
          <a:p>
            <a:pPr algn="l" defTabSz="457200">
              <a:spcBef>
                <a:spcPts val="0"/>
              </a:spcBef>
              <a:defRPr sz="3000">
                <a:solidFill>
                  <a:srgbClr val="202020"/>
                </a:solidFill>
                <a:latin typeface="Chalkboard"/>
                <a:ea typeface="Chalkboard"/>
                <a:cs typeface="Chalkboard"/>
                <a:sym typeface="Chalkboard"/>
              </a:defRPr>
            </a:pPr>
            <a:r>
              <a:t> and then runs the provided functions to produce a result.</a:t>
            </a:r>
          </a:p>
        </p:txBody>
      </p:sp>
      <p:pic>
        <p:nvPicPr>
          <p:cNvPr id="178" name="Image 23-06-21 at 8.51 PM.jpg" descr="Image 23-06-21 at 8.51 PM.jpg"/>
          <p:cNvPicPr>
            <a:picLocks noChangeAspect="1"/>
          </p:cNvPicPr>
          <p:nvPr/>
        </p:nvPicPr>
        <p:blipFill>
          <a:blip r:embed="rId2"/>
          <a:stretch>
            <a:fillRect/>
          </a:stretch>
        </p:blipFill>
        <p:spPr>
          <a:xfrm>
            <a:off x="2147506" y="3391508"/>
            <a:ext cx="19765574" cy="8576079"/>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DF1DB7-E9DB-49E4-AB61-D20ABC12A6E1}"/>
              </a:ext>
            </a:extLst>
          </p:cNvPr>
          <p:cNvSpPr txBox="1"/>
          <p:nvPr/>
        </p:nvSpPr>
        <p:spPr>
          <a:xfrm>
            <a:off x="1390800" y="1169368"/>
            <a:ext cx="22178464" cy="7273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800" b="1" dirty="0"/>
              <a:t>To use a custom directive:</a:t>
            </a:r>
          </a:p>
          <a:p>
            <a:endParaRPr lang="en-IN" sz="3200" dirty="0"/>
          </a:p>
          <a:p>
            <a:pPr algn="l"/>
            <a:r>
              <a:rPr lang="en-IN" sz="3200" dirty="0"/>
              <a:t>Make sure the directive is defined in your schema with all valid locations listed.</a:t>
            </a:r>
          </a:p>
          <a:p>
            <a:pPr algn="l"/>
            <a:r>
              <a:rPr lang="en-IN" sz="3200" dirty="0"/>
              <a:t>If the directive uses a </a:t>
            </a:r>
            <a:r>
              <a:rPr lang="en-IN" sz="3200" dirty="0" err="1"/>
              <a:t>SchemaDirectiveVisitor</a:t>
            </a:r>
            <a:r>
              <a:rPr lang="en-IN" sz="3200" dirty="0"/>
              <a:t> subclass to perform custom logic, provide it to the </a:t>
            </a:r>
            <a:r>
              <a:rPr lang="en-IN" sz="3200" dirty="0" err="1"/>
              <a:t>ApolloServer</a:t>
            </a:r>
            <a:r>
              <a:rPr lang="en-IN" sz="3200" dirty="0"/>
              <a:t> constructor via the </a:t>
            </a:r>
            <a:r>
              <a:rPr lang="en-IN" sz="3200" dirty="0" err="1"/>
              <a:t>schemaDirectives</a:t>
            </a:r>
            <a:r>
              <a:rPr lang="en-IN" sz="3200" dirty="0"/>
              <a:t> object.</a:t>
            </a:r>
          </a:p>
          <a:p>
            <a:pPr algn="l"/>
            <a:endParaRPr lang="en-IN" sz="3200" dirty="0"/>
          </a:p>
          <a:p>
            <a:pPr algn="l"/>
            <a:r>
              <a:rPr lang="en-IN" sz="3200" dirty="0"/>
              <a:t>The </a:t>
            </a:r>
            <a:r>
              <a:rPr lang="en-IN" sz="3200" dirty="0" err="1"/>
              <a:t>schemaDirectives</a:t>
            </a:r>
            <a:r>
              <a:rPr lang="en-IN" sz="3200" dirty="0"/>
              <a:t> object maps the name of a directive (e.g., upper) to the subclass that implements its </a:t>
            </a:r>
            <a:r>
              <a:rPr lang="en-IN" sz="3200" dirty="0" err="1"/>
              <a:t>behavior</a:t>
            </a:r>
            <a:r>
              <a:rPr lang="en-IN" sz="3200" dirty="0"/>
              <a:t> (e.g., </a:t>
            </a:r>
            <a:r>
              <a:rPr lang="en-IN" sz="3200" dirty="0" err="1"/>
              <a:t>UpperCaseDirective</a:t>
            </a:r>
            <a:r>
              <a:rPr lang="en-IN" sz="3200" dirty="0"/>
              <a:t>).</a:t>
            </a:r>
          </a:p>
          <a:p>
            <a:pPr algn="l"/>
            <a:endParaRPr lang="en-IN" sz="3200" dirty="0"/>
          </a:p>
          <a:p>
            <a:pPr algn="l"/>
            <a:r>
              <a:rPr lang="en-IN" sz="3200" dirty="0"/>
              <a:t>The following example defines an </a:t>
            </a:r>
            <a:r>
              <a:rPr lang="en-IN" sz="3200" dirty="0" err="1"/>
              <a:t>UpperCaseDirective</a:t>
            </a:r>
            <a:r>
              <a:rPr lang="en-IN" sz="3200" dirty="0"/>
              <a:t> subclass for use with the @upper custom directive. Because it's decorated with @upper, the </a:t>
            </a:r>
            <a:r>
              <a:rPr lang="en-IN" sz="3200" dirty="0" err="1"/>
              <a:t>Query.hello</a:t>
            </a:r>
            <a:r>
              <a:rPr lang="en-IN" sz="3200" dirty="0"/>
              <a:t> field returns HELLO WORLD! instead of Hello world!.</a:t>
            </a:r>
          </a:p>
          <a:p>
            <a:endParaRPr lang="en-IN" sz="3200" dirty="0"/>
          </a:p>
        </p:txBody>
      </p:sp>
    </p:spTree>
    <p:extLst>
      <p:ext uri="{BB962C8B-B14F-4D97-AF65-F5344CB8AC3E}">
        <p14:creationId xmlns:p14="http://schemas.microsoft.com/office/powerpoint/2010/main" val="321031567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9191A-1B1E-40C6-A5F2-024C57C8CC70}"/>
              </a:ext>
            </a:extLst>
          </p:cNvPr>
          <p:cNvSpPr txBox="1"/>
          <p:nvPr/>
        </p:nvSpPr>
        <p:spPr>
          <a:xfrm>
            <a:off x="598712" y="1961456"/>
            <a:ext cx="9649072" cy="126957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 </a:t>
            </a:r>
            <a:r>
              <a:rPr lang="en-IN" sz="2800" dirty="0" err="1">
                <a:latin typeface="Arial" panose="020B0604020202020204" pitchFamily="34" charset="0"/>
                <a:cs typeface="Arial" panose="020B0604020202020204" pitchFamily="34" charset="0"/>
              </a:rPr>
              <a:t>ApolloServer</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gql</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SchemaDirectiveVisitor</a:t>
            </a:r>
            <a:r>
              <a:rPr lang="en-IN" sz="2800" dirty="0">
                <a:latin typeface="Arial" panose="020B0604020202020204" pitchFamily="34" charset="0"/>
                <a:cs typeface="Arial" panose="020B0604020202020204" pitchFamily="34" charset="0"/>
              </a:rPr>
              <a:t> } = require('apollo-server');</a:t>
            </a:r>
          </a:p>
          <a:p>
            <a:pPr algn="l"/>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 </a:t>
            </a:r>
            <a:r>
              <a:rPr lang="en-IN" sz="2800" dirty="0" err="1">
                <a:latin typeface="Arial" panose="020B0604020202020204" pitchFamily="34" charset="0"/>
                <a:cs typeface="Arial" panose="020B0604020202020204" pitchFamily="34" charset="0"/>
              </a:rPr>
              <a:t>defaultFieldResolver</a:t>
            </a:r>
            <a:r>
              <a:rPr lang="en-IN" sz="2800" dirty="0">
                <a:latin typeface="Arial" panose="020B0604020202020204" pitchFamily="34" charset="0"/>
                <a:cs typeface="Arial" panose="020B0604020202020204" pitchFamily="34" charset="0"/>
              </a:rPr>
              <a:t> } = require('</a:t>
            </a:r>
            <a:r>
              <a:rPr lang="en-IN" sz="2800" dirty="0" err="1">
                <a:latin typeface="Arial" panose="020B0604020202020204" pitchFamily="34" charset="0"/>
                <a:cs typeface="Arial" panose="020B0604020202020204" pitchFamily="34" charset="0"/>
              </a:rPr>
              <a:t>graphql</a:t>
            </a:r>
            <a:r>
              <a:rPr lang="en-IN" sz="2800" dirty="0">
                <a:latin typeface="Arial" panose="020B0604020202020204" pitchFamily="34" charset="0"/>
                <a:cs typeface="Arial" panose="020B0604020202020204" pitchFamily="34" charset="0"/>
              </a:rPr>
              <a:t>');</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Subclass definition for @upper directive logic</a:t>
            </a:r>
          </a:p>
          <a:p>
            <a:pPr algn="l"/>
            <a:r>
              <a:rPr lang="en-IN" sz="2800" dirty="0">
                <a:latin typeface="Arial" panose="020B0604020202020204" pitchFamily="34" charset="0"/>
                <a:cs typeface="Arial" panose="020B0604020202020204" pitchFamily="34" charset="0"/>
              </a:rPr>
              <a:t>class </a:t>
            </a:r>
            <a:r>
              <a:rPr lang="en-IN" sz="2800" dirty="0" err="1">
                <a:latin typeface="Arial" panose="020B0604020202020204" pitchFamily="34" charset="0"/>
                <a:cs typeface="Arial" panose="020B0604020202020204" pitchFamily="34" charset="0"/>
              </a:rPr>
              <a:t>UpperCaseDirective</a:t>
            </a:r>
            <a:r>
              <a:rPr lang="en-IN" sz="2800" dirty="0">
                <a:latin typeface="Arial" panose="020B0604020202020204" pitchFamily="34" charset="0"/>
                <a:cs typeface="Arial" panose="020B0604020202020204" pitchFamily="34" charset="0"/>
              </a:rPr>
              <a:t> extends </a:t>
            </a:r>
            <a:r>
              <a:rPr lang="en-IN" sz="2800" dirty="0" err="1">
                <a:latin typeface="Arial" panose="020B0604020202020204" pitchFamily="34" charset="0"/>
                <a:cs typeface="Arial" panose="020B0604020202020204" pitchFamily="34" charset="0"/>
              </a:rPr>
              <a:t>SchemaDirectiveVisitor</a:t>
            </a:r>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visitFieldDefinition</a:t>
            </a:r>
            <a:r>
              <a:rPr lang="en-IN" sz="2800" dirty="0">
                <a:latin typeface="Arial" panose="020B0604020202020204" pitchFamily="34" charset="0"/>
                <a:cs typeface="Arial" panose="020B0604020202020204" pitchFamily="34" charset="0"/>
              </a:rPr>
              <a:t>(field) {</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 resolve = </a:t>
            </a:r>
            <a:r>
              <a:rPr lang="en-IN" sz="2800" dirty="0" err="1">
                <a:latin typeface="Arial" panose="020B0604020202020204" pitchFamily="34" charset="0"/>
                <a:cs typeface="Arial" panose="020B0604020202020204" pitchFamily="34" charset="0"/>
              </a:rPr>
              <a:t>defaultFieldResolver</a:t>
            </a:r>
            <a:r>
              <a:rPr lang="en-IN" sz="2800" dirty="0">
                <a:latin typeface="Arial" panose="020B0604020202020204" pitchFamily="34" charset="0"/>
                <a:cs typeface="Arial" panose="020B0604020202020204" pitchFamily="34" charset="0"/>
              </a:rPr>
              <a:t> } = field;</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field.resolve</a:t>
            </a:r>
            <a:r>
              <a:rPr lang="en-IN" sz="2800" dirty="0">
                <a:latin typeface="Arial" panose="020B0604020202020204" pitchFamily="34" charset="0"/>
                <a:cs typeface="Arial" panose="020B0604020202020204" pitchFamily="34" charset="0"/>
              </a:rPr>
              <a:t> = async function (...</a:t>
            </a:r>
            <a:r>
              <a:rPr lang="en-IN" sz="2800" dirty="0" err="1">
                <a:latin typeface="Arial" panose="020B0604020202020204" pitchFamily="34" charset="0"/>
                <a:cs typeface="Arial" panose="020B0604020202020204" pitchFamily="34" charset="0"/>
              </a:rPr>
              <a:t>args</a:t>
            </a:r>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result = await </a:t>
            </a:r>
            <a:r>
              <a:rPr lang="en-IN" sz="2800" dirty="0" err="1">
                <a:latin typeface="Arial" panose="020B0604020202020204" pitchFamily="34" charset="0"/>
                <a:cs typeface="Arial" panose="020B0604020202020204" pitchFamily="34" charset="0"/>
              </a:rPr>
              <a:t>resolve.apply</a:t>
            </a:r>
            <a:r>
              <a:rPr lang="en-IN" sz="2800" dirty="0">
                <a:latin typeface="Arial" panose="020B0604020202020204" pitchFamily="34" charset="0"/>
                <a:cs typeface="Arial" panose="020B0604020202020204" pitchFamily="34" charset="0"/>
              </a:rPr>
              <a:t>(this, </a:t>
            </a:r>
            <a:r>
              <a:rPr lang="en-IN" sz="2800" dirty="0" err="1">
                <a:latin typeface="Arial" panose="020B0604020202020204" pitchFamily="34" charset="0"/>
                <a:cs typeface="Arial" panose="020B0604020202020204" pitchFamily="34" charset="0"/>
              </a:rPr>
              <a:t>args</a:t>
            </a:r>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if (</a:t>
            </a:r>
            <a:r>
              <a:rPr lang="en-IN" sz="2800" dirty="0" err="1">
                <a:latin typeface="Arial" panose="020B0604020202020204" pitchFamily="34" charset="0"/>
                <a:cs typeface="Arial" panose="020B0604020202020204" pitchFamily="34" charset="0"/>
              </a:rPr>
              <a:t>typeof</a:t>
            </a:r>
            <a:r>
              <a:rPr lang="en-IN" sz="2800" dirty="0">
                <a:latin typeface="Arial" panose="020B0604020202020204" pitchFamily="34" charset="0"/>
                <a:cs typeface="Arial" panose="020B0604020202020204" pitchFamily="34" charset="0"/>
              </a:rPr>
              <a:t> result === 'string') {</a:t>
            </a:r>
          </a:p>
          <a:p>
            <a:pPr algn="l"/>
            <a:r>
              <a:rPr lang="en-IN" sz="2800" dirty="0">
                <a:latin typeface="Arial" panose="020B0604020202020204" pitchFamily="34" charset="0"/>
                <a:cs typeface="Arial" panose="020B0604020202020204" pitchFamily="34" charset="0"/>
              </a:rPr>
              <a:t>        return </a:t>
            </a:r>
            <a:r>
              <a:rPr lang="en-IN" sz="2800" dirty="0" err="1">
                <a:latin typeface="Arial" panose="020B0604020202020204" pitchFamily="34" charset="0"/>
                <a:cs typeface="Arial" panose="020B0604020202020204" pitchFamily="34" charset="0"/>
              </a:rPr>
              <a:t>result.toUpperCase</a:t>
            </a:r>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return result;</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Schema definition (including custom directive)</a:t>
            </a:r>
          </a:p>
          <a:p>
            <a:pPr algn="l"/>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typeDefs</a:t>
            </a:r>
            <a:r>
              <a:rPr lang="en-IN" sz="2800" dirty="0">
                <a:latin typeface="Arial" panose="020B0604020202020204" pitchFamily="34" charset="0"/>
                <a:cs typeface="Arial" panose="020B0604020202020204" pitchFamily="34" charset="0"/>
              </a:rPr>
              <a:t> = </a:t>
            </a:r>
            <a:r>
              <a:rPr lang="en-IN" sz="2800" dirty="0" err="1">
                <a:latin typeface="Arial" panose="020B0604020202020204" pitchFamily="34" charset="0"/>
                <a:cs typeface="Arial" panose="020B0604020202020204" pitchFamily="34" charset="0"/>
              </a:rPr>
              <a:t>gql</a:t>
            </a:r>
            <a:r>
              <a:rPr lang="en-IN" sz="2800" dirty="0">
                <a:latin typeface="Arial" panose="020B0604020202020204" pitchFamily="34" charset="0"/>
                <a:cs typeface="Arial" panose="020B0604020202020204" pitchFamily="34" charset="0"/>
              </a:rPr>
              <a:t>`</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directive @upper on FIELD_DEFINITION</a:t>
            </a:r>
          </a:p>
          <a:p>
            <a:pPr algn="l"/>
            <a:endParaRPr lang="en-IN" sz="2800" dirty="0">
              <a:latin typeface="Arial" panose="020B0604020202020204" pitchFamily="34" charset="0"/>
              <a:cs typeface="Arial" panose="020B0604020202020204" pitchFamily="34" charset="0"/>
            </a:endParaRPr>
          </a:p>
          <a:p>
            <a:pPr algn="l"/>
            <a:endParaRPr lang="en-IN"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2C9AA67-0F47-4F92-B58F-AA5C97465E14}"/>
              </a:ext>
            </a:extLst>
          </p:cNvPr>
          <p:cNvSpPr txBox="1"/>
          <p:nvPr/>
        </p:nvSpPr>
        <p:spPr>
          <a:xfrm>
            <a:off x="11039872" y="0"/>
            <a:ext cx="12196916" cy="128240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  type Query {</a:t>
            </a:r>
          </a:p>
          <a:p>
            <a:pPr algn="l"/>
            <a:r>
              <a:rPr lang="en-IN" sz="2800" dirty="0">
                <a:latin typeface="Arial" panose="020B0604020202020204" pitchFamily="34" charset="0"/>
                <a:cs typeface="Arial" panose="020B0604020202020204" pitchFamily="34" charset="0"/>
              </a:rPr>
              <a:t>    hello: String @upper</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Resolvers</a:t>
            </a:r>
          </a:p>
          <a:p>
            <a:pPr algn="l"/>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resolvers = {</a:t>
            </a:r>
          </a:p>
          <a:p>
            <a:pPr algn="l"/>
            <a:r>
              <a:rPr lang="en-IN" sz="2800" dirty="0">
                <a:latin typeface="Arial" panose="020B0604020202020204" pitchFamily="34" charset="0"/>
                <a:cs typeface="Arial" panose="020B0604020202020204" pitchFamily="34" charset="0"/>
              </a:rPr>
              <a:t>  Query: {</a:t>
            </a:r>
          </a:p>
          <a:p>
            <a:pPr algn="l"/>
            <a:r>
              <a:rPr lang="en-IN" sz="2800" dirty="0">
                <a:latin typeface="Arial" panose="020B0604020202020204" pitchFamily="34" charset="0"/>
                <a:cs typeface="Arial" panose="020B0604020202020204" pitchFamily="34" charset="0"/>
              </a:rPr>
              <a:t>    hello: (parent, </a:t>
            </a:r>
            <a:r>
              <a:rPr lang="en-IN" sz="2800" dirty="0" err="1">
                <a:latin typeface="Arial" panose="020B0604020202020204" pitchFamily="34" charset="0"/>
                <a:cs typeface="Arial" panose="020B0604020202020204" pitchFamily="34" charset="0"/>
              </a:rPr>
              <a:t>args</a:t>
            </a:r>
            <a:r>
              <a:rPr lang="en-IN" sz="2800" dirty="0">
                <a:latin typeface="Arial" panose="020B0604020202020204" pitchFamily="34" charset="0"/>
                <a:cs typeface="Arial" panose="020B0604020202020204" pitchFamily="34" charset="0"/>
              </a:rPr>
              <a:t>, context) =&gt; {</a:t>
            </a:r>
          </a:p>
          <a:p>
            <a:pPr algn="l"/>
            <a:r>
              <a:rPr lang="en-IN" sz="2800" dirty="0">
                <a:latin typeface="Arial" panose="020B0604020202020204" pitchFamily="34" charset="0"/>
                <a:cs typeface="Arial" panose="020B0604020202020204" pitchFamily="34" charset="0"/>
              </a:rPr>
              <a:t>      return 'Hello world!';</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Add directive to the </a:t>
            </a:r>
            <a:r>
              <a:rPr lang="en-IN" sz="2800" dirty="0" err="1">
                <a:latin typeface="Arial" panose="020B0604020202020204" pitchFamily="34" charset="0"/>
                <a:cs typeface="Arial" panose="020B0604020202020204" pitchFamily="34" charset="0"/>
              </a:rPr>
              <a:t>ApolloServer</a:t>
            </a:r>
            <a:r>
              <a:rPr lang="en-IN" sz="2800" dirty="0">
                <a:latin typeface="Arial" panose="020B0604020202020204" pitchFamily="34" charset="0"/>
                <a:cs typeface="Arial" panose="020B0604020202020204" pitchFamily="34" charset="0"/>
              </a:rPr>
              <a:t> constructor</a:t>
            </a:r>
          </a:p>
          <a:p>
            <a:pPr algn="l"/>
            <a:r>
              <a:rPr lang="en-IN" sz="2800" dirty="0" err="1">
                <a:latin typeface="Arial" panose="020B0604020202020204" pitchFamily="34" charset="0"/>
                <a:cs typeface="Arial" panose="020B0604020202020204" pitchFamily="34" charset="0"/>
              </a:rPr>
              <a:t>const</a:t>
            </a:r>
            <a:r>
              <a:rPr lang="en-IN" sz="2800" dirty="0">
                <a:latin typeface="Arial" panose="020B0604020202020204" pitchFamily="34" charset="0"/>
                <a:cs typeface="Arial" panose="020B0604020202020204" pitchFamily="34" charset="0"/>
              </a:rPr>
              <a:t> server = new </a:t>
            </a:r>
            <a:r>
              <a:rPr lang="en-IN" sz="2800" dirty="0" err="1">
                <a:latin typeface="Arial" panose="020B0604020202020204" pitchFamily="34" charset="0"/>
                <a:cs typeface="Arial" panose="020B0604020202020204" pitchFamily="34" charset="0"/>
              </a:rPr>
              <a:t>ApolloServer</a:t>
            </a:r>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typeDefs</a:t>
            </a:r>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  resolvers,</a:t>
            </a:r>
          </a:p>
          <a:p>
            <a:pPr algn="l"/>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schemaDirectives</a:t>
            </a:r>
            <a:r>
              <a:rPr lang="en-IN" sz="2800" dirty="0">
                <a:latin typeface="Arial" panose="020B0604020202020204" pitchFamily="34" charset="0"/>
                <a:cs typeface="Arial" panose="020B0604020202020204" pitchFamily="34" charset="0"/>
              </a:rPr>
              <a:t>: {    upper: </a:t>
            </a:r>
            <a:r>
              <a:rPr lang="en-IN" sz="2800" dirty="0" err="1">
                <a:latin typeface="Arial" panose="020B0604020202020204" pitchFamily="34" charset="0"/>
                <a:cs typeface="Arial" panose="020B0604020202020204" pitchFamily="34" charset="0"/>
              </a:rPr>
              <a:t>UpperCaseDirective</a:t>
            </a:r>
            <a:r>
              <a:rPr lang="en-IN" sz="2800" dirty="0">
                <a:latin typeface="Arial" panose="020B0604020202020204" pitchFamily="34" charset="0"/>
                <a:cs typeface="Arial" panose="020B0604020202020204" pitchFamily="34" charset="0"/>
              </a:rPr>
              <a:t>,  }</a:t>
            </a:r>
          </a:p>
          <a:p>
            <a:pPr algn="l"/>
            <a:r>
              <a:rPr lang="en-IN" sz="2800" dirty="0">
                <a:latin typeface="Arial" panose="020B0604020202020204" pitchFamily="34" charset="0"/>
                <a:cs typeface="Arial" panose="020B0604020202020204" pitchFamily="34" charset="0"/>
              </a:rPr>
              <a:t>});</a:t>
            </a:r>
          </a:p>
          <a:p>
            <a:pPr algn="l"/>
            <a:endParaRPr lang="en-IN" sz="2800" dirty="0">
              <a:latin typeface="Arial" panose="020B0604020202020204" pitchFamily="34" charset="0"/>
              <a:cs typeface="Arial" panose="020B0604020202020204" pitchFamily="34" charset="0"/>
            </a:endParaRPr>
          </a:p>
          <a:p>
            <a:pPr algn="l"/>
            <a:r>
              <a:rPr lang="en-IN" sz="2800" dirty="0" err="1">
                <a:latin typeface="Arial" panose="020B0604020202020204" pitchFamily="34" charset="0"/>
                <a:cs typeface="Arial" panose="020B0604020202020204" pitchFamily="34" charset="0"/>
              </a:rPr>
              <a:t>server.listen</a:t>
            </a:r>
            <a:r>
              <a:rPr lang="en-IN" sz="2800" dirty="0">
                <a:latin typeface="Arial" panose="020B0604020202020204" pitchFamily="34" charset="0"/>
                <a:cs typeface="Arial" panose="020B0604020202020204" pitchFamily="34" charset="0"/>
              </a:rPr>
              <a:t>().then(({ </a:t>
            </a:r>
            <a:r>
              <a:rPr lang="en-IN" sz="2800" dirty="0" err="1">
                <a:latin typeface="Arial" panose="020B0604020202020204" pitchFamily="34" charset="0"/>
                <a:cs typeface="Arial" panose="020B0604020202020204" pitchFamily="34" charset="0"/>
              </a:rPr>
              <a:t>url</a:t>
            </a:r>
            <a:r>
              <a:rPr lang="en-IN" sz="2800" dirty="0">
                <a:latin typeface="Arial" panose="020B0604020202020204" pitchFamily="34" charset="0"/>
                <a:cs typeface="Arial" panose="020B0604020202020204" pitchFamily="34" charset="0"/>
              </a:rPr>
              <a:t> }) =&gt; {</a:t>
            </a:r>
          </a:p>
          <a:p>
            <a:pPr algn="l"/>
            <a:r>
              <a:rPr lang="en-IN" sz="2800" dirty="0">
                <a:latin typeface="Arial" panose="020B0604020202020204" pitchFamily="34" charset="0"/>
                <a:cs typeface="Arial" panose="020B0604020202020204" pitchFamily="34" charset="0"/>
              </a:rPr>
              <a:t>  console.log(`🚀 Server ready at ${</a:t>
            </a:r>
            <a:r>
              <a:rPr lang="en-IN" sz="2800" dirty="0" err="1">
                <a:latin typeface="Arial" panose="020B0604020202020204" pitchFamily="34" charset="0"/>
                <a:cs typeface="Arial" panose="020B0604020202020204" pitchFamily="34" charset="0"/>
              </a:rPr>
              <a:t>url</a:t>
            </a:r>
            <a:r>
              <a:rPr lang="en-IN" sz="2800" dirty="0">
                <a:latin typeface="Arial" panose="020B0604020202020204" pitchFamily="34" charset="0"/>
                <a:cs typeface="Arial" panose="020B0604020202020204" pitchFamily="34" charset="0"/>
              </a:rPr>
              <a:t>}`)</a:t>
            </a:r>
          </a:p>
          <a:p>
            <a:pPr algn="l"/>
            <a:r>
              <a:rPr lang="en-IN"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8546494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DA6A4-2625-4601-817C-49E1DE1D69D0}"/>
              </a:ext>
            </a:extLst>
          </p:cNvPr>
          <p:cNvSpPr txBox="1"/>
          <p:nvPr/>
        </p:nvSpPr>
        <p:spPr>
          <a:xfrm>
            <a:off x="4991200" y="1025352"/>
            <a:ext cx="1219691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600" b="1" i="0" dirty="0">
                <a:solidFill>
                  <a:srgbClr val="202020"/>
                </a:solidFill>
                <a:effectLst/>
                <a:latin typeface="Rubik"/>
              </a:rPr>
              <a:t>Introspection</a:t>
            </a:r>
            <a:endParaRPr lang="en-IN" b="1" i="0" dirty="0">
              <a:solidFill>
                <a:srgbClr val="202020"/>
              </a:solidFill>
              <a:effectLst/>
              <a:latin typeface="Rubik"/>
            </a:endParaRPr>
          </a:p>
        </p:txBody>
      </p:sp>
      <p:sp>
        <p:nvSpPr>
          <p:cNvPr id="6" name="TextBox 5">
            <a:extLst>
              <a:ext uri="{FF2B5EF4-FFF2-40B4-BE49-F238E27FC236}">
                <a16:creationId xmlns:a16="http://schemas.microsoft.com/office/drawing/2014/main" id="{D0C99CB7-2559-42E4-8EB6-6FF933AF0C85}"/>
              </a:ext>
            </a:extLst>
          </p:cNvPr>
          <p:cNvSpPr txBox="1"/>
          <p:nvPr/>
        </p:nvSpPr>
        <p:spPr>
          <a:xfrm>
            <a:off x="958752" y="2177480"/>
            <a:ext cx="21530392" cy="5165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dirty="0"/>
              <a:t>It's often useful to ask a </a:t>
            </a:r>
            <a:r>
              <a:rPr lang="en-IN" sz="3200" dirty="0" err="1"/>
              <a:t>GraphQL</a:t>
            </a:r>
            <a:r>
              <a:rPr lang="en-IN" sz="3200" dirty="0"/>
              <a:t> schema for information about what queries it supports. </a:t>
            </a:r>
            <a:r>
              <a:rPr lang="en-IN" sz="3200" dirty="0" err="1"/>
              <a:t>GraphQL</a:t>
            </a:r>
            <a:r>
              <a:rPr lang="en-IN" sz="3200" dirty="0"/>
              <a:t> allows us to do so using the introspection system!</a:t>
            </a:r>
          </a:p>
          <a:p>
            <a:pPr algn="l"/>
            <a:endParaRPr lang="en-IN" sz="3200" dirty="0"/>
          </a:p>
          <a:p>
            <a:pPr algn="l"/>
            <a:r>
              <a:rPr lang="en-IN" sz="3200" dirty="0"/>
              <a:t>For our Star Wars example, the file </a:t>
            </a:r>
            <a:r>
              <a:rPr lang="en-IN" sz="3200" dirty="0" err="1"/>
              <a:t>starWarsIntrospection-test.ts</a:t>
            </a:r>
            <a:r>
              <a:rPr lang="en-IN" sz="3200" dirty="0"/>
              <a:t> contains a number of queries demonstrating the introspection system, and is a test file that can be run to exercise the reference implementation's introspection system.</a:t>
            </a:r>
          </a:p>
          <a:p>
            <a:pPr algn="l"/>
            <a:endParaRPr lang="en-IN" sz="3200" dirty="0"/>
          </a:p>
          <a:p>
            <a:pPr algn="l"/>
            <a:r>
              <a:rPr lang="en-IN" sz="3200" dirty="0"/>
              <a:t>We designed the type system, so we know what types are available, but if we didn't, we can ask </a:t>
            </a:r>
            <a:r>
              <a:rPr lang="en-IN" sz="3200" dirty="0" err="1"/>
              <a:t>GraphQL</a:t>
            </a:r>
            <a:r>
              <a:rPr lang="en-IN" sz="3200" dirty="0"/>
              <a:t>, by querying the __schema field, always available on the root type of a Query. Let's do so now, and ask what types are available.</a:t>
            </a:r>
          </a:p>
          <a:p>
            <a:pPr algn="l"/>
            <a:endParaRPr lang="en-IN" sz="3200" dirty="0"/>
          </a:p>
        </p:txBody>
      </p:sp>
      <p:sp>
        <p:nvSpPr>
          <p:cNvPr id="8" name="TextBox 7">
            <a:extLst>
              <a:ext uri="{FF2B5EF4-FFF2-40B4-BE49-F238E27FC236}">
                <a16:creationId xmlns:a16="http://schemas.microsoft.com/office/drawing/2014/main" id="{383DA33C-F536-4BD5-91E3-D62119FD1D35}"/>
              </a:ext>
            </a:extLst>
          </p:cNvPr>
          <p:cNvSpPr txBox="1"/>
          <p:nvPr/>
        </p:nvSpPr>
        <p:spPr>
          <a:xfrm>
            <a:off x="1390800" y="8082136"/>
            <a:ext cx="7704856" cy="4739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solidFill>
                  <a:srgbClr val="FF0000"/>
                </a:solidFill>
                <a:latin typeface="Arial" panose="020B0604020202020204" pitchFamily="34" charset="0"/>
                <a:cs typeface="Arial" panose="020B0604020202020204" pitchFamily="34" charset="0"/>
              </a:rPr>
              <a:t>{</a:t>
            </a:r>
          </a:p>
          <a:p>
            <a:pPr algn="l"/>
            <a:r>
              <a:rPr lang="en-IN" sz="3600" dirty="0">
                <a:solidFill>
                  <a:srgbClr val="FF0000"/>
                </a:solidFill>
                <a:latin typeface="Arial" panose="020B0604020202020204" pitchFamily="34" charset="0"/>
                <a:cs typeface="Arial" panose="020B0604020202020204" pitchFamily="34" charset="0"/>
              </a:rPr>
              <a:t>  __schema {</a:t>
            </a:r>
          </a:p>
          <a:p>
            <a:pPr algn="l"/>
            <a:r>
              <a:rPr lang="en-IN" sz="3600" dirty="0">
                <a:solidFill>
                  <a:srgbClr val="FF0000"/>
                </a:solidFill>
                <a:latin typeface="Arial" panose="020B0604020202020204" pitchFamily="34" charset="0"/>
                <a:cs typeface="Arial" panose="020B0604020202020204" pitchFamily="34" charset="0"/>
              </a:rPr>
              <a:t>    types {</a:t>
            </a:r>
          </a:p>
          <a:p>
            <a:pPr algn="l"/>
            <a:r>
              <a:rPr lang="en-IN" sz="3600" dirty="0">
                <a:solidFill>
                  <a:srgbClr val="FF0000"/>
                </a:solidFill>
                <a:latin typeface="Arial" panose="020B0604020202020204" pitchFamily="34" charset="0"/>
                <a:cs typeface="Arial" panose="020B0604020202020204" pitchFamily="34" charset="0"/>
              </a:rPr>
              <a:t>      name</a:t>
            </a:r>
          </a:p>
          <a:p>
            <a:pPr algn="l"/>
            <a:r>
              <a:rPr lang="en-IN" sz="3600" dirty="0">
                <a:solidFill>
                  <a:srgbClr val="FF0000"/>
                </a:solidFill>
                <a:latin typeface="Arial" panose="020B0604020202020204" pitchFamily="34" charset="0"/>
                <a:cs typeface="Arial" panose="020B0604020202020204" pitchFamily="34" charset="0"/>
              </a:rPr>
              <a:t>    }</a:t>
            </a:r>
          </a:p>
          <a:p>
            <a:pPr algn="l"/>
            <a:r>
              <a:rPr lang="en-IN" sz="3600" dirty="0">
                <a:solidFill>
                  <a:srgbClr val="FF0000"/>
                </a:solidFill>
                <a:latin typeface="Arial" panose="020B0604020202020204" pitchFamily="34" charset="0"/>
                <a:cs typeface="Arial" panose="020B0604020202020204" pitchFamily="34" charset="0"/>
              </a:rPr>
              <a:t>  }</a:t>
            </a:r>
          </a:p>
          <a:p>
            <a:pPr algn="l"/>
            <a:r>
              <a:rPr lang="en-IN" sz="36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0284827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5E73B-A63E-41EF-A806-F53943AB50E0}"/>
              </a:ext>
            </a:extLst>
          </p:cNvPr>
          <p:cNvSpPr txBox="1"/>
          <p:nvPr/>
        </p:nvSpPr>
        <p:spPr>
          <a:xfrm>
            <a:off x="1822848" y="593304"/>
            <a:ext cx="20162240" cy="5401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IN" sz="4000" b="1" i="0" dirty="0">
                <a:solidFill>
                  <a:srgbClr val="202020"/>
                </a:solidFill>
                <a:effectLst/>
                <a:latin typeface="Arial" panose="020B0604020202020204" pitchFamily="34" charset="0"/>
                <a:cs typeface="Arial" panose="020B0604020202020204" pitchFamily="34" charset="0"/>
              </a:rPr>
              <a:t>Query, Character, Human, Episode, Droid</a:t>
            </a:r>
            <a:r>
              <a:rPr lang="en-IN" sz="4000" b="0" i="0" dirty="0">
                <a:solidFill>
                  <a:srgbClr val="202020"/>
                </a:solidFill>
                <a:effectLst/>
                <a:latin typeface="Arial" panose="020B0604020202020204" pitchFamily="34" charset="0"/>
                <a:cs typeface="Arial" panose="020B0604020202020204" pitchFamily="34" charset="0"/>
              </a:rPr>
              <a:t> - These are the ones that we defined in our type system.</a:t>
            </a:r>
          </a:p>
          <a:p>
            <a:pPr algn="l">
              <a:buFont typeface="Arial" panose="020B0604020202020204" pitchFamily="34" charset="0"/>
              <a:buChar char="•"/>
            </a:pPr>
            <a:r>
              <a:rPr lang="en-IN" sz="4000" b="1" i="0" dirty="0">
                <a:solidFill>
                  <a:srgbClr val="202020"/>
                </a:solidFill>
                <a:effectLst/>
                <a:latin typeface="Arial" panose="020B0604020202020204" pitchFamily="34" charset="0"/>
                <a:cs typeface="Arial" panose="020B0604020202020204" pitchFamily="34" charset="0"/>
              </a:rPr>
              <a:t>String, Boolean</a:t>
            </a:r>
            <a:r>
              <a:rPr lang="en-IN" sz="4000" b="0" i="0" dirty="0">
                <a:solidFill>
                  <a:srgbClr val="202020"/>
                </a:solidFill>
                <a:effectLst/>
                <a:latin typeface="Arial" panose="020B0604020202020204" pitchFamily="34" charset="0"/>
                <a:cs typeface="Arial" panose="020B0604020202020204" pitchFamily="34" charset="0"/>
              </a:rPr>
              <a:t> - These are built-in scalars that the type system provided.</a:t>
            </a:r>
          </a:p>
          <a:p>
            <a:pPr algn="l">
              <a:buFont typeface="Arial" panose="020B0604020202020204" pitchFamily="34" charset="0"/>
              <a:buChar char="•"/>
            </a:pPr>
            <a:r>
              <a:rPr lang="en-IN" sz="4000" b="1" i="0" dirty="0">
                <a:solidFill>
                  <a:srgbClr val="202020"/>
                </a:solidFill>
                <a:effectLst/>
                <a:latin typeface="Arial" panose="020B0604020202020204" pitchFamily="34" charset="0"/>
                <a:cs typeface="Arial" panose="020B0604020202020204" pitchFamily="34" charset="0"/>
              </a:rPr>
              <a:t>__Schema, __Type, __</a:t>
            </a:r>
            <a:r>
              <a:rPr lang="en-IN" sz="4000" b="1" i="0" dirty="0" err="1">
                <a:solidFill>
                  <a:srgbClr val="202020"/>
                </a:solidFill>
                <a:effectLst/>
                <a:latin typeface="Arial" panose="020B0604020202020204" pitchFamily="34" charset="0"/>
                <a:cs typeface="Arial" panose="020B0604020202020204" pitchFamily="34" charset="0"/>
              </a:rPr>
              <a:t>TypeKind</a:t>
            </a:r>
            <a:r>
              <a:rPr lang="en-IN" sz="4000" b="1" i="0" dirty="0">
                <a:solidFill>
                  <a:srgbClr val="202020"/>
                </a:solidFill>
                <a:effectLst/>
                <a:latin typeface="Arial" panose="020B0604020202020204" pitchFamily="34" charset="0"/>
                <a:cs typeface="Arial" panose="020B0604020202020204" pitchFamily="34" charset="0"/>
              </a:rPr>
              <a:t>, __Field, __</a:t>
            </a:r>
            <a:r>
              <a:rPr lang="en-IN" sz="4000" b="1" i="0" dirty="0" err="1">
                <a:solidFill>
                  <a:srgbClr val="202020"/>
                </a:solidFill>
                <a:effectLst/>
                <a:latin typeface="Arial" panose="020B0604020202020204" pitchFamily="34" charset="0"/>
                <a:cs typeface="Arial" panose="020B0604020202020204" pitchFamily="34" charset="0"/>
              </a:rPr>
              <a:t>InputValue</a:t>
            </a:r>
            <a:r>
              <a:rPr lang="en-IN" sz="4000" b="1" i="0" dirty="0">
                <a:solidFill>
                  <a:srgbClr val="202020"/>
                </a:solidFill>
                <a:effectLst/>
                <a:latin typeface="Arial" panose="020B0604020202020204" pitchFamily="34" charset="0"/>
                <a:cs typeface="Arial" panose="020B0604020202020204" pitchFamily="34" charset="0"/>
              </a:rPr>
              <a:t>, __</a:t>
            </a:r>
            <a:r>
              <a:rPr lang="en-IN" sz="4000" b="1" i="0" dirty="0" err="1">
                <a:solidFill>
                  <a:srgbClr val="202020"/>
                </a:solidFill>
                <a:effectLst/>
                <a:latin typeface="Arial" panose="020B0604020202020204" pitchFamily="34" charset="0"/>
                <a:cs typeface="Arial" panose="020B0604020202020204" pitchFamily="34" charset="0"/>
              </a:rPr>
              <a:t>EnumValue</a:t>
            </a:r>
            <a:r>
              <a:rPr lang="en-IN" sz="4000" b="1" i="0" dirty="0">
                <a:solidFill>
                  <a:srgbClr val="202020"/>
                </a:solidFill>
                <a:effectLst/>
                <a:latin typeface="Arial" panose="020B0604020202020204" pitchFamily="34" charset="0"/>
                <a:cs typeface="Arial" panose="020B0604020202020204" pitchFamily="34" charset="0"/>
              </a:rPr>
              <a:t>, __Directive</a:t>
            </a:r>
            <a:r>
              <a:rPr lang="en-IN" sz="4000" b="0" i="0" dirty="0">
                <a:solidFill>
                  <a:srgbClr val="202020"/>
                </a:solidFill>
                <a:effectLst/>
                <a:latin typeface="Arial" panose="020B0604020202020204" pitchFamily="34" charset="0"/>
                <a:cs typeface="Arial" panose="020B0604020202020204" pitchFamily="34" charset="0"/>
              </a:rPr>
              <a:t> - These all are preceded with a double underscore, indicating that they are part of the introspection system.</a:t>
            </a:r>
          </a:p>
          <a:p>
            <a:br>
              <a:rPr lang="en-IN" sz="4000"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13142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B124F-B213-40D1-B351-453B633FB8BC}"/>
              </a:ext>
            </a:extLst>
          </p:cNvPr>
          <p:cNvSpPr txBox="1"/>
          <p:nvPr/>
        </p:nvSpPr>
        <p:spPr>
          <a:xfrm>
            <a:off x="1102768" y="449288"/>
            <a:ext cx="21098344" cy="37446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b="1" dirty="0">
                <a:latin typeface="Arial" panose="020B0604020202020204" pitchFamily="34" charset="0"/>
                <a:cs typeface="Arial" panose="020B0604020202020204" pitchFamily="34" charset="0"/>
              </a:rPr>
              <a:t>Prefetching data</a:t>
            </a:r>
          </a:p>
          <a:p>
            <a:pPr algn="l"/>
            <a:r>
              <a:rPr lang="en-IN" sz="2800" dirty="0">
                <a:latin typeface="Arial" panose="020B0604020202020204" pitchFamily="34" charset="0"/>
                <a:cs typeface="Arial" panose="020B0604020202020204" pitchFamily="34" charset="0"/>
              </a:rPr>
              <a:t>Prefetching is one of the easiest ways to make your application's UI feel a lot faster with Apollo Client. Prefetching simply means loading data into the cache before it needs to be rendered on the screen. Essentially, we want to load all data required for a view as soon as we can guess that a user will navigate to it.</a:t>
            </a:r>
          </a:p>
          <a:p>
            <a:pPr algn="l"/>
            <a:endParaRPr lang="en-IN" sz="2800" dirty="0">
              <a:latin typeface="Arial" panose="020B0604020202020204" pitchFamily="34" charset="0"/>
              <a:cs typeface="Arial" panose="020B0604020202020204" pitchFamily="34" charset="0"/>
            </a:endParaRPr>
          </a:p>
          <a:p>
            <a:pPr algn="l"/>
            <a:r>
              <a:rPr lang="en-IN" sz="2800" dirty="0">
                <a:latin typeface="Arial" panose="020B0604020202020204" pitchFamily="34" charset="0"/>
                <a:cs typeface="Arial" panose="020B0604020202020204" pitchFamily="34" charset="0"/>
              </a:rPr>
              <a:t>We can accomplish this in only a few lines of code by calling </a:t>
            </a:r>
            <a:r>
              <a:rPr lang="en-IN" sz="2800" dirty="0" err="1">
                <a:latin typeface="Arial" panose="020B0604020202020204" pitchFamily="34" charset="0"/>
                <a:cs typeface="Arial" panose="020B0604020202020204" pitchFamily="34" charset="0"/>
              </a:rPr>
              <a:t>client.query</a:t>
            </a:r>
            <a:r>
              <a:rPr lang="en-IN" sz="2800" dirty="0">
                <a:latin typeface="Arial" panose="020B0604020202020204" pitchFamily="34" charset="0"/>
                <a:cs typeface="Arial" panose="020B0604020202020204" pitchFamily="34" charset="0"/>
              </a:rPr>
              <a:t> whenever the user hovers over a link.</a:t>
            </a:r>
          </a:p>
          <a:p>
            <a:pPr algn="l"/>
            <a:endParaRPr lang="en-IN"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E1DFF8A-D70F-4DEC-9F5B-A5B0E7AC97E6}"/>
              </a:ext>
            </a:extLst>
          </p:cNvPr>
          <p:cNvSpPr txBox="1"/>
          <p:nvPr/>
        </p:nvSpPr>
        <p:spPr>
          <a:xfrm>
            <a:off x="742728" y="4409728"/>
            <a:ext cx="12169352" cy="6186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b="0" i="0" dirty="0">
                <a:solidFill>
                  <a:srgbClr val="FF0000"/>
                </a:solidFill>
                <a:effectLst/>
                <a:latin typeface="Source Sans Pro" panose="020B0503030403020204" pitchFamily="34" charset="0"/>
              </a:rPr>
              <a:t>function Feed() { </a:t>
            </a:r>
            <a:r>
              <a:rPr lang="en-IN" sz="3600" b="0" i="0" dirty="0" err="1">
                <a:solidFill>
                  <a:srgbClr val="FF0000"/>
                </a:solidFill>
                <a:effectLst/>
                <a:latin typeface="Source Sans Pro" panose="020B0503030403020204" pitchFamily="34" charset="0"/>
              </a:rPr>
              <a:t>const</a:t>
            </a:r>
            <a:r>
              <a:rPr lang="en-IN" sz="3600" b="0" i="0" dirty="0">
                <a:solidFill>
                  <a:srgbClr val="FF0000"/>
                </a:solidFill>
                <a:effectLst/>
                <a:latin typeface="Source Sans Pro" panose="020B0503030403020204" pitchFamily="34" charset="0"/>
              </a:rPr>
              <a:t> { loading, error, data, client } = </a:t>
            </a:r>
            <a:r>
              <a:rPr lang="en-IN" sz="3600" b="0" i="0" dirty="0" err="1">
                <a:solidFill>
                  <a:srgbClr val="FF0000"/>
                </a:solidFill>
                <a:effectLst/>
                <a:latin typeface="Source Sans Pro" panose="020B0503030403020204" pitchFamily="34" charset="0"/>
              </a:rPr>
              <a:t>useQuery</a:t>
            </a:r>
            <a:r>
              <a:rPr lang="en-IN" sz="3600" b="0" i="0" dirty="0">
                <a:solidFill>
                  <a:srgbClr val="FF0000"/>
                </a:solidFill>
                <a:effectLst/>
                <a:latin typeface="Source Sans Pro" panose="020B0503030403020204" pitchFamily="34" charset="0"/>
              </a:rPr>
              <a:t>(GET_DOGS); let content; if (loading) { content = &lt;Fetching /&gt;; } else if (error) { content = &lt;Error /&gt;; } else { content = ( &lt;</a:t>
            </a:r>
            <a:r>
              <a:rPr lang="en-IN" sz="3600" b="0" i="0" dirty="0" err="1">
                <a:solidFill>
                  <a:srgbClr val="FF0000"/>
                </a:solidFill>
                <a:effectLst/>
                <a:latin typeface="Source Sans Pro" panose="020B0503030403020204" pitchFamily="34" charset="0"/>
              </a:rPr>
              <a:t>DogList</a:t>
            </a:r>
            <a:r>
              <a:rPr lang="en-IN" sz="3600" b="0" i="0" dirty="0">
                <a:solidFill>
                  <a:srgbClr val="FF0000"/>
                </a:solidFill>
                <a:effectLst/>
                <a:latin typeface="Source Sans Pro" panose="020B0503030403020204" pitchFamily="34" charset="0"/>
              </a:rPr>
              <a:t> data={</a:t>
            </a:r>
            <a:r>
              <a:rPr lang="en-IN" sz="3600" b="0" i="0" dirty="0" err="1">
                <a:solidFill>
                  <a:srgbClr val="FF0000"/>
                </a:solidFill>
                <a:effectLst/>
                <a:latin typeface="Source Sans Pro" panose="020B0503030403020204" pitchFamily="34" charset="0"/>
              </a:rPr>
              <a:t>data.dogs</a:t>
            </a:r>
            <a:r>
              <a:rPr lang="en-IN" sz="3600" b="0" i="0" dirty="0">
                <a:solidFill>
                  <a:srgbClr val="FF0000"/>
                </a:solidFill>
                <a:effectLst/>
                <a:latin typeface="Source Sans Pro" panose="020B0503030403020204" pitchFamily="34" charset="0"/>
              </a:rPr>
              <a:t>} </a:t>
            </a:r>
            <a:r>
              <a:rPr lang="en-IN" sz="3600" b="0" i="0" dirty="0" err="1">
                <a:solidFill>
                  <a:srgbClr val="FF0000"/>
                </a:solidFill>
                <a:effectLst/>
                <a:latin typeface="Source Sans Pro" panose="020B0503030403020204" pitchFamily="34" charset="0"/>
              </a:rPr>
              <a:t>renderRow</a:t>
            </a:r>
            <a:r>
              <a:rPr lang="en-IN" sz="3600" b="0" i="0" dirty="0">
                <a:solidFill>
                  <a:srgbClr val="FF0000"/>
                </a:solidFill>
                <a:effectLst/>
                <a:latin typeface="Source Sans Pro" panose="020B0503030403020204" pitchFamily="34" charset="0"/>
              </a:rPr>
              <a:t>={(type, data) =&gt; ( &lt;Link to={{ pathname: `/${</a:t>
            </a:r>
            <a:r>
              <a:rPr lang="en-IN" sz="3600" b="0" i="0" dirty="0" err="1">
                <a:solidFill>
                  <a:srgbClr val="FF0000"/>
                </a:solidFill>
                <a:effectLst/>
                <a:latin typeface="Source Sans Pro" panose="020B0503030403020204" pitchFamily="34" charset="0"/>
              </a:rPr>
              <a:t>data.breed</a:t>
            </a:r>
            <a:r>
              <a:rPr lang="en-IN" sz="3600" b="0" i="0" dirty="0">
                <a:solidFill>
                  <a:srgbClr val="FF0000"/>
                </a:solidFill>
                <a:effectLst/>
                <a:latin typeface="Source Sans Pro" panose="020B0503030403020204" pitchFamily="34" charset="0"/>
              </a:rPr>
              <a:t>}/${data.id}`, state: { id: data.id } }} </a:t>
            </a:r>
            <a:r>
              <a:rPr lang="en-IN" sz="3600" b="0" i="0" dirty="0" err="1">
                <a:solidFill>
                  <a:srgbClr val="FF0000"/>
                </a:solidFill>
                <a:effectLst/>
                <a:latin typeface="Source Sans Pro" panose="020B0503030403020204" pitchFamily="34" charset="0"/>
              </a:rPr>
              <a:t>onMouseOver</a:t>
            </a:r>
            <a:r>
              <a:rPr lang="en-IN" sz="3600" b="0" i="0" dirty="0">
                <a:solidFill>
                  <a:srgbClr val="FF0000"/>
                </a:solidFill>
                <a:effectLst/>
                <a:latin typeface="Source Sans Pro" panose="020B0503030403020204" pitchFamily="34" charset="0"/>
              </a:rPr>
              <a:t>={() =&gt; </a:t>
            </a:r>
            <a:r>
              <a:rPr lang="en-IN" sz="3600" b="0" i="0" dirty="0" err="1">
                <a:solidFill>
                  <a:srgbClr val="FF0000"/>
                </a:solidFill>
                <a:effectLst/>
                <a:latin typeface="Source Sans Pro" panose="020B0503030403020204" pitchFamily="34" charset="0"/>
              </a:rPr>
              <a:t>client.query</a:t>
            </a:r>
            <a:r>
              <a:rPr lang="en-IN" sz="3600" b="0" i="0" dirty="0">
                <a:solidFill>
                  <a:srgbClr val="FF0000"/>
                </a:solidFill>
                <a:effectLst/>
                <a:latin typeface="Source Sans Pro" panose="020B0503030403020204" pitchFamily="34" charset="0"/>
              </a:rPr>
              <a:t>({ query: GET_DOG, variables: { breed: </a:t>
            </a:r>
            <a:r>
              <a:rPr lang="en-IN" sz="3600" b="0" i="0" dirty="0" err="1">
                <a:solidFill>
                  <a:srgbClr val="FF0000"/>
                </a:solidFill>
                <a:effectLst/>
                <a:latin typeface="Source Sans Pro" panose="020B0503030403020204" pitchFamily="34" charset="0"/>
              </a:rPr>
              <a:t>data.breed</a:t>
            </a:r>
            <a:r>
              <a:rPr lang="en-IN" sz="3600" b="0" i="0" dirty="0">
                <a:solidFill>
                  <a:srgbClr val="FF0000"/>
                </a:solidFill>
                <a:effectLst/>
                <a:latin typeface="Source Sans Pro" panose="020B0503030403020204" pitchFamily="34" charset="0"/>
              </a:rPr>
              <a:t> } }) } style={{ </a:t>
            </a:r>
            <a:r>
              <a:rPr lang="en-IN" sz="3600" b="0" i="0" dirty="0" err="1">
                <a:solidFill>
                  <a:srgbClr val="FF0000"/>
                </a:solidFill>
                <a:effectLst/>
                <a:latin typeface="Source Sans Pro" panose="020B0503030403020204" pitchFamily="34" charset="0"/>
              </a:rPr>
              <a:t>textDecoration</a:t>
            </a:r>
            <a:r>
              <a:rPr lang="en-IN" sz="3600" b="0" i="0" dirty="0">
                <a:solidFill>
                  <a:srgbClr val="FF0000"/>
                </a:solidFill>
                <a:effectLst/>
                <a:latin typeface="Source Sans Pro" panose="020B0503030403020204" pitchFamily="34" charset="0"/>
              </a:rPr>
              <a:t>: "none" }} &gt; &lt;Dog {...data} </a:t>
            </a:r>
            <a:r>
              <a:rPr lang="en-IN" sz="3600" b="0" i="0" dirty="0" err="1">
                <a:solidFill>
                  <a:srgbClr val="FF0000"/>
                </a:solidFill>
                <a:effectLst/>
                <a:latin typeface="Source Sans Pro" panose="020B0503030403020204" pitchFamily="34" charset="0"/>
              </a:rPr>
              <a:t>url</a:t>
            </a:r>
            <a:r>
              <a:rPr lang="en-IN" sz="3600" b="0" i="0" dirty="0">
                <a:solidFill>
                  <a:srgbClr val="FF0000"/>
                </a:solidFill>
                <a:effectLst/>
                <a:latin typeface="Source Sans Pro" panose="020B0503030403020204" pitchFamily="34" charset="0"/>
              </a:rPr>
              <a:t>={</a:t>
            </a:r>
            <a:r>
              <a:rPr lang="en-IN" sz="3600" b="0" i="0" dirty="0" err="1">
                <a:solidFill>
                  <a:srgbClr val="FF0000"/>
                </a:solidFill>
                <a:effectLst/>
                <a:latin typeface="Source Sans Pro" panose="020B0503030403020204" pitchFamily="34" charset="0"/>
              </a:rPr>
              <a:t>data.displayImage</a:t>
            </a:r>
            <a:r>
              <a:rPr lang="en-IN" sz="3600" b="0" i="0" dirty="0">
                <a:solidFill>
                  <a:srgbClr val="FF0000"/>
                </a:solidFill>
                <a:effectLst/>
                <a:latin typeface="Source Sans Pro" panose="020B0503030403020204" pitchFamily="34" charset="0"/>
              </a:rPr>
              <a:t>} /&gt; &lt;/Link&gt; )} /&gt; ); } return ( &lt;View style={</a:t>
            </a:r>
            <a:r>
              <a:rPr lang="en-IN" sz="3600" b="0" i="0" dirty="0" err="1">
                <a:solidFill>
                  <a:srgbClr val="FF0000"/>
                </a:solidFill>
                <a:effectLst/>
                <a:latin typeface="Source Sans Pro" panose="020B0503030403020204" pitchFamily="34" charset="0"/>
              </a:rPr>
              <a:t>styles.container</a:t>
            </a:r>
            <a:r>
              <a:rPr lang="en-IN" sz="3600" b="0" i="0" dirty="0">
                <a:solidFill>
                  <a:srgbClr val="FF0000"/>
                </a:solidFill>
                <a:effectLst/>
                <a:latin typeface="Source Sans Pro" panose="020B0503030403020204" pitchFamily="34" charset="0"/>
              </a:rPr>
              <a:t>}&gt; &lt;Header /&gt; {content} &lt;/View&gt; ); } </a:t>
            </a:r>
            <a:br>
              <a:rPr lang="en-IN" sz="3600" dirty="0">
                <a:solidFill>
                  <a:srgbClr val="FF0000"/>
                </a:solidFill>
              </a:rPr>
            </a:br>
            <a:endParaRPr lang="en-IN" sz="3600" dirty="0">
              <a:solidFill>
                <a:srgbClr val="FF0000"/>
              </a:solidFill>
            </a:endParaRPr>
          </a:p>
        </p:txBody>
      </p:sp>
    </p:spTree>
    <p:extLst>
      <p:ext uri="{BB962C8B-B14F-4D97-AF65-F5344CB8AC3E}">
        <p14:creationId xmlns:p14="http://schemas.microsoft.com/office/powerpoint/2010/main" val="33099879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2A8441-273D-4D53-BD76-9132280C90F1}"/>
              </a:ext>
            </a:extLst>
          </p:cNvPr>
          <p:cNvSpPr txBox="1"/>
          <p:nvPr/>
        </p:nvSpPr>
        <p:spPr>
          <a:xfrm>
            <a:off x="1030760" y="953344"/>
            <a:ext cx="21242360" cy="5293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dirty="0"/>
              <a:t>All we have to do is access the client in the render prop function and call </a:t>
            </a:r>
            <a:r>
              <a:rPr lang="en-IN" sz="3200" dirty="0" err="1"/>
              <a:t>client.query</a:t>
            </a:r>
            <a:r>
              <a:rPr lang="en-IN" sz="3200" dirty="0"/>
              <a:t> when the user hovers over the link. Once the user clicks on the link, the data will already be available in the Apollo cache, so the user won't see a loading state.</a:t>
            </a:r>
          </a:p>
          <a:p>
            <a:pPr algn="l"/>
            <a:endParaRPr lang="en-IN" sz="3200" dirty="0"/>
          </a:p>
          <a:p>
            <a:pPr algn="l"/>
            <a:r>
              <a:rPr lang="en-IN" sz="3200" dirty="0"/>
              <a:t>There are a lot of different ways to anticipate that the user will end up needing some data in the UI. In addition to using the hover state, here are some other places you can preload data:</a:t>
            </a:r>
          </a:p>
          <a:p>
            <a:pPr algn="l"/>
            <a:endParaRPr lang="en-IN" sz="3200" dirty="0"/>
          </a:p>
          <a:p>
            <a:pPr algn="l"/>
            <a:r>
              <a:rPr lang="en-IN" sz="3200" dirty="0"/>
              <a:t>The next step of a multi-step wizard immediately</a:t>
            </a:r>
          </a:p>
          <a:p>
            <a:pPr algn="l"/>
            <a:r>
              <a:rPr lang="en-IN" sz="3200" dirty="0"/>
              <a:t>The route of a call-to-action button</a:t>
            </a:r>
          </a:p>
          <a:p>
            <a:pPr algn="l"/>
            <a:r>
              <a:rPr lang="en-IN" sz="3200" dirty="0"/>
              <a:t>All of the data for a sub-area of the application, to make navigating within that area instant</a:t>
            </a:r>
          </a:p>
        </p:txBody>
      </p:sp>
    </p:spTree>
    <p:extLst>
      <p:ext uri="{BB962C8B-B14F-4D97-AF65-F5344CB8AC3E}">
        <p14:creationId xmlns:p14="http://schemas.microsoft.com/office/powerpoint/2010/main" val="347492067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F54DA-2674-4FA6-813C-6FF25752D344}"/>
              </a:ext>
            </a:extLst>
          </p:cNvPr>
          <p:cNvSpPr txBox="1"/>
          <p:nvPr/>
        </p:nvSpPr>
        <p:spPr>
          <a:xfrm>
            <a:off x="742728" y="521296"/>
            <a:ext cx="23186576" cy="70788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b="1" i="0" dirty="0">
                <a:solidFill>
                  <a:srgbClr val="2F353F"/>
                </a:solidFill>
                <a:effectLst/>
                <a:latin typeface="Source Sans Pro" panose="020B0503030403020204" pitchFamily="34" charset="0"/>
              </a:rPr>
              <a:t>Subscriptions</a:t>
            </a:r>
          </a:p>
          <a:p>
            <a:pPr algn="l"/>
            <a:r>
              <a:rPr lang="en-IN" sz="3600" b="0" i="0" dirty="0">
                <a:solidFill>
                  <a:srgbClr val="5A6270"/>
                </a:solidFill>
                <a:effectLst/>
                <a:latin typeface="Source Sans Pro" panose="020B0503030403020204" pitchFamily="34" charset="0"/>
              </a:rPr>
              <a:t>Get real-time updates from your </a:t>
            </a:r>
            <a:r>
              <a:rPr lang="en-IN" sz="3600" b="0" i="0" dirty="0" err="1">
                <a:solidFill>
                  <a:srgbClr val="5A6270"/>
                </a:solidFill>
                <a:effectLst/>
                <a:latin typeface="Source Sans Pro" panose="020B0503030403020204" pitchFamily="34" charset="0"/>
              </a:rPr>
              <a:t>GraphQL</a:t>
            </a:r>
            <a:r>
              <a:rPr lang="en-IN" sz="3600" b="0" i="0" dirty="0">
                <a:solidFill>
                  <a:srgbClr val="5A6270"/>
                </a:solidFill>
                <a:effectLst/>
                <a:latin typeface="Source Sans Pro" panose="020B0503030403020204" pitchFamily="34" charset="0"/>
              </a:rPr>
              <a:t> server</a:t>
            </a:r>
          </a:p>
          <a:p>
            <a:pPr algn="l"/>
            <a:endParaRPr lang="en-IN" sz="3600" dirty="0">
              <a:solidFill>
                <a:srgbClr val="5A6270"/>
              </a:solidFill>
              <a:latin typeface="Source Sans Pro" panose="020B0503030403020204" pitchFamily="34" charset="0"/>
            </a:endParaRPr>
          </a:p>
          <a:p>
            <a:pPr algn="l"/>
            <a:r>
              <a:rPr lang="en-IN" sz="3200" b="0" i="0" dirty="0">
                <a:solidFill>
                  <a:srgbClr val="5A6270"/>
                </a:solidFill>
                <a:effectLst/>
                <a:latin typeface="Source Sans Pro" panose="020B0503030403020204" pitchFamily="34" charset="0"/>
              </a:rPr>
              <a:t>In addition to </a:t>
            </a:r>
            <a:r>
              <a:rPr lang="en-IN" sz="3200" b="0" i="0" u="none" strike="noStrike" dirty="0">
                <a:solidFill>
                  <a:srgbClr val="3F20BA"/>
                </a:solidFill>
                <a:effectLst/>
                <a:latin typeface="Source Sans Pro" panose="020B0503030403020204" pitchFamily="34" charset="0"/>
              </a:rPr>
              <a:t>queries</a:t>
            </a:r>
            <a:r>
              <a:rPr lang="en-IN" sz="3200" b="0" i="0" dirty="0">
                <a:solidFill>
                  <a:srgbClr val="5A6270"/>
                </a:solidFill>
                <a:effectLst/>
                <a:latin typeface="Source Sans Pro" panose="020B0503030403020204" pitchFamily="34" charset="0"/>
              </a:rPr>
              <a:t> and </a:t>
            </a:r>
            <a:r>
              <a:rPr lang="en-IN" sz="3200" b="0" i="0" u="none" strike="noStrike" dirty="0">
                <a:solidFill>
                  <a:srgbClr val="3F20BA"/>
                </a:solidFill>
                <a:effectLst/>
                <a:latin typeface="Source Sans Pro" panose="020B0503030403020204" pitchFamily="34" charset="0"/>
              </a:rPr>
              <a:t>mutations</a:t>
            </a:r>
            <a:r>
              <a:rPr lang="en-IN" sz="3200" b="0" i="0" dirty="0">
                <a:solidFill>
                  <a:srgbClr val="5A6270"/>
                </a:solidFill>
                <a:effectLst/>
                <a:latin typeface="Source Sans Pro" panose="020B0503030403020204" pitchFamily="34" charset="0"/>
              </a:rPr>
              <a:t>, </a:t>
            </a:r>
            <a:r>
              <a:rPr lang="en-IN" sz="3200" b="0" i="0" dirty="0" err="1">
                <a:solidFill>
                  <a:srgbClr val="5A6270"/>
                </a:solidFill>
                <a:effectLst/>
                <a:latin typeface="Source Sans Pro" panose="020B0503030403020204" pitchFamily="34" charset="0"/>
              </a:rPr>
              <a:t>GraphQL</a:t>
            </a:r>
            <a:r>
              <a:rPr lang="en-IN" sz="3200" b="0" i="0" dirty="0">
                <a:solidFill>
                  <a:srgbClr val="5A6270"/>
                </a:solidFill>
                <a:effectLst/>
                <a:latin typeface="Source Sans Pro" panose="020B0503030403020204" pitchFamily="34" charset="0"/>
              </a:rPr>
              <a:t> supports a third operation type: </a:t>
            </a:r>
            <a:r>
              <a:rPr lang="en-IN" sz="3200" b="1" i="0" dirty="0">
                <a:solidFill>
                  <a:srgbClr val="5A6270"/>
                </a:solidFill>
                <a:effectLst/>
                <a:latin typeface="Source Sans Pro" panose="020B0503030403020204" pitchFamily="34" charset="0"/>
              </a:rPr>
              <a:t>subscriptions</a:t>
            </a:r>
            <a:r>
              <a:rPr lang="en-IN" sz="3200" b="0" i="0" dirty="0">
                <a:solidFill>
                  <a:srgbClr val="5A6270"/>
                </a:solidFill>
                <a:effectLst/>
                <a:latin typeface="Source Sans Pro" panose="020B0503030403020204" pitchFamily="34" charset="0"/>
              </a:rPr>
              <a:t>.</a:t>
            </a:r>
          </a:p>
          <a:p>
            <a:pPr algn="l"/>
            <a:r>
              <a:rPr lang="en-IN" sz="3200" b="0" i="0" dirty="0">
                <a:solidFill>
                  <a:srgbClr val="5A6270"/>
                </a:solidFill>
                <a:effectLst/>
                <a:latin typeface="Source Sans Pro" panose="020B0503030403020204" pitchFamily="34" charset="0"/>
              </a:rPr>
              <a:t>Like queries, subscriptions enable you to fetch data. </a:t>
            </a:r>
            <a:r>
              <a:rPr lang="en-IN" sz="3200" b="0" i="1" dirty="0">
                <a:solidFill>
                  <a:srgbClr val="5A6270"/>
                </a:solidFill>
                <a:effectLst/>
                <a:latin typeface="Source Sans Pro" panose="020B0503030403020204" pitchFamily="34" charset="0"/>
              </a:rPr>
              <a:t>Unlike</a:t>
            </a:r>
            <a:r>
              <a:rPr lang="en-IN" sz="3200" b="0" i="0" dirty="0">
                <a:solidFill>
                  <a:srgbClr val="5A6270"/>
                </a:solidFill>
                <a:effectLst/>
                <a:latin typeface="Source Sans Pro" panose="020B0503030403020204" pitchFamily="34" charset="0"/>
              </a:rPr>
              <a:t> queries, subscriptions are long-lasting operations that can change their result over time. They can maintain an active connection to your </a:t>
            </a:r>
            <a:r>
              <a:rPr lang="en-IN" sz="3200" b="0" i="0" dirty="0" err="1">
                <a:solidFill>
                  <a:srgbClr val="5A6270"/>
                </a:solidFill>
                <a:effectLst/>
                <a:latin typeface="Source Sans Pro" panose="020B0503030403020204" pitchFamily="34" charset="0"/>
              </a:rPr>
              <a:t>GraphQL</a:t>
            </a:r>
            <a:r>
              <a:rPr lang="en-IN" sz="3200" b="0" i="0" dirty="0">
                <a:solidFill>
                  <a:srgbClr val="5A6270"/>
                </a:solidFill>
                <a:effectLst/>
                <a:latin typeface="Source Sans Pro" panose="020B0503030403020204" pitchFamily="34" charset="0"/>
              </a:rPr>
              <a:t> server (most commonly via WebSocket), enabling the server to push updates to the subscription's result.</a:t>
            </a:r>
          </a:p>
          <a:p>
            <a:pPr algn="l"/>
            <a:r>
              <a:rPr lang="en-IN" sz="3200" b="0" i="0" dirty="0">
                <a:solidFill>
                  <a:srgbClr val="5A6270"/>
                </a:solidFill>
                <a:effectLst/>
                <a:latin typeface="Source Sans Pro" panose="020B0503030403020204" pitchFamily="34" charset="0"/>
              </a:rPr>
              <a:t>Subscriptions are useful for notifying your client in real time about changes to back-end data, such as the creation of a new object or updates to an important field.</a:t>
            </a:r>
          </a:p>
          <a:p>
            <a:br>
              <a:rPr lang="en-IN" sz="3200" dirty="0"/>
            </a:br>
            <a:br>
              <a:rPr lang="en-IN" sz="3600" dirty="0"/>
            </a:br>
            <a:endParaRPr lang="en-IN" sz="3600" dirty="0"/>
          </a:p>
        </p:txBody>
      </p:sp>
    </p:spTree>
    <p:extLst>
      <p:ext uri="{BB962C8B-B14F-4D97-AF65-F5344CB8AC3E}">
        <p14:creationId xmlns:p14="http://schemas.microsoft.com/office/powerpoint/2010/main" val="241369251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B9A20-E539-4253-9C8C-8730469C5035}"/>
              </a:ext>
            </a:extLst>
          </p:cNvPr>
          <p:cNvSpPr txBox="1"/>
          <p:nvPr/>
        </p:nvSpPr>
        <p:spPr>
          <a:xfrm>
            <a:off x="670720" y="665313"/>
            <a:ext cx="22394488" cy="7027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200" b="1" dirty="0"/>
              <a:t>When to use subscriptions</a:t>
            </a:r>
          </a:p>
          <a:p>
            <a:pPr algn="l"/>
            <a:r>
              <a:rPr lang="en-IN" sz="3200" dirty="0"/>
              <a:t>In the majority of cases, your client should not use subscriptions to stay up to date with your backend. Instead, you should poll intermittently with queries, or re-execute queries on demand when a user performs a relevant action (such as clicking a button).</a:t>
            </a:r>
          </a:p>
          <a:p>
            <a:pPr algn="l"/>
            <a:endParaRPr lang="en-IN" sz="3200" dirty="0"/>
          </a:p>
          <a:p>
            <a:pPr algn="l"/>
            <a:r>
              <a:rPr lang="en-IN" sz="3200" dirty="0"/>
              <a:t>You should use subscriptions for the following:</a:t>
            </a:r>
          </a:p>
          <a:p>
            <a:pPr algn="l"/>
            <a:endParaRPr lang="en-IN" sz="3200" dirty="0"/>
          </a:p>
          <a:p>
            <a:pPr algn="l"/>
            <a:r>
              <a:rPr lang="en-IN" sz="3200" dirty="0"/>
              <a:t>Small, incremental changes to large objects. Repeatedly polling for a large object is expensive, especially when most of the object's fields rarely change. Instead, you can fetch the object's initial state with a query, and your server can proactively push updates to individual fields as they occur.</a:t>
            </a:r>
          </a:p>
          <a:p>
            <a:pPr algn="l"/>
            <a:endParaRPr lang="en-IN" sz="3200" dirty="0"/>
          </a:p>
          <a:p>
            <a:pPr algn="l"/>
            <a:r>
              <a:rPr lang="en-IN" sz="3200" dirty="0"/>
              <a:t>Low-latency, real-time updates. For example, a chat application's client wants to receive new messages as soon as they're available.</a:t>
            </a:r>
          </a:p>
          <a:p>
            <a:pPr algn="l"/>
            <a:endParaRPr lang="en-IN" sz="3200" dirty="0"/>
          </a:p>
        </p:txBody>
      </p:sp>
    </p:spTree>
    <p:extLst>
      <p:ext uri="{BB962C8B-B14F-4D97-AF65-F5344CB8AC3E}">
        <p14:creationId xmlns:p14="http://schemas.microsoft.com/office/powerpoint/2010/main" val="367441214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00420-0AC6-47BA-A47E-93191A5E2C39}"/>
              </a:ext>
            </a:extLst>
          </p:cNvPr>
          <p:cNvSpPr txBox="1"/>
          <p:nvPr/>
        </p:nvSpPr>
        <p:spPr>
          <a:xfrm>
            <a:off x="382688" y="593304"/>
            <a:ext cx="22538504" cy="138140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2800" b="1" dirty="0"/>
              <a:t>Defining a subscription</a:t>
            </a:r>
          </a:p>
          <a:p>
            <a:pPr algn="l"/>
            <a:r>
              <a:rPr lang="en-IN" sz="2800" dirty="0"/>
              <a:t>You define a subscription on both the server side and the client side, just like you do for queries and mutations.</a:t>
            </a:r>
          </a:p>
          <a:p>
            <a:pPr algn="l"/>
            <a:endParaRPr lang="en-IN" sz="2800" dirty="0"/>
          </a:p>
          <a:p>
            <a:pPr algn="l"/>
            <a:r>
              <a:rPr lang="en-IN" sz="2800" dirty="0"/>
              <a:t>Server side</a:t>
            </a:r>
          </a:p>
          <a:p>
            <a:pPr algn="l"/>
            <a:r>
              <a:rPr lang="en-IN" sz="2800" dirty="0"/>
              <a:t>You define available subscriptions in your </a:t>
            </a:r>
            <a:r>
              <a:rPr lang="en-IN" sz="2800" dirty="0" err="1"/>
              <a:t>GraphQL</a:t>
            </a:r>
            <a:r>
              <a:rPr lang="en-IN" sz="2800" dirty="0"/>
              <a:t> schema as fields of the Subscription type. The following </a:t>
            </a:r>
            <a:r>
              <a:rPr lang="en-IN" sz="2800" dirty="0" err="1"/>
              <a:t>commentAdded</a:t>
            </a:r>
            <a:r>
              <a:rPr lang="en-IN" sz="2800" dirty="0"/>
              <a:t> subscription notifies a subscribing client whenever a new comment is added to a particular blog post (specified by </a:t>
            </a:r>
            <a:r>
              <a:rPr lang="en-IN" sz="2800" dirty="0" err="1"/>
              <a:t>postID</a:t>
            </a:r>
            <a:r>
              <a:rPr lang="en-IN" sz="2800" dirty="0"/>
              <a:t>):</a:t>
            </a:r>
          </a:p>
          <a:p>
            <a:pPr algn="l"/>
            <a:endParaRPr lang="en-IN" sz="2800" dirty="0"/>
          </a:p>
          <a:p>
            <a:pPr algn="l"/>
            <a:endParaRPr lang="en-IN" sz="2800" dirty="0"/>
          </a:p>
          <a:p>
            <a:pPr algn="l"/>
            <a:r>
              <a:rPr lang="en-IN" sz="2800" dirty="0">
                <a:solidFill>
                  <a:srgbClr val="FF0000"/>
                </a:solidFill>
              </a:rPr>
              <a:t>type Subscription {</a:t>
            </a:r>
          </a:p>
          <a:p>
            <a:pPr algn="l"/>
            <a:r>
              <a:rPr lang="en-IN" sz="2800" dirty="0">
                <a:solidFill>
                  <a:srgbClr val="FF0000"/>
                </a:solidFill>
              </a:rPr>
              <a:t>  </a:t>
            </a:r>
            <a:r>
              <a:rPr lang="en-IN" sz="2800" dirty="0" err="1">
                <a:solidFill>
                  <a:srgbClr val="FF0000"/>
                </a:solidFill>
              </a:rPr>
              <a:t>commentAdded</a:t>
            </a:r>
            <a:r>
              <a:rPr lang="en-IN" sz="2800" dirty="0">
                <a:solidFill>
                  <a:srgbClr val="FF0000"/>
                </a:solidFill>
              </a:rPr>
              <a:t>(</a:t>
            </a:r>
            <a:r>
              <a:rPr lang="en-IN" sz="2800" dirty="0" err="1">
                <a:solidFill>
                  <a:srgbClr val="FF0000"/>
                </a:solidFill>
              </a:rPr>
              <a:t>postID</a:t>
            </a:r>
            <a:r>
              <a:rPr lang="en-IN" sz="2800" dirty="0">
                <a:solidFill>
                  <a:srgbClr val="FF0000"/>
                </a:solidFill>
              </a:rPr>
              <a:t>: ID!): Comment</a:t>
            </a:r>
          </a:p>
          <a:p>
            <a:pPr algn="l"/>
            <a:r>
              <a:rPr lang="en-IN" sz="2800" dirty="0">
                <a:solidFill>
                  <a:srgbClr val="FF0000"/>
                </a:solidFill>
              </a:rPr>
              <a:t>}</a:t>
            </a:r>
          </a:p>
          <a:p>
            <a:pPr algn="l"/>
            <a:r>
              <a:rPr lang="en-IN" sz="2800" dirty="0"/>
              <a:t>For more information on implementing support for subscriptions on the server side, see the Apollo Server documentation for subscriptions.</a:t>
            </a:r>
          </a:p>
          <a:p>
            <a:pPr algn="l"/>
            <a:endParaRPr lang="en-IN" sz="2800" dirty="0"/>
          </a:p>
          <a:p>
            <a:pPr algn="l"/>
            <a:r>
              <a:rPr lang="en-IN" sz="2800" dirty="0"/>
              <a:t>Client side</a:t>
            </a:r>
          </a:p>
          <a:p>
            <a:pPr algn="l"/>
            <a:r>
              <a:rPr lang="en-IN" sz="2800" dirty="0"/>
              <a:t>In your application's client, you define the shape of each subscription you want Apollo Client to execute, like so:</a:t>
            </a:r>
          </a:p>
          <a:p>
            <a:pPr algn="l"/>
            <a:endParaRPr lang="en-IN" sz="2800" dirty="0"/>
          </a:p>
          <a:p>
            <a:pPr algn="l"/>
            <a:endParaRPr lang="en-IN" sz="2800" dirty="0"/>
          </a:p>
          <a:p>
            <a:pPr algn="l"/>
            <a:r>
              <a:rPr lang="en-IN" sz="2800" dirty="0" err="1">
                <a:solidFill>
                  <a:srgbClr val="FF0000"/>
                </a:solidFill>
              </a:rPr>
              <a:t>const</a:t>
            </a:r>
            <a:r>
              <a:rPr lang="en-IN" sz="2800" dirty="0">
                <a:solidFill>
                  <a:srgbClr val="FF0000"/>
                </a:solidFill>
              </a:rPr>
              <a:t> COMMENTS_SUBSCRIPTION = </a:t>
            </a:r>
            <a:r>
              <a:rPr lang="en-IN" sz="2800" dirty="0" err="1">
                <a:solidFill>
                  <a:srgbClr val="FF0000"/>
                </a:solidFill>
              </a:rPr>
              <a:t>gql</a:t>
            </a:r>
            <a:r>
              <a:rPr lang="en-IN" sz="2800" dirty="0">
                <a:solidFill>
                  <a:srgbClr val="FF0000"/>
                </a:solidFill>
              </a:rPr>
              <a:t>`</a:t>
            </a:r>
          </a:p>
          <a:p>
            <a:pPr algn="l"/>
            <a:r>
              <a:rPr lang="en-IN" sz="2800" dirty="0">
                <a:solidFill>
                  <a:srgbClr val="FF0000"/>
                </a:solidFill>
              </a:rPr>
              <a:t>  subscription </a:t>
            </a:r>
            <a:r>
              <a:rPr lang="en-IN" sz="2800" dirty="0" err="1">
                <a:solidFill>
                  <a:srgbClr val="FF0000"/>
                </a:solidFill>
              </a:rPr>
              <a:t>OnCommentAdded</a:t>
            </a:r>
            <a:r>
              <a:rPr lang="en-IN" sz="2800" dirty="0">
                <a:solidFill>
                  <a:srgbClr val="FF0000"/>
                </a:solidFill>
              </a:rPr>
              <a:t>($</a:t>
            </a:r>
            <a:r>
              <a:rPr lang="en-IN" sz="2800" dirty="0" err="1">
                <a:solidFill>
                  <a:srgbClr val="FF0000"/>
                </a:solidFill>
              </a:rPr>
              <a:t>postID</a:t>
            </a:r>
            <a:r>
              <a:rPr lang="en-IN" sz="2800" dirty="0">
                <a:solidFill>
                  <a:srgbClr val="FF0000"/>
                </a:solidFill>
              </a:rPr>
              <a:t>: ID!) {</a:t>
            </a:r>
          </a:p>
          <a:p>
            <a:pPr algn="l"/>
            <a:r>
              <a:rPr lang="en-IN" sz="2800" dirty="0">
                <a:solidFill>
                  <a:srgbClr val="FF0000"/>
                </a:solidFill>
              </a:rPr>
              <a:t>    </a:t>
            </a:r>
            <a:r>
              <a:rPr lang="en-IN" sz="2800" dirty="0" err="1">
                <a:solidFill>
                  <a:srgbClr val="FF0000"/>
                </a:solidFill>
              </a:rPr>
              <a:t>commentAdded</a:t>
            </a:r>
            <a:r>
              <a:rPr lang="en-IN" sz="2800" dirty="0">
                <a:solidFill>
                  <a:srgbClr val="FF0000"/>
                </a:solidFill>
              </a:rPr>
              <a:t>(</a:t>
            </a:r>
            <a:r>
              <a:rPr lang="en-IN" sz="2800" dirty="0" err="1">
                <a:solidFill>
                  <a:srgbClr val="FF0000"/>
                </a:solidFill>
              </a:rPr>
              <a:t>postID</a:t>
            </a:r>
            <a:r>
              <a:rPr lang="en-IN" sz="2800" dirty="0">
                <a:solidFill>
                  <a:srgbClr val="FF0000"/>
                </a:solidFill>
              </a:rPr>
              <a:t>: $</a:t>
            </a:r>
            <a:r>
              <a:rPr lang="en-IN" sz="2800" dirty="0" err="1">
                <a:solidFill>
                  <a:srgbClr val="FF0000"/>
                </a:solidFill>
              </a:rPr>
              <a:t>postID</a:t>
            </a:r>
            <a:r>
              <a:rPr lang="en-IN" sz="2800" dirty="0">
                <a:solidFill>
                  <a:srgbClr val="FF0000"/>
                </a:solidFill>
              </a:rPr>
              <a:t>) {</a:t>
            </a:r>
          </a:p>
          <a:p>
            <a:pPr algn="l"/>
            <a:r>
              <a:rPr lang="en-IN" sz="2800" dirty="0">
                <a:solidFill>
                  <a:srgbClr val="FF0000"/>
                </a:solidFill>
              </a:rPr>
              <a:t>      id</a:t>
            </a:r>
          </a:p>
          <a:p>
            <a:pPr algn="l"/>
            <a:r>
              <a:rPr lang="en-IN" sz="2800" dirty="0">
                <a:solidFill>
                  <a:srgbClr val="FF0000"/>
                </a:solidFill>
              </a:rPr>
              <a:t>      content</a:t>
            </a:r>
          </a:p>
          <a:p>
            <a:pPr algn="l"/>
            <a:r>
              <a:rPr lang="en-IN" sz="2800" dirty="0">
                <a:solidFill>
                  <a:srgbClr val="FF0000"/>
                </a:solidFill>
              </a:rPr>
              <a:t>    }</a:t>
            </a:r>
          </a:p>
          <a:p>
            <a:pPr algn="l"/>
            <a:r>
              <a:rPr lang="en-IN" sz="2800" dirty="0">
                <a:solidFill>
                  <a:srgbClr val="FF0000"/>
                </a:solidFill>
              </a:rPr>
              <a:t>  }</a:t>
            </a:r>
          </a:p>
          <a:p>
            <a:pPr algn="l"/>
            <a:r>
              <a:rPr lang="en-IN" sz="2800" dirty="0">
                <a:solidFill>
                  <a:srgbClr val="FF0000"/>
                </a:solidFill>
              </a:rPr>
              <a:t>`;</a:t>
            </a:r>
          </a:p>
        </p:txBody>
      </p:sp>
    </p:spTree>
    <p:extLst>
      <p:ext uri="{BB962C8B-B14F-4D97-AF65-F5344CB8AC3E}">
        <p14:creationId xmlns:p14="http://schemas.microsoft.com/office/powerpoint/2010/main" val="45835050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21414-A267-4D37-A4C8-44E13AADFCF7}"/>
              </a:ext>
            </a:extLst>
          </p:cNvPr>
          <p:cNvSpPr txBox="1"/>
          <p:nvPr/>
        </p:nvSpPr>
        <p:spPr>
          <a:xfrm>
            <a:off x="382688" y="377280"/>
            <a:ext cx="22898544" cy="43550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When Apollo Client executes the </a:t>
            </a:r>
            <a:r>
              <a:rPr lang="en-IN" sz="3600" dirty="0" err="1"/>
              <a:t>onCommentAdded</a:t>
            </a:r>
            <a:r>
              <a:rPr lang="en-IN" sz="3600" dirty="0"/>
              <a:t> subscription, it establishes a connection to your </a:t>
            </a:r>
            <a:r>
              <a:rPr lang="en-IN" sz="3600" dirty="0" err="1"/>
              <a:t>GraphQL</a:t>
            </a:r>
            <a:r>
              <a:rPr lang="en-IN" sz="3600" dirty="0"/>
              <a:t> server and listens for response data. Unlike with a query, there is no expectation that the server will immediately process and return a response. Instead, your server only pushes data to your client when a particular event occurs on your backend.</a:t>
            </a:r>
          </a:p>
          <a:p>
            <a:pPr algn="l"/>
            <a:endParaRPr lang="en-IN" sz="3600" dirty="0"/>
          </a:p>
          <a:p>
            <a:pPr algn="l"/>
            <a:r>
              <a:rPr lang="en-IN" sz="3600" dirty="0"/>
              <a:t>Whenever your </a:t>
            </a:r>
            <a:r>
              <a:rPr lang="en-IN" sz="3600" dirty="0" err="1"/>
              <a:t>GraphQL</a:t>
            </a:r>
            <a:r>
              <a:rPr lang="en-IN" sz="3600" dirty="0"/>
              <a:t> server does push data to a subscribing client, that data conforms to the structure of the executed subscription, just like it does for a query:</a:t>
            </a:r>
          </a:p>
          <a:p>
            <a:pPr algn="l"/>
            <a:endParaRPr lang="en-IN" sz="3600" dirty="0"/>
          </a:p>
        </p:txBody>
      </p:sp>
    </p:spTree>
    <p:extLst>
      <p:ext uri="{BB962C8B-B14F-4D97-AF65-F5344CB8AC3E}">
        <p14:creationId xmlns:p14="http://schemas.microsoft.com/office/powerpoint/2010/main" val="194577808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What is GraphQL?"/>
          <p:cNvSpPr txBox="1">
            <a:spLocks noGrp="1"/>
          </p:cNvSpPr>
          <p:nvPr>
            <p:ph type="title"/>
          </p:nvPr>
        </p:nvSpPr>
        <p:spPr>
          <a:prstGeom prst="rect">
            <a:avLst/>
          </a:prstGeom>
        </p:spPr>
        <p:txBody>
          <a:bodyPr/>
          <a:lstStyle>
            <a:lvl1pPr>
              <a:defRPr>
                <a:latin typeface="Herculanum"/>
                <a:ea typeface="Herculanum"/>
                <a:cs typeface="Herculanum"/>
                <a:sym typeface="Herculanum"/>
              </a:defRPr>
            </a:lvl1pPr>
          </a:lstStyle>
          <a:p>
            <a:r>
              <a:t>What is GraphQL?</a:t>
            </a:r>
          </a:p>
        </p:txBody>
      </p:sp>
      <p:sp>
        <p:nvSpPr>
          <p:cNvPr id="181" name="GraphQL is a query language and server-side runtime for application programming interfaces (APIs) that prioritizes giving clients exactly the data they request and no more.…"/>
          <p:cNvSpPr txBox="1">
            <a:spLocks noGrp="1"/>
          </p:cNvSpPr>
          <p:nvPr>
            <p:ph type="body" idx="1"/>
          </p:nvPr>
        </p:nvSpPr>
        <p:spPr>
          <a:xfrm>
            <a:off x="1727198" y="3852586"/>
            <a:ext cx="21482025" cy="9054086"/>
          </a:xfrm>
          <a:prstGeom prst="rect">
            <a:avLst/>
          </a:prstGeom>
        </p:spPr>
        <p:txBody>
          <a:bodyPr>
            <a:normAutofit/>
          </a:bodyPr>
          <a:lstStyle/>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err="1"/>
              <a:t>GraphQL</a:t>
            </a:r>
            <a:r>
              <a:rPr dirty="0"/>
              <a:t> is a query language and server-side runtime for </a:t>
            </a:r>
            <a:r>
              <a:rPr dirty="0">
                <a:solidFill>
                  <a:srgbClr val="0066CC"/>
                </a:solidFill>
                <a:hlinkClick r:id="rId2"/>
              </a:rPr>
              <a:t>application programming interfaces (APIs)</a:t>
            </a:r>
            <a:r>
              <a:rPr dirty="0"/>
              <a:t> that prioritizes giving clients exactly the data they request and no more.</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 </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err="1"/>
              <a:t>GraphQL</a:t>
            </a:r>
            <a:r>
              <a:rPr dirty="0"/>
              <a:t> is designed to make APIs fast, flexible, and developer-friendly. It can even be deployed within an </a:t>
            </a:r>
            <a:r>
              <a:rPr dirty="0">
                <a:solidFill>
                  <a:srgbClr val="0066CC"/>
                </a:solidFill>
                <a:hlinkClick r:id="rId3"/>
              </a:rPr>
              <a:t>integrated development environment (IDE)</a:t>
            </a:r>
            <a:r>
              <a:rPr dirty="0"/>
              <a:t> known as </a:t>
            </a:r>
            <a:r>
              <a:rPr dirty="0" err="1">
                <a:solidFill>
                  <a:srgbClr val="0066CC"/>
                </a:solidFill>
                <a:hlinkClick r:id="rId4"/>
              </a:rPr>
              <a:t>GraphiQL</a:t>
            </a:r>
            <a:r>
              <a:rPr dirty="0"/>
              <a:t>. As an alternative to </a:t>
            </a:r>
            <a:r>
              <a:rPr dirty="0">
                <a:solidFill>
                  <a:srgbClr val="0066CC"/>
                </a:solidFill>
                <a:hlinkClick r:id="rId5"/>
              </a:rPr>
              <a:t>REST</a:t>
            </a:r>
            <a:r>
              <a:rPr dirty="0"/>
              <a:t>, </a:t>
            </a:r>
            <a:r>
              <a:rPr dirty="0" err="1"/>
              <a:t>GraphQL</a:t>
            </a:r>
            <a:r>
              <a:rPr dirty="0"/>
              <a:t> lets developers construct requests that pull data from multiple data sources in a single API call.</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 </a:t>
            </a:r>
          </a:p>
          <a:p>
            <a:pPr algn="just" defTabSz="292607">
              <a:lnSpc>
                <a:spcPts val="5900"/>
              </a:lnSpc>
              <a:spcBef>
                <a:spcPts val="0"/>
              </a:spcBef>
              <a:tabLst/>
              <a:defRPr sz="3775">
                <a:solidFill>
                  <a:srgbClr val="151515"/>
                </a:solidFill>
                <a:latin typeface="Chalkboard"/>
                <a:ea typeface="Chalkboard"/>
                <a:cs typeface="Chalkboard"/>
                <a:sym typeface="Chalkboard"/>
              </a:defRPr>
            </a:pPr>
            <a:r>
              <a:rPr dirty="0"/>
              <a:t>Additionally, </a:t>
            </a:r>
            <a:r>
              <a:rPr dirty="0" err="1"/>
              <a:t>GraphQL</a:t>
            </a:r>
            <a:r>
              <a:rPr dirty="0"/>
              <a:t> gives API maintainers the flexibility to add or deprecate fields without impacting existing queries. Developers can build APIs with whatever methods they prefer, and the </a:t>
            </a:r>
            <a:r>
              <a:rPr dirty="0" err="1"/>
              <a:t>GraphQL</a:t>
            </a:r>
            <a:r>
              <a:rPr dirty="0"/>
              <a:t> specification will ensure they function in predictable ways to clients.</a:t>
            </a:r>
          </a:p>
          <a:p>
            <a:pPr defTabSz="292607">
              <a:spcBef>
                <a:spcPts val="0"/>
              </a:spcBef>
              <a:tabLst/>
              <a:defRPr sz="1152">
                <a:solidFill>
                  <a:srgbClr val="151515"/>
                </a:solidFill>
                <a:latin typeface="Helvetica"/>
                <a:ea typeface="Helvetica"/>
                <a:cs typeface="Helvetica"/>
                <a:sym typeface="Helvetica"/>
              </a:defRPr>
            </a:pP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45F62-A569-4CBC-BAB1-C853C7CF72B8}"/>
              </a:ext>
            </a:extLst>
          </p:cNvPr>
          <p:cNvSpPr txBox="1"/>
          <p:nvPr/>
        </p:nvSpPr>
        <p:spPr>
          <a:xfrm>
            <a:off x="6098382" y="1313384"/>
            <a:ext cx="12187236"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000" b="1" i="0" dirty="0" err="1">
                <a:solidFill>
                  <a:srgbClr val="202020"/>
                </a:solidFill>
                <a:effectLst/>
                <a:latin typeface="Rubik"/>
              </a:rPr>
              <a:t>GraphQL</a:t>
            </a:r>
            <a:r>
              <a:rPr lang="en-IN" sz="4000" b="1" i="0" dirty="0">
                <a:solidFill>
                  <a:srgbClr val="202020"/>
                </a:solidFill>
                <a:effectLst/>
                <a:latin typeface="Rubik"/>
              </a:rPr>
              <a:t> Clients</a:t>
            </a:r>
          </a:p>
        </p:txBody>
      </p:sp>
      <p:sp>
        <p:nvSpPr>
          <p:cNvPr id="6" name="TextBox 5">
            <a:extLst>
              <a:ext uri="{FF2B5EF4-FFF2-40B4-BE49-F238E27FC236}">
                <a16:creationId xmlns:a16="http://schemas.microsoft.com/office/drawing/2014/main" id="{7CAC7AAD-0173-4DC1-AF73-BE5C64EABEFD}"/>
              </a:ext>
            </a:extLst>
          </p:cNvPr>
          <p:cNvSpPr txBox="1"/>
          <p:nvPr/>
        </p:nvSpPr>
        <p:spPr>
          <a:xfrm>
            <a:off x="958752" y="2681536"/>
            <a:ext cx="22250472" cy="116031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Since a </a:t>
            </a:r>
            <a:r>
              <a:rPr lang="en-IN" sz="3600" dirty="0" err="1"/>
              <a:t>GraphQL</a:t>
            </a:r>
            <a:r>
              <a:rPr lang="en-IN" sz="3600" dirty="0"/>
              <a:t> API has more underlying structure than a REST API, there are more powerful clients like Relay which can automatically handle batching, caching, and other features. But you don't need a complex client to call a </a:t>
            </a:r>
            <a:r>
              <a:rPr lang="en-IN" sz="3600" dirty="0" err="1"/>
              <a:t>GraphQL</a:t>
            </a:r>
            <a:r>
              <a:rPr lang="en-IN" sz="3600" dirty="0"/>
              <a:t> server. With express-</a:t>
            </a:r>
            <a:r>
              <a:rPr lang="en-IN" sz="3600" dirty="0" err="1"/>
              <a:t>graphql</a:t>
            </a:r>
            <a:r>
              <a:rPr lang="en-IN" sz="3600" dirty="0"/>
              <a:t>, you can just send an HTTP POST request to the endpoint you mounted your </a:t>
            </a:r>
            <a:r>
              <a:rPr lang="en-IN" sz="3600" dirty="0" err="1"/>
              <a:t>GraphQL</a:t>
            </a:r>
            <a:r>
              <a:rPr lang="en-IN" sz="3600" dirty="0"/>
              <a:t> server on, passing the </a:t>
            </a:r>
            <a:r>
              <a:rPr lang="en-IN" sz="3600" dirty="0" err="1"/>
              <a:t>GraphQL</a:t>
            </a:r>
            <a:r>
              <a:rPr lang="en-IN" sz="3600" dirty="0"/>
              <a:t> query as the query field in a JSON payload.</a:t>
            </a:r>
          </a:p>
          <a:p>
            <a:pPr algn="l"/>
            <a:endParaRPr lang="en-IN" sz="3600" dirty="0"/>
          </a:p>
          <a:p>
            <a:pPr algn="l"/>
            <a:r>
              <a:rPr lang="en-IN" sz="3600" dirty="0"/>
              <a:t>For example, let's say we mounted a </a:t>
            </a:r>
            <a:r>
              <a:rPr lang="en-IN" sz="3600" dirty="0" err="1"/>
              <a:t>GraphQL</a:t>
            </a:r>
            <a:r>
              <a:rPr lang="en-IN" sz="3600" dirty="0"/>
              <a:t> server on http://localhost:4000/graphql as in the example code for running an Express </a:t>
            </a:r>
            <a:r>
              <a:rPr lang="en-IN" sz="3600" dirty="0" err="1"/>
              <a:t>GraphQL</a:t>
            </a:r>
            <a:r>
              <a:rPr lang="en-IN" sz="3600" dirty="0"/>
              <a:t> server, and we want to send the </a:t>
            </a:r>
            <a:r>
              <a:rPr lang="en-IN" sz="3600" dirty="0" err="1"/>
              <a:t>GraphQL</a:t>
            </a:r>
            <a:r>
              <a:rPr lang="en-IN" sz="3600" dirty="0"/>
              <a:t> query { hello }. We can do this from the command line with curl. If you paste this into a terminal:</a:t>
            </a:r>
          </a:p>
          <a:p>
            <a:pPr algn="l"/>
            <a:endParaRPr lang="en-IN" sz="3600" dirty="0"/>
          </a:p>
          <a:p>
            <a:pPr algn="l"/>
            <a:r>
              <a:rPr lang="en-IN" sz="3600" dirty="0">
                <a:solidFill>
                  <a:srgbClr val="FF0000"/>
                </a:solidFill>
              </a:rPr>
              <a:t>curl -X POST \</a:t>
            </a:r>
          </a:p>
          <a:p>
            <a:pPr algn="l"/>
            <a:r>
              <a:rPr lang="en-IN" sz="3600" dirty="0">
                <a:solidFill>
                  <a:srgbClr val="FF0000"/>
                </a:solidFill>
              </a:rPr>
              <a:t>-H "Content-Type: application/json" \</a:t>
            </a:r>
          </a:p>
          <a:p>
            <a:pPr algn="l"/>
            <a:r>
              <a:rPr lang="en-IN" sz="3600" dirty="0">
                <a:solidFill>
                  <a:srgbClr val="FF0000"/>
                </a:solidFill>
              </a:rPr>
              <a:t>-d '{"query": "{ hello }"}' \</a:t>
            </a:r>
          </a:p>
          <a:p>
            <a:pPr algn="l"/>
            <a:r>
              <a:rPr lang="en-IN" sz="3600" dirty="0">
                <a:solidFill>
                  <a:srgbClr val="FF0000"/>
                </a:solidFill>
              </a:rPr>
              <a:t>http://localhost:4000/graphql</a:t>
            </a:r>
          </a:p>
          <a:p>
            <a:pPr algn="l"/>
            <a:r>
              <a:rPr lang="en-IN" sz="3600" dirty="0"/>
              <a:t>You should see the output returned as JSON:</a:t>
            </a:r>
          </a:p>
          <a:p>
            <a:pPr algn="l"/>
            <a:endParaRPr lang="en-IN" sz="3600" dirty="0"/>
          </a:p>
          <a:p>
            <a:pPr algn="l"/>
            <a:r>
              <a:rPr lang="en-IN" sz="3600" dirty="0">
                <a:solidFill>
                  <a:srgbClr val="FF0000"/>
                </a:solidFill>
              </a:rPr>
              <a:t>{"data":{"</a:t>
            </a:r>
            <a:r>
              <a:rPr lang="en-IN" sz="3600" dirty="0" err="1">
                <a:solidFill>
                  <a:srgbClr val="FF0000"/>
                </a:solidFill>
              </a:rPr>
              <a:t>hello":"Hello</a:t>
            </a:r>
            <a:r>
              <a:rPr lang="en-IN" sz="3600" dirty="0">
                <a:solidFill>
                  <a:srgbClr val="FF0000"/>
                </a:solidFill>
              </a:rPr>
              <a:t> world!"}}</a:t>
            </a:r>
          </a:p>
          <a:p>
            <a:pPr algn="l"/>
            <a:endParaRPr lang="en-IN" sz="3600" dirty="0"/>
          </a:p>
          <a:p>
            <a:pPr algn="l"/>
            <a:endParaRPr lang="en-IN" sz="3600" dirty="0"/>
          </a:p>
        </p:txBody>
      </p:sp>
    </p:spTree>
    <p:extLst>
      <p:ext uri="{BB962C8B-B14F-4D97-AF65-F5344CB8AC3E}">
        <p14:creationId xmlns:p14="http://schemas.microsoft.com/office/powerpoint/2010/main" val="241897391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F8F71-75EA-4D9C-8F13-BDF2F83D8B2D}"/>
              </a:ext>
            </a:extLst>
          </p:cNvPr>
          <p:cNvSpPr txBox="1"/>
          <p:nvPr/>
        </p:nvSpPr>
        <p:spPr>
          <a:xfrm>
            <a:off x="814736" y="521297"/>
            <a:ext cx="23042560" cy="12116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If you prefer to use a graphical user interface to send a test query, you can use clients such as </a:t>
            </a:r>
            <a:r>
              <a:rPr lang="en-IN" sz="3600" dirty="0" err="1"/>
              <a:t>GraphiQL</a:t>
            </a:r>
            <a:r>
              <a:rPr lang="en-IN" sz="3600" dirty="0"/>
              <a:t> and Insomnia.</a:t>
            </a:r>
          </a:p>
          <a:p>
            <a:pPr algn="l"/>
            <a:endParaRPr lang="en-IN" sz="3600" dirty="0"/>
          </a:p>
          <a:p>
            <a:pPr algn="l"/>
            <a:r>
              <a:rPr lang="en-IN" sz="3600" dirty="0"/>
              <a:t>It's also simple to send </a:t>
            </a:r>
            <a:r>
              <a:rPr lang="en-IN" sz="3600" dirty="0" err="1"/>
              <a:t>GraphQL</a:t>
            </a:r>
            <a:r>
              <a:rPr lang="en-IN" sz="3600" dirty="0"/>
              <a:t> from the browser. Open up http://localhost:4000/graphql, open a developer console, and paste in:</a:t>
            </a:r>
          </a:p>
          <a:p>
            <a:pPr algn="l"/>
            <a:endParaRPr lang="en-IN" sz="3600" dirty="0"/>
          </a:p>
          <a:p>
            <a:pPr algn="l"/>
            <a:r>
              <a:rPr lang="en-IN" sz="3600" dirty="0">
                <a:solidFill>
                  <a:srgbClr val="FF0000"/>
                </a:solidFill>
              </a:rPr>
              <a:t>fetch('/</a:t>
            </a:r>
            <a:r>
              <a:rPr lang="en-IN" sz="3600" dirty="0" err="1">
                <a:solidFill>
                  <a:srgbClr val="FF0000"/>
                </a:solidFill>
              </a:rPr>
              <a:t>graphql</a:t>
            </a:r>
            <a:r>
              <a:rPr lang="en-IN" sz="3600" dirty="0">
                <a:solidFill>
                  <a:srgbClr val="FF0000"/>
                </a:solidFill>
              </a:rPr>
              <a:t>', {</a:t>
            </a:r>
          </a:p>
          <a:p>
            <a:pPr algn="l"/>
            <a:r>
              <a:rPr lang="en-IN" sz="3600" dirty="0">
                <a:solidFill>
                  <a:srgbClr val="FF0000"/>
                </a:solidFill>
              </a:rPr>
              <a:t>  method: 'POST',</a:t>
            </a:r>
          </a:p>
          <a:p>
            <a:pPr algn="l"/>
            <a:r>
              <a:rPr lang="en-IN" sz="3600" dirty="0">
                <a:solidFill>
                  <a:srgbClr val="FF0000"/>
                </a:solidFill>
              </a:rPr>
              <a:t>  headers: {</a:t>
            </a:r>
          </a:p>
          <a:p>
            <a:pPr algn="l"/>
            <a:r>
              <a:rPr lang="en-IN" sz="3600" dirty="0">
                <a:solidFill>
                  <a:srgbClr val="FF0000"/>
                </a:solidFill>
              </a:rPr>
              <a:t>    'Content-Type': 'application/json',</a:t>
            </a:r>
          </a:p>
          <a:p>
            <a:pPr algn="l"/>
            <a:r>
              <a:rPr lang="en-IN" sz="3600" dirty="0">
                <a:solidFill>
                  <a:srgbClr val="FF0000"/>
                </a:solidFill>
              </a:rPr>
              <a:t>    'Accept': 'application/json',</a:t>
            </a:r>
          </a:p>
          <a:p>
            <a:pPr algn="l"/>
            <a:r>
              <a:rPr lang="en-IN" sz="3600" dirty="0">
                <a:solidFill>
                  <a:srgbClr val="FF0000"/>
                </a:solidFill>
              </a:rPr>
              <a:t>  },</a:t>
            </a:r>
          </a:p>
          <a:p>
            <a:pPr algn="l"/>
            <a:r>
              <a:rPr lang="en-IN" sz="3600" dirty="0">
                <a:solidFill>
                  <a:srgbClr val="FF0000"/>
                </a:solidFill>
              </a:rPr>
              <a:t>  body: </a:t>
            </a:r>
            <a:r>
              <a:rPr lang="en-IN" sz="3600" dirty="0" err="1">
                <a:solidFill>
                  <a:srgbClr val="FF0000"/>
                </a:solidFill>
              </a:rPr>
              <a:t>JSON.stringify</a:t>
            </a:r>
            <a:r>
              <a:rPr lang="en-IN" sz="3600" dirty="0">
                <a:solidFill>
                  <a:srgbClr val="FF0000"/>
                </a:solidFill>
              </a:rPr>
              <a:t>({query: "{ hello }"})</a:t>
            </a:r>
          </a:p>
          <a:p>
            <a:pPr algn="l"/>
            <a:r>
              <a:rPr lang="en-IN" sz="3600" dirty="0">
                <a:solidFill>
                  <a:srgbClr val="FF0000"/>
                </a:solidFill>
              </a:rPr>
              <a:t>})</a:t>
            </a:r>
          </a:p>
          <a:p>
            <a:pPr algn="l"/>
            <a:r>
              <a:rPr lang="en-IN" sz="3600" dirty="0">
                <a:solidFill>
                  <a:srgbClr val="FF0000"/>
                </a:solidFill>
              </a:rPr>
              <a:t>  .then(r =&gt; </a:t>
            </a:r>
            <a:r>
              <a:rPr lang="en-IN" sz="3600" dirty="0" err="1">
                <a:solidFill>
                  <a:srgbClr val="FF0000"/>
                </a:solidFill>
              </a:rPr>
              <a:t>r.json</a:t>
            </a:r>
            <a:r>
              <a:rPr lang="en-IN" sz="3600" dirty="0">
                <a:solidFill>
                  <a:srgbClr val="FF0000"/>
                </a:solidFill>
              </a:rPr>
              <a:t>())</a:t>
            </a:r>
          </a:p>
          <a:p>
            <a:pPr algn="l"/>
            <a:r>
              <a:rPr lang="en-IN" sz="3600" dirty="0">
                <a:solidFill>
                  <a:srgbClr val="FF0000"/>
                </a:solidFill>
              </a:rPr>
              <a:t>  .then(data =&gt; console.log('data returned:', data));</a:t>
            </a:r>
          </a:p>
          <a:p>
            <a:pPr algn="l"/>
            <a:r>
              <a:rPr lang="en-IN" sz="3600" dirty="0"/>
              <a:t>You should see the data returned, logged in the console:</a:t>
            </a:r>
          </a:p>
          <a:p>
            <a:pPr algn="l"/>
            <a:endParaRPr lang="en-IN" sz="3600" dirty="0"/>
          </a:p>
          <a:p>
            <a:pPr algn="l"/>
            <a:r>
              <a:rPr lang="en-IN" sz="3600" dirty="0">
                <a:solidFill>
                  <a:srgbClr val="FF0000"/>
                </a:solidFill>
              </a:rPr>
              <a:t>data returned: Object { hello: "Hello world!" }</a:t>
            </a:r>
          </a:p>
        </p:txBody>
      </p:sp>
    </p:spTree>
    <p:extLst>
      <p:ext uri="{BB962C8B-B14F-4D97-AF65-F5344CB8AC3E}">
        <p14:creationId xmlns:p14="http://schemas.microsoft.com/office/powerpoint/2010/main" val="284593387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21B90-154A-40CC-A220-5481911E538A}"/>
              </a:ext>
            </a:extLst>
          </p:cNvPr>
          <p:cNvSpPr txBox="1"/>
          <p:nvPr/>
        </p:nvSpPr>
        <p:spPr>
          <a:xfrm>
            <a:off x="310680" y="233264"/>
            <a:ext cx="23474608" cy="126701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As your application becomes more complex, and you add </a:t>
            </a:r>
            <a:r>
              <a:rPr lang="en-IN" sz="3600" dirty="0" err="1"/>
              <a:t>GraphQL</a:t>
            </a:r>
            <a:r>
              <a:rPr lang="en-IN" sz="3600" dirty="0"/>
              <a:t> endpoints that take arguments as described in Passing Arguments, you will want to construct </a:t>
            </a:r>
            <a:r>
              <a:rPr lang="en-IN" sz="3600" dirty="0" err="1"/>
              <a:t>GraphQL</a:t>
            </a:r>
            <a:r>
              <a:rPr lang="en-IN" sz="3600" dirty="0"/>
              <a:t> queries using variables in client code. You can do this by including a keyword prefixed with a dollar sign in the query, and passing an extra variables field on the payload.</a:t>
            </a:r>
          </a:p>
          <a:p>
            <a:endParaRPr lang="en-IN" sz="3600" dirty="0"/>
          </a:p>
          <a:p>
            <a:pPr algn="l"/>
            <a:r>
              <a:rPr lang="en-IN" sz="3600" dirty="0"/>
              <a:t>For example, let's say you're running the example server from Passing Arguments that has a schema of</a:t>
            </a:r>
          </a:p>
          <a:p>
            <a:endParaRPr lang="en-IN" sz="3600" dirty="0"/>
          </a:p>
          <a:p>
            <a:pPr algn="l"/>
            <a:r>
              <a:rPr lang="en-IN" sz="3600" dirty="0">
                <a:solidFill>
                  <a:srgbClr val="FF0000"/>
                </a:solidFill>
              </a:rPr>
              <a:t>type Query {</a:t>
            </a:r>
          </a:p>
          <a:p>
            <a:pPr algn="l"/>
            <a:r>
              <a:rPr lang="en-IN" sz="3600" dirty="0">
                <a:solidFill>
                  <a:srgbClr val="FF0000"/>
                </a:solidFill>
              </a:rPr>
              <a:t>  </a:t>
            </a:r>
            <a:r>
              <a:rPr lang="en-IN" sz="3600" dirty="0" err="1">
                <a:solidFill>
                  <a:srgbClr val="FF0000"/>
                </a:solidFill>
              </a:rPr>
              <a:t>rollDice</a:t>
            </a:r>
            <a:r>
              <a:rPr lang="en-IN" sz="3600" dirty="0">
                <a:solidFill>
                  <a:srgbClr val="FF0000"/>
                </a:solidFill>
              </a:rPr>
              <a:t>(</a:t>
            </a:r>
            <a:r>
              <a:rPr lang="en-IN" sz="3600" dirty="0" err="1">
                <a:solidFill>
                  <a:srgbClr val="FF0000"/>
                </a:solidFill>
              </a:rPr>
              <a:t>numDice</a:t>
            </a:r>
            <a:r>
              <a:rPr lang="en-IN" sz="3600" dirty="0">
                <a:solidFill>
                  <a:srgbClr val="FF0000"/>
                </a:solidFill>
              </a:rPr>
              <a:t>: Int!, </a:t>
            </a:r>
            <a:r>
              <a:rPr lang="en-IN" sz="3600" dirty="0" err="1">
                <a:solidFill>
                  <a:srgbClr val="FF0000"/>
                </a:solidFill>
              </a:rPr>
              <a:t>numSides</a:t>
            </a:r>
            <a:r>
              <a:rPr lang="en-IN" sz="3600" dirty="0">
                <a:solidFill>
                  <a:srgbClr val="FF0000"/>
                </a:solidFill>
              </a:rPr>
              <a:t>: Int): [Int]</a:t>
            </a:r>
          </a:p>
          <a:p>
            <a:pPr algn="l"/>
            <a:r>
              <a:rPr lang="en-IN" sz="3600" dirty="0">
                <a:solidFill>
                  <a:srgbClr val="FF0000"/>
                </a:solidFill>
              </a:rPr>
              <a:t>}</a:t>
            </a:r>
          </a:p>
          <a:p>
            <a:pPr algn="l"/>
            <a:r>
              <a:rPr lang="en-IN" sz="3600" dirty="0"/>
              <a:t>You could access this from JavaScript with the code:</a:t>
            </a:r>
          </a:p>
          <a:p>
            <a:pPr algn="l"/>
            <a:r>
              <a:rPr lang="en-IN" sz="3600" dirty="0"/>
              <a:t>var dice = 3;</a:t>
            </a:r>
          </a:p>
          <a:p>
            <a:pPr algn="l"/>
            <a:r>
              <a:rPr lang="en-IN" sz="3600" dirty="0"/>
              <a:t>var sides = 6;</a:t>
            </a:r>
          </a:p>
          <a:p>
            <a:pPr algn="l"/>
            <a:r>
              <a:rPr lang="en-IN" sz="3600" dirty="0"/>
              <a:t>var query = `query </a:t>
            </a:r>
            <a:r>
              <a:rPr lang="en-IN" sz="3600" dirty="0" err="1"/>
              <a:t>RollDice</a:t>
            </a:r>
            <a:r>
              <a:rPr lang="en-IN" sz="3600" dirty="0"/>
              <a:t>($dice: Int!, $sides: Int) {</a:t>
            </a:r>
          </a:p>
          <a:p>
            <a:pPr algn="l"/>
            <a:r>
              <a:rPr lang="en-IN" sz="3600" dirty="0"/>
              <a:t>  </a:t>
            </a:r>
            <a:r>
              <a:rPr lang="en-IN" sz="3600" dirty="0" err="1"/>
              <a:t>rollDice</a:t>
            </a:r>
            <a:r>
              <a:rPr lang="en-IN" sz="3600" dirty="0"/>
              <a:t>(</a:t>
            </a:r>
            <a:r>
              <a:rPr lang="en-IN" sz="3600" dirty="0" err="1"/>
              <a:t>numDice</a:t>
            </a:r>
            <a:r>
              <a:rPr lang="en-IN" sz="3600" dirty="0"/>
              <a:t>: $dice, </a:t>
            </a:r>
            <a:r>
              <a:rPr lang="en-IN" sz="3600" dirty="0" err="1"/>
              <a:t>numSides</a:t>
            </a:r>
            <a:r>
              <a:rPr lang="en-IN" sz="3600" dirty="0"/>
              <a:t>: $sides)</a:t>
            </a:r>
          </a:p>
          <a:p>
            <a:pPr algn="l"/>
            <a:r>
              <a:rPr lang="en-IN" sz="3600" dirty="0"/>
              <a:t>}`;</a:t>
            </a:r>
          </a:p>
          <a:p>
            <a:pPr algn="l"/>
            <a:r>
              <a:rPr lang="en-IN" sz="3600" dirty="0"/>
              <a:t> fetch('/</a:t>
            </a:r>
            <a:r>
              <a:rPr lang="en-IN" sz="3600" dirty="0" err="1"/>
              <a:t>graphql</a:t>
            </a:r>
            <a:r>
              <a:rPr lang="en-IN" sz="3600" dirty="0"/>
              <a:t>', {</a:t>
            </a:r>
          </a:p>
          <a:p>
            <a:pPr algn="l"/>
            <a:r>
              <a:rPr lang="en-IN" sz="3600" dirty="0"/>
              <a:t>  method: 'POST',</a:t>
            </a:r>
          </a:p>
          <a:p>
            <a:pPr algn="l"/>
            <a:r>
              <a:rPr lang="en-IN" sz="3600" dirty="0"/>
              <a:t>  headers: {</a:t>
            </a:r>
          </a:p>
          <a:p>
            <a:pPr algn="l"/>
            <a:r>
              <a:rPr lang="en-IN" sz="3600" dirty="0"/>
              <a:t>   </a:t>
            </a:r>
          </a:p>
        </p:txBody>
      </p:sp>
    </p:spTree>
    <p:extLst>
      <p:ext uri="{BB962C8B-B14F-4D97-AF65-F5344CB8AC3E}">
        <p14:creationId xmlns:p14="http://schemas.microsoft.com/office/powerpoint/2010/main" val="364022863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A7876-CB83-4F4B-9493-05B47C132840}"/>
              </a:ext>
            </a:extLst>
          </p:cNvPr>
          <p:cNvSpPr txBox="1"/>
          <p:nvPr/>
        </p:nvSpPr>
        <p:spPr>
          <a:xfrm>
            <a:off x="0" y="1025353"/>
            <a:ext cx="24145328" cy="8704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3600" dirty="0"/>
              <a:t> 'Content-Type': 'application/json',</a:t>
            </a:r>
          </a:p>
          <a:p>
            <a:pPr algn="l"/>
            <a:r>
              <a:rPr lang="en-IN" sz="3600" dirty="0"/>
              <a:t>    'Accept': 'application/json',</a:t>
            </a:r>
          </a:p>
          <a:p>
            <a:pPr algn="l"/>
            <a:r>
              <a:rPr lang="en-IN" sz="3600" dirty="0"/>
              <a:t>  },</a:t>
            </a:r>
          </a:p>
          <a:p>
            <a:pPr algn="l"/>
            <a:r>
              <a:rPr lang="en-IN" sz="3600" dirty="0"/>
              <a:t>  body: </a:t>
            </a:r>
            <a:r>
              <a:rPr lang="en-IN" sz="3600" dirty="0" err="1"/>
              <a:t>JSON.stringify</a:t>
            </a:r>
            <a:r>
              <a:rPr lang="en-IN" sz="3600" dirty="0"/>
              <a:t>({</a:t>
            </a:r>
          </a:p>
          <a:p>
            <a:pPr algn="l"/>
            <a:r>
              <a:rPr lang="en-IN" sz="3600" dirty="0"/>
              <a:t>    query,</a:t>
            </a:r>
          </a:p>
          <a:p>
            <a:pPr algn="l"/>
            <a:r>
              <a:rPr lang="en-IN" sz="3600" dirty="0"/>
              <a:t>    variables: { dice, sides },</a:t>
            </a:r>
          </a:p>
          <a:p>
            <a:pPr algn="l"/>
            <a:r>
              <a:rPr lang="en-IN" sz="3600" dirty="0"/>
              <a:t>  })</a:t>
            </a:r>
          </a:p>
          <a:p>
            <a:pPr algn="l"/>
            <a:r>
              <a:rPr lang="en-IN" sz="3600" dirty="0"/>
              <a:t>})</a:t>
            </a:r>
          </a:p>
          <a:p>
            <a:pPr algn="l"/>
            <a:r>
              <a:rPr lang="en-IN" sz="3600" dirty="0"/>
              <a:t>  .then(r =&gt; </a:t>
            </a:r>
            <a:r>
              <a:rPr lang="en-IN" sz="3600" dirty="0" err="1"/>
              <a:t>r.json</a:t>
            </a:r>
            <a:r>
              <a:rPr lang="en-IN" sz="3600" dirty="0"/>
              <a:t>())</a:t>
            </a:r>
          </a:p>
          <a:p>
            <a:pPr algn="l"/>
            <a:r>
              <a:rPr lang="en-IN" sz="3600" dirty="0"/>
              <a:t>  .then(data =&gt; console.log('data returned:', data));</a:t>
            </a:r>
          </a:p>
          <a:p>
            <a:pPr algn="l"/>
            <a:r>
              <a:rPr lang="en-IN" sz="3600" dirty="0"/>
              <a:t>Using this syntax for variables is a good idea because it automatically prevents bugs due to escaping, and it makes it easier to monitor your server.</a:t>
            </a:r>
          </a:p>
          <a:p>
            <a:endParaRPr lang="en-IN" sz="3600" dirty="0"/>
          </a:p>
        </p:txBody>
      </p:sp>
    </p:spTree>
    <p:extLst>
      <p:ext uri="{BB962C8B-B14F-4D97-AF65-F5344CB8AC3E}">
        <p14:creationId xmlns:p14="http://schemas.microsoft.com/office/powerpoint/2010/main" val="408005445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GraphQL Architecture">
            <a:extLst>
              <a:ext uri="{FF2B5EF4-FFF2-40B4-BE49-F238E27FC236}">
                <a16:creationId xmlns:a16="http://schemas.microsoft.com/office/drawing/2014/main" id="{E1E2963E-FAA9-46C5-8509-C641BBA18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3200400"/>
            <a:ext cx="113538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776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raphQL compared to REST Services"/>
          <p:cNvSpPr txBox="1">
            <a:spLocks noGrp="1"/>
          </p:cNvSpPr>
          <p:nvPr>
            <p:ph type="title"/>
          </p:nvPr>
        </p:nvSpPr>
        <p:spPr>
          <a:xfrm>
            <a:off x="1727200" y="1730523"/>
            <a:ext cx="20929601" cy="3300116"/>
          </a:xfrm>
          <a:prstGeom prst="rect">
            <a:avLst/>
          </a:prstGeom>
        </p:spPr>
        <p:txBody>
          <a:bodyPr anchor="ctr"/>
          <a:lstStyle/>
          <a:p>
            <a:pPr marL="457200" indent="-317500" defTabSz="457200">
              <a:lnSpc>
                <a:spcPct val="100000"/>
              </a:lnSpc>
              <a:spcBef>
                <a:spcPts val="1400"/>
              </a:spcBef>
              <a:buClr>
                <a:srgbClr val="000000"/>
              </a:buClr>
              <a:buSzPct val="100000"/>
              <a:buFont typeface="Times New Roman"/>
              <a:buChar char="•"/>
              <a:defRPr sz="6666" spc="0">
                <a:solidFill>
                  <a:srgbClr val="000000"/>
                </a:solidFill>
                <a:latin typeface="Herculanum"/>
                <a:ea typeface="Herculanum"/>
                <a:cs typeface="Herculanum"/>
                <a:sym typeface="Herculanum"/>
              </a:defRPr>
            </a:pPr>
            <a:r>
              <a:t>GraphQL compared to REST Services </a:t>
            </a:r>
            <a:br/>
            <a:endParaRPr>
              <a:latin typeface="Times Roman"/>
              <a:ea typeface="Times Roman"/>
              <a:cs typeface="Times Roman"/>
              <a:sym typeface="Times Roman"/>
            </a:endParaRPr>
          </a:p>
        </p:txBody>
      </p:sp>
      <p:sp>
        <p:nvSpPr>
          <p:cNvPr id="184" name="A REST API is an architectural concept for network-based software. GraphQL, on the other hand, is a query language, a specification, and a set of tools that operates over a single endpoint using HTTP. In addition, over the last few years, REST has been u"/>
          <p:cNvSpPr txBox="1">
            <a:spLocks noGrp="1"/>
          </p:cNvSpPr>
          <p:nvPr>
            <p:ph type="body" idx="1"/>
          </p:nvPr>
        </p:nvSpPr>
        <p:spPr>
          <a:xfrm>
            <a:off x="1727199" y="3549411"/>
            <a:ext cx="20929601" cy="7545811"/>
          </a:xfrm>
          <a:prstGeom prst="rect">
            <a:avLst/>
          </a:prstGeom>
        </p:spPr>
        <p:txBody>
          <a:bodyPr/>
          <a:lstStyle/>
          <a:p>
            <a:r>
              <a:rPr dirty="0"/>
              <a:t>   </a:t>
            </a:r>
            <a:r>
              <a:rPr dirty="0">
                <a:latin typeface="Chalkboard"/>
                <a:ea typeface="Chalkboard"/>
                <a:cs typeface="Chalkboard"/>
                <a:sym typeface="Chalkboard"/>
              </a:rPr>
              <a:t>A REST API is an architectural concept for network-based software. </a:t>
            </a:r>
            <a:r>
              <a:rPr dirty="0" err="1">
                <a:latin typeface="Chalkboard"/>
                <a:ea typeface="Chalkboard"/>
                <a:cs typeface="Chalkboard"/>
                <a:sym typeface="Chalkboard"/>
              </a:rPr>
              <a:t>GraphQL</a:t>
            </a:r>
            <a:r>
              <a:rPr dirty="0">
                <a:latin typeface="Chalkboard"/>
                <a:ea typeface="Chalkboard"/>
                <a:cs typeface="Chalkboard"/>
                <a:sym typeface="Chalkboard"/>
              </a:rPr>
              <a:t>, on the other hand, is a query language, a specification, and a set of tools that operates over a single endpoint using HTTP. In addition, over the last few years, REST has been used to make new APIs, while the focus of </a:t>
            </a:r>
            <a:r>
              <a:rPr dirty="0" err="1">
                <a:latin typeface="Chalkboard"/>
                <a:ea typeface="Chalkboard"/>
                <a:cs typeface="Chalkboard"/>
                <a:sym typeface="Chalkboard"/>
              </a:rPr>
              <a:t>GraphQL</a:t>
            </a:r>
            <a:r>
              <a:rPr dirty="0">
                <a:latin typeface="Chalkboard"/>
                <a:ea typeface="Chalkboard"/>
                <a:cs typeface="Chalkboard"/>
                <a:sym typeface="Chalkboard"/>
              </a:rPr>
              <a:t> has been to optimize for performance and flexibility.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Where GraphQL Has the Upper Hand Over REST APIs"/>
          <p:cNvSpPr txBox="1">
            <a:spLocks noGrp="1"/>
          </p:cNvSpPr>
          <p:nvPr>
            <p:ph type="title" idx="4294967295"/>
          </p:nvPr>
        </p:nvSpPr>
        <p:spPr>
          <a:xfrm>
            <a:off x="6811502" y="883288"/>
            <a:ext cx="10760996" cy="2540001"/>
          </a:xfrm>
          <a:prstGeom prst="rect">
            <a:avLst/>
          </a:prstGeom>
        </p:spPr>
        <p:txBody>
          <a:bodyPr anchor="t">
            <a:normAutofit fontScale="90000"/>
          </a:bodyPr>
          <a:lstStyle>
            <a:lvl1pPr defTabSz="388620">
              <a:lnSpc>
                <a:spcPts val="11400"/>
              </a:lnSpc>
              <a:spcBef>
                <a:spcPts val="1500"/>
              </a:spcBef>
              <a:defRPr sz="5814" spc="0">
                <a:solidFill>
                  <a:srgbClr val="022125"/>
                </a:solidFill>
                <a:latin typeface="Herculanum"/>
                <a:ea typeface="Herculanum"/>
                <a:cs typeface="Herculanum"/>
                <a:sym typeface="Herculanum"/>
              </a:defRPr>
            </a:lvl1pPr>
          </a:lstStyle>
          <a:p>
            <a:r>
              <a:rPr dirty="0"/>
              <a:t>Where </a:t>
            </a:r>
            <a:r>
              <a:rPr dirty="0" err="1"/>
              <a:t>GraphQL</a:t>
            </a:r>
            <a:r>
              <a:rPr dirty="0"/>
              <a:t> Has the Upper Hand Over REST APIs</a:t>
            </a:r>
          </a:p>
        </p:txBody>
      </p:sp>
      <p:sp>
        <p:nvSpPr>
          <p:cNvPr id="187" name="When using a REST API to fetch information, you’ll always get back a complete dataset. For example, if you wanted to request information from two objects, you’d need to perform two REST API requests. The advantage of REST APIs is its simplicity—you have "/>
          <p:cNvSpPr txBox="1">
            <a:spLocks noGrp="1"/>
          </p:cNvSpPr>
          <p:nvPr>
            <p:ph type="body" idx="4294967295"/>
          </p:nvPr>
        </p:nvSpPr>
        <p:spPr>
          <a:xfrm>
            <a:off x="2763752" y="3115905"/>
            <a:ext cx="18856496" cy="9393229"/>
          </a:xfrm>
          <a:prstGeom prst="rect">
            <a:avLst/>
          </a:prstGeom>
        </p:spPr>
        <p:txBody>
          <a:bodyPr>
            <a:normAutofit lnSpcReduction="10000"/>
          </a:bodyPr>
          <a:lstStyle/>
          <a:p>
            <a:pPr algn="l" defTabSz="457200">
              <a:lnSpc>
                <a:spcPts val="7200"/>
              </a:lnSpc>
              <a:spcBef>
                <a:spcPts val="3600"/>
              </a:spcBef>
              <a:defRPr sz="3680" spc="0">
                <a:solidFill>
                  <a:srgbClr val="5F7375"/>
                </a:solidFill>
                <a:latin typeface="Chalkboard"/>
                <a:ea typeface="Chalkboard"/>
                <a:cs typeface="Chalkboard"/>
                <a:sym typeface="Chalkboard"/>
              </a:defRPr>
            </a:pPr>
            <a:r>
              <a:rPr dirty="0"/>
              <a:t>When using a REST API to fetch information, you’ll always get back a complete dataset. For example, if you wanted to request information from two objects, you’d need to perform two REST API requests. The advantage of REST APIs is its simplicity—you have one endpoint that does one task, so it’s easy to understand and manipulate. In other words, if you have X endpoint, it provides X data.</a:t>
            </a:r>
          </a:p>
          <a:p>
            <a:pPr algn="l" defTabSz="457200">
              <a:lnSpc>
                <a:spcPct val="100000"/>
              </a:lnSpc>
              <a:defRPr sz="3600" spc="0">
                <a:solidFill>
                  <a:srgbClr val="5F7375"/>
                </a:solidFill>
                <a:latin typeface="Chalkboard"/>
                <a:ea typeface="Chalkboard"/>
                <a:cs typeface="Chalkboard"/>
                <a:sym typeface="Chalkboard"/>
              </a:defRPr>
            </a:pPr>
            <a:r>
              <a:rPr dirty="0"/>
              <a:t>Conversely, if you wanted to gather some information from a specific endpoint, you couldn’t limit the fields that the REST API returns; you’ll always get a complete data set. This phenomenon is referred to as </a:t>
            </a:r>
            <a:r>
              <a:rPr u="sng" dirty="0">
                <a:solidFill>
                  <a:srgbClr val="005781"/>
                </a:solidFill>
                <a:hlinkClick r:id="rId2"/>
              </a:rPr>
              <a:t>over fetching</a:t>
            </a:r>
            <a:r>
              <a:rPr dirty="0"/>
              <a:t>. </a:t>
            </a:r>
            <a:r>
              <a:rPr dirty="0" err="1"/>
              <a:t>GraphQL</a:t>
            </a:r>
            <a:r>
              <a:rPr dirty="0"/>
              <a:t> uses its query language to </a:t>
            </a:r>
            <a:r>
              <a:rPr u="sng" dirty="0">
                <a:solidFill>
                  <a:srgbClr val="005781"/>
                </a:solidFill>
                <a:hlinkClick r:id="rId3"/>
              </a:rPr>
              <a:t>tailor the request</a:t>
            </a:r>
            <a:r>
              <a:rPr dirty="0"/>
              <a:t> to exactly what you need, from multiple objects down to specific fields within each entity. </a:t>
            </a:r>
            <a:r>
              <a:rPr dirty="0" err="1"/>
              <a:t>GraphQL</a:t>
            </a:r>
            <a:r>
              <a:rPr dirty="0"/>
              <a:t> would take X endpoint, and it can do a lot with that information, but you have to tell it what you want first.</a:t>
            </a:r>
          </a:p>
          <a:p>
            <a:pPr algn="l" defTabSz="457200">
              <a:lnSpc>
                <a:spcPct val="100000"/>
              </a:lnSpc>
              <a:defRPr sz="3600" spc="0">
                <a:solidFill>
                  <a:srgbClr val="5F7375"/>
                </a:solidFill>
                <a:latin typeface="Chalkboard"/>
                <a:ea typeface="Chalkboard"/>
                <a:cs typeface="Chalkboard"/>
                <a:sym typeface="Chalkboard"/>
              </a:defRPr>
            </a:pPr>
            <a:endParaRPr dirty="0"/>
          </a:p>
          <a:p>
            <a:pPr algn="l" defTabSz="457200">
              <a:lnSpc>
                <a:spcPct val="100000"/>
              </a:lnSpc>
              <a:defRPr sz="1400" spc="0">
                <a:solidFill>
                  <a:srgbClr val="5F7375"/>
                </a:solidFill>
                <a:latin typeface="Helvetica"/>
                <a:ea typeface="Helvetica"/>
                <a:cs typeface="Helvetica"/>
                <a:sym typeface="Helvetica"/>
              </a:defRPr>
            </a:pPr>
            <a:r>
              <a:rPr dirty="0"/>
              <a:t>I</a:t>
            </a:r>
            <a:r>
              <a:rPr sz="3600" dirty="0">
                <a:latin typeface="Chalkboard"/>
                <a:ea typeface="Chalkboard"/>
                <a:cs typeface="Chalkboard"/>
                <a:sym typeface="Chalkboard"/>
              </a:rPr>
              <a:t>n essence, </a:t>
            </a:r>
            <a:r>
              <a:rPr sz="3600" dirty="0" err="1">
                <a:latin typeface="Chalkboard"/>
                <a:ea typeface="Chalkboard"/>
                <a:cs typeface="Chalkboard"/>
                <a:sym typeface="Chalkboard"/>
              </a:rPr>
              <a:t>GraphQL</a:t>
            </a:r>
            <a:r>
              <a:rPr sz="3600" dirty="0">
                <a:latin typeface="Chalkboard"/>
                <a:ea typeface="Chalkboard"/>
                <a:cs typeface="Chalkboard"/>
                <a:sym typeface="Chalkboard"/>
              </a:rPr>
              <a:t> is extremely powerful, once you know how to use it. Because you are only fetching the data that you require, you limit the amount of processing required. As you begin to look at automation, these savings really start to add up.</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ere REST APIs Beat Out GraphQL"/>
          <p:cNvSpPr txBox="1">
            <a:spLocks noGrp="1"/>
          </p:cNvSpPr>
          <p:nvPr>
            <p:ph type="title" idx="4294967295"/>
          </p:nvPr>
        </p:nvSpPr>
        <p:spPr>
          <a:xfrm>
            <a:off x="3420733" y="714957"/>
            <a:ext cx="17542534" cy="2540001"/>
          </a:xfrm>
          <a:prstGeom prst="rect">
            <a:avLst/>
          </a:prstGeom>
        </p:spPr>
        <p:txBody>
          <a:bodyPr anchor="ctr"/>
          <a:lstStyle/>
          <a:p>
            <a:pPr defTabSz="301752">
              <a:lnSpc>
                <a:spcPts val="9400"/>
              </a:lnSpc>
              <a:spcBef>
                <a:spcPts val="1100"/>
              </a:spcBef>
              <a:defRPr sz="4976" b="1" spc="0">
                <a:solidFill>
                  <a:srgbClr val="022125"/>
                </a:solidFill>
                <a:latin typeface="Helvetica"/>
                <a:ea typeface="Helvetica"/>
                <a:cs typeface="Helvetica"/>
                <a:sym typeface="Helvetica"/>
              </a:defRPr>
            </a:pPr>
            <a:r>
              <a:rPr b="0">
                <a:latin typeface="Herculanum"/>
                <a:ea typeface="Herculanum"/>
                <a:cs typeface="Herculanum"/>
                <a:sym typeface="Herculanum"/>
              </a:rPr>
              <a:t>Where REST APIs Beat Out GraphQL</a:t>
            </a:r>
            <a:br/>
            <a:endParaRPr/>
          </a:p>
        </p:txBody>
      </p:sp>
      <p:sp>
        <p:nvSpPr>
          <p:cNvPr id="190" name="REST has become the industry standard for companies deploying APIs. REST endpoints are mature and have been around for a while. Even “late-to-scene” OEMs have REST endpoints now, and if you have done any type of automation, you’re going to be familiar wi"/>
          <p:cNvSpPr txBox="1">
            <a:spLocks noGrp="1"/>
          </p:cNvSpPr>
          <p:nvPr>
            <p:ph type="body" idx="4294967295"/>
          </p:nvPr>
        </p:nvSpPr>
        <p:spPr>
          <a:xfrm>
            <a:off x="3752464" y="2404348"/>
            <a:ext cx="16879072" cy="8907304"/>
          </a:xfrm>
          <a:prstGeom prst="rect">
            <a:avLst/>
          </a:prstGeom>
        </p:spPr>
        <p:txBody>
          <a:bodyPr/>
          <a:lstStyle/>
          <a:p>
            <a:pPr algn="l" defTabSz="457200">
              <a:lnSpc>
                <a:spcPts val="7700"/>
              </a:lnSpc>
              <a:spcBef>
                <a:spcPts val="3600"/>
              </a:spcBef>
              <a:defRPr sz="4080" spc="0">
                <a:solidFill>
                  <a:srgbClr val="5F7375"/>
                </a:solidFill>
                <a:latin typeface="Chalkboard"/>
                <a:ea typeface="Chalkboard"/>
                <a:cs typeface="Chalkboard"/>
                <a:sym typeface="Chalkboard"/>
              </a:defRPr>
            </a:pPr>
            <a:r>
              <a:t>REST has become the industry standard for companies deploying APIs. REST endpoints are mature and have been around for a while. Even “late-to-scene” OEMs have REST endpoints now, and if you have done any type of automation, you’re going to be familiar with REST.</a:t>
            </a:r>
          </a:p>
          <a:p>
            <a:pPr algn="l" defTabSz="457200">
              <a:lnSpc>
                <a:spcPts val="7700"/>
              </a:lnSpc>
              <a:spcBef>
                <a:spcPts val="3600"/>
              </a:spcBef>
              <a:defRPr sz="4080" spc="0">
                <a:solidFill>
                  <a:srgbClr val="5F7375"/>
                </a:solidFill>
                <a:latin typeface="Chalkboard"/>
                <a:ea typeface="Chalkboard"/>
                <a:cs typeface="Chalkboard"/>
                <a:sym typeface="Chalkboard"/>
              </a:defRPr>
            </a:pPr>
            <a:r>
              <a:t>Similarly, API analytics are easier to obtain for REST, due to the limited amount of tooling for GraphQL. There is a promise of more insights in the near future, once tools that support GraphQL are made more widely available.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Benefits of Graphql"/>
          <p:cNvSpPr txBox="1">
            <a:spLocks noGrp="1"/>
          </p:cNvSpPr>
          <p:nvPr>
            <p:ph type="title"/>
          </p:nvPr>
        </p:nvSpPr>
        <p:spPr>
          <a:prstGeom prst="rect">
            <a:avLst/>
          </a:prstGeom>
        </p:spPr>
        <p:txBody>
          <a:bodyPr/>
          <a:lstStyle>
            <a:lvl1pPr>
              <a:defRPr>
                <a:latin typeface="Herculanum"/>
                <a:ea typeface="Herculanum"/>
                <a:cs typeface="Herculanum"/>
                <a:sym typeface="Herculanum"/>
              </a:defRPr>
            </a:lvl1pPr>
          </a:lstStyle>
          <a:p>
            <a:r>
              <a:t>Benefits of Graphql</a:t>
            </a:r>
          </a:p>
        </p:txBody>
      </p:sp>
      <p:sp>
        <p:nvSpPr>
          <p:cNvPr id="193" name="Being less “talkative” than REST makes GraphQL way faster, as you can cut down on your request by picking only the fields you want to query. The following list shows other major advantages of using a GraphQL API in an application instead of a REST API.…"/>
          <p:cNvSpPr txBox="1">
            <a:spLocks noGrp="1"/>
          </p:cNvSpPr>
          <p:nvPr>
            <p:ph type="body" idx="1"/>
          </p:nvPr>
        </p:nvSpPr>
        <p:spPr>
          <a:xfrm>
            <a:off x="1727199" y="3747339"/>
            <a:ext cx="20929602" cy="7468120"/>
          </a:xfrm>
          <a:prstGeom prst="rect">
            <a:avLst/>
          </a:prstGeom>
        </p:spPr>
        <p:txBody>
          <a:bodyPr>
            <a:normAutofit fontScale="85000" lnSpcReduction="10000"/>
          </a:bodyPr>
          <a:lstStyle/>
          <a:p>
            <a:pPr defTabSz="425195">
              <a:lnSpc>
                <a:spcPts val="7400"/>
              </a:lnSpc>
              <a:spcBef>
                <a:spcPts val="2300"/>
              </a:spcBef>
              <a:tabLst/>
              <a:defRPr sz="3999">
                <a:solidFill>
                  <a:srgbClr val="000000"/>
                </a:solidFill>
                <a:latin typeface="Chalkboard"/>
                <a:ea typeface="Chalkboard"/>
                <a:cs typeface="Chalkboard"/>
                <a:sym typeface="Chalkboard"/>
              </a:defRPr>
            </a:pPr>
            <a:r>
              <a:t>Being less “talkative” than REST makes GraphQL way faster, as you can cut down on your request by picking only the fields you want to query. The following list shows other major advantages of using a GraphQL API in an application instead of a REST API.</a:t>
            </a:r>
          </a:p>
          <a:p>
            <a:pPr defTabSz="425195">
              <a:lnSpc>
                <a:spcPts val="7400"/>
              </a:lnSpc>
              <a:spcBef>
                <a:spcPts val="2300"/>
              </a:spcBef>
              <a:tabLst/>
              <a:defRPr sz="3999">
                <a:solidFill>
                  <a:srgbClr val="000000"/>
                </a:solidFill>
                <a:latin typeface="Chalkboard"/>
                <a:ea typeface="Chalkboard"/>
                <a:cs typeface="Chalkboard"/>
                <a:sym typeface="Chalkboard"/>
              </a:defRPr>
            </a:pPr>
            <a:r>
              <a:rPr b="1"/>
              <a:t>Good fit for complex systems and microservices.</a:t>
            </a:r>
            <a:r>
              <a:t> By integrating multiple systems behind its API, GraphQL unifies them and hides their complexity. The GraphQL server is then responsible for fetching the data from the existing systems and packaging it up in the GraphQL response format. This is particularly relevant for </a:t>
            </a:r>
            <a:r>
              <a:rPr>
                <a:solidFill>
                  <a:srgbClr val="00C0EB"/>
                </a:solidFill>
                <a:hlinkClick r:id="rId2"/>
              </a:rPr>
              <a:t>legacy infrastructures</a:t>
            </a:r>
            <a:r>
              <a:t> or third-party APIs that have expanded over the years and now present a maintenance burden.</a:t>
            </a:r>
          </a:p>
          <a:p>
            <a:pPr defTabSz="425195">
              <a:lnSpc>
                <a:spcPts val="4600"/>
              </a:lnSpc>
              <a:spcBef>
                <a:spcPts val="2300"/>
              </a:spcBef>
              <a:tabLst/>
              <a:defRPr sz="1674">
                <a:solidFill>
                  <a:srgbClr val="000000"/>
                </a:solidFill>
                <a:latin typeface="Arial"/>
                <a:ea typeface="Arial"/>
                <a:cs typeface="Arial"/>
                <a:sym typeface="Arial"/>
              </a:defRPr>
            </a:pPr>
            <a:endParaRPr/>
          </a:p>
        </p:txBody>
      </p:sp>
    </p:spTree>
  </p:cSld>
  <p:clrMapOvr>
    <a:masterClrMapping/>
  </p:clrMapOvr>
  <p:transition spd="med"/>
</p:sld>
</file>

<file path=ppt/theme/theme1.xml><?xml version="1.0" encoding="utf-8"?>
<a:theme xmlns:a="http://schemas.openxmlformats.org/drawingml/2006/main"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626</TotalTime>
  <Words>7231</Words>
  <Application>Microsoft Office PowerPoint</Application>
  <PresentationFormat>Custom</PresentationFormat>
  <Paragraphs>736</Paragraphs>
  <Slides>54</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54</vt:i4>
      </vt:variant>
    </vt:vector>
  </HeadingPairs>
  <TitlesOfParts>
    <vt:vector size="71" baseType="lpstr">
      <vt:lpstr>Arial</vt:lpstr>
      <vt:lpstr>Avenir Next Medium</vt:lpstr>
      <vt:lpstr>Calibri</vt:lpstr>
      <vt:lpstr>Chalkboard</vt:lpstr>
      <vt:lpstr>Helvetica</vt:lpstr>
      <vt:lpstr>Helvetica Neue</vt:lpstr>
      <vt:lpstr>Herculanum</vt:lpstr>
      <vt:lpstr>Publico Headline Black</vt:lpstr>
      <vt:lpstr>Publico Headline Roman</vt:lpstr>
      <vt:lpstr>Publico Text Roman</vt:lpstr>
      <vt:lpstr>Publico Text Semibold</vt:lpstr>
      <vt:lpstr>Rubik</vt:lpstr>
      <vt:lpstr>Source Sans Pro</vt:lpstr>
      <vt:lpstr>Times New Roman</vt:lpstr>
      <vt:lpstr>Times Roman</vt:lpstr>
      <vt:lpstr>untitled sans</vt:lpstr>
      <vt:lpstr>26_FeatureStory</vt:lpstr>
      <vt:lpstr>GraphQL</vt:lpstr>
      <vt:lpstr>Introduction to GraphQL</vt:lpstr>
      <vt:lpstr>PowerPoint Presentation</vt:lpstr>
      <vt:lpstr>PowerPoint Presentation</vt:lpstr>
      <vt:lpstr>What is GraphQL?</vt:lpstr>
      <vt:lpstr>GraphQL compared to REST Services  </vt:lpstr>
      <vt:lpstr>Where GraphQL Has the Upper Hand Over REST APIs</vt:lpstr>
      <vt:lpstr>Where REST APIs Beat Out GraphQL </vt:lpstr>
      <vt:lpstr>Benefits of Graphql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ADMIN</dc:creator>
  <cp:lastModifiedBy>manisha shah</cp:lastModifiedBy>
  <cp:revision>101</cp:revision>
  <dcterms:modified xsi:type="dcterms:W3CDTF">2021-06-29T02:34:50Z</dcterms:modified>
</cp:coreProperties>
</file>