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61" r:id="rId5"/>
    <p:sldId id="260" r:id="rId6"/>
    <p:sldId id="262" r:id="rId7"/>
    <p:sldId id="264" r:id="rId8"/>
    <p:sldId id="265" r:id="rId9"/>
    <p:sldId id="266" r:id="rId10"/>
    <p:sldId id="267" r:id="rId11"/>
    <p:sldId id="263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43"/>
    <p:restoredTop sz="94686"/>
  </p:normalViewPr>
  <p:slideViewPr>
    <p:cSldViewPr snapToGrid="0" snapToObjects="1">
      <p:cViewPr varScale="1">
        <p:scale>
          <a:sx n="164" d="100"/>
          <a:sy n="164" d="100"/>
        </p:scale>
        <p:origin x="720" y="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7B22E-90C1-CD4C-9E4F-EDF6EABB98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7BCC14-3F63-4249-84E5-30FB38FF96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1A242-90F1-4F47-A728-AB13E213E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A8508-02E9-4D48-963B-277F40673F9E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E947-7FCC-E448-B102-7F50ACEA5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4923A-8D37-B346-AD28-138BF644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AD085-DFFE-AA4C-B5A1-6329BEA1C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559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CCC87-6509-EA4A-90AD-F97F4CCA6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9BD79D-79E4-2447-ACAA-B416918C13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50EAD-A5B7-9849-B502-59F26DDE4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A8508-02E9-4D48-963B-277F40673F9E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7A6A1-BAFA-C040-B770-F1362030D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E0F5AD-E9D8-6B45-A9B8-69F004C1D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AD085-DFFE-AA4C-B5A1-6329BEA1C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003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317957-0F08-854D-8302-75E332B2F2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CB5DB7-C382-C34E-9997-8C364C2EF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75C9C-347C-744D-B16B-5F9256D59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A8508-02E9-4D48-963B-277F40673F9E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97928A-475F-8B47-AE97-BF700D44F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76A25-786A-6744-87E3-735180F7A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AD085-DFFE-AA4C-B5A1-6329BEA1C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934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8D4B4-0225-6942-9A43-FB23F5A5C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392DF-BF4D-4142-9A44-03F247E44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3B223-62C7-D04B-B581-977F8BA42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A8508-02E9-4D48-963B-277F40673F9E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A6170-E1F0-2040-B761-8114BE277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633FF-6D10-B441-A617-7F60304B6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AD085-DFFE-AA4C-B5A1-6329BEA1C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796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831C5-F572-6C41-8048-BFF30B454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B75481-8EBA-6341-B2BB-296EBBB76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49D2D-0ADC-E848-8B80-117C26C33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A8508-02E9-4D48-963B-277F40673F9E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8B44F-48EF-EC47-B44C-AC03E3742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97ACB5-2858-5446-82CB-623DC724A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AD085-DFFE-AA4C-B5A1-6329BEA1C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301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55750-EADF-D541-8907-7CCCDA151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F9E41-96CC-CA4F-869F-D8AC9499CD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212D99-6A93-1449-8AAC-768A3AFCA0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8A8C33-80BB-FD47-9A0C-ADC4E7348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A8508-02E9-4D48-963B-277F40673F9E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71FB9C-4FFC-224A-9E09-B7C532933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6E149-2180-FB4B-A737-69B3104FB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AD085-DFFE-AA4C-B5A1-6329BEA1C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377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3FFCB-C2C3-4145-958C-ABF4C499B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C8E996-B570-064A-92A0-1E0F4CECA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F032E4-B128-DA4F-970F-71A02B32B4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711A4-09C2-0441-A7E8-DF1530E7B5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D7DA11-C3F7-EB4D-84CF-8B29BC3144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F3A44B-A240-714B-9DC2-D19372A85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A8508-02E9-4D48-963B-277F40673F9E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C3801C-255E-1741-999C-0B2101DF5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7394D1-87AF-7D44-9E72-A62597710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AD085-DFFE-AA4C-B5A1-6329BEA1C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719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225BD-9F4E-9B45-BA25-90B6B1B1C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9FB7E7-1C81-3A47-A89A-93C07E361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A8508-02E9-4D48-963B-277F40673F9E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9E8F67-5355-FC44-A5D5-2D64DA5A5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060040-43F6-5444-8EC4-0BBC255D9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AD085-DFFE-AA4C-B5A1-6329BEA1C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261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6960C9-FE2C-CC47-B9B0-3FB3D4533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A8508-02E9-4D48-963B-277F40673F9E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576D83-A299-654F-98A9-1CFE6782C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A757C8-165E-F248-8042-96BEF7E7A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AD085-DFFE-AA4C-B5A1-6329BEA1C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483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A00E9-F579-9841-B676-71138BF35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B580E-461A-5E4D-A75E-38EAB6EE4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382FEC-0236-1E4D-9F81-1595C31972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BB90BA-7578-D442-BBC1-DE0C11140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A8508-02E9-4D48-963B-277F40673F9E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07C6B9-2EA2-A743-A0BC-168ED2BAD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BC585D-FC2D-FA4D-97CF-FBB58C6F0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AD085-DFFE-AA4C-B5A1-6329BEA1C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974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B4924-9820-E64E-B50E-C350EA765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DF883B-EE2A-7540-B663-99B5102CC0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EC4929-745A-274E-9689-25FCB42993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0EB0DD-2EE9-1246-A704-D18D42D00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A8508-02E9-4D48-963B-277F40673F9E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FE7C8E-FF5D-4843-B3D5-F7973B40D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9705A4-BBA7-564A-B213-91933664B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AD085-DFFE-AA4C-B5A1-6329BEA1C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706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CFD755-71FA-4A45-ADFA-6329E1403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B1965B-73C9-7C49-BFB7-90D344BC10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A372F-9DBE-6447-AA09-B16C9CD4D5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CA8508-02E9-4D48-963B-277F40673F9E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6E6790-E664-BB4A-9618-019E2C119F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AA962-536E-1441-A966-7A4101A6C6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AD085-DFFE-AA4C-B5A1-6329BEA1C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318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47D08-F51E-924A-A4E6-5E2FD1F26D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Predicting Device Failure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E5DD2F-807E-AF46-913A-147989BFB2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Bilal Farooq</a:t>
            </a:r>
          </a:p>
        </p:txBody>
      </p:sp>
    </p:spTree>
    <p:extLst>
      <p:ext uri="{BB962C8B-B14F-4D97-AF65-F5344CB8AC3E}">
        <p14:creationId xmlns:p14="http://schemas.microsoft.com/office/powerpoint/2010/main" val="2855255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DF08BB8-EAF6-B94B-A6BD-4D29FAB6154B}"/>
              </a:ext>
            </a:extLst>
          </p:cNvPr>
          <p:cNvSpPr txBox="1">
            <a:spLocks/>
          </p:cNvSpPr>
          <p:nvPr/>
        </p:nvSpPr>
        <p:spPr>
          <a:xfrm>
            <a:off x="143256" y="1002664"/>
            <a:ext cx="7300281" cy="5727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/>
              <a:t>Steps to build </a:t>
            </a:r>
            <a:r>
              <a:rPr lang="en-US" sz="2200" b="1" dirty="0" err="1"/>
              <a:t>Adaboost</a:t>
            </a:r>
            <a:r>
              <a:rPr lang="en-US" sz="2200" b="1" dirty="0"/>
              <a:t> Model:</a:t>
            </a:r>
          </a:p>
          <a:p>
            <a:pPr lvl="1"/>
            <a:r>
              <a:rPr lang="en-AU" sz="1800" dirty="0"/>
              <a:t>The resampling technique used for evaluating the performance of the model using a set of parameters was set to</a:t>
            </a:r>
            <a:r>
              <a:rPr lang="en-US" sz="1800" dirty="0"/>
              <a:t> 10-Fold cross validation, repeated 3 times. </a:t>
            </a:r>
          </a:p>
          <a:p>
            <a:pPr lvl="1"/>
            <a:r>
              <a:rPr lang="en-US" sz="1800" b="1" dirty="0"/>
              <a:t>Accuracy : 0.972</a:t>
            </a:r>
            <a:endParaRPr lang="en-AU" sz="1800" b="1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b="1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05AF63F-9B53-0048-99B9-796096EF2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002665"/>
          </a:xfrm>
        </p:spPr>
        <p:txBody>
          <a:bodyPr>
            <a:normAutofit/>
          </a:bodyPr>
          <a:lstStyle/>
          <a:p>
            <a:r>
              <a:rPr lang="en-US" sz="3200" dirty="0"/>
              <a:t>Modeling – predicting failure -  </a:t>
            </a:r>
            <a:r>
              <a:rPr lang="en-US" sz="3200" dirty="0" err="1"/>
              <a:t>Adaboost</a:t>
            </a:r>
            <a:endParaRPr lang="en-US" sz="32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A84D858-90BC-BD49-8A47-9A6BA9284E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6555948"/>
              </p:ext>
            </p:extLst>
          </p:nvPr>
        </p:nvGraphicFramePr>
        <p:xfrm>
          <a:off x="173418" y="5246623"/>
          <a:ext cx="495893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9733">
                  <a:extLst>
                    <a:ext uri="{9D8B030D-6E8A-4147-A177-3AD203B41FA5}">
                      <a16:colId xmlns:a16="http://schemas.microsoft.com/office/drawing/2014/main" val="1793867314"/>
                    </a:ext>
                  </a:extLst>
                </a:gridCol>
                <a:gridCol w="1239733">
                  <a:extLst>
                    <a:ext uri="{9D8B030D-6E8A-4147-A177-3AD203B41FA5}">
                      <a16:colId xmlns:a16="http://schemas.microsoft.com/office/drawing/2014/main" val="2786490601"/>
                    </a:ext>
                  </a:extLst>
                </a:gridCol>
                <a:gridCol w="1239733">
                  <a:extLst>
                    <a:ext uri="{9D8B030D-6E8A-4147-A177-3AD203B41FA5}">
                      <a16:colId xmlns:a16="http://schemas.microsoft.com/office/drawing/2014/main" val="2886813079"/>
                    </a:ext>
                  </a:extLst>
                </a:gridCol>
                <a:gridCol w="1239733">
                  <a:extLst>
                    <a:ext uri="{9D8B030D-6E8A-4147-A177-3AD203B41FA5}">
                      <a16:colId xmlns:a16="http://schemas.microsoft.com/office/drawing/2014/main" val="356238728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Confusion Matrix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Reference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476882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dirty="0"/>
                        <a:t>Prediction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27516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056512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164757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CB4BAD7-D986-5D4F-9D08-62EB999114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818888"/>
              </p:ext>
            </p:extLst>
          </p:nvPr>
        </p:nvGraphicFramePr>
        <p:xfrm>
          <a:off x="173419" y="2501900"/>
          <a:ext cx="4958931" cy="2552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2977">
                  <a:extLst>
                    <a:ext uri="{9D8B030D-6E8A-4147-A177-3AD203B41FA5}">
                      <a16:colId xmlns:a16="http://schemas.microsoft.com/office/drawing/2014/main" val="3156318955"/>
                    </a:ext>
                  </a:extLst>
                </a:gridCol>
                <a:gridCol w="1652977">
                  <a:extLst>
                    <a:ext uri="{9D8B030D-6E8A-4147-A177-3AD203B41FA5}">
                      <a16:colId xmlns:a16="http://schemas.microsoft.com/office/drawing/2014/main" val="3996673799"/>
                    </a:ext>
                  </a:extLst>
                </a:gridCol>
                <a:gridCol w="1652977">
                  <a:extLst>
                    <a:ext uri="{9D8B030D-6E8A-4147-A177-3AD203B41FA5}">
                      <a16:colId xmlns:a16="http://schemas.microsoft.com/office/drawing/2014/main" val="3344892151"/>
                    </a:ext>
                  </a:extLst>
                </a:gridCol>
              </a:tblGrid>
              <a:tr h="372942">
                <a:tc>
                  <a:txBody>
                    <a:bodyPr/>
                    <a:lstStyle/>
                    <a:p>
                      <a:r>
                        <a:rPr lang="en-US" dirty="0" err="1"/>
                        <a:t>nIter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163073"/>
                  </a:ext>
                </a:extLst>
              </a:tr>
              <a:tr h="363293"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Adaboost.M1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0.970 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03056248"/>
                  </a:ext>
                </a:extLst>
              </a:tr>
              <a:tr h="363293"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Real_adaboost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0.964 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64577795"/>
                  </a:ext>
                </a:extLst>
              </a:tr>
              <a:tr h="363293"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Adaboost.M1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0.972 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74350480"/>
                  </a:ext>
                </a:extLst>
              </a:tr>
              <a:tr h="363293"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Real_adaboost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0.965 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68856221"/>
                  </a:ext>
                </a:extLst>
              </a:tr>
              <a:tr h="363293"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Adaboost.M1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0.972 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45919950"/>
                  </a:ext>
                </a:extLst>
              </a:tr>
              <a:tr h="363293"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Real_adaboost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0.965 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76884907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8F4AC2B8-4632-6148-B710-C7E9FE849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8231" y="1002664"/>
            <a:ext cx="4410513" cy="585533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AEE8012-6FB3-864D-861E-4615A216EFF4}"/>
              </a:ext>
            </a:extLst>
          </p:cNvPr>
          <p:cNvSpPr/>
          <p:nvPr/>
        </p:nvSpPr>
        <p:spPr>
          <a:xfrm>
            <a:off x="8669820" y="501332"/>
            <a:ext cx="2347333" cy="338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Important Variables</a:t>
            </a:r>
          </a:p>
        </p:txBody>
      </p:sp>
    </p:spTree>
    <p:extLst>
      <p:ext uri="{BB962C8B-B14F-4D97-AF65-F5344CB8AC3E}">
        <p14:creationId xmlns:p14="http://schemas.microsoft.com/office/powerpoint/2010/main" val="2056290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C01FB-F10B-A24B-86F8-2B5526687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sz="3200" dirty="0"/>
              <a:t>Final Model Selection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7F0213A-8950-0645-98A0-8E22819C74CE}"/>
              </a:ext>
            </a:extLst>
          </p:cNvPr>
          <p:cNvSpPr txBox="1">
            <a:spLocks/>
          </p:cNvSpPr>
          <p:nvPr/>
        </p:nvSpPr>
        <p:spPr>
          <a:xfrm>
            <a:off x="143256" y="1002664"/>
            <a:ext cx="7300281" cy="5727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/>
              <a:t>Final models were selected based on accuracy of the outcome.</a:t>
            </a:r>
          </a:p>
          <a:p>
            <a:pPr marL="0" indent="0">
              <a:buNone/>
            </a:pPr>
            <a:endParaRPr lang="en-US" sz="2200" b="1" dirty="0"/>
          </a:p>
          <a:p>
            <a:pPr lvl="1"/>
            <a:r>
              <a:rPr lang="en-AU" sz="1800" dirty="0" err="1"/>
              <a:t>Adaboost</a:t>
            </a:r>
            <a:r>
              <a:rPr lang="en-AU" sz="1800" dirty="0"/>
              <a:t> and GBM performed well. </a:t>
            </a:r>
          </a:p>
          <a:p>
            <a:pPr lvl="1"/>
            <a:r>
              <a:rPr lang="en-AU" sz="1800" dirty="0"/>
              <a:t>Our final model selection is </a:t>
            </a:r>
            <a:r>
              <a:rPr lang="en-AU" sz="1800" dirty="0" err="1"/>
              <a:t>Adaboost</a:t>
            </a:r>
            <a:r>
              <a:rPr lang="en-AU" sz="1800" dirty="0"/>
              <a:t>. </a:t>
            </a:r>
          </a:p>
          <a:p>
            <a:pPr lvl="1"/>
            <a:r>
              <a:rPr lang="en-US" sz="1800" dirty="0"/>
              <a:t>Variable </a:t>
            </a:r>
            <a:r>
              <a:rPr lang="en-US" sz="1800" b="1" dirty="0"/>
              <a:t>Tenure</a:t>
            </a:r>
            <a:r>
              <a:rPr lang="en-US" sz="1800" dirty="0"/>
              <a:t> has come as an important predictor in all the models. Gives us an idea on </a:t>
            </a:r>
            <a:r>
              <a:rPr lang="en-US" sz="1800" b="1" dirty="0"/>
              <a:t>when</a:t>
            </a:r>
            <a:r>
              <a:rPr lang="en-US" sz="1800" dirty="0"/>
              <a:t> to service / replace the device prior to failing in combination with other metrics. </a:t>
            </a:r>
          </a:p>
          <a:p>
            <a:pPr lvl="1"/>
            <a:endParaRPr lang="en-US" sz="1800" dirty="0"/>
          </a:p>
          <a:p>
            <a:pPr lvl="1"/>
            <a:endParaRPr lang="en-US" sz="18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DC72260-282E-C246-A521-992BD39C6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3537" y="552517"/>
            <a:ext cx="4699000" cy="617746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FBEE36A-3C44-0448-9808-A2E47E0D6F6A}"/>
              </a:ext>
            </a:extLst>
          </p:cNvPr>
          <p:cNvSpPr/>
          <p:nvPr/>
        </p:nvSpPr>
        <p:spPr>
          <a:xfrm>
            <a:off x="8620271" y="128017"/>
            <a:ext cx="2345532" cy="338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Performance</a:t>
            </a:r>
          </a:p>
        </p:txBody>
      </p:sp>
    </p:spTree>
    <p:extLst>
      <p:ext uri="{BB962C8B-B14F-4D97-AF65-F5344CB8AC3E}">
        <p14:creationId xmlns:p14="http://schemas.microsoft.com/office/powerpoint/2010/main" val="2283178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FEDA922-0DE3-4597-97FE-AD4EF0797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002665"/>
          </a:xfrm>
        </p:spPr>
        <p:txBody>
          <a:bodyPr>
            <a:normAutofit/>
          </a:bodyPr>
          <a:lstStyle/>
          <a:p>
            <a:r>
              <a:rPr lang="en-US" sz="3200" dirty="0"/>
              <a:t>LSTM : short term memory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D66F4DA-8A7C-4764-BC67-718DBE8A5BE6}"/>
              </a:ext>
            </a:extLst>
          </p:cNvPr>
          <p:cNvSpPr txBox="1">
            <a:spLocks/>
          </p:cNvSpPr>
          <p:nvPr/>
        </p:nvSpPr>
        <p:spPr>
          <a:xfrm>
            <a:off x="143256" y="1002664"/>
            <a:ext cx="7300281" cy="5727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/>
              <a:t>Steps to build </a:t>
            </a:r>
            <a:r>
              <a:rPr lang="en-US" sz="2200" b="1" dirty="0" err="1"/>
              <a:t>Adaboost</a:t>
            </a:r>
            <a:r>
              <a:rPr lang="en-US" sz="2200" b="1" dirty="0"/>
              <a:t> Model:</a:t>
            </a:r>
          </a:p>
          <a:p>
            <a:pPr lvl="1"/>
            <a:r>
              <a:rPr lang="en-AU" sz="1800" dirty="0"/>
              <a:t>The resampling technique used for evaluating the performance of the model using a set of parameters was set to</a:t>
            </a:r>
            <a:r>
              <a:rPr lang="en-US" sz="1800" dirty="0"/>
              <a:t> 10-Fold cross validation, repeated 3 times. </a:t>
            </a:r>
          </a:p>
          <a:p>
            <a:pPr lvl="1"/>
            <a:r>
              <a:rPr lang="en-US" sz="1800" b="1" dirty="0"/>
              <a:t>Accuracy : 0.972</a:t>
            </a:r>
            <a:endParaRPr lang="en-AU" sz="1800" b="1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059523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7024B-222A-0140-A300-0C41A0BBD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A5F32-681F-1745-A24D-C23BEEB14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  <a:p>
            <a:r>
              <a:rPr lang="en-US" dirty="0"/>
              <a:t>Sample</a:t>
            </a:r>
          </a:p>
          <a:p>
            <a:r>
              <a:rPr lang="en-US" dirty="0"/>
              <a:t>Variable exploration and Modification</a:t>
            </a:r>
          </a:p>
          <a:p>
            <a:r>
              <a:rPr lang="en-US" dirty="0"/>
              <a:t>Modeling – predicting failure</a:t>
            </a:r>
          </a:p>
          <a:p>
            <a:r>
              <a:rPr lang="en-US" dirty="0"/>
              <a:t>Final Model Selection &amp; Next Steps</a:t>
            </a:r>
          </a:p>
        </p:txBody>
      </p:sp>
    </p:spTree>
    <p:extLst>
      <p:ext uri="{BB962C8B-B14F-4D97-AF65-F5344CB8AC3E}">
        <p14:creationId xmlns:p14="http://schemas.microsoft.com/office/powerpoint/2010/main" val="1589483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93D03-F424-9A4B-80D6-A8CA7B2C8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Problem Statement &amp; 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B90AB-DCF2-D940-B8A2-21F82789A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1800" dirty="0"/>
              <a:t>The task is to built a predictive model using machine learning to predict the probability of a device failure. When building the model, </a:t>
            </a:r>
            <a:r>
              <a:rPr lang="en-AU" sz="1800" b="1" dirty="0"/>
              <a:t>need to make sure to minimize false positives and false negatives. </a:t>
            </a:r>
            <a:endParaRPr lang="en-US" sz="18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48A3288-81B8-4C4C-8ECD-0B49832BED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9818360"/>
              </p:ext>
            </p:extLst>
          </p:nvPr>
        </p:nvGraphicFramePr>
        <p:xfrm>
          <a:off x="612589" y="3425463"/>
          <a:ext cx="4063998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6">
                  <a:extLst>
                    <a:ext uri="{9D8B030D-6E8A-4147-A177-3AD203B41FA5}">
                      <a16:colId xmlns:a16="http://schemas.microsoft.com/office/drawing/2014/main" val="17185884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1871428692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20689547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093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885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124,388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99.9%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359516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937BEFB-EF69-A547-A78C-44F9B3E87888}"/>
              </a:ext>
            </a:extLst>
          </p:cNvPr>
          <p:cNvSpPr txBox="1">
            <a:spLocks/>
          </p:cNvSpPr>
          <p:nvPr/>
        </p:nvSpPr>
        <p:spPr>
          <a:xfrm>
            <a:off x="498288" y="4735087"/>
            <a:ext cx="4292600" cy="10888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The dataset has just 106 failures vs 124k non failures. </a:t>
            </a:r>
          </a:p>
          <a:p>
            <a:r>
              <a:rPr lang="en-US" sz="1800" dirty="0"/>
              <a:t>0.1% of devices fail.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0957052-14BD-6C4D-B953-0BE5C45A47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907369"/>
              </p:ext>
            </p:extLst>
          </p:nvPr>
        </p:nvGraphicFramePr>
        <p:xfrm>
          <a:off x="5811744" y="3408363"/>
          <a:ext cx="406399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6">
                  <a:extLst>
                    <a:ext uri="{9D8B030D-6E8A-4147-A177-3AD203B41FA5}">
                      <a16:colId xmlns:a16="http://schemas.microsoft.com/office/drawing/2014/main" val="17185884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1871428692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20689547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093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885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1,063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90.9%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359516"/>
                  </a:ext>
                </a:extLst>
              </a:tr>
            </a:tbl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97FAD57-FF46-C643-94FE-5114A884EAFA}"/>
              </a:ext>
            </a:extLst>
          </p:cNvPr>
          <p:cNvSpPr txBox="1">
            <a:spLocks/>
          </p:cNvSpPr>
          <p:nvPr/>
        </p:nvSpPr>
        <p:spPr>
          <a:xfrm>
            <a:off x="5130800" y="4754483"/>
            <a:ext cx="5772022" cy="16579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There were several rows of data per device id, hence decided to combine all the rows of information per device and added row data as columns.</a:t>
            </a:r>
          </a:p>
          <a:p>
            <a:r>
              <a:rPr lang="en-US" sz="1800" dirty="0"/>
              <a:t>Once moved the data from row to column got approximately 9% of devices failing.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20B659-3863-B34D-AC71-99B024C27B20}"/>
              </a:ext>
            </a:extLst>
          </p:cNvPr>
          <p:cNvSpPr/>
          <p:nvPr/>
        </p:nvSpPr>
        <p:spPr>
          <a:xfrm>
            <a:off x="6860854" y="2891087"/>
            <a:ext cx="1965777" cy="338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Modified Data Set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10C8A3D-D5CA-BA4D-BB31-3674E30E7E83}"/>
              </a:ext>
            </a:extLst>
          </p:cNvPr>
          <p:cNvSpPr/>
          <p:nvPr/>
        </p:nvSpPr>
        <p:spPr>
          <a:xfrm>
            <a:off x="1750871" y="2869157"/>
            <a:ext cx="1787434" cy="338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Actual Data Set</a:t>
            </a:r>
          </a:p>
        </p:txBody>
      </p:sp>
    </p:spTree>
    <p:extLst>
      <p:ext uri="{BB962C8B-B14F-4D97-AF65-F5344CB8AC3E}">
        <p14:creationId xmlns:p14="http://schemas.microsoft.com/office/powerpoint/2010/main" val="2699560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F3F4B-2D9A-F246-99C3-F77EC7FD6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Variable Exploration and Modification</a:t>
            </a:r>
          </a:p>
        </p:txBody>
      </p:sp>
      <p:pic>
        <p:nvPicPr>
          <p:cNvPr id="5" name="Picture 4" descr="A close up of a device&#10;&#10;Description automatically generated">
            <a:extLst>
              <a:ext uri="{FF2B5EF4-FFF2-40B4-BE49-F238E27FC236}">
                <a16:creationId xmlns:a16="http://schemas.microsoft.com/office/drawing/2014/main" id="{CE4F1C60-549C-B24F-A1AD-0FAAB71DE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3568" y="3069241"/>
            <a:ext cx="3834383" cy="369510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C09B7D5-00D7-2F4B-84A9-133E67F91A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6257510"/>
              </p:ext>
            </p:extLst>
          </p:nvPr>
        </p:nvGraphicFramePr>
        <p:xfrm>
          <a:off x="7969882" y="1007187"/>
          <a:ext cx="3834383" cy="18632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9527">
                  <a:extLst>
                    <a:ext uri="{9D8B030D-6E8A-4147-A177-3AD203B41FA5}">
                      <a16:colId xmlns:a16="http://schemas.microsoft.com/office/drawing/2014/main" val="1480414212"/>
                    </a:ext>
                  </a:extLst>
                </a:gridCol>
                <a:gridCol w="872434">
                  <a:extLst>
                    <a:ext uri="{9D8B030D-6E8A-4147-A177-3AD203B41FA5}">
                      <a16:colId xmlns:a16="http://schemas.microsoft.com/office/drawing/2014/main" val="3698568439"/>
                    </a:ext>
                  </a:extLst>
                </a:gridCol>
                <a:gridCol w="1232422">
                  <a:extLst>
                    <a:ext uri="{9D8B030D-6E8A-4147-A177-3AD203B41FA5}">
                      <a16:colId xmlns:a16="http://schemas.microsoft.com/office/drawing/2014/main" val="1260919131"/>
                    </a:ext>
                  </a:extLst>
                </a:gridCol>
              </a:tblGrid>
              <a:tr h="485425">
                <a:tc>
                  <a:txBody>
                    <a:bodyPr/>
                    <a:lstStyle/>
                    <a:p>
                      <a:r>
                        <a:rPr lang="en-US" dirty="0"/>
                        <a:t>Correlation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Next Steps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1180851"/>
                  </a:ext>
                </a:extLst>
              </a:tr>
              <a:tr h="688907">
                <a:tc>
                  <a:txBody>
                    <a:bodyPr/>
                    <a:lstStyle/>
                    <a:p>
                      <a:r>
                        <a:rPr lang="en-US" sz="1600" dirty="0"/>
                        <a:t>Metric3 vs Metric9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Continue to use both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437233"/>
                  </a:ext>
                </a:extLst>
              </a:tr>
              <a:tr h="688907">
                <a:tc>
                  <a:txBody>
                    <a:bodyPr/>
                    <a:lstStyle/>
                    <a:p>
                      <a:r>
                        <a:rPr lang="en-US" sz="1600" dirty="0"/>
                        <a:t>Metric7 vs </a:t>
                      </a:r>
                    </a:p>
                    <a:p>
                      <a:r>
                        <a:rPr lang="en-US" sz="1600" dirty="0"/>
                        <a:t>Metric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Remove Metric8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5718022"/>
                  </a:ext>
                </a:extLst>
              </a:tr>
            </a:tbl>
          </a:graphicData>
        </a:graphic>
      </p:graphicFrame>
      <p:pic>
        <p:nvPicPr>
          <p:cNvPr id="9" name="Picture 8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7A793FB0-7E83-394D-839F-8C3FB0C2E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95" y="2138427"/>
            <a:ext cx="1773935" cy="198651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CABC1021-69F3-5243-AA1B-502ECDFC48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1122" y="2156969"/>
            <a:ext cx="1769706" cy="1967972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C6F3092F-F91C-644E-B33C-9F8BAC61F6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2720" y="2156969"/>
            <a:ext cx="1697284" cy="1967972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7" name="Picture 16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C2B2E427-79F9-A849-B923-14A086FA48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28394" y="2156969"/>
            <a:ext cx="1773935" cy="199754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61727DE-71A7-E840-9D72-28DCFF9943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16566" y="4312591"/>
            <a:ext cx="1797590" cy="200818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21" name="Picture 20" descr="A screenshot of a cell phone&#10;&#10;Description automatically generated">
            <a:extLst>
              <a:ext uri="{FF2B5EF4-FFF2-40B4-BE49-F238E27FC236}">
                <a16:creationId xmlns:a16="http://schemas.microsoft.com/office/drawing/2014/main" id="{36284A0E-D6FE-834A-A102-9BC703E7415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3654" y="4317244"/>
            <a:ext cx="1697284" cy="200818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23" name="Picture 22" descr="A screenshot of a cell phone&#10;&#10;Description automatically generated">
            <a:extLst>
              <a:ext uri="{FF2B5EF4-FFF2-40B4-BE49-F238E27FC236}">
                <a16:creationId xmlns:a16="http://schemas.microsoft.com/office/drawing/2014/main" id="{5F937BE2-AF45-F043-8C8A-1C331585C44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55975" y="4317244"/>
            <a:ext cx="1743816" cy="2003533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B389F81E-E654-A445-B15E-79AE031588B8}"/>
              </a:ext>
            </a:extLst>
          </p:cNvPr>
          <p:cNvSpPr/>
          <p:nvPr/>
        </p:nvSpPr>
        <p:spPr>
          <a:xfrm>
            <a:off x="18288" y="1946124"/>
            <a:ext cx="5687567" cy="44729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C285ADA-3048-B64E-A755-AC3EDD81941E}"/>
              </a:ext>
            </a:extLst>
          </p:cNvPr>
          <p:cNvSpPr/>
          <p:nvPr/>
        </p:nvSpPr>
        <p:spPr>
          <a:xfrm>
            <a:off x="5919862" y="1946180"/>
            <a:ext cx="1963013" cy="4472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5362DD42-7B42-7645-98CC-0EAB05D4047C}"/>
              </a:ext>
            </a:extLst>
          </p:cNvPr>
          <p:cNvSpPr txBox="1">
            <a:spLocks/>
          </p:cNvSpPr>
          <p:nvPr/>
        </p:nvSpPr>
        <p:spPr>
          <a:xfrm>
            <a:off x="58237" y="1462621"/>
            <a:ext cx="5105401" cy="4761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F4E439-352D-A342-8288-C94795877625}"/>
              </a:ext>
            </a:extLst>
          </p:cNvPr>
          <p:cNvSpPr/>
          <p:nvPr/>
        </p:nvSpPr>
        <p:spPr>
          <a:xfrm>
            <a:off x="8673654" y="493485"/>
            <a:ext cx="2426837" cy="338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Correlation Analysis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05A3D16-9D90-3B4A-8578-53E1EC048F93}"/>
              </a:ext>
            </a:extLst>
          </p:cNvPr>
          <p:cNvSpPr/>
          <p:nvPr/>
        </p:nvSpPr>
        <p:spPr>
          <a:xfrm>
            <a:off x="26348" y="1414810"/>
            <a:ext cx="5634349" cy="338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Skewed distribution hence created dummy variables.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A2EA06-654D-0940-A82B-22E72364691F}"/>
              </a:ext>
            </a:extLst>
          </p:cNvPr>
          <p:cNvSpPr/>
          <p:nvPr/>
        </p:nvSpPr>
        <p:spPr>
          <a:xfrm>
            <a:off x="5705855" y="1414810"/>
            <a:ext cx="2243870" cy="338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Normally distributed</a:t>
            </a:r>
          </a:p>
        </p:txBody>
      </p:sp>
    </p:spTree>
    <p:extLst>
      <p:ext uri="{BB962C8B-B14F-4D97-AF65-F5344CB8AC3E}">
        <p14:creationId xmlns:p14="http://schemas.microsoft.com/office/powerpoint/2010/main" val="268509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BD1D1-2BE8-F94C-8063-1DE4A7C13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256" y="1002664"/>
            <a:ext cx="10515600" cy="5727319"/>
          </a:xfrm>
        </p:spPr>
        <p:txBody>
          <a:bodyPr>
            <a:normAutofit/>
          </a:bodyPr>
          <a:lstStyle/>
          <a:p>
            <a:r>
              <a:rPr lang="en-US" sz="2200" b="1" dirty="0"/>
              <a:t>Created Ratio Variables - </a:t>
            </a:r>
          </a:p>
          <a:p>
            <a:pPr lvl="1"/>
            <a:r>
              <a:rPr lang="en-US" sz="1800" dirty="0"/>
              <a:t>Ratio variable between  Metric 6 and Metric 5. </a:t>
            </a:r>
          </a:p>
          <a:p>
            <a:r>
              <a:rPr lang="en-US" sz="2200" b="1" dirty="0"/>
              <a:t>Created Dummy Variables:</a:t>
            </a:r>
          </a:p>
          <a:p>
            <a:pPr lvl="1"/>
            <a:r>
              <a:rPr lang="en-US" sz="1800" dirty="0"/>
              <a:t>As distributions for several metrics were skewed we have created dummy variables to seek if we can get any signals from them. </a:t>
            </a:r>
          </a:p>
          <a:p>
            <a:r>
              <a:rPr lang="en-US" sz="2200" b="1" dirty="0"/>
              <a:t>Extracted Value out of ID:</a:t>
            </a:r>
          </a:p>
          <a:p>
            <a:pPr lvl="1"/>
            <a:r>
              <a:rPr lang="en-US" sz="1800" dirty="0"/>
              <a:t>Created dummy variables out of ID, e.g. when ID = S1Fxxxx will create dummy variable S1F_dummy = 1 else 0. Similar for other ID’s. </a:t>
            </a:r>
          </a:p>
          <a:p>
            <a:r>
              <a:rPr lang="en-US" sz="2200" b="1" dirty="0"/>
              <a:t>Extracted value out of Date variable:</a:t>
            </a:r>
          </a:p>
          <a:p>
            <a:pPr lvl="1"/>
            <a:r>
              <a:rPr lang="en-US" sz="1800" dirty="0"/>
              <a:t>Based on the month of the year, associated risk of failure.</a:t>
            </a:r>
          </a:p>
          <a:p>
            <a:pPr lvl="1"/>
            <a:r>
              <a:rPr lang="en-US" sz="1800" dirty="0"/>
              <a:t>Based on the day of the month, associated risk of failure. </a:t>
            </a:r>
          </a:p>
          <a:p>
            <a:pPr lvl="1"/>
            <a:r>
              <a:rPr lang="en-US" sz="1800" dirty="0"/>
              <a:t>Calculated “Tenure” which is the number of days between max(date) and min(date). </a:t>
            </a:r>
          </a:p>
          <a:p>
            <a:r>
              <a:rPr lang="en-US" sz="2200" b="1" dirty="0"/>
              <a:t>Scaled continuous variables:</a:t>
            </a:r>
          </a:p>
          <a:p>
            <a:pPr lvl="1"/>
            <a:r>
              <a:rPr lang="en-US" sz="1800" dirty="0"/>
              <a:t>Scaled the continuous variables between 0 and 1. </a:t>
            </a:r>
          </a:p>
          <a:p>
            <a:r>
              <a:rPr lang="en-US" sz="2200" b="1" dirty="0"/>
              <a:t>Additional variables:</a:t>
            </a:r>
          </a:p>
          <a:p>
            <a:pPr lvl="1"/>
            <a:r>
              <a:rPr lang="en-US" sz="1800" dirty="0"/>
              <a:t>Added variables e.g. mean, median, min and max for the continues variables.  </a:t>
            </a:r>
          </a:p>
          <a:p>
            <a:pPr lvl="1"/>
            <a:endParaRPr lang="en-US" sz="1800" dirty="0"/>
          </a:p>
          <a:p>
            <a:endParaRPr lang="en-US" sz="2600" dirty="0"/>
          </a:p>
          <a:p>
            <a:pPr lvl="1"/>
            <a:endParaRPr lang="en-US" sz="18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BECDAF4-BC2D-954A-A652-B0F942695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002665"/>
          </a:xfrm>
        </p:spPr>
        <p:txBody>
          <a:bodyPr>
            <a:normAutofit/>
          </a:bodyPr>
          <a:lstStyle/>
          <a:p>
            <a:r>
              <a:rPr lang="en-US" sz="3200" dirty="0"/>
              <a:t>Variable Exploration and Modification – continued </a:t>
            </a:r>
          </a:p>
        </p:txBody>
      </p:sp>
    </p:spTree>
    <p:extLst>
      <p:ext uri="{BB962C8B-B14F-4D97-AF65-F5344CB8AC3E}">
        <p14:creationId xmlns:p14="http://schemas.microsoft.com/office/powerpoint/2010/main" val="239441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DF08BB8-EAF6-B94B-A6BD-4D29FAB6154B}"/>
              </a:ext>
            </a:extLst>
          </p:cNvPr>
          <p:cNvSpPr txBox="1">
            <a:spLocks/>
          </p:cNvSpPr>
          <p:nvPr/>
        </p:nvSpPr>
        <p:spPr>
          <a:xfrm>
            <a:off x="143255" y="1002664"/>
            <a:ext cx="11535397" cy="2157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/>
              <a:t>Leveraged two popular libraries available in R : Caret &amp; H2O</a:t>
            </a:r>
          </a:p>
          <a:p>
            <a:r>
              <a:rPr lang="en-US" sz="2200" b="1" dirty="0"/>
              <a:t>Feature Selection:</a:t>
            </a:r>
          </a:p>
          <a:p>
            <a:pPr lvl="1"/>
            <a:r>
              <a:rPr lang="en-US" sz="1800" b="1" dirty="0"/>
              <a:t>Utilized Caret’s feature selection called recursive feature elimination and random forest. </a:t>
            </a:r>
          </a:p>
          <a:p>
            <a:pPr lvl="1"/>
            <a:r>
              <a:rPr lang="en-US" sz="1800" dirty="0"/>
              <a:t>The top 5 variables are: </a:t>
            </a:r>
          </a:p>
          <a:p>
            <a:pPr lvl="2"/>
            <a:r>
              <a:rPr lang="en-US" sz="1800" dirty="0"/>
              <a:t>tenure, max_metric7_s, max_metric4_s, avg_metric_2_s..35, max_metric2_s</a:t>
            </a:r>
          </a:p>
          <a:p>
            <a:pPr lvl="1"/>
            <a:r>
              <a:rPr lang="en-US" sz="1800" dirty="0"/>
              <a:t>If there are more than 16 variables the model performance becomes less accurate. </a:t>
            </a:r>
          </a:p>
          <a:p>
            <a:pPr lvl="1"/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endParaRPr lang="en-US" sz="2600" dirty="0"/>
          </a:p>
          <a:p>
            <a:pPr lvl="1"/>
            <a:endParaRPr lang="en-US" sz="18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05AF63F-9B53-0048-99B9-796096EF2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002665"/>
          </a:xfrm>
        </p:spPr>
        <p:txBody>
          <a:bodyPr>
            <a:normAutofit/>
          </a:bodyPr>
          <a:lstStyle/>
          <a:p>
            <a:r>
              <a:rPr lang="en-US" sz="3200" dirty="0"/>
              <a:t>Modeling – predicting failure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43C770EB-A260-7846-B231-C963459B0B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35016" y="3509209"/>
            <a:ext cx="2847689" cy="3292641"/>
          </a:xfrm>
          <a:ln w="12700">
            <a:solidFill>
              <a:schemeClr val="tx1"/>
            </a:solidFill>
          </a:ln>
        </p:spPr>
      </p:pic>
      <p:pic>
        <p:nvPicPr>
          <p:cNvPr id="17" name="Picture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9F450A9-AB09-B445-B084-B0A9A77806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0318" y="3509207"/>
            <a:ext cx="2900659" cy="329264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21" name="Picture 20" descr="A screenshot of a cell phone&#10;&#10;Description automatically generated">
            <a:extLst>
              <a:ext uri="{FF2B5EF4-FFF2-40B4-BE49-F238E27FC236}">
                <a16:creationId xmlns:a16="http://schemas.microsoft.com/office/drawing/2014/main" id="{5175B7B7-1FB3-1246-9E12-D1A158C52A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3266" y="3509208"/>
            <a:ext cx="2969589" cy="329264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5C0DBC04-5269-1146-A066-BBBB8A2F59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6799613"/>
              </p:ext>
            </p:extLst>
          </p:nvPr>
        </p:nvGraphicFramePr>
        <p:xfrm>
          <a:off x="7972552" y="128017"/>
          <a:ext cx="4076192" cy="16721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432">
                  <a:extLst>
                    <a:ext uri="{9D8B030D-6E8A-4147-A177-3AD203B41FA5}">
                      <a16:colId xmlns:a16="http://schemas.microsoft.com/office/drawing/2014/main" val="2794566218"/>
                    </a:ext>
                  </a:extLst>
                </a:gridCol>
                <a:gridCol w="3032760">
                  <a:extLst>
                    <a:ext uri="{9D8B030D-6E8A-4147-A177-3AD203B41FA5}">
                      <a16:colId xmlns:a16="http://schemas.microsoft.com/office/drawing/2014/main" val="30818089"/>
                    </a:ext>
                  </a:extLst>
                </a:gridCol>
              </a:tblGrid>
              <a:tr h="358762">
                <a:tc>
                  <a:txBody>
                    <a:bodyPr/>
                    <a:lstStyle/>
                    <a:p>
                      <a:r>
                        <a:rPr lang="en-US" dirty="0"/>
                        <a:t>Library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Algorithms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762755"/>
                  </a:ext>
                </a:extLst>
              </a:tr>
              <a:tr h="492868">
                <a:tc>
                  <a:txBody>
                    <a:bodyPr/>
                    <a:lstStyle/>
                    <a:p>
                      <a:r>
                        <a:rPr lang="en-US" dirty="0"/>
                        <a:t>H2O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AutoML</a:t>
                      </a:r>
                      <a:r>
                        <a:rPr lang="en-US" dirty="0"/>
                        <a:t> (</a:t>
                      </a:r>
                      <a:r>
                        <a:rPr lang="en-US" dirty="0" err="1"/>
                        <a:t>XGBoost</a:t>
                      </a:r>
                      <a:r>
                        <a:rPr lang="en-US" dirty="0"/>
                        <a:t>, DL, AdaBoost, RF…)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931668"/>
                  </a:ext>
                </a:extLst>
              </a:tr>
              <a:tr h="666273">
                <a:tc>
                  <a:txBody>
                    <a:bodyPr/>
                    <a:lstStyle/>
                    <a:p>
                      <a:r>
                        <a:rPr lang="en-US" dirty="0"/>
                        <a:t>Caret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GBM, Random Forest, 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9075559"/>
                  </a:ext>
                </a:extLst>
              </a:tr>
            </a:tbl>
          </a:graphicData>
        </a:graphic>
      </p:graphicFrame>
      <p:sp>
        <p:nvSpPr>
          <p:cNvPr id="23" name="Rectangle 22">
            <a:extLst>
              <a:ext uri="{FF2B5EF4-FFF2-40B4-BE49-F238E27FC236}">
                <a16:creationId xmlns:a16="http://schemas.microsoft.com/office/drawing/2014/main" id="{D6791FAD-F14F-754B-8423-13EF4DF49544}"/>
              </a:ext>
            </a:extLst>
          </p:cNvPr>
          <p:cNvSpPr/>
          <p:nvPr/>
        </p:nvSpPr>
        <p:spPr>
          <a:xfrm>
            <a:off x="1676400" y="3031959"/>
            <a:ext cx="2542674" cy="3970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H2O – Variable Imp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DC8C8BA-55F2-4546-A09D-1BAD506EF5EF}"/>
              </a:ext>
            </a:extLst>
          </p:cNvPr>
          <p:cNvSpPr/>
          <p:nvPr/>
        </p:nvSpPr>
        <p:spPr>
          <a:xfrm>
            <a:off x="5687523" y="3031959"/>
            <a:ext cx="2542674" cy="3970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RFE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1CE2847-B5DC-E14F-AE75-4466A556BE5A}"/>
              </a:ext>
            </a:extLst>
          </p:cNvPr>
          <p:cNvSpPr/>
          <p:nvPr/>
        </p:nvSpPr>
        <p:spPr>
          <a:xfrm>
            <a:off x="8739310" y="3031959"/>
            <a:ext cx="2542674" cy="3970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RF – Variable Imp</a:t>
            </a:r>
          </a:p>
        </p:txBody>
      </p:sp>
    </p:spTree>
    <p:extLst>
      <p:ext uri="{BB962C8B-B14F-4D97-AF65-F5344CB8AC3E}">
        <p14:creationId xmlns:p14="http://schemas.microsoft.com/office/powerpoint/2010/main" val="594305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DF08BB8-EAF6-B94B-A6BD-4D29FAB6154B}"/>
              </a:ext>
            </a:extLst>
          </p:cNvPr>
          <p:cNvSpPr txBox="1">
            <a:spLocks/>
          </p:cNvSpPr>
          <p:nvPr/>
        </p:nvSpPr>
        <p:spPr>
          <a:xfrm>
            <a:off x="143256" y="1002664"/>
            <a:ext cx="7300281" cy="5727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/>
              <a:t>Steps to build GBM Model:</a:t>
            </a:r>
          </a:p>
          <a:p>
            <a:pPr lvl="1"/>
            <a:r>
              <a:rPr lang="en-AU" sz="1800" dirty="0"/>
              <a:t>The resampling technique used for evaluating the performance of the model using a set of parameters was set to</a:t>
            </a:r>
            <a:r>
              <a:rPr lang="en-US" sz="1800" dirty="0"/>
              <a:t> 5-Fold cross validation, repeated 5 times. </a:t>
            </a:r>
          </a:p>
          <a:p>
            <a:pPr lvl="1"/>
            <a:r>
              <a:rPr lang="en-US" sz="1800" dirty="0"/>
              <a:t>Parameters including number of trees, interaction depth, shrinkage, min </a:t>
            </a:r>
            <a:r>
              <a:rPr lang="en-US" sz="1800" dirty="0" err="1"/>
              <a:t>obs</a:t>
            </a:r>
            <a:r>
              <a:rPr lang="en-US" sz="1800" dirty="0"/>
              <a:t> in a node were input via </a:t>
            </a:r>
            <a:r>
              <a:rPr lang="en-US" sz="1800" dirty="0" err="1"/>
              <a:t>tuneGrid</a:t>
            </a:r>
            <a:r>
              <a:rPr lang="en-US" sz="1800" dirty="0"/>
              <a:t> to ensure we can get best models.</a:t>
            </a:r>
          </a:p>
          <a:p>
            <a:pPr lvl="1"/>
            <a:r>
              <a:rPr lang="en-US" sz="1800" dirty="0"/>
              <a:t>The final values used for the model were # trees = 200, interaction depth = 5, shrinkage = 0.1 and </a:t>
            </a:r>
            <a:r>
              <a:rPr lang="en-US" sz="1800" dirty="0" err="1"/>
              <a:t>n.minobsinnode</a:t>
            </a:r>
            <a:r>
              <a:rPr lang="en-US" sz="1800" dirty="0"/>
              <a:t> = 10. </a:t>
            </a:r>
          </a:p>
          <a:p>
            <a:pPr lvl="1"/>
            <a:r>
              <a:rPr lang="en-AU" sz="1800" dirty="0"/>
              <a:t>Accuracy was used to select the optimal model using  the largest value.</a:t>
            </a:r>
          </a:p>
          <a:p>
            <a:pPr lvl="1"/>
            <a:r>
              <a:rPr lang="en-AU" sz="1800" dirty="0"/>
              <a:t>Confusion Matrix calculation was performed on the test dataset and resulting Accuracy was </a:t>
            </a:r>
            <a:r>
              <a:rPr lang="en-AU" sz="1800" b="1" dirty="0"/>
              <a:t>: 0.9569</a:t>
            </a:r>
            <a:br>
              <a:rPr lang="en-AU" dirty="0"/>
            </a:br>
            <a:endParaRPr lang="en-US" sz="1800" b="1" dirty="0"/>
          </a:p>
          <a:p>
            <a:pPr lvl="1"/>
            <a:endParaRPr lang="en-US" sz="1800" b="1" dirty="0"/>
          </a:p>
          <a:p>
            <a:pPr lvl="1"/>
            <a:endParaRPr lang="en-US" sz="1800" b="1" dirty="0"/>
          </a:p>
          <a:p>
            <a:pPr lvl="1"/>
            <a:endParaRPr lang="en-US" sz="1800" b="1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05AF63F-9B53-0048-99B9-796096EF2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002665"/>
          </a:xfrm>
        </p:spPr>
        <p:txBody>
          <a:bodyPr>
            <a:normAutofit/>
          </a:bodyPr>
          <a:lstStyle/>
          <a:p>
            <a:r>
              <a:rPr lang="en-US" sz="3200" dirty="0"/>
              <a:t>Modeling – predicting failure -  GBM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A84D858-90BC-BD49-8A47-9A6BA9284E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6177778"/>
              </p:ext>
            </p:extLst>
          </p:nvPr>
        </p:nvGraphicFramePr>
        <p:xfrm>
          <a:off x="603672" y="4984625"/>
          <a:ext cx="495893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9733">
                  <a:extLst>
                    <a:ext uri="{9D8B030D-6E8A-4147-A177-3AD203B41FA5}">
                      <a16:colId xmlns:a16="http://schemas.microsoft.com/office/drawing/2014/main" val="1793867314"/>
                    </a:ext>
                  </a:extLst>
                </a:gridCol>
                <a:gridCol w="1239733">
                  <a:extLst>
                    <a:ext uri="{9D8B030D-6E8A-4147-A177-3AD203B41FA5}">
                      <a16:colId xmlns:a16="http://schemas.microsoft.com/office/drawing/2014/main" val="2786490601"/>
                    </a:ext>
                  </a:extLst>
                </a:gridCol>
                <a:gridCol w="1239733">
                  <a:extLst>
                    <a:ext uri="{9D8B030D-6E8A-4147-A177-3AD203B41FA5}">
                      <a16:colId xmlns:a16="http://schemas.microsoft.com/office/drawing/2014/main" val="2886813079"/>
                    </a:ext>
                  </a:extLst>
                </a:gridCol>
                <a:gridCol w="1239733">
                  <a:extLst>
                    <a:ext uri="{9D8B030D-6E8A-4147-A177-3AD203B41FA5}">
                      <a16:colId xmlns:a16="http://schemas.microsoft.com/office/drawing/2014/main" val="356238728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Confusion Matrix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Reference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476882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dirty="0"/>
                        <a:t>Prediction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27516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056512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164757"/>
                  </a:ext>
                </a:extLst>
              </a:tr>
            </a:tbl>
          </a:graphicData>
        </a:graphic>
      </p:graphicFrame>
      <p:pic>
        <p:nvPicPr>
          <p:cNvPr id="11" name="Content Placeholder 4">
            <a:extLst>
              <a:ext uri="{FF2B5EF4-FFF2-40B4-BE49-F238E27FC236}">
                <a16:creationId xmlns:a16="http://schemas.microsoft.com/office/drawing/2014/main" id="{A7A3FA18-7CBF-EE4D-8F78-9C2C96E43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7723" y="4036423"/>
            <a:ext cx="3091777" cy="265759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4CF3EB73-62FE-364F-8319-739AE71AC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7723" y="670628"/>
            <a:ext cx="3053033" cy="285837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31DBA71-419F-0A41-92D5-AD757171F136}"/>
              </a:ext>
            </a:extLst>
          </p:cNvPr>
          <p:cNvSpPr/>
          <p:nvPr/>
        </p:nvSpPr>
        <p:spPr>
          <a:xfrm>
            <a:off x="8821350" y="170440"/>
            <a:ext cx="1965777" cy="338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Grid Search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ECC0B5-16CD-354D-9048-104CB8E3BF95}"/>
              </a:ext>
            </a:extLst>
          </p:cNvPr>
          <p:cNvSpPr/>
          <p:nvPr/>
        </p:nvSpPr>
        <p:spPr>
          <a:xfrm>
            <a:off x="8821349" y="3613418"/>
            <a:ext cx="1965777" cy="338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Tune Length</a:t>
            </a:r>
          </a:p>
        </p:txBody>
      </p:sp>
    </p:spTree>
    <p:extLst>
      <p:ext uri="{BB962C8B-B14F-4D97-AF65-F5344CB8AC3E}">
        <p14:creationId xmlns:p14="http://schemas.microsoft.com/office/powerpoint/2010/main" val="2503400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DF08BB8-EAF6-B94B-A6BD-4D29FAB6154B}"/>
              </a:ext>
            </a:extLst>
          </p:cNvPr>
          <p:cNvSpPr txBox="1">
            <a:spLocks/>
          </p:cNvSpPr>
          <p:nvPr/>
        </p:nvSpPr>
        <p:spPr>
          <a:xfrm>
            <a:off x="143256" y="1002664"/>
            <a:ext cx="8102386" cy="5727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/>
              <a:t>Steps to build RF Model:</a:t>
            </a:r>
          </a:p>
          <a:p>
            <a:pPr lvl="1"/>
            <a:r>
              <a:rPr lang="en-AU" sz="1800" dirty="0"/>
              <a:t>The resampling technique used for evaluating the performance of the model using a set of parameters was set to</a:t>
            </a:r>
            <a:r>
              <a:rPr lang="en-US" sz="1800" dirty="0"/>
              <a:t> 10-Fold cross validation, repeated 3 times. </a:t>
            </a:r>
          </a:p>
          <a:p>
            <a:pPr lvl="1"/>
            <a:r>
              <a:rPr lang="en-US" sz="1800" dirty="0"/>
              <a:t>Parameters we testing are number of trees (</a:t>
            </a:r>
            <a:r>
              <a:rPr lang="en-US" sz="1800" dirty="0" err="1"/>
              <a:t>ntree</a:t>
            </a:r>
            <a:r>
              <a:rPr lang="en-US" sz="1800" dirty="0"/>
              <a:t>) and # of variables for each split (</a:t>
            </a:r>
            <a:r>
              <a:rPr lang="en-US" sz="1800" dirty="0" err="1"/>
              <a:t>mtry</a:t>
            </a:r>
            <a:r>
              <a:rPr lang="en-US" sz="1800" dirty="0"/>
              <a:t>).</a:t>
            </a:r>
          </a:p>
          <a:p>
            <a:pPr lvl="1"/>
            <a:r>
              <a:rPr lang="en-US" sz="1800" dirty="0"/>
              <a:t>Started with random search for </a:t>
            </a:r>
            <a:r>
              <a:rPr lang="en-US" sz="1800" dirty="0" err="1"/>
              <a:t>mtry</a:t>
            </a:r>
            <a:r>
              <a:rPr lang="en-US" sz="1800" dirty="0"/>
              <a:t>. Accuracy: 0.947with </a:t>
            </a:r>
            <a:r>
              <a:rPr lang="en-US" sz="1800" dirty="0" err="1"/>
              <a:t>mtry</a:t>
            </a:r>
            <a:r>
              <a:rPr lang="en-US" sz="1800" dirty="0"/>
              <a:t>: 5.  </a:t>
            </a:r>
          </a:p>
          <a:p>
            <a:pPr lvl="1"/>
            <a:r>
              <a:rPr lang="en-US" sz="1800" dirty="0"/>
              <a:t>Next started with a </a:t>
            </a:r>
            <a:r>
              <a:rPr lang="en-US" sz="1800" dirty="0" err="1"/>
              <a:t>gridSearch</a:t>
            </a:r>
            <a:r>
              <a:rPr lang="en-US" sz="1800" dirty="0"/>
              <a:t>, Accuracy: 0.946 with </a:t>
            </a:r>
            <a:r>
              <a:rPr lang="en-US" sz="1800" dirty="0" err="1"/>
              <a:t>mtry</a:t>
            </a:r>
            <a:r>
              <a:rPr lang="en-US" sz="1800" dirty="0"/>
              <a:t>: 3.  </a:t>
            </a:r>
          </a:p>
          <a:p>
            <a:pPr lvl="1"/>
            <a:r>
              <a:rPr lang="en-AU" sz="1800" dirty="0"/>
              <a:t>Accuracy was used to select the optimal model using  the largest value.</a:t>
            </a:r>
          </a:p>
          <a:p>
            <a:pPr lvl="1"/>
            <a:r>
              <a:rPr lang="en-AU" sz="1800" dirty="0"/>
              <a:t>Final model selected with </a:t>
            </a:r>
            <a:r>
              <a:rPr lang="en-AU" sz="1800" dirty="0" err="1"/>
              <a:t>mtry</a:t>
            </a:r>
            <a:r>
              <a:rPr lang="en-AU" sz="1800" dirty="0"/>
              <a:t> 5 and accuracy is </a:t>
            </a:r>
            <a:r>
              <a:rPr lang="en-AU" sz="1800" b="1" dirty="0"/>
              <a:t>0.947. </a:t>
            </a:r>
            <a:br>
              <a:rPr lang="en-AU" dirty="0"/>
            </a:br>
            <a:endParaRPr lang="en-US" sz="1800" b="1" dirty="0"/>
          </a:p>
          <a:p>
            <a:pPr lvl="1"/>
            <a:endParaRPr lang="en-US" sz="1800" b="1" dirty="0"/>
          </a:p>
          <a:p>
            <a:pPr lvl="1"/>
            <a:endParaRPr lang="en-US" sz="1800" b="1" dirty="0"/>
          </a:p>
          <a:p>
            <a:pPr lvl="1"/>
            <a:endParaRPr lang="en-US" sz="1800" b="1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05AF63F-9B53-0048-99B9-796096EF2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002665"/>
          </a:xfrm>
        </p:spPr>
        <p:txBody>
          <a:bodyPr>
            <a:normAutofit/>
          </a:bodyPr>
          <a:lstStyle/>
          <a:p>
            <a:r>
              <a:rPr lang="en-US" sz="3200" dirty="0"/>
              <a:t>Modeling – predicting failure -  RF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A84D858-90BC-BD49-8A47-9A6BA9284E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4924048"/>
              </p:ext>
            </p:extLst>
          </p:nvPr>
        </p:nvGraphicFramePr>
        <p:xfrm>
          <a:off x="298868" y="5246623"/>
          <a:ext cx="495893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9733">
                  <a:extLst>
                    <a:ext uri="{9D8B030D-6E8A-4147-A177-3AD203B41FA5}">
                      <a16:colId xmlns:a16="http://schemas.microsoft.com/office/drawing/2014/main" val="1793867314"/>
                    </a:ext>
                  </a:extLst>
                </a:gridCol>
                <a:gridCol w="1239733">
                  <a:extLst>
                    <a:ext uri="{9D8B030D-6E8A-4147-A177-3AD203B41FA5}">
                      <a16:colId xmlns:a16="http://schemas.microsoft.com/office/drawing/2014/main" val="2786490601"/>
                    </a:ext>
                  </a:extLst>
                </a:gridCol>
                <a:gridCol w="1239733">
                  <a:extLst>
                    <a:ext uri="{9D8B030D-6E8A-4147-A177-3AD203B41FA5}">
                      <a16:colId xmlns:a16="http://schemas.microsoft.com/office/drawing/2014/main" val="2886813079"/>
                    </a:ext>
                  </a:extLst>
                </a:gridCol>
                <a:gridCol w="1239733">
                  <a:extLst>
                    <a:ext uri="{9D8B030D-6E8A-4147-A177-3AD203B41FA5}">
                      <a16:colId xmlns:a16="http://schemas.microsoft.com/office/drawing/2014/main" val="356238728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Confusion Matrix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Reference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476882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dirty="0"/>
                        <a:t>Prediction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27516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056512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164757"/>
                  </a:ext>
                </a:extLst>
              </a:tr>
            </a:tbl>
          </a:graphicData>
        </a:graphic>
      </p:graphicFrame>
      <p:pic>
        <p:nvPicPr>
          <p:cNvPr id="11" name="Picture 10" descr="A close up of a map&#10;&#10;Description automatically generated">
            <a:extLst>
              <a:ext uri="{FF2B5EF4-FFF2-40B4-BE49-F238E27FC236}">
                <a16:creationId xmlns:a16="http://schemas.microsoft.com/office/drawing/2014/main" id="{157EDDCB-DF0E-8C4C-B01F-189AAA17F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9165" y="809897"/>
            <a:ext cx="2671287" cy="251734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3" name="Picture 12" descr="A close up of a map&#10;&#10;Description automatically generated">
            <a:extLst>
              <a:ext uri="{FF2B5EF4-FFF2-40B4-BE49-F238E27FC236}">
                <a16:creationId xmlns:a16="http://schemas.microsoft.com/office/drawing/2014/main" id="{849FFD99-EBED-5E4E-AC5E-1B0444599B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9165" y="3937523"/>
            <a:ext cx="2749579" cy="261819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2650AE7-F079-E943-803A-E129D2585813}"/>
              </a:ext>
            </a:extLst>
          </p:cNvPr>
          <p:cNvSpPr/>
          <p:nvPr/>
        </p:nvSpPr>
        <p:spPr>
          <a:xfrm>
            <a:off x="9532711" y="302278"/>
            <a:ext cx="1965777" cy="338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Random Search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A20FBB-EB9F-2643-BF43-4B783FD53A02}"/>
              </a:ext>
            </a:extLst>
          </p:cNvPr>
          <p:cNvSpPr/>
          <p:nvPr/>
        </p:nvSpPr>
        <p:spPr>
          <a:xfrm>
            <a:off x="9691065" y="3496272"/>
            <a:ext cx="1965777" cy="338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Grid Search</a:t>
            </a:r>
          </a:p>
        </p:txBody>
      </p:sp>
    </p:spTree>
    <p:extLst>
      <p:ext uri="{BB962C8B-B14F-4D97-AF65-F5344CB8AC3E}">
        <p14:creationId xmlns:p14="http://schemas.microsoft.com/office/powerpoint/2010/main" val="4073206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DF08BB8-EAF6-B94B-A6BD-4D29FAB6154B}"/>
              </a:ext>
            </a:extLst>
          </p:cNvPr>
          <p:cNvSpPr txBox="1">
            <a:spLocks/>
          </p:cNvSpPr>
          <p:nvPr/>
        </p:nvSpPr>
        <p:spPr>
          <a:xfrm>
            <a:off x="143256" y="1002664"/>
            <a:ext cx="7300281" cy="5727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/>
              <a:t>Steps to build </a:t>
            </a:r>
            <a:r>
              <a:rPr lang="en-US" sz="2200" b="1" dirty="0" err="1"/>
              <a:t>AutoML</a:t>
            </a:r>
            <a:r>
              <a:rPr lang="en-US" sz="2200" b="1" dirty="0"/>
              <a:t> Model:</a:t>
            </a:r>
          </a:p>
          <a:p>
            <a:pPr lvl="1"/>
            <a:r>
              <a:rPr lang="en-AU" sz="1800" dirty="0" err="1"/>
              <a:t>Automl</a:t>
            </a:r>
            <a:r>
              <a:rPr lang="en-AU" sz="1800" dirty="0"/>
              <a:t> executes various combination of models and selects the best performing models,</a:t>
            </a:r>
          </a:p>
          <a:p>
            <a:pPr lvl="1"/>
            <a:r>
              <a:rPr lang="en-US" sz="1800" dirty="0" err="1"/>
              <a:t>Automl</a:t>
            </a:r>
            <a:r>
              <a:rPr lang="en-US" sz="1800" dirty="0"/>
              <a:t> combines best performing models via ensemble.</a:t>
            </a:r>
          </a:p>
          <a:p>
            <a:pPr lvl="1"/>
            <a:r>
              <a:rPr lang="en-US" sz="1800" dirty="0"/>
              <a:t> The results do indicate over fitting. 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b="1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05AF63F-9B53-0048-99B9-796096EF2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002665"/>
          </a:xfrm>
        </p:spPr>
        <p:txBody>
          <a:bodyPr>
            <a:normAutofit/>
          </a:bodyPr>
          <a:lstStyle/>
          <a:p>
            <a:r>
              <a:rPr lang="en-US" sz="3200" dirty="0"/>
              <a:t>Modeling – predicting failure -  AUTOML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92268C2-4C14-BF41-8693-400A492B05E0}"/>
              </a:ext>
            </a:extLst>
          </p:cNvPr>
          <p:cNvGraphicFramePr>
            <a:graphicFrameLocks noGrp="1"/>
          </p:cNvGraphicFramePr>
          <p:nvPr/>
        </p:nvGraphicFramePr>
        <p:xfrm>
          <a:off x="7972552" y="128017"/>
          <a:ext cx="4076192" cy="16721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432">
                  <a:extLst>
                    <a:ext uri="{9D8B030D-6E8A-4147-A177-3AD203B41FA5}">
                      <a16:colId xmlns:a16="http://schemas.microsoft.com/office/drawing/2014/main" val="2794566218"/>
                    </a:ext>
                  </a:extLst>
                </a:gridCol>
                <a:gridCol w="3032760">
                  <a:extLst>
                    <a:ext uri="{9D8B030D-6E8A-4147-A177-3AD203B41FA5}">
                      <a16:colId xmlns:a16="http://schemas.microsoft.com/office/drawing/2014/main" val="30818089"/>
                    </a:ext>
                  </a:extLst>
                </a:gridCol>
              </a:tblGrid>
              <a:tr h="358762">
                <a:tc>
                  <a:txBody>
                    <a:bodyPr/>
                    <a:lstStyle/>
                    <a:p>
                      <a:r>
                        <a:rPr lang="en-US" dirty="0"/>
                        <a:t>Library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Algorithms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762755"/>
                  </a:ext>
                </a:extLst>
              </a:tr>
              <a:tr h="492868">
                <a:tc>
                  <a:txBody>
                    <a:bodyPr/>
                    <a:lstStyle/>
                    <a:p>
                      <a:r>
                        <a:rPr lang="en-US" dirty="0"/>
                        <a:t>H2O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AutoML</a:t>
                      </a:r>
                      <a:r>
                        <a:rPr lang="en-US" dirty="0"/>
                        <a:t> (</a:t>
                      </a:r>
                      <a:r>
                        <a:rPr lang="en-US" dirty="0" err="1"/>
                        <a:t>XGBoost</a:t>
                      </a:r>
                      <a:r>
                        <a:rPr lang="en-US" dirty="0"/>
                        <a:t>, DL, AdaBoost, RF…)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931668"/>
                  </a:ext>
                </a:extLst>
              </a:tr>
              <a:tr h="666273">
                <a:tc>
                  <a:txBody>
                    <a:bodyPr/>
                    <a:lstStyle/>
                    <a:p>
                      <a:r>
                        <a:rPr lang="en-US" dirty="0"/>
                        <a:t>Caret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GBM, Random Forest, 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9075559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A84D858-90BC-BD49-8A47-9A6BA9284E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2916635"/>
              </p:ext>
            </p:extLst>
          </p:nvPr>
        </p:nvGraphicFramePr>
        <p:xfrm>
          <a:off x="173418" y="5246623"/>
          <a:ext cx="495893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9733">
                  <a:extLst>
                    <a:ext uri="{9D8B030D-6E8A-4147-A177-3AD203B41FA5}">
                      <a16:colId xmlns:a16="http://schemas.microsoft.com/office/drawing/2014/main" val="1793867314"/>
                    </a:ext>
                  </a:extLst>
                </a:gridCol>
                <a:gridCol w="1239733">
                  <a:extLst>
                    <a:ext uri="{9D8B030D-6E8A-4147-A177-3AD203B41FA5}">
                      <a16:colId xmlns:a16="http://schemas.microsoft.com/office/drawing/2014/main" val="2786490601"/>
                    </a:ext>
                  </a:extLst>
                </a:gridCol>
                <a:gridCol w="1239733">
                  <a:extLst>
                    <a:ext uri="{9D8B030D-6E8A-4147-A177-3AD203B41FA5}">
                      <a16:colId xmlns:a16="http://schemas.microsoft.com/office/drawing/2014/main" val="2886813079"/>
                    </a:ext>
                  </a:extLst>
                </a:gridCol>
                <a:gridCol w="1239733">
                  <a:extLst>
                    <a:ext uri="{9D8B030D-6E8A-4147-A177-3AD203B41FA5}">
                      <a16:colId xmlns:a16="http://schemas.microsoft.com/office/drawing/2014/main" val="356238728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Confusion Matrix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Reference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476882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dirty="0"/>
                        <a:t>Prediction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27516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056512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16475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526CB8C-CE16-7144-9C36-DACADA7773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3953106"/>
              </p:ext>
            </p:extLst>
          </p:nvPr>
        </p:nvGraphicFramePr>
        <p:xfrm>
          <a:off x="173418" y="2568384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5227">
                  <a:extLst>
                    <a:ext uri="{9D8B030D-6E8A-4147-A177-3AD203B41FA5}">
                      <a16:colId xmlns:a16="http://schemas.microsoft.com/office/drawing/2014/main" val="1705722600"/>
                    </a:ext>
                  </a:extLst>
                </a:gridCol>
                <a:gridCol w="1532773">
                  <a:extLst>
                    <a:ext uri="{9D8B030D-6E8A-4147-A177-3AD203B41FA5}">
                      <a16:colId xmlns:a16="http://schemas.microsoft.com/office/drawing/2014/main" val="3773362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AUTOML Top Models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244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GBM_grid_1_AutoML_20190818_165146_model_4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0.997 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08600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XGBoost_grid_1_AutoML_20190818_163814_model_2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0.995 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03587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XGBoost_3_AutoML_20190817_135047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0.994 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88929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XGBoost_grid_1_AutoML_20190818_165146_model_2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0.993 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24888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XGBoost_3_AutoML_20190817_134302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0.993 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17622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GBM_1_AutoML_20190818_165146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0.993 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49069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207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10685</TotalTime>
  <Words>1087</Words>
  <Application>Microsoft Office PowerPoint</Application>
  <PresentationFormat>Widescreen</PresentationFormat>
  <Paragraphs>214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Predicting Device Failure</vt:lpstr>
      <vt:lpstr>Topics</vt:lpstr>
      <vt:lpstr>Problem Statement &amp; Data Set</vt:lpstr>
      <vt:lpstr>Variable Exploration and Modification</vt:lpstr>
      <vt:lpstr>Variable Exploration and Modification – continued </vt:lpstr>
      <vt:lpstr>Modeling – predicting failure</vt:lpstr>
      <vt:lpstr>Modeling – predicting failure -  GBM</vt:lpstr>
      <vt:lpstr>Modeling – predicting failure -  RF</vt:lpstr>
      <vt:lpstr>Modeling – predicting failure -  AUTOML</vt:lpstr>
      <vt:lpstr>Modeling – predicting failure -  Adaboost</vt:lpstr>
      <vt:lpstr>Final Model Selection</vt:lpstr>
      <vt:lpstr>LSTM : short term memory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Farooq, Bilal</dc:creator>
  <cp:lastModifiedBy>Bilal Farooq</cp:lastModifiedBy>
  <cp:revision>125</cp:revision>
  <dcterms:created xsi:type="dcterms:W3CDTF">2019-08-10T03:24:49Z</dcterms:created>
  <dcterms:modified xsi:type="dcterms:W3CDTF">2021-04-14T06:06:15Z</dcterms:modified>
</cp:coreProperties>
</file>