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72" r:id="rId3"/>
    <p:sldId id="274" r:id="rId4"/>
    <p:sldId id="273" r:id="rId5"/>
    <p:sldId id="277" r:id="rId6"/>
    <p:sldId id="282" r:id="rId7"/>
    <p:sldId id="305" r:id="rId8"/>
    <p:sldId id="306" r:id="rId9"/>
    <p:sldId id="278" r:id="rId10"/>
    <p:sldId id="279" r:id="rId11"/>
    <p:sldId id="280" r:id="rId12"/>
    <p:sldId id="283" r:id="rId13"/>
    <p:sldId id="284" r:id="rId14"/>
    <p:sldId id="286" r:id="rId15"/>
    <p:sldId id="287" r:id="rId16"/>
    <p:sldId id="285" r:id="rId17"/>
    <p:sldId id="288" r:id="rId18"/>
    <p:sldId id="291" r:id="rId19"/>
    <p:sldId id="293" r:id="rId20"/>
    <p:sldId id="292" r:id="rId21"/>
    <p:sldId id="294" r:id="rId22"/>
    <p:sldId id="295" r:id="rId23"/>
    <p:sldId id="296" r:id="rId24"/>
    <p:sldId id="302" r:id="rId25"/>
    <p:sldId id="297" r:id="rId26"/>
    <p:sldId id="298" r:id="rId27"/>
    <p:sldId id="299" r:id="rId28"/>
    <p:sldId id="300" r:id="rId29"/>
    <p:sldId id="301" r:id="rId30"/>
    <p:sldId id="289" r:id="rId31"/>
    <p:sldId id="303" r:id="rId32"/>
    <p:sldId id="304"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52569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DD04E-9B2B-42D4-99EE-BF619ADC8CE3}"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26694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142736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73979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222420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817533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93439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794146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205179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366453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D04E-9B2B-42D4-99EE-BF619ADC8CE3}"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267512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DD04E-9B2B-42D4-99EE-BF619ADC8CE3}"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169990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DD04E-9B2B-42D4-99EE-BF619ADC8CE3}"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56016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DD04E-9B2B-42D4-99EE-BF619ADC8CE3}"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410946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DD04E-9B2B-42D4-99EE-BF619ADC8CE3}"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19997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DD04E-9B2B-42D4-99EE-BF619ADC8CE3}"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251702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DD04E-9B2B-42D4-99EE-BF619ADC8CE3}"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0DD3C-44D1-448B-AFE6-FB0F4AA3E302}" type="slidenum">
              <a:rPr lang="en-US" smtClean="0"/>
              <a:t>‹#›</a:t>
            </a:fld>
            <a:endParaRPr lang="en-US"/>
          </a:p>
        </p:txBody>
      </p:sp>
    </p:spTree>
    <p:extLst>
      <p:ext uri="{BB962C8B-B14F-4D97-AF65-F5344CB8AC3E}">
        <p14:creationId xmlns:p14="http://schemas.microsoft.com/office/powerpoint/2010/main" val="300929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ADD04E-9B2B-42D4-99EE-BF619ADC8CE3}" type="datetimeFigureOut">
              <a:rPr lang="en-US" smtClean="0"/>
              <a:t>4/20/2024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60DD3C-44D1-448B-AFE6-FB0F4AA3E302}" type="slidenum">
              <a:rPr lang="en-US" smtClean="0"/>
              <a:t>‹#›</a:t>
            </a:fld>
            <a:endParaRPr lang="en-US"/>
          </a:p>
        </p:txBody>
      </p:sp>
    </p:spTree>
    <p:extLst>
      <p:ext uri="{BB962C8B-B14F-4D97-AF65-F5344CB8AC3E}">
        <p14:creationId xmlns:p14="http://schemas.microsoft.com/office/powerpoint/2010/main" val="276919960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0559" y="284509"/>
            <a:ext cx="10476156" cy="6380060"/>
          </a:xfrm>
        </p:spPr>
        <p:txBody>
          <a:bodyPr/>
          <a:lstStyle/>
          <a:p>
            <a:r>
              <a:rPr lang="en-GB" b="1" dirty="0"/>
              <a:t>					</a:t>
            </a:r>
            <a:endParaRPr lang="en-US" dirty="0">
              <a:solidFill>
                <a:srgbClr val="FF0000"/>
              </a:solidFill>
            </a:endParaRPr>
          </a:p>
        </p:txBody>
      </p:sp>
      <p:sp>
        <p:nvSpPr>
          <p:cNvPr id="2" name="Rectangle 1"/>
          <p:cNvSpPr/>
          <p:nvPr/>
        </p:nvSpPr>
        <p:spPr>
          <a:xfrm>
            <a:off x="2132317" y="552480"/>
            <a:ext cx="9170376" cy="1723549"/>
          </a:xfrm>
          <a:prstGeom prst="rect">
            <a:avLst/>
          </a:prstGeom>
        </p:spPr>
        <p:txBody>
          <a:bodyPr wrap="square">
            <a:spAutoFit/>
          </a:bodyPr>
          <a:lstStyle/>
          <a:p>
            <a:r>
              <a:rPr lang="en-US" sz="2400" b="1" i="1" dirty="0">
                <a:solidFill>
                  <a:srgbClr val="002060"/>
                </a:solidFill>
                <a:latin typeface="Times New Roman" panose="02020603050405020304" pitchFamily="18" charset="0"/>
              </a:rPr>
              <a:t>              </a:t>
            </a:r>
            <a:r>
              <a:rPr lang="en-US" sz="3200" b="1" dirty="0">
                <a:solidFill>
                  <a:srgbClr val="C00000"/>
                </a:solidFill>
                <a:latin typeface="Times New Roman" panose="02020603050405020304" pitchFamily="18" charset="0"/>
              </a:rPr>
              <a:t>KALLAM HARANADHA REDDY </a:t>
            </a:r>
            <a:br>
              <a:rPr lang="en-US" sz="3200" b="1" dirty="0">
                <a:solidFill>
                  <a:srgbClr val="C00000"/>
                </a:solidFill>
                <a:latin typeface="Times New Roman" panose="02020603050405020304" pitchFamily="18" charset="0"/>
              </a:rPr>
            </a:br>
            <a:r>
              <a:rPr lang="en-US" sz="3200" b="1" dirty="0">
                <a:solidFill>
                  <a:srgbClr val="C00000"/>
                </a:solidFill>
                <a:latin typeface="Times New Roman" panose="02020603050405020304" pitchFamily="18" charset="0"/>
              </a:rPr>
              <a:t>           INSTITUTE OF TECHNOLOGY </a:t>
            </a:r>
            <a:r>
              <a:rPr lang="en-US" sz="2400" b="1" i="1" dirty="0">
                <a:solidFill>
                  <a:srgbClr val="002060"/>
                </a:solidFill>
                <a:latin typeface="Times New Roman" panose="02020603050405020304" pitchFamily="18" charset="0"/>
              </a:rPr>
              <a:t>			      	       </a:t>
            </a:r>
            <a:r>
              <a:rPr lang="en-US" b="1" dirty="0">
                <a:solidFill>
                  <a:srgbClr val="C00000"/>
                </a:solidFill>
                <a:latin typeface="Times New Roman" panose="02020603050405020304" pitchFamily="18" charset="0"/>
              </a:rPr>
              <a:t>Department of CSE-(Artificial Intelligence &amp; Machine Learning)</a:t>
            </a:r>
            <a:br>
              <a:rPr lang="en-US" b="1" dirty="0">
                <a:solidFill>
                  <a:srgbClr val="C00000"/>
                </a:solidFill>
                <a:latin typeface="Times New Roman" panose="02020603050405020304" pitchFamily="18" charset="0"/>
              </a:rPr>
            </a:br>
            <a:endParaRPr lang="en-US" dirty="0"/>
          </a:p>
        </p:txBody>
      </p:sp>
      <p:pic>
        <p:nvPicPr>
          <p:cNvPr id="4" name="Picture 2">
            <a:extLst>
              <a:ext uri="{FF2B5EF4-FFF2-40B4-BE49-F238E27FC236}">
                <a16:creationId xmlns:a16="http://schemas.microsoft.com/office/drawing/2014/main" id="{7EF247C1-6135-C2E6-867D-F41789E56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354" y="563784"/>
            <a:ext cx="1435608" cy="14731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DE416B7-94E2-4BA8-F7BC-952336D2F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8167" y="491433"/>
            <a:ext cx="1848548" cy="165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35503" y="2306145"/>
            <a:ext cx="7754815" cy="1077218"/>
          </a:xfrm>
          <a:prstGeom prst="rect">
            <a:avLst/>
          </a:prstGeom>
        </p:spPr>
        <p:txBody>
          <a:bodyPr wrap="square">
            <a:spAutoFit/>
          </a:bodyPr>
          <a:lstStyle/>
          <a:p>
            <a:r>
              <a:rPr lang="en-US" sz="1600" b="1" dirty="0">
                <a:solidFill>
                  <a:schemeClr val="accent1">
                    <a:lumMod val="50000"/>
                  </a:schemeClr>
                </a:solidFill>
                <a:latin typeface="Times New Roman" panose="02020603050405020304" pitchFamily="18" charset="0"/>
              </a:rPr>
              <a:t>                                                      A project Titled on</a:t>
            </a:r>
          </a:p>
          <a:p>
            <a:pPr algn="ctr"/>
            <a:r>
              <a:rPr lang="en-US" sz="2400" b="1" dirty="0">
                <a:latin typeface="Times New Roman" panose="02020603050405020304" pitchFamily="18" charset="0"/>
                <a:cs typeface="Times New Roman" panose="02020603050405020304" pitchFamily="18" charset="0"/>
              </a:rPr>
              <a:t>Advanced Techniques in Rule Creation for Threat Detection</a:t>
            </a:r>
          </a:p>
        </p:txBody>
      </p:sp>
      <p:sp>
        <p:nvSpPr>
          <p:cNvPr id="7" name="Rectangle 6"/>
          <p:cNvSpPr/>
          <p:nvPr/>
        </p:nvSpPr>
        <p:spPr>
          <a:xfrm>
            <a:off x="3794317" y="3451212"/>
            <a:ext cx="6096000" cy="2215991"/>
          </a:xfrm>
          <a:prstGeom prst="rect">
            <a:avLst/>
          </a:prstGeom>
        </p:spPr>
        <p:txBody>
          <a:bodyPr>
            <a:spAutoFit/>
          </a:bodyPr>
          <a:lstStyle/>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Presented by</a:t>
            </a:r>
          </a:p>
          <a:p>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Sk</a:t>
            </a:r>
            <a:r>
              <a:rPr lang="en-US" b="1" dirty="0">
                <a:latin typeface="Times New Roman" panose="02020603050405020304" pitchFamily="18" charset="0"/>
                <a:cs typeface="Times New Roman" panose="02020603050405020304" pitchFamily="18" charset="0"/>
              </a:rPr>
              <a:t> Zahida        	        208X1A4240</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P.Manjunath</a:t>
            </a:r>
            <a:r>
              <a:rPr lang="en-US" b="1" dirty="0">
                <a:latin typeface="Times New Roman" panose="02020603050405020304" pitchFamily="18" charset="0"/>
                <a:cs typeface="Times New Roman" panose="02020603050405020304" pitchFamily="18" charset="0"/>
              </a:rPr>
              <a:t>    		208X1A4254</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T.Sasi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Sekhar</a:t>
            </a:r>
            <a:r>
              <a:rPr lang="en-US" b="1" dirty="0">
                <a:latin typeface="Times New Roman" panose="02020603050405020304" pitchFamily="18" charset="0"/>
                <a:cs typeface="Times New Roman" panose="02020603050405020304" pitchFamily="18" charset="0"/>
              </a:rPr>
              <a:t>			208X1A4260</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M.Sandeep</a:t>
            </a:r>
            <a:r>
              <a:rPr lang="en-US" b="1" dirty="0">
                <a:latin typeface="Times New Roman" panose="02020603050405020304" pitchFamily="18" charset="0"/>
                <a:cs typeface="Times New Roman" panose="02020603050405020304" pitchFamily="18" charset="0"/>
              </a:rPr>
              <a:t> Reddy  	208X1A4252</a:t>
            </a:r>
          </a:p>
          <a:p>
            <a:r>
              <a:rPr lang="en-US" b="1" dirty="0">
                <a:latin typeface="Times New Roman" panose="02020603050405020304" pitchFamily="18" charset="0"/>
                <a:cs typeface="Times New Roman" panose="02020603050405020304" pitchFamily="18" charset="0"/>
              </a:rPr>
              <a:t>		</a:t>
            </a:r>
          </a:p>
        </p:txBody>
      </p:sp>
      <p:sp>
        <p:nvSpPr>
          <p:cNvPr id="8" name="Rectangle 7"/>
          <p:cNvSpPr/>
          <p:nvPr/>
        </p:nvSpPr>
        <p:spPr>
          <a:xfrm>
            <a:off x="7536910" y="5626174"/>
            <a:ext cx="4706815"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Under the esteemed guidance of </a:t>
            </a:r>
          </a:p>
          <a:p>
            <a:r>
              <a:rPr lang="en-IN" dirty="0" err="1">
                <a:latin typeface="Times New Roman" panose="02020603050405020304" pitchFamily="18" charset="0"/>
                <a:cs typeface="Times New Roman" panose="02020603050405020304" pitchFamily="18" charset="0"/>
              </a:rPr>
              <a:t>Dr.K.Siva</a:t>
            </a:r>
            <a:r>
              <a:rPr lang="en-IN" dirty="0">
                <a:latin typeface="Times New Roman" panose="02020603050405020304" pitchFamily="18" charset="0"/>
                <a:cs typeface="Times New Roman" panose="02020603050405020304" pitchFamily="18" charset="0"/>
              </a:rPr>
              <a:t> Rama Prasad ,Associate  Professor </a:t>
            </a:r>
          </a:p>
          <a:p>
            <a:r>
              <a:rPr lang="en-IN" dirty="0" err="1">
                <a:latin typeface="Times New Roman" panose="02020603050405020304" pitchFamily="18" charset="0"/>
                <a:cs typeface="Times New Roman" panose="02020603050405020304" pitchFamily="18" charset="0"/>
              </a:rPr>
              <a:t>Dept</a:t>
            </a:r>
            <a:r>
              <a:rPr lang="en-IN" dirty="0">
                <a:latin typeface="Times New Roman" panose="02020603050405020304" pitchFamily="18" charset="0"/>
                <a:cs typeface="Times New Roman" panose="02020603050405020304" pitchFamily="18" charset="0"/>
              </a:rPr>
              <a:t> CSE(AI&amp;ML)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8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3068" y="1197738"/>
            <a:ext cx="7265377" cy="3693319"/>
          </a:xfrm>
          <a:prstGeom prst="rect">
            <a:avLst/>
          </a:prstGeom>
        </p:spPr>
        <p:txBody>
          <a:bodyPr wrap="square">
            <a:spAutoFit/>
          </a:bodyPr>
          <a:lstStyle/>
          <a:p>
            <a:r>
              <a:rPr lang="en-IN" b="1" dirty="0">
                <a:solidFill>
                  <a:srgbClr val="0070C0"/>
                </a:solidFill>
                <a:latin typeface="Times New Roman" panose="02020603050405020304" pitchFamily="18" charset="0"/>
                <a:cs typeface="Times New Roman" panose="02020603050405020304" pitchFamily="18" charset="0"/>
              </a:rPr>
              <a:t>ADVANTAGES</a:t>
            </a:r>
          </a:p>
          <a:p>
            <a:endParaRPr lang="en-US" dirty="0"/>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PGRP is the only protocol that avoids usability drawbacks of using cookies.</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reduces the number of ATTs that legitimate users must correctly answer so that a user with a valid browser cookie</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PGRP requires answering fewer ATTs for all legitimate users.</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uses IP address and/or other methods to identify a remote machine.</a:t>
            </a:r>
          </a:p>
          <a:p>
            <a:pPr lvl="0" algn="just"/>
            <a:endParaRPr lang="en-US"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addition to optionally using cookies.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0030" y="1349468"/>
            <a:ext cx="6096000" cy="2108269"/>
          </a:xfrm>
          <a:prstGeom prst="rect">
            <a:avLst/>
          </a:prstGeom>
        </p:spPr>
        <p:txBody>
          <a:bodyPr>
            <a:spAutoFit/>
          </a:bodyPr>
          <a:lstStyle/>
          <a:p>
            <a:r>
              <a:rPr lang="en-US" sz="3200" b="1" dirty="0">
                <a:solidFill>
                  <a:srgbClr val="0070C0"/>
                </a:solidFill>
                <a:latin typeface="Times New Roman" panose="02020603050405020304" pitchFamily="18" charset="0"/>
                <a:cs typeface="Times New Roman" panose="02020603050405020304" pitchFamily="18" charset="0"/>
              </a:rPr>
              <a:t>MODULES </a:t>
            </a:r>
          </a:p>
          <a:p>
            <a:pPr marL="457200" indent="-457200">
              <a:buFont typeface="Wingdings" panose="05000000000000000000" pitchFamily="2" charset="2"/>
              <a:buChar char="ü"/>
            </a:pP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Admin</a:t>
            </a:r>
            <a:endParaRPr lang="en-US" dirty="0">
              <a:solidFill>
                <a:schemeClr val="tx1">
                  <a:lumMod val="95000"/>
                  <a:lumOff val="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tabLst>
                <a:tab pos="342900" algn="l"/>
              </a:tabLst>
            </a:pP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Tracking Hacker </a:t>
            </a:r>
            <a:endParaRPr lang="en-US" dirty="0">
              <a:solidFill>
                <a:schemeClr val="tx1">
                  <a:lumMod val="95000"/>
                  <a:lumOff val="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tabLst>
                <a:tab pos="342900" algn="l"/>
              </a:tabLst>
            </a:pP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Send password</a:t>
            </a:r>
            <a:endParaRPr lang="en-US" dirty="0">
              <a:solidFill>
                <a:schemeClr val="tx1">
                  <a:lumMod val="95000"/>
                  <a:lumOff val="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tabLst>
                <a:tab pos="342900" algn="l"/>
              </a:tabLst>
            </a:pPr>
            <a:r>
              <a:rPr lang="en-US" dirty="0">
                <a:solidFill>
                  <a:schemeClr val="tx1">
                    <a:lumMod val="95000"/>
                    <a:lumOff val="5000"/>
                  </a:schemeClr>
                </a:solidFill>
                <a:latin typeface="Times New Roman" panose="02020603050405020304" pitchFamily="18" charset="0"/>
                <a:ea typeface="Times New Roman" panose="02020603050405020304" pitchFamily="18" charset="0"/>
              </a:rPr>
              <a:t>Block source IP</a:t>
            </a:r>
            <a:endParaRPr lang="en-US" dirty="0">
              <a:solidFill>
                <a:schemeClr val="tx1">
                  <a:lumMod val="95000"/>
                  <a:lumOff val="5000"/>
                </a:schemeClr>
              </a:solidFill>
            </a:endParaRPr>
          </a:p>
        </p:txBody>
      </p:sp>
    </p:spTree>
    <p:extLst>
      <p:ext uri="{BB962C8B-B14F-4D97-AF65-F5344CB8AC3E}">
        <p14:creationId xmlns:p14="http://schemas.microsoft.com/office/powerpoint/2010/main" val="31485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439" y="663751"/>
            <a:ext cx="6096000" cy="1508105"/>
          </a:xfrm>
          <a:prstGeom prst="rect">
            <a:avLst/>
          </a:prstGeom>
        </p:spPr>
        <p:txBody>
          <a:bodyPr>
            <a:spAutoFit/>
          </a:bodyPr>
          <a:lstStyle/>
          <a:p>
            <a:r>
              <a:rPr lang="en-US" sz="2800" b="1" dirty="0">
                <a:solidFill>
                  <a:srgbClr val="0070C0"/>
                </a:solidFill>
                <a:latin typeface="Times New Roman" panose="02020603050405020304" pitchFamily="18" charset="0"/>
                <a:cs typeface="Times New Roman" panose="02020603050405020304" pitchFamily="18" charset="0"/>
              </a:rPr>
              <a:t>Admin</a:t>
            </a:r>
          </a:p>
          <a:p>
            <a:endParaRPr lang="en-US" sz="2800" dirty="0">
              <a:latin typeface="Times New Roman" panose="02020603050405020304" pitchFamily="18" charset="0"/>
              <a:cs typeface="Times New Roman" panose="02020603050405020304" pitchFamily="18" charset="0"/>
            </a:endParaRPr>
          </a:p>
          <a:p>
            <a:r>
              <a:rPr lang="en-US" dirty="0"/>
              <a:t>Registering with a new account</a:t>
            </a:r>
          </a:p>
          <a:p>
            <a:endParaRPr lang="en-US" dirty="0"/>
          </a:p>
        </p:txBody>
      </p:sp>
      <p:pic>
        <p:nvPicPr>
          <p:cNvPr id="4" name="Picture 3">
            <a:extLst>
              <a:ext uri="{FF2B5EF4-FFF2-40B4-BE49-F238E27FC236}">
                <a16:creationId xmlns:a16="http://schemas.microsoft.com/office/drawing/2014/main" id="{001C987D-599A-DA00-B2F8-D8DA13688EE1}"/>
              </a:ext>
            </a:extLst>
          </p:cNvPr>
          <p:cNvPicPr>
            <a:picLocks noChangeAspect="1"/>
          </p:cNvPicPr>
          <p:nvPr/>
        </p:nvPicPr>
        <p:blipFill>
          <a:blip r:embed="rId2"/>
          <a:srcRect/>
          <a:stretch>
            <a:fillRect/>
          </a:stretch>
        </p:blipFill>
        <p:spPr bwMode="auto">
          <a:xfrm>
            <a:off x="3452146" y="1966547"/>
            <a:ext cx="4926564" cy="4340163"/>
          </a:xfrm>
          <a:prstGeom prst="rect">
            <a:avLst/>
          </a:prstGeom>
          <a:noFill/>
          <a:ln w="9525">
            <a:noFill/>
            <a:miter lim="800000"/>
            <a:headEnd/>
            <a:tailEnd/>
          </a:ln>
        </p:spPr>
      </p:pic>
    </p:spTree>
    <p:extLst>
      <p:ext uri="{BB962C8B-B14F-4D97-AF65-F5344CB8AC3E}">
        <p14:creationId xmlns:p14="http://schemas.microsoft.com/office/powerpoint/2010/main" val="295046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E5FE07D7-AAB0-436F-7041-753D31738D83}"/>
              </a:ext>
            </a:extLst>
          </p:cNvPr>
          <p:cNvPicPr>
            <a:picLocks noGrp="1" noChangeAspect="1"/>
          </p:cNvPicPr>
          <p:nvPr>
            <p:ph idx="1"/>
          </p:nvPr>
        </p:nvPicPr>
        <p:blipFill>
          <a:blip r:embed="rId2"/>
          <a:srcRect/>
          <a:stretch>
            <a:fillRect/>
          </a:stretch>
        </p:blipFill>
        <p:spPr bwMode="auto">
          <a:xfrm>
            <a:off x="2277209" y="1946511"/>
            <a:ext cx="7511142" cy="4092218"/>
          </a:xfrm>
          <a:prstGeom prst="rect">
            <a:avLst/>
          </a:prstGeom>
          <a:noFill/>
          <a:ln w="9525">
            <a:noFill/>
            <a:miter lim="800000"/>
            <a:headEnd/>
            <a:tailEnd/>
          </a:ln>
        </p:spPr>
      </p:pic>
      <p:sp>
        <p:nvSpPr>
          <p:cNvPr id="2" name="Rectangle 1"/>
          <p:cNvSpPr/>
          <p:nvPr/>
        </p:nvSpPr>
        <p:spPr>
          <a:xfrm>
            <a:off x="2922617" y="914373"/>
            <a:ext cx="2682337" cy="523220"/>
          </a:xfrm>
          <a:prstGeom prst="rect">
            <a:avLst/>
          </a:prstGeom>
        </p:spPr>
        <p:txBody>
          <a:bodyPr wrap="none">
            <a:spAutoFit/>
          </a:bodyPr>
          <a:lstStyle/>
          <a:p>
            <a:r>
              <a:rPr lang="en-US" sz="2800" dirty="0">
                <a:latin typeface="Times New Roman" panose="02020603050405020304" pitchFamily="18" charset="0"/>
                <a:ea typeface="Times New Roman" panose="02020603050405020304" pitchFamily="18" charset="0"/>
                <a:cs typeface="Times New Roman" panose="02020603050405020304" pitchFamily="18" charset="0"/>
              </a:rPr>
              <a:t>Tracking Hacker </a:t>
            </a:r>
            <a:endParaRPr lang="en-US" sz="2800" dirty="0"/>
          </a:p>
        </p:txBody>
      </p:sp>
    </p:spTree>
    <p:extLst>
      <p:ext uri="{BB962C8B-B14F-4D97-AF65-F5344CB8AC3E}">
        <p14:creationId xmlns:p14="http://schemas.microsoft.com/office/powerpoint/2010/main" val="329302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83B08D29-E174-23D7-989A-0DB9F589F846}"/>
              </a:ext>
            </a:extLst>
          </p:cNvPr>
          <p:cNvPicPr>
            <a:picLocks noGrp="1" noChangeAspect="1"/>
          </p:cNvPicPr>
          <p:nvPr>
            <p:ph idx="1"/>
          </p:nvPr>
        </p:nvPicPr>
        <p:blipFill>
          <a:blip r:embed="rId2"/>
          <a:srcRect/>
          <a:stretch>
            <a:fillRect/>
          </a:stretch>
        </p:blipFill>
        <p:spPr bwMode="auto">
          <a:xfrm>
            <a:off x="2425061" y="1927565"/>
            <a:ext cx="7716416" cy="4092512"/>
          </a:xfrm>
          <a:prstGeom prst="rect">
            <a:avLst/>
          </a:prstGeom>
          <a:noFill/>
          <a:ln w="9525">
            <a:noFill/>
            <a:miter lim="800000"/>
            <a:headEnd/>
            <a:tailEnd/>
          </a:ln>
        </p:spPr>
      </p:pic>
      <p:sp>
        <p:nvSpPr>
          <p:cNvPr id="2" name="Rectangle 1"/>
          <p:cNvSpPr/>
          <p:nvPr/>
        </p:nvSpPr>
        <p:spPr>
          <a:xfrm>
            <a:off x="3549502" y="765807"/>
            <a:ext cx="2659702" cy="584775"/>
          </a:xfrm>
          <a:prstGeom prst="rect">
            <a:avLst/>
          </a:prstGeom>
        </p:spPr>
        <p:txBody>
          <a:bodyPr wrap="none">
            <a:spAutoFit/>
          </a:bodyPr>
          <a:lstStyle/>
          <a:p>
            <a:r>
              <a:rPr lang="en-US" sz="3200" dirty="0">
                <a:latin typeface="Times New Roman" panose="02020603050405020304" pitchFamily="18" charset="0"/>
                <a:ea typeface="Times New Roman" panose="02020603050405020304" pitchFamily="18" charset="0"/>
                <a:cs typeface="Times New Roman" panose="02020603050405020304" pitchFamily="18" charset="0"/>
              </a:rPr>
              <a:t>Send</a:t>
            </a:r>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3200" dirty="0"/>
          </a:p>
        </p:txBody>
      </p:sp>
    </p:spTree>
    <p:extLst>
      <p:ext uri="{BB962C8B-B14F-4D97-AF65-F5344CB8AC3E}">
        <p14:creationId xmlns:p14="http://schemas.microsoft.com/office/powerpoint/2010/main" val="276615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3AC9B37E-231A-4FF8-A877-5953D4E08621}"/>
              </a:ext>
            </a:extLst>
          </p:cNvPr>
          <p:cNvPicPr>
            <a:picLocks noGrp="1" noChangeAspect="1"/>
          </p:cNvPicPr>
          <p:nvPr>
            <p:ph idx="1"/>
          </p:nvPr>
        </p:nvPicPr>
        <p:blipFill>
          <a:blip r:embed="rId2"/>
          <a:srcRect/>
          <a:stretch>
            <a:fillRect/>
          </a:stretch>
        </p:blipFill>
        <p:spPr bwMode="auto">
          <a:xfrm>
            <a:off x="2115716" y="1997408"/>
            <a:ext cx="8257592" cy="4450043"/>
          </a:xfrm>
          <a:prstGeom prst="rect">
            <a:avLst/>
          </a:prstGeom>
          <a:noFill/>
          <a:ln w="9525">
            <a:noFill/>
            <a:miter lim="800000"/>
            <a:headEnd/>
            <a:tailEnd/>
          </a:ln>
        </p:spPr>
      </p:pic>
      <p:sp>
        <p:nvSpPr>
          <p:cNvPr id="2" name="Rectangle 1"/>
          <p:cNvSpPr/>
          <p:nvPr/>
        </p:nvSpPr>
        <p:spPr>
          <a:xfrm>
            <a:off x="2115716" y="923942"/>
            <a:ext cx="2807179" cy="584775"/>
          </a:xfrm>
          <a:prstGeom prst="rect">
            <a:avLst/>
          </a:prstGeom>
        </p:spPr>
        <p:txBody>
          <a:bodyPr wrap="none">
            <a:spAutoFit/>
          </a:bodyPr>
          <a:lstStyle/>
          <a:p>
            <a:r>
              <a:rPr lang="en-US" sz="3200" dirty="0">
                <a:latin typeface="Times New Roman" panose="02020603050405020304" pitchFamily="18" charset="0"/>
                <a:ea typeface="Times New Roman" panose="02020603050405020304" pitchFamily="18" charset="0"/>
                <a:cs typeface="Times New Roman" panose="02020603050405020304" pitchFamily="18" charset="0"/>
              </a:rPr>
              <a:t>Block source IP</a:t>
            </a:r>
            <a:endParaRPr lang="en-US" sz="3200" dirty="0"/>
          </a:p>
        </p:txBody>
      </p:sp>
    </p:spTree>
    <p:extLst>
      <p:ext uri="{BB962C8B-B14F-4D97-AF65-F5344CB8AC3E}">
        <p14:creationId xmlns:p14="http://schemas.microsoft.com/office/powerpoint/2010/main" val="198836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1624" y="1012685"/>
            <a:ext cx="6096000" cy="3462486"/>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Requirements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cs typeface="Times New Roman" panose="02020603050405020304" pitchFamily="18" charset="0"/>
              </a:rPr>
              <a:t>SOFTWARE REQUIREMENT: -</a:t>
            </a: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Front End/GUI Tool</a:t>
            </a:r>
            <a:r>
              <a:rPr lang="en-US" dirty="0">
                <a:latin typeface="Times New Roman" panose="02020603050405020304" pitchFamily="18" charset="0"/>
                <a:ea typeface="Times New Roman" panose="02020603050405020304" pitchFamily="18" charset="0"/>
                <a:cs typeface="Times New Roman" panose="02020603050405020304" pitchFamily="18" charset="0"/>
              </a:rPr>
              <a:t>       	: Microsoft Visual studio 2005</a:t>
            </a:r>
          </a:p>
          <a:p>
            <a:pPr algn="just">
              <a:lnSpc>
                <a:spcPct val="150000"/>
              </a:lnSpc>
              <a:spcAft>
                <a:spcPts val="1000"/>
              </a:spcAf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ea typeface="Times New Roman" panose="02020603050405020304" pitchFamily="18" charset="0"/>
                <a:cs typeface="Times New Roman" panose="02020603050405020304" pitchFamily="18" charset="0"/>
              </a:rPr>
              <a:t>                : Windows 11</a:t>
            </a:r>
          </a:p>
          <a:p>
            <a:pPr algn="just">
              <a:lnSpc>
                <a:spcPct val="150000"/>
              </a:lnSpc>
              <a:spcAft>
                <a:spcPts val="1000"/>
              </a:spcAf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Language</a:t>
            </a:r>
            <a:r>
              <a:rPr lang="en-US" dirty="0">
                <a:latin typeface="Times New Roman" panose="02020603050405020304" pitchFamily="18" charset="0"/>
                <a:ea typeface="Times New Roman" panose="02020603050405020304" pitchFamily="18" charset="0"/>
                <a:cs typeface="Times New Roman" panose="02020603050405020304" pitchFamily="18" charset="0"/>
              </a:rPr>
              <a:t>				: JAVA</a:t>
            </a:r>
          </a:p>
          <a:p>
            <a:pPr algn="just">
              <a:lnSpc>
                <a:spcPct val="150000"/>
              </a:lnSpc>
              <a:spcAft>
                <a:spcPts val="1000"/>
              </a:spcAf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Back End	</a:t>
            </a:r>
            <a:r>
              <a:rPr lang="en-US" dirty="0">
                <a:latin typeface="Times New Roman" panose="02020603050405020304" pitchFamily="18" charset="0"/>
                <a:ea typeface="Times New Roman" panose="02020603050405020304" pitchFamily="18" charset="0"/>
                <a:cs typeface="Times New Roman" panose="02020603050405020304" pitchFamily="18" charset="0"/>
              </a:rPr>
              <a:t>		        : SQL SERVER 2000</a:t>
            </a:r>
          </a:p>
        </p:txBody>
      </p:sp>
    </p:spTree>
    <p:extLst>
      <p:ext uri="{BB962C8B-B14F-4D97-AF65-F5344CB8AC3E}">
        <p14:creationId xmlns:p14="http://schemas.microsoft.com/office/powerpoint/2010/main" val="422514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599" y="1281981"/>
            <a:ext cx="6096000" cy="3098284"/>
          </a:xfrm>
          <a:prstGeom prst="rect">
            <a:avLst/>
          </a:prstGeom>
        </p:spPr>
        <p:txBody>
          <a:bodyPr>
            <a:spAutoFit/>
          </a:bodyPr>
          <a:lstStyle/>
          <a:p>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HARDWARE REQUIREMENT: -</a:t>
            </a:r>
          </a:p>
          <a:p>
            <a:endPar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Processor</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 Pentium dual core</a:t>
            </a:r>
          </a:p>
          <a:p>
            <a:pPr algn="just">
              <a:lnSpc>
                <a:spcPct val="150000"/>
              </a:lnSpc>
              <a:spcAft>
                <a:spcPts val="1000"/>
              </a:spcAft>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RAM        </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 1 GB or above</a:t>
            </a:r>
          </a:p>
          <a:p>
            <a:pPr algn="just">
              <a:lnSpc>
                <a:spcPct val="150000"/>
              </a:lnSpc>
              <a:spcAft>
                <a:spcPts val="1000"/>
              </a:spcAft>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Hard Disk Drive</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 80 GB or above</a:t>
            </a:r>
          </a:p>
          <a:p>
            <a:pPr algn="just">
              <a:lnSpc>
                <a:spcPct val="150000"/>
              </a:lnSpc>
              <a:spcAft>
                <a:spcPts val="1000"/>
              </a:spcAft>
              <a:buFont typeface="Arial" panose="020B0604020202020204" pitchFamily="34" charset="0"/>
              <a:buChar char="•"/>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Monitor </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 17” Color Monitor</a:t>
            </a:r>
          </a:p>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22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7938" y="1758461"/>
            <a:ext cx="5433646" cy="4699855"/>
          </a:xfrm>
        </p:spPr>
        <p:txBody>
          <a:bodyPr>
            <a:normAutofit/>
          </a:body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UML DIAGRAMS </a:t>
            </a:r>
          </a:p>
          <a:p>
            <a:r>
              <a:rPr lang="en-US" sz="1800" dirty="0">
                <a:latin typeface="Times New Roman" panose="02020603050405020304" pitchFamily="18" charset="0"/>
                <a:cs typeface="Times New Roman" panose="02020603050405020304" pitchFamily="18" charset="0"/>
              </a:rPr>
              <a:t>CLASS DIAGRAM</a:t>
            </a:r>
          </a:p>
          <a:p>
            <a:r>
              <a:rPr lang="en-US" sz="1800" dirty="0"/>
              <a:t> </a:t>
            </a:r>
            <a:r>
              <a:rPr lang="en-US" sz="1800" dirty="0">
                <a:latin typeface="Times New Roman" panose="02020603050405020304" pitchFamily="18" charset="0"/>
                <a:cs typeface="Times New Roman" panose="02020603050405020304" pitchFamily="18" charset="0"/>
              </a:rPr>
              <a:t>USE CASE DIAGRAM</a:t>
            </a:r>
          </a:p>
          <a:p>
            <a:r>
              <a:rPr lang="en-US" sz="1800" dirty="0">
                <a:latin typeface="Times New Roman" panose="02020603050405020304" pitchFamily="18" charset="0"/>
                <a:cs typeface="Times New Roman" panose="02020603050405020304" pitchFamily="18" charset="0"/>
              </a:rPr>
              <a:t>SEQUENCE DIAGRAM</a:t>
            </a:r>
          </a:p>
          <a:p>
            <a:r>
              <a:rPr lang="en-US" sz="1800" dirty="0">
                <a:latin typeface="Times New Roman" panose="02020603050405020304" pitchFamily="18" charset="0"/>
                <a:cs typeface="Times New Roman" panose="02020603050405020304" pitchFamily="18" charset="0"/>
              </a:rPr>
              <a:t>COLLABORATION DIAGRAM</a:t>
            </a:r>
          </a:p>
          <a:p>
            <a:r>
              <a:rPr lang="en-US" sz="1800"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421435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35" y="615797"/>
            <a:ext cx="10515600" cy="953721"/>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1.CLASS</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DIAGRAM</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4" name="image2.png"/>
          <p:cNvPicPr/>
          <p:nvPr/>
        </p:nvPicPr>
        <p:blipFill>
          <a:blip r:embed="rId2" cstate="print"/>
          <a:stretch>
            <a:fillRect/>
          </a:stretch>
        </p:blipFill>
        <p:spPr>
          <a:xfrm>
            <a:off x="3529662" y="1476867"/>
            <a:ext cx="7842739" cy="4899709"/>
          </a:xfrm>
          <a:prstGeom prst="rect">
            <a:avLst/>
          </a:prstGeom>
        </p:spPr>
      </p:pic>
    </p:spTree>
    <p:extLst>
      <p:ext uri="{BB962C8B-B14F-4D97-AF65-F5344CB8AC3E}">
        <p14:creationId xmlns:p14="http://schemas.microsoft.com/office/powerpoint/2010/main" val="279383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0754" y="1195563"/>
            <a:ext cx="6096000" cy="4124206"/>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Index</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Title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Abstract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Proposed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Methodology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Requirements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UML diagrams</a:t>
            </a:r>
          </a:p>
          <a:p>
            <a:r>
              <a:rPr lang="en-US" dirty="0">
                <a:latin typeface="Times New Roman" panose="02020603050405020304" pitchFamily="18" charset="0"/>
                <a:cs typeface="Times New Roman" panose="02020603050405020304" pitchFamily="18" charset="0"/>
              </a:rPr>
              <a:t>Results with output Screens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Enhancement</a:t>
            </a:r>
          </a:p>
          <a:p>
            <a:r>
              <a:rPr lang="en-US" dirty="0">
                <a:latin typeface="Times New Roman" panose="02020603050405020304" pitchFamily="18" charset="0"/>
                <a:cs typeface="Times New Roman" panose="02020603050405020304" pitchFamily="18" charset="0"/>
              </a:rPr>
              <a:t>Any queries</a:t>
            </a:r>
          </a:p>
        </p:txBody>
      </p:sp>
    </p:spTree>
    <p:extLst>
      <p:ext uri="{BB962C8B-B14F-4D97-AF65-F5344CB8AC3E}">
        <p14:creationId xmlns:p14="http://schemas.microsoft.com/office/powerpoint/2010/main" val="1874412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72" y="172013"/>
            <a:ext cx="10018713" cy="1752599"/>
          </a:xfrm>
        </p:spPr>
        <p:txBody>
          <a:bodyPr/>
          <a:lstStyle/>
          <a:p>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b="1" dirty="0">
                <a:solidFill>
                  <a:srgbClr val="0070C0"/>
                </a:solidFill>
                <a:latin typeface="Times New Roman" panose="02020603050405020304" pitchFamily="18" charset="0"/>
                <a:cs typeface="Times New Roman" panose="02020603050405020304" pitchFamily="18" charset="0"/>
              </a:rPr>
              <a:t>USE</a:t>
            </a:r>
            <a:r>
              <a:rPr lang="en-US"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CASE  DIAGRAM</a:t>
            </a:r>
            <a:endParaRPr lang="en-US" b="1" dirty="0">
              <a:solidFill>
                <a:srgbClr val="0070C0"/>
              </a:solidFill>
              <a:latin typeface="Times New Roman" panose="02020603050405020304" pitchFamily="18" charset="0"/>
              <a:cs typeface="Times New Roman" panose="02020603050405020304" pitchFamily="18" charset="0"/>
            </a:endParaRPr>
          </a:p>
        </p:txBody>
      </p:sp>
      <p:grpSp>
        <p:nvGrpSpPr>
          <p:cNvPr id="4" name="Group 3"/>
          <p:cNvGrpSpPr>
            <a:grpSpLocks/>
          </p:cNvGrpSpPr>
          <p:nvPr/>
        </p:nvGrpSpPr>
        <p:grpSpPr bwMode="auto">
          <a:xfrm>
            <a:off x="3873500" y="1928595"/>
            <a:ext cx="4445000" cy="3567430"/>
            <a:chOff x="2864" y="333"/>
            <a:chExt cx="7000" cy="5618"/>
          </a:xfrm>
        </p:grpSpPr>
        <p:sp>
          <p:nvSpPr>
            <p:cNvPr id="5" name="Freeform 4"/>
            <p:cNvSpPr>
              <a:spLocks/>
            </p:cNvSpPr>
            <p:nvPr/>
          </p:nvSpPr>
          <p:spPr bwMode="auto">
            <a:xfrm>
              <a:off x="5664" y="2861"/>
              <a:ext cx="950" cy="492"/>
            </a:xfrm>
            <a:custGeom>
              <a:avLst/>
              <a:gdLst>
                <a:gd name="T0" fmla="+- 0 6140 5665"/>
                <a:gd name="T1" fmla="*/ T0 w 950"/>
                <a:gd name="T2" fmla="+- 0 2861 2861"/>
                <a:gd name="T3" fmla="*/ 2861 h 492"/>
                <a:gd name="T4" fmla="+- 0 6044 5665"/>
                <a:gd name="T5" fmla="*/ T4 w 950"/>
                <a:gd name="T6" fmla="+- 0 2866 2861"/>
                <a:gd name="T7" fmla="*/ 2866 h 492"/>
                <a:gd name="T8" fmla="+- 0 5955 5665"/>
                <a:gd name="T9" fmla="*/ T8 w 950"/>
                <a:gd name="T10" fmla="+- 0 2881 2861"/>
                <a:gd name="T11" fmla="*/ 2881 h 492"/>
                <a:gd name="T12" fmla="+- 0 5874 5665"/>
                <a:gd name="T13" fmla="*/ T12 w 950"/>
                <a:gd name="T14" fmla="+- 0 2903 2861"/>
                <a:gd name="T15" fmla="*/ 2903 h 492"/>
                <a:gd name="T16" fmla="+- 0 5804 5665"/>
                <a:gd name="T17" fmla="*/ T16 w 950"/>
                <a:gd name="T18" fmla="+- 0 2933 2861"/>
                <a:gd name="T19" fmla="*/ 2933 h 492"/>
                <a:gd name="T20" fmla="+- 0 5746 5665"/>
                <a:gd name="T21" fmla="*/ T20 w 950"/>
                <a:gd name="T22" fmla="+- 0 2970 2861"/>
                <a:gd name="T23" fmla="*/ 2970 h 492"/>
                <a:gd name="T24" fmla="+- 0 5702 5665"/>
                <a:gd name="T25" fmla="*/ T24 w 950"/>
                <a:gd name="T26" fmla="+- 0 3011 2861"/>
                <a:gd name="T27" fmla="*/ 3011 h 492"/>
                <a:gd name="T28" fmla="+- 0 5665 5665"/>
                <a:gd name="T29" fmla="*/ T28 w 950"/>
                <a:gd name="T30" fmla="+- 0 3107 2861"/>
                <a:gd name="T31" fmla="*/ 3107 h 492"/>
                <a:gd name="T32" fmla="+- 0 5675 5665"/>
                <a:gd name="T33" fmla="*/ T32 w 950"/>
                <a:gd name="T34" fmla="+- 0 3156 2861"/>
                <a:gd name="T35" fmla="*/ 3156 h 492"/>
                <a:gd name="T36" fmla="+- 0 5746 5665"/>
                <a:gd name="T37" fmla="*/ T36 w 950"/>
                <a:gd name="T38" fmla="+- 0 3244 2861"/>
                <a:gd name="T39" fmla="*/ 3244 h 492"/>
                <a:gd name="T40" fmla="+- 0 5804 5665"/>
                <a:gd name="T41" fmla="*/ T40 w 950"/>
                <a:gd name="T42" fmla="+- 0 3280 2861"/>
                <a:gd name="T43" fmla="*/ 3280 h 492"/>
                <a:gd name="T44" fmla="+- 0 5874 5665"/>
                <a:gd name="T45" fmla="*/ T44 w 950"/>
                <a:gd name="T46" fmla="+- 0 3311 2861"/>
                <a:gd name="T47" fmla="*/ 3311 h 492"/>
                <a:gd name="T48" fmla="+- 0 5955 5665"/>
                <a:gd name="T49" fmla="*/ T48 w 950"/>
                <a:gd name="T50" fmla="+- 0 3333 2861"/>
                <a:gd name="T51" fmla="*/ 3333 h 492"/>
                <a:gd name="T52" fmla="+- 0 6044 5665"/>
                <a:gd name="T53" fmla="*/ T52 w 950"/>
                <a:gd name="T54" fmla="+- 0 3347 2861"/>
                <a:gd name="T55" fmla="*/ 3347 h 492"/>
                <a:gd name="T56" fmla="+- 0 6140 5665"/>
                <a:gd name="T57" fmla="*/ T56 w 950"/>
                <a:gd name="T58" fmla="+- 0 3352 2861"/>
                <a:gd name="T59" fmla="*/ 3352 h 492"/>
                <a:gd name="T60" fmla="+- 0 6235 5665"/>
                <a:gd name="T61" fmla="*/ T60 w 950"/>
                <a:gd name="T62" fmla="+- 0 3347 2861"/>
                <a:gd name="T63" fmla="*/ 3347 h 492"/>
                <a:gd name="T64" fmla="+- 0 6324 5665"/>
                <a:gd name="T65" fmla="*/ T64 w 950"/>
                <a:gd name="T66" fmla="+- 0 3333 2861"/>
                <a:gd name="T67" fmla="*/ 3333 h 492"/>
                <a:gd name="T68" fmla="+- 0 6405 5665"/>
                <a:gd name="T69" fmla="*/ T68 w 950"/>
                <a:gd name="T70" fmla="+- 0 3311 2861"/>
                <a:gd name="T71" fmla="*/ 3311 h 492"/>
                <a:gd name="T72" fmla="+- 0 6475 5665"/>
                <a:gd name="T73" fmla="*/ T72 w 950"/>
                <a:gd name="T74" fmla="+- 0 3281 2861"/>
                <a:gd name="T75" fmla="*/ 3281 h 492"/>
                <a:gd name="T76" fmla="+- 0 6533 5665"/>
                <a:gd name="T77" fmla="*/ T76 w 950"/>
                <a:gd name="T78" fmla="+- 0 3244 2861"/>
                <a:gd name="T79" fmla="*/ 3244 h 492"/>
                <a:gd name="T80" fmla="+- 0 6577 5665"/>
                <a:gd name="T81" fmla="*/ T80 w 950"/>
                <a:gd name="T82" fmla="+- 0 3203 2861"/>
                <a:gd name="T83" fmla="*/ 3203 h 492"/>
                <a:gd name="T84" fmla="+- 0 6614 5665"/>
                <a:gd name="T85" fmla="*/ T84 w 950"/>
                <a:gd name="T86" fmla="+- 0 3107 2861"/>
                <a:gd name="T87" fmla="*/ 3107 h 492"/>
                <a:gd name="T88" fmla="+- 0 6604 5665"/>
                <a:gd name="T89" fmla="*/ T88 w 950"/>
                <a:gd name="T90" fmla="+- 0 3058 2861"/>
                <a:gd name="T91" fmla="*/ 3058 h 492"/>
                <a:gd name="T92" fmla="+- 0 6533 5665"/>
                <a:gd name="T93" fmla="*/ T92 w 950"/>
                <a:gd name="T94" fmla="+- 0 2970 2861"/>
                <a:gd name="T95" fmla="*/ 2970 h 492"/>
                <a:gd name="T96" fmla="+- 0 6475 5665"/>
                <a:gd name="T97" fmla="*/ T96 w 950"/>
                <a:gd name="T98" fmla="+- 0 2933 2861"/>
                <a:gd name="T99" fmla="*/ 2933 h 492"/>
                <a:gd name="T100" fmla="+- 0 6405 5665"/>
                <a:gd name="T101" fmla="*/ T100 w 950"/>
                <a:gd name="T102" fmla="+- 0 2903 2861"/>
                <a:gd name="T103" fmla="*/ 2903 h 492"/>
                <a:gd name="T104" fmla="+- 0 6324 5665"/>
                <a:gd name="T105" fmla="*/ T104 w 950"/>
                <a:gd name="T106" fmla="+- 0 2881 2861"/>
                <a:gd name="T107" fmla="*/ 2881 h 492"/>
                <a:gd name="T108" fmla="+- 0 6235 5665"/>
                <a:gd name="T109" fmla="*/ T108 w 950"/>
                <a:gd name="T110" fmla="+- 0 2866 2861"/>
                <a:gd name="T111" fmla="*/ 2866 h 492"/>
                <a:gd name="T112" fmla="+- 0 6140 5665"/>
                <a:gd name="T113" fmla="*/ T112 w 950"/>
                <a:gd name="T114" fmla="+- 0 2861 2861"/>
                <a:gd name="T115" fmla="*/ 2861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475" y="0"/>
                  </a:moveTo>
                  <a:lnTo>
                    <a:pt x="379" y="5"/>
                  </a:lnTo>
                  <a:lnTo>
                    <a:pt x="290" y="20"/>
                  </a:lnTo>
                  <a:lnTo>
                    <a:pt x="209" y="42"/>
                  </a:lnTo>
                  <a:lnTo>
                    <a:pt x="139" y="72"/>
                  </a:lnTo>
                  <a:lnTo>
                    <a:pt x="81" y="109"/>
                  </a:lnTo>
                  <a:lnTo>
                    <a:pt x="37" y="150"/>
                  </a:lnTo>
                  <a:lnTo>
                    <a:pt x="0" y="246"/>
                  </a:lnTo>
                  <a:lnTo>
                    <a:pt x="10" y="295"/>
                  </a:lnTo>
                  <a:lnTo>
                    <a:pt x="81" y="383"/>
                  </a:lnTo>
                  <a:lnTo>
                    <a:pt x="139" y="419"/>
                  </a:lnTo>
                  <a:lnTo>
                    <a:pt x="209" y="450"/>
                  </a:lnTo>
                  <a:lnTo>
                    <a:pt x="290" y="472"/>
                  </a:lnTo>
                  <a:lnTo>
                    <a:pt x="379" y="486"/>
                  </a:lnTo>
                  <a:lnTo>
                    <a:pt x="475" y="491"/>
                  </a:lnTo>
                  <a:lnTo>
                    <a:pt x="570" y="486"/>
                  </a:lnTo>
                  <a:lnTo>
                    <a:pt x="659" y="472"/>
                  </a:lnTo>
                  <a:lnTo>
                    <a:pt x="740" y="450"/>
                  </a:lnTo>
                  <a:lnTo>
                    <a:pt x="810" y="420"/>
                  </a:lnTo>
                  <a:lnTo>
                    <a:pt x="868" y="383"/>
                  </a:lnTo>
                  <a:lnTo>
                    <a:pt x="912" y="342"/>
                  </a:lnTo>
                  <a:lnTo>
                    <a:pt x="949" y="246"/>
                  </a:lnTo>
                  <a:lnTo>
                    <a:pt x="939" y="197"/>
                  </a:lnTo>
                  <a:lnTo>
                    <a:pt x="868" y="109"/>
                  </a:lnTo>
                  <a:lnTo>
                    <a:pt x="810" y="72"/>
                  </a:lnTo>
                  <a:lnTo>
                    <a:pt x="740" y="42"/>
                  </a:lnTo>
                  <a:lnTo>
                    <a:pt x="659" y="20"/>
                  </a:lnTo>
                  <a:lnTo>
                    <a:pt x="570" y="5"/>
                  </a:lnTo>
                  <a:lnTo>
                    <a:pt x="475"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6" name="Freeform 5"/>
            <p:cNvSpPr>
              <a:spLocks/>
            </p:cNvSpPr>
            <p:nvPr/>
          </p:nvSpPr>
          <p:spPr bwMode="auto">
            <a:xfrm>
              <a:off x="5664" y="2861"/>
              <a:ext cx="950" cy="492"/>
            </a:xfrm>
            <a:custGeom>
              <a:avLst/>
              <a:gdLst>
                <a:gd name="T0" fmla="+- 0 6614 5665"/>
                <a:gd name="T1" fmla="*/ T0 w 950"/>
                <a:gd name="T2" fmla="+- 0 3107 2861"/>
                <a:gd name="T3" fmla="*/ 3107 h 492"/>
                <a:gd name="T4" fmla="+- 0 6577 5665"/>
                <a:gd name="T5" fmla="*/ T4 w 950"/>
                <a:gd name="T6" fmla="+- 0 3011 2861"/>
                <a:gd name="T7" fmla="*/ 3011 h 492"/>
                <a:gd name="T8" fmla="+- 0 6533 5665"/>
                <a:gd name="T9" fmla="*/ T8 w 950"/>
                <a:gd name="T10" fmla="+- 0 2970 2861"/>
                <a:gd name="T11" fmla="*/ 2970 h 492"/>
                <a:gd name="T12" fmla="+- 0 6475 5665"/>
                <a:gd name="T13" fmla="*/ T12 w 950"/>
                <a:gd name="T14" fmla="+- 0 2933 2861"/>
                <a:gd name="T15" fmla="*/ 2933 h 492"/>
                <a:gd name="T16" fmla="+- 0 6405 5665"/>
                <a:gd name="T17" fmla="*/ T16 w 950"/>
                <a:gd name="T18" fmla="+- 0 2903 2861"/>
                <a:gd name="T19" fmla="*/ 2903 h 492"/>
                <a:gd name="T20" fmla="+- 0 6324 5665"/>
                <a:gd name="T21" fmla="*/ T20 w 950"/>
                <a:gd name="T22" fmla="+- 0 2881 2861"/>
                <a:gd name="T23" fmla="*/ 2881 h 492"/>
                <a:gd name="T24" fmla="+- 0 6235 5665"/>
                <a:gd name="T25" fmla="*/ T24 w 950"/>
                <a:gd name="T26" fmla="+- 0 2866 2861"/>
                <a:gd name="T27" fmla="*/ 2866 h 492"/>
                <a:gd name="T28" fmla="+- 0 6140 5665"/>
                <a:gd name="T29" fmla="*/ T28 w 950"/>
                <a:gd name="T30" fmla="+- 0 2861 2861"/>
                <a:gd name="T31" fmla="*/ 2861 h 492"/>
                <a:gd name="T32" fmla="+- 0 6044 5665"/>
                <a:gd name="T33" fmla="*/ T32 w 950"/>
                <a:gd name="T34" fmla="+- 0 2866 2861"/>
                <a:gd name="T35" fmla="*/ 2866 h 492"/>
                <a:gd name="T36" fmla="+- 0 5955 5665"/>
                <a:gd name="T37" fmla="*/ T36 w 950"/>
                <a:gd name="T38" fmla="+- 0 2881 2861"/>
                <a:gd name="T39" fmla="*/ 2881 h 492"/>
                <a:gd name="T40" fmla="+- 0 5874 5665"/>
                <a:gd name="T41" fmla="*/ T40 w 950"/>
                <a:gd name="T42" fmla="+- 0 2903 2861"/>
                <a:gd name="T43" fmla="*/ 2903 h 492"/>
                <a:gd name="T44" fmla="+- 0 5804 5665"/>
                <a:gd name="T45" fmla="*/ T44 w 950"/>
                <a:gd name="T46" fmla="+- 0 2933 2861"/>
                <a:gd name="T47" fmla="*/ 2933 h 492"/>
                <a:gd name="T48" fmla="+- 0 5746 5665"/>
                <a:gd name="T49" fmla="*/ T48 w 950"/>
                <a:gd name="T50" fmla="+- 0 2970 2861"/>
                <a:gd name="T51" fmla="*/ 2970 h 492"/>
                <a:gd name="T52" fmla="+- 0 5702 5665"/>
                <a:gd name="T53" fmla="*/ T52 w 950"/>
                <a:gd name="T54" fmla="+- 0 3011 2861"/>
                <a:gd name="T55" fmla="*/ 3011 h 492"/>
                <a:gd name="T56" fmla="+- 0 5665 5665"/>
                <a:gd name="T57" fmla="*/ T56 w 950"/>
                <a:gd name="T58" fmla="+- 0 3107 2861"/>
                <a:gd name="T59" fmla="*/ 3107 h 492"/>
                <a:gd name="T60" fmla="+- 0 5675 5665"/>
                <a:gd name="T61" fmla="*/ T60 w 950"/>
                <a:gd name="T62" fmla="+- 0 3156 2861"/>
                <a:gd name="T63" fmla="*/ 3156 h 492"/>
                <a:gd name="T64" fmla="+- 0 5746 5665"/>
                <a:gd name="T65" fmla="*/ T64 w 950"/>
                <a:gd name="T66" fmla="+- 0 3244 2861"/>
                <a:gd name="T67" fmla="*/ 3244 h 492"/>
                <a:gd name="T68" fmla="+- 0 5804 5665"/>
                <a:gd name="T69" fmla="*/ T68 w 950"/>
                <a:gd name="T70" fmla="+- 0 3280 2861"/>
                <a:gd name="T71" fmla="*/ 3280 h 492"/>
                <a:gd name="T72" fmla="+- 0 5874 5665"/>
                <a:gd name="T73" fmla="*/ T72 w 950"/>
                <a:gd name="T74" fmla="+- 0 3311 2861"/>
                <a:gd name="T75" fmla="*/ 3311 h 492"/>
                <a:gd name="T76" fmla="+- 0 5955 5665"/>
                <a:gd name="T77" fmla="*/ T76 w 950"/>
                <a:gd name="T78" fmla="+- 0 3333 2861"/>
                <a:gd name="T79" fmla="*/ 3333 h 492"/>
                <a:gd name="T80" fmla="+- 0 6044 5665"/>
                <a:gd name="T81" fmla="*/ T80 w 950"/>
                <a:gd name="T82" fmla="+- 0 3347 2861"/>
                <a:gd name="T83" fmla="*/ 3347 h 492"/>
                <a:gd name="T84" fmla="+- 0 6140 5665"/>
                <a:gd name="T85" fmla="*/ T84 w 950"/>
                <a:gd name="T86" fmla="+- 0 3352 2861"/>
                <a:gd name="T87" fmla="*/ 3352 h 492"/>
                <a:gd name="T88" fmla="+- 0 6235 5665"/>
                <a:gd name="T89" fmla="*/ T88 w 950"/>
                <a:gd name="T90" fmla="+- 0 3347 2861"/>
                <a:gd name="T91" fmla="*/ 3347 h 492"/>
                <a:gd name="T92" fmla="+- 0 6324 5665"/>
                <a:gd name="T93" fmla="*/ T92 w 950"/>
                <a:gd name="T94" fmla="+- 0 3333 2861"/>
                <a:gd name="T95" fmla="*/ 3333 h 492"/>
                <a:gd name="T96" fmla="+- 0 6405 5665"/>
                <a:gd name="T97" fmla="*/ T96 w 950"/>
                <a:gd name="T98" fmla="+- 0 3311 2861"/>
                <a:gd name="T99" fmla="*/ 3311 h 492"/>
                <a:gd name="T100" fmla="+- 0 6475 5665"/>
                <a:gd name="T101" fmla="*/ T100 w 950"/>
                <a:gd name="T102" fmla="+- 0 3281 2861"/>
                <a:gd name="T103" fmla="*/ 3281 h 492"/>
                <a:gd name="T104" fmla="+- 0 6533 5665"/>
                <a:gd name="T105" fmla="*/ T104 w 950"/>
                <a:gd name="T106" fmla="+- 0 3244 2861"/>
                <a:gd name="T107" fmla="*/ 3244 h 492"/>
                <a:gd name="T108" fmla="+- 0 6577 5665"/>
                <a:gd name="T109" fmla="*/ T108 w 950"/>
                <a:gd name="T110" fmla="+- 0 3203 2861"/>
                <a:gd name="T111" fmla="*/ 3203 h 492"/>
                <a:gd name="T112" fmla="+- 0 6614 5665"/>
                <a:gd name="T113" fmla="*/ T112 w 950"/>
                <a:gd name="T114" fmla="+- 0 3107 2861"/>
                <a:gd name="T115" fmla="*/ 3107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949" y="246"/>
                  </a:moveTo>
                  <a:lnTo>
                    <a:pt x="912" y="150"/>
                  </a:lnTo>
                  <a:lnTo>
                    <a:pt x="868" y="109"/>
                  </a:lnTo>
                  <a:lnTo>
                    <a:pt x="810" y="72"/>
                  </a:lnTo>
                  <a:lnTo>
                    <a:pt x="740" y="42"/>
                  </a:lnTo>
                  <a:lnTo>
                    <a:pt x="659" y="20"/>
                  </a:lnTo>
                  <a:lnTo>
                    <a:pt x="570" y="5"/>
                  </a:lnTo>
                  <a:lnTo>
                    <a:pt x="475" y="0"/>
                  </a:lnTo>
                  <a:lnTo>
                    <a:pt x="379" y="5"/>
                  </a:lnTo>
                  <a:lnTo>
                    <a:pt x="290" y="20"/>
                  </a:lnTo>
                  <a:lnTo>
                    <a:pt x="209" y="42"/>
                  </a:lnTo>
                  <a:lnTo>
                    <a:pt x="139" y="72"/>
                  </a:lnTo>
                  <a:lnTo>
                    <a:pt x="81" y="109"/>
                  </a:lnTo>
                  <a:lnTo>
                    <a:pt x="37" y="150"/>
                  </a:lnTo>
                  <a:lnTo>
                    <a:pt x="0" y="246"/>
                  </a:lnTo>
                  <a:lnTo>
                    <a:pt x="10" y="295"/>
                  </a:lnTo>
                  <a:lnTo>
                    <a:pt x="81" y="383"/>
                  </a:lnTo>
                  <a:lnTo>
                    <a:pt x="139" y="419"/>
                  </a:lnTo>
                  <a:lnTo>
                    <a:pt x="209" y="450"/>
                  </a:lnTo>
                  <a:lnTo>
                    <a:pt x="290" y="472"/>
                  </a:lnTo>
                  <a:lnTo>
                    <a:pt x="379" y="486"/>
                  </a:lnTo>
                  <a:lnTo>
                    <a:pt x="475" y="491"/>
                  </a:lnTo>
                  <a:lnTo>
                    <a:pt x="570" y="486"/>
                  </a:lnTo>
                  <a:lnTo>
                    <a:pt x="659" y="472"/>
                  </a:lnTo>
                  <a:lnTo>
                    <a:pt x="740" y="450"/>
                  </a:lnTo>
                  <a:lnTo>
                    <a:pt x="810" y="420"/>
                  </a:lnTo>
                  <a:lnTo>
                    <a:pt x="868" y="383"/>
                  </a:lnTo>
                  <a:lnTo>
                    <a:pt x="912" y="342"/>
                  </a:lnTo>
                  <a:lnTo>
                    <a:pt x="949" y="246"/>
                  </a:lnTo>
                  <a:close/>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Freeform 6"/>
            <p:cNvSpPr>
              <a:spLocks/>
            </p:cNvSpPr>
            <p:nvPr/>
          </p:nvSpPr>
          <p:spPr bwMode="auto">
            <a:xfrm>
              <a:off x="5524" y="333"/>
              <a:ext cx="950" cy="492"/>
            </a:xfrm>
            <a:custGeom>
              <a:avLst/>
              <a:gdLst>
                <a:gd name="T0" fmla="+- 0 5999 5524"/>
                <a:gd name="T1" fmla="*/ T0 w 950"/>
                <a:gd name="T2" fmla="+- 0 333 333"/>
                <a:gd name="T3" fmla="*/ 333 h 492"/>
                <a:gd name="T4" fmla="+- 0 5903 5524"/>
                <a:gd name="T5" fmla="*/ T4 w 950"/>
                <a:gd name="T6" fmla="+- 0 338 333"/>
                <a:gd name="T7" fmla="*/ 338 h 492"/>
                <a:gd name="T8" fmla="+- 0 5814 5524"/>
                <a:gd name="T9" fmla="*/ T8 w 950"/>
                <a:gd name="T10" fmla="+- 0 353 333"/>
                <a:gd name="T11" fmla="*/ 353 h 492"/>
                <a:gd name="T12" fmla="+- 0 5733 5524"/>
                <a:gd name="T13" fmla="*/ T12 w 950"/>
                <a:gd name="T14" fmla="+- 0 375 333"/>
                <a:gd name="T15" fmla="*/ 375 h 492"/>
                <a:gd name="T16" fmla="+- 0 5663 5524"/>
                <a:gd name="T17" fmla="*/ T16 w 950"/>
                <a:gd name="T18" fmla="+- 0 405 333"/>
                <a:gd name="T19" fmla="*/ 405 h 492"/>
                <a:gd name="T20" fmla="+- 0 5605 5524"/>
                <a:gd name="T21" fmla="*/ T20 w 950"/>
                <a:gd name="T22" fmla="+- 0 442 333"/>
                <a:gd name="T23" fmla="*/ 442 h 492"/>
                <a:gd name="T24" fmla="+- 0 5561 5524"/>
                <a:gd name="T25" fmla="*/ T24 w 950"/>
                <a:gd name="T26" fmla="+- 0 483 333"/>
                <a:gd name="T27" fmla="*/ 483 h 492"/>
                <a:gd name="T28" fmla="+- 0 5524 5524"/>
                <a:gd name="T29" fmla="*/ T28 w 950"/>
                <a:gd name="T30" fmla="+- 0 579 333"/>
                <a:gd name="T31" fmla="*/ 579 h 492"/>
                <a:gd name="T32" fmla="+- 0 5534 5524"/>
                <a:gd name="T33" fmla="*/ T32 w 950"/>
                <a:gd name="T34" fmla="+- 0 628 333"/>
                <a:gd name="T35" fmla="*/ 628 h 492"/>
                <a:gd name="T36" fmla="+- 0 5605 5524"/>
                <a:gd name="T37" fmla="*/ T36 w 950"/>
                <a:gd name="T38" fmla="+- 0 716 333"/>
                <a:gd name="T39" fmla="*/ 716 h 492"/>
                <a:gd name="T40" fmla="+- 0 5663 5524"/>
                <a:gd name="T41" fmla="*/ T40 w 950"/>
                <a:gd name="T42" fmla="+- 0 752 333"/>
                <a:gd name="T43" fmla="*/ 752 h 492"/>
                <a:gd name="T44" fmla="+- 0 5733 5524"/>
                <a:gd name="T45" fmla="*/ T44 w 950"/>
                <a:gd name="T46" fmla="+- 0 782 333"/>
                <a:gd name="T47" fmla="*/ 782 h 492"/>
                <a:gd name="T48" fmla="+- 0 5814 5524"/>
                <a:gd name="T49" fmla="*/ T48 w 950"/>
                <a:gd name="T50" fmla="+- 0 805 333"/>
                <a:gd name="T51" fmla="*/ 805 h 492"/>
                <a:gd name="T52" fmla="+- 0 5903 5524"/>
                <a:gd name="T53" fmla="*/ T52 w 950"/>
                <a:gd name="T54" fmla="+- 0 819 333"/>
                <a:gd name="T55" fmla="*/ 819 h 492"/>
                <a:gd name="T56" fmla="+- 0 5999 5524"/>
                <a:gd name="T57" fmla="*/ T56 w 950"/>
                <a:gd name="T58" fmla="+- 0 824 333"/>
                <a:gd name="T59" fmla="*/ 824 h 492"/>
                <a:gd name="T60" fmla="+- 0 6094 5524"/>
                <a:gd name="T61" fmla="*/ T60 w 950"/>
                <a:gd name="T62" fmla="+- 0 819 333"/>
                <a:gd name="T63" fmla="*/ 819 h 492"/>
                <a:gd name="T64" fmla="+- 0 6184 5524"/>
                <a:gd name="T65" fmla="*/ T64 w 950"/>
                <a:gd name="T66" fmla="+- 0 805 333"/>
                <a:gd name="T67" fmla="*/ 805 h 492"/>
                <a:gd name="T68" fmla="+- 0 6264 5524"/>
                <a:gd name="T69" fmla="*/ T68 w 950"/>
                <a:gd name="T70" fmla="+- 0 782 333"/>
                <a:gd name="T71" fmla="*/ 782 h 492"/>
                <a:gd name="T72" fmla="+- 0 6334 5524"/>
                <a:gd name="T73" fmla="*/ T72 w 950"/>
                <a:gd name="T74" fmla="+- 0 752 333"/>
                <a:gd name="T75" fmla="*/ 752 h 492"/>
                <a:gd name="T76" fmla="+- 0 6392 5524"/>
                <a:gd name="T77" fmla="*/ T76 w 950"/>
                <a:gd name="T78" fmla="+- 0 716 333"/>
                <a:gd name="T79" fmla="*/ 716 h 492"/>
                <a:gd name="T80" fmla="+- 0 6436 5524"/>
                <a:gd name="T81" fmla="*/ T80 w 950"/>
                <a:gd name="T82" fmla="+- 0 674 333"/>
                <a:gd name="T83" fmla="*/ 674 h 492"/>
                <a:gd name="T84" fmla="+- 0 6473 5524"/>
                <a:gd name="T85" fmla="*/ T84 w 950"/>
                <a:gd name="T86" fmla="+- 0 579 333"/>
                <a:gd name="T87" fmla="*/ 579 h 492"/>
                <a:gd name="T88" fmla="+- 0 6464 5524"/>
                <a:gd name="T89" fmla="*/ T88 w 950"/>
                <a:gd name="T90" fmla="+- 0 529 333"/>
                <a:gd name="T91" fmla="*/ 529 h 492"/>
                <a:gd name="T92" fmla="+- 0 6392 5524"/>
                <a:gd name="T93" fmla="*/ T92 w 950"/>
                <a:gd name="T94" fmla="+- 0 442 333"/>
                <a:gd name="T95" fmla="*/ 442 h 492"/>
                <a:gd name="T96" fmla="+- 0 6334 5524"/>
                <a:gd name="T97" fmla="*/ T96 w 950"/>
                <a:gd name="T98" fmla="+- 0 405 333"/>
                <a:gd name="T99" fmla="*/ 405 h 492"/>
                <a:gd name="T100" fmla="+- 0 6264 5524"/>
                <a:gd name="T101" fmla="*/ T100 w 950"/>
                <a:gd name="T102" fmla="+- 0 375 333"/>
                <a:gd name="T103" fmla="*/ 375 h 492"/>
                <a:gd name="T104" fmla="+- 0 6184 5524"/>
                <a:gd name="T105" fmla="*/ T104 w 950"/>
                <a:gd name="T106" fmla="+- 0 353 333"/>
                <a:gd name="T107" fmla="*/ 353 h 492"/>
                <a:gd name="T108" fmla="+- 0 6094 5524"/>
                <a:gd name="T109" fmla="*/ T108 w 950"/>
                <a:gd name="T110" fmla="+- 0 338 333"/>
                <a:gd name="T111" fmla="*/ 338 h 492"/>
                <a:gd name="T112" fmla="+- 0 5999 5524"/>
                <a:gd name="T113" fmla="*/ T112 w 950"/>
                <a:gd name="T114" fmla="+- 0 333 333"/>
                <a:gd name="T115" fmla="*/ 333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475" y="0"/>
                  </a:moveTo>
                  <a:lnTo>
                    <a:pt x="379" y="5"/>
                  </a:lnTo>
                  <a:lnTo>
                    <a:pt x="290" y="20"/>
                  </a:lnTo>
                  <a:lnTo>
                    <a:pt x="209" y="42"/>
                  </a:lnTo>
                  <a:lnTo>
                    <a:pt x="139" y="72"/>
                  </a:lnTo>
                  <a:lnTo>
                    <a:pt x="81" y="109"/>
                  </a:lnTo>
                  <a:lnTo>
                    <a:pt x="37" y="150"/>
                  </a:lnTo>
                  <a:lnTo>
                    <a:pt x="0" y="246"/>
                  </a:lnTo>
                  <a:lnTo>
                    <a:pt x="10" y="295"/>
                  </a:lnTo>
                  <a:lnTo>
                    <a:pt x="81" y="383"/>
                  </a:lnTo>
                  <a:lnTo>
                    <a:pt x="139" y="419"/>
                  </a:lnTo>
                  <a:lnTo>
                    <a:pt x="209" y="449"/>
                  </a:lnTo>
                  <a:lnTo>
                    <a:pt x="290" y="472"/>
                  </a:lnTo>
                  <a:lnTo>
                    <a:pt x="379" y="486"/>
                  </a:lnTo>
                  <a:lnTo>
                    <a:pt x="475" y="491"/>
                  </a:lnTo>
                  <a:lnTo>
                    <a:pt x="570" y="486"/>
                  </a:lnTo>
                  <a:lnTo>
                    <a:pt x="660" y="472"/>
                  </a:lnTo>
                  <a:lnTo>
                    <a:pt x="740" y="449"/>
                  </a:lnTo>
                  <a:lnTo>
                    <a:pt x="810" y="419"/>
                  </a:lnTo>
                  <a:lnTo>
                    <a:pt x="868" y="383"/>
                  </a:lnTo>
                  <a:lnTo>
                    <a:pt x="912" y="341"/>
                  </a:lnTo>
                  <a:lnTo>
                    <a:pt x="949" y="246"/>
                  </a:lnTo>
                  <a:lnTo>
                    <a:pt x="940" y="196"/>
                  </a:lnTo>
                  <a:lnTo>
                    <a:pt x="868" y="109"/>
                  </a:lnTo>
                  <a:lnTo>
                    <a:pt x="810" y="72"/>
                  </a:lnTo>
                  <a:lnTo>
                    <a:pt x="740" y="42"/>
                  </a:lnTo>
                  <a:lnTo>
                    <a:pt x="660" y="20"/>
                  </a:lnTo>
                  <a:lnTo>
                    <a:pt x="570" y="5"/>
                  </a:lnTo>
                  <a:lnTo>
                    <a:pt x="475"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p:cNvSpPr>
              <a:spLocks/>
            </p:cNvSpPr>
            <p:nvPr/>
          </p:nvSpPr>
          <p:spPr bwMode="auto">
            <a:xfrm>
              <a:off x="5524" y="333"/>
              <a:ext cx="950" cy="492"/>
            </a:xfrm>
            <a:custGeom>
              <a:avLst/>
              <a:gdLst>
                <a:gd name="T0" fmla="+- 0 6473 5524"/>
                <a:gd name="T1" fmla="*/ T0 w 950"/>
                <a:gd name="T2" fmla="+- 0 579 333"/>
                <a:gd name="T3" fmla="*/ 579 h 492"/>
                <a:gd name="T4" fmla="+- 0 6436 5524"/>
                <a:gd name="T5" fmla="*/ T4 w 950"/>
                <a:gd name="T6" fmla="+- 0 483 333"/>
                <a:gd name="T7" fmla="*/ 483 h 492"/>
                <a:gd name="T8" fmla="+- 0 6392 5524"/>
                <a:gd name="T9" fmla="*/ T8 w 950"/>
                <a:gd name="T10" fmla="+- 0 442 333"/>
                <a:gd name="T11" fmla="*/ 442 h 492"/>
                <a:gd name="T12" fmla="+- 0 6334 5524"/>
                <a:gd name="T13" fmla="*/ T12 w 950"/>
                <a:gd name="T14" fmla="+- 0 405 333"/>
                <a:gd name="T15" fmla="*/ 405 h 492"/>
                <a:gd name="T16" fmla="+- 0 6264 5524"/>
                <a:gd name="T17" fmla="*/ T16 w 950"/>
                <a:gd name="T18" fmla="+- 0 375 333"/>
                <a:gd name="T19" fmla="*/ 375 h 492"/>
                <a:gd name="T20" fmla="+- 0 6184 5524"/>
                <a:gd name="T21" fmla="*/ T20 w 950"/>
                <a:gd name="T22" fmla="+- 0 353 333"/>
                <a:gd name="T23" fmla="*/ 353 h 492"/>
                <a:gd name="T24" fmla="+- 0 6094 5524"/>
                <a:gd name="T25" fmla="*/ T24 w 950"/>
                <a:gd name="T26" fmla="+- 0 338 333"/>
                <a:gd name="T27" fmla="*/ 338 h 492"/>
                <a:gd name="T28" fmla="+- 0 5999 5524"/>
                <a:gd name="T29" fmla="*/ T28 w 950"/>
                <a:gd name="T30" fmla="+- 0 333 333"/>
                <a:gd name="T31" fmla="*/ 333 h 492"/>
                <a:gd name="T32" fmla="+- 0 5903 5524"/>
                <a:gd name="T33" fmla="*/ T32 w 950"/>
                <a:gd name="T34" fmla="+- 0 338 333"/>
                <a:gd name="T35" fmla="*/ 338 h 492"/>
                <a:gd name="T36" fmla="+- 0 5814 5524"/>
                <a:gd name="T37" fmla="*/ T36 w 950"/>
                <a:gd name="T38" fmla="+- 0 353 333"/>
                <a:gd name="T39" fmla="*/ 353 h 492"/>
                <a:gd name="T40" fmla="+- 0 5733 5524"/>
                <a:gd name="T41" fmla="*/ T40 w 950"/>
                <a:gd name="T42" fmla="+- 0 375 333"/>
                <a:gd name="T43" fmla="*/ 375 h 492"/>
                <a:gd name="T44" fmla="+- 0 5663 5524"/>
                <a:gd name="T45" fmla="*/ T44 w 950"/>
                <a:gd name="T46" fmla="+- 0 405 333"/>
                <a:gd name="T47" fmla="*/ 405 h 492"/>
                <a:gd name="T48" fmla="+- 0 5605 5524"/>
                <a:gd name="T49" fmla="*/ T48 w 950"/>
                <a:gd name="T50" fmla="+- 0 442 333"/>
                <a:gd name="T51" fmla="*/ 442 h 492"/>
                <a:gd name="T52" fmla="+- 0 5561 5524"/>
                <a:gd name="T53" fmla="*/ T52 w 950"/>
                <a:gd name="T54" fmla="+- 0 483 333"/>
                <a:gd name="T55" fmla="*/ 483 h 492"/>
                <a:gd name="T56" fmla="+- 0 5524 5524"/>
                <a:gd name="T57" fmla="*/ T56 w 950"/>
                <a:gd name="T58" fmla="+- 0 579 333"/>
                <a:gd name="T59" fmla="*/ 579 h 492"/>
                <a:gd name="T60" fmla="+- 0 5534 5524"/>
                <a:gd name="T61" fmla="*/ T60 w 950"/>
                <a:gd name="T62" fmla="+- 0 628 333"/>
                <a:gd name="T63" fmla="*/ 628 h 492"/>
                <a:gd name="T64" fmla="+- 0 5605 5524"/>
                <a:gd name="T65" fmla="*/ T64 w 950"/>
                <a:gd name="T66" fmla="+- 0 716 333"/>
                <a:gd name="T67" fmla="*/ 716 h 492"/>
                <a:gd name="T68" fmla="+- 0 5663 5524"/>
                <a:gd name="T69" fmla="*/ T68 w 950"/>
                <a:gd name="T70" fmla="+- 0 752 333"/>
                <a:gd name="T71" fmla="*/ 752 h 492"/>
                <a:gd name="T72" fmla="+- 0 5733 5524"/>
                <a:gd name="T73" fmla="*/ T72 w 950"/>
                <a:gd name="T74" fmla="+- 0 782 333"/>
                <a:gd name="T75" fmla="*/ 782 h 492"/>
                <a:gd name="T76" fmla="+- 0 5814 5524"/>
                <a:gd name="T77" fmla="*/ T76 w 950"/>
                <a:gd name="T78" fmla="+- 0 805 333"/>
                <a:gd name="T79" fmla="*/ 805 h 492"/>
                <a:gd name="T80" fmla="+- 0 5903 5524"/>
                <a:gd name="T81" fmla="*/ T80 w 950"/>
                <a:gd name="T82" fmla="+- 0 819 333"/>
                <a:gd name="T83" fmla="*/ 819 h 492"/>
                <a:gd name="T84" fmla="+- 0 5999 5524"/>
                <a:gd name="T85" fmla="*/ T84 w 950"/>
                <a:gd name="T86" fmla="+- 0 824 333"/>
                <a:gd name="T87" fmla="*/ 824 h 492"/>
                <a:gd name="T88" fmla="+- 0 6094 5524"/>
                <a:gd name="T89" fmla="*/ T88 w 950"/>
                <a:gd name="T90" fmla="+- 0 819 333"/>
                <a:gd name="T91" fmla="*/ 819 h 492"/>
                <a:gd name="T92" fmla="+- 0 6184 5524"/>
                <a:gd name="T93" fmla="*/ T92 w 950"/>
                <a:gd name="T94" fmla="+- 0 805 333"/>
                <a:gd name="T95" fmla="*/ 805 h 492"/>
                <a:gd name="T96" fmla="+- 0 6264 5524"/>
                <a:gd name="T97" fmla="*/ T96 w 950"/>
                <a:gd name="T98" fmla="+- 0 782 333"/>
                <a:gd name="T99" fmla="*/ 782 h 492"/>
                <a:gd name="T100" fmla="+- 0 6334 5524"/>
                <a:gd name="T101" fmla="*/ T100 w 950"/>
                <a:gd name="T102" fmla="+- 0 752 333"/>
                <a:gd name="T103" fmla="*/ 752 h 492"/>
                <a:gd name="T104" fmla="+- 0 6392 5524"/>
                <a:gd name="T105" fmla="*/ T104 w 950"/>
                <a:gd name="T106" fmla="+- 0 716 333"/>
                <a:gd name="T107" fmla="*/ 716 h 492"/>
                <a:gd name="T108" fmla="+- 0 6436 5524"/>
                <a:gd name="T109" fmla="*/ T108 w 950"/>
                <a:gd name="T110" fmla="+- 0 674 333"/>
                <a:gd name="T111" fmla="*/ 674 h 492"/>
                <a:gd name="T112" fmla="+- 0 6473 5524"/>
                <a:gd name="T113" fmla="*/ T112 w 950"/>
                <a:gd name="T114" fmla="+- 0 579 333"/>
                <a:gd name="T115" fmla="*/ 579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949" y="246"/>
                  </a:moveTo>
                  <a:lnTo>
                    <a:pt x="912" y="150"/>
                  </a:lnTo>
                  <a:lnTo>
                    <a:pt x="868" y="109"/>
                  </a:lnTo>
                  <a:lnTo>
                    <a:pt x="810" y="72"/>
                  </a:lnTo>
                  <a:lnTo>
                    <a:pt x="740" y="42"/>
                  </a:lnTo>
                  <a:lnTo>
                    <a:pt x="660" y="20"/>
                  </a:lnTo>
                  <a:lnTo>
                    <a:pt x="570" y="5"/>
                  </a:lnTo>
                  <a:lnTo>
                    <a:pt x="475" y="0"/>
                  </a:lnTo>
                  <a:lnTo>
                    <a:pt x="379" y="5"/>
                  </a:lnTo>
                  <a:lnTo>
                    <a:pt x="290" y="20"/>
                  </a:lnTo>
                  <a:lnTo>
                    <a:pt x="209" y="42"/>
                  </a:lnTo>
                  <a:lnTo>
                    <a:pt x="139" y="72"/>
                  </a:lnTo>
                  <a:lnTo>
                    <a:pt x="81" y="109"/>
                  </a:lnTo>
                  <a:lnTo>
                    <a:pt x="37" y="150"/>
                  </a:lnTo>
                  <a:lnTo>
                    <a:pt x="0" y="246"/>
                  </a:lnTo>
                  <a:lnTo>
                    <a:pt x="10" y="295"/>
                  </a:lnTo>
                  <a:lnTo>
                    <a:pt x="81" y="383"/>
                  </a:lnTo>
                  <a:lnTo>
                    <a:pt x="139" y="419"/>
                  </a:lnTo>
                  <a:lnTo>
                    <a:pt x="209" y="449"/>
                  </a:lnTo>
                  <a:lnTo>
                    <a:pt x="290" y="472"/>
                  </a:lnTo>
                  <a:lnTo>
                    <a:pt x="379" y="486"/>
                  </a:lnTo>
                  <a:lnTo>
                    <a:pt x="475" y="491"/>
                  </a:lnTo>
                  <a:lnTo>
                    <a:pt x="570" y="486"/>
                  </a:lnTo>
                  <a:lnTo>
                    <a:pt x="660" y="472"/>
                  </a:lnTo>
                  <a:lnTo>
                    <a:pt x="740" y="449"/>
                  </a:lnTo>
                  <a:lnTo>
                    <a:pt x="810" y="419"/>
                  </a:lnTo>
                  <a:lnTo>
                    <a:pt x="868" y="383"/>
                  </a:lnTo>
                  <a:lnTo>
                    <a:pt x="912" y="341"/>
                  </a:lnTo>
                  <a:lnTo>
                    <a:pt x="949" y="246"/>
                  </a:lnTo>
                  <a:close/>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Freeform 8"/>
            <p:cNvSpPr>
              <a:spLocks/>
            </p:cNvSpPr>
            <p:nvPr/>
          </p:nvSpPr>
          <p:spPr bwMode="auto">
            <a:xfrm>
              <a:off x="5594" y="1526"/>
              <a:ext cx="950" cy="492"/>
            </a:xfrm>
            <a:custGeom>
              <a:avLst/>
              <a:gdLst>
                <a:gd name="T0" fmla="+- 0 6069 5594"/>
                <a:gd name="T1" fmla="*/ T0 w 950"/>
                <a:gd name="T2" fmla="+- 0 1527 1527"/>
                <a:gd name="T3" fmla="*/ 1527 h 492"/>
                <a:gd name="T4" fmla="+- 0 5973 5594"/>
                <a:gd name="T5" fmla="*/ T4 w 950"/>
                <a:gd name="T6" fmla="+- 0 1532 1527"/>
                <a:gd name="T7" fmla="*/ 1532 h 492"/>
                <a:gd name="T8" fmla="+- 0 5884 5594"/>
                <a:gd name="T9" fmla="*/ T8 w 950"/>
                <a:gd name="T10" fmla="+- 0 1546 1527"/>
                <a:gd name="T11" fmla="*/ 1546 h 492"/>
                <a:gd name="T12" fmla="+- 0 5804 5594"/>
                <a:gd name="T13" fmla="*/ T12 w 950"/>
                <a:gd name="T14" fmla="+- 0 1569 1527"/>
                <a:gd name="T15" fmla="*/ 1569 h 492"/>
                <a:gd name="T16" fmla="+- 0 5733 5594"/>
                <a:gd name="T17" fmla="*/ T16 w 950"/>
                <a:gd name="T18" fmla="+- 0 1599 1527"/>
                <a:gd name="T19" fmla="*/ 1599 h 492"/>
                <a:gd name="T20" fmla="+- 0 5675 5594"/>
                <a:gd name="T21" fmla="*/ T20 w 950"/>
                <a:gd name="T22" fmla="+- 0 1635 1527"/>
                <a:gd name="T23" fmla="*/ 1635 h 492"/>
                <a:gd name="T24" fmla="+- 0 5632 5594"/>
                <a:gd name="T25" fmla="*/ T24 w 950"/>
                <a:gd name="T26" fmla="+- 0 1677 1527"/>
                <a:gd name="T27" fmla="*/ 1677 h 492"/>
                <a:gd name="T28" fmla="+- 0 5594 5594"/>
                <a:gd name="T29" fmla="*/ T28 w 950"/>
                <a:gd name="T30" fmla="+- 0 1772 1527"/>
                <a:gd name="T31" fmla="*/ 1772 h 492"/>
                <a:gd name="T32" fmla="+- 0 5604 5594"/>
                <a:gd name="T33" fmla="*/ T32 w 950"/>
                <a:gd name="T34" fmla="+- 0 1822 1527"/>
                <a:gd name="T35" fmla="*/ 1822 h 492"/>
                <a:gd name="T36" fmla="+- 0 5675 5594"/>
                <a:gd name="T37" fmla="*/ T36 w 950"/>
                <a:gd name="T38" fmla="+- 0 1910 1527"/>
                <a:gd name="T39" fmla="*/ 1910 h 492"/>
                <a:gd name="T40" fmla="+- 0 5733 5594"/>
                <a:gd name="T41" fmla="*/ T40 w 950"/>
                <a:gd name="T42" fmla="+- 0 1946 1527"/>
                <a:gd name="T43" fmla="*/ 1946 h 492"/>
                <a:gd name="T44" fmla="+- 0 5804 5594"/>
                <a:gd name="T45" fmla="*/ T44 w 950"/>
                <a:gd name="T46" fmla="+- 0 1976 1527"/>
                <a:gd name="T47" fmla="*/ 1976 h 492"/>
                <a:gd name="T48" fmla="+- 0 5884 5594"/>
                <a:gd name="T49" fmla="*/ T48 w 950"/>
                <a:gd name="T50" fmla="+- 0 1999 1527"/>
                <a:gd name="T51" fmla="*/ 1999 h 492"/>
                <a:gd name="T52" fmla="+- 0 5973 5594"/>
                <a:gd name="T53" fmla="*/ T52 w 950"/>
                <a:gd name="T54" fmla="+- 0 2013 1527"/>
                <a:gd name="T55" fmla="*/ 2013 h 492"/>
                <a:gd name="T56" fmla="+- 0 6069 5594"/>
                <a:gd name="T57" fmla="*/ T56 w 950"/>
                <a:gd name="T58" fmla="+- 0 2018 1527"/>
                <a:gd name="T59" fmla="*/ 2018 h 492"/>
                <a:gd name="T60" fmla="+- 0 6165 5594"/>
                <a:gd name="T61" fmla="*/ T60 w 950"/>
                <a:gd name="T62" fmla="+- 0 2013 1527"/>
                <a:gd name="T63" fmla="*/ 2013 h 492"/>
                <a:gd name="T64" fmla="+- 0 6254 5594"/>
                <a:gd name="T65" fmla="*/ T64 w 950"/>
                <a:gd name="T66" fmla="+- 0 1999 1527"/>
                <a:gd name="T67" fmla="*/ 1999 h 492"/>
                <a:gd name="T68" fmla="+- 0 6334 5594"/>
                <a:gd name="T69" fmla="*/ T68 w 950"/>
                <a:gd name="T70" fmla="+- 0 1976 1527"/>
                <a:gd name="T71" fmla="*/ 1976 h 492"/>
                <a:gd name="T72" fmla="+- 0 6405 5594"/>
                <a:gd name="T73" fmla="*/ T72 w 950"/>
                <a:gd name="T74" fmla="+- 0 1946 1527"/>
                <a:gd name="T75" fmla="*/ 1946 h 492"/>
                <a:gd name="T76" fmla="+- 0 6463 5594"/>
                <a:gd name="T77" fmla="*/ T76 w 950"/>
                <a:gd name="T78" fmla="+- 0 1910 1527"/>
                <a:gd name="T79" fmla="*/ 1910 h 492"/>
                <a:gd name="T80" fmla="+- 0 6506 5594"/>
                <a:gd name="T81" fmla="*/ T80 w 950"/>
                <a:gd name="T82" fmla="+- 0 1868 1527"/>
                <a:gd name="T83" fmla="*/ 1868 h 492"/>
                <a:gd name="T84" fmla="+- 0 6544 5594"/>
                <a:gd name="T85" fmla="*/ T84 w 950"/>
                <a:gd name="T86" fmla="+- 0 1773 1527"/>
                <a:gd name="T87" fmla="*/ 1773 h 492"/>
                <a:gd name="T88" fmla="+- 0 6534 5594"/>
                <a:gd name="T89" fmla="*/ T88 w 950"/>
                <a:gd name="T90" fmla="+- 0 1723 1527"/>
                <a:gd name="T91" fmla="*/ 1723 h 492"/>
                <a:gd name="T92" fmla="+- 0 6463 5594"/>
                <a:gd name="T93" fmla="*/ T92 w 950"/>
                <a:gd name="T94" fmla="+- 0 1635 1527"/>
                <a:gd name="T95" fmla="*/ 1635 h 492"/>
                <a:gd name="T96" fmla="+- 0 6405 5594"/>
                <a:gd name="T97" fmla="*/ T96 w 950"/>
                <a:gd name="T98" fmla="+- 0 1599 1527"/>
                <a:gd name="T99" fmla="*/ 1599 h 492"/>
                <a:gd name="T100" fmla="+- 0 6334 5594"/>
                <a:gd name="T101" fmla="*/ T100 w 950"/>
                <a:gd name="T102" fmla="+- 0 1569 1527"/>
                <a:gd name="T103" fmla="*/ 1569 h 492"/>
                <a:gd name="T104" fmla="+- 0 6254 5594"/>
                <a:gd name="T105" fmla="*/ T104 w 950"/>
                <a:gd name="T106" fmla="+- 0 1546 1527"/>
                <a:gd name="T107" fmla="*/ 1546 h 492"/>
                <a:gd name="T108" fmla="+- 0 6165 5594"/>
                <a:gd name="T109" fmla="*/ T108 w 950"/>
                <a:gd name="T110" fmla="+- 0 1532 1527"/>
                <a:gd name="T111" fmla="*/ 1532 h 492"/>
                <a:gd name="T112" fmla="+- 0 6069 5594"/>
                <a:gd name="T113" fmla="*/ T112 w 950"/>
                <a:gd name="T114" fmla="+- 0 1527 1527"/>
                <a:gd name="T115" fmla="*/ 1527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475" y="0"/>
                  </a:moveTo>
                  <a:lnTo>
                    <a:pt x="379" y="5"/>
                  </a:lnTo>
                  <a:lnTo>
                    <a:pt x="290" y="19"/>
                  </a:lnTo>
                  <a:lnTo>
                    <a:pt x="210" y="42"/>
                  </a:lnTo>
                  <a:lnTo>
                    <a:pt x="139" y="72"/>
                  </a:lnTo>
                  <a:lnTo>
                    <a:pt x="81" y="108"/>
                  </a:lnTo>
                  <a:lnTo>
                    <a:pt x="38" y="150"/>
                  </a:lnTo>
                  <a:lnTo>
                    <a:pt x="0" y="245"/>
                  </a:lnTo>
                  <a:lnTo>
                    <a:pt x="10" y="295"/>
                  </a:lnTo>
                  <a:lnTo>
                    <a:pt x="81" y="383"/>
                  </a:lnTo>
                  <a:lnTo>
                    <a:pt x="139" y="419"/>
                  </a:lnTo>
                  <a:lnTo>
                    <a:pt x="210" y="449"/>
                  </a:lnTo>
                  <a:lnTo>
                    <a:pt x="290" y="472"/>
                  </a:lnTo>
                  <a:lnTo>
                    <a:pt x="379" y="486"/>
                  </a:lnTo>
                  <a:lnTo>
                    <a:pt x="475" y="491"/>
                  </a:lnTo>
                  <a:lnTo>
                    <a:pt x="571" y="486"/>
                  </a:lnTo>
                  <a:lnTo>
                    <a:pt x="660" y="472"/>
                  </a:lnTo>
                  <a:lnTo>
                    <a:pt x="740" y="449"/>
                  </a:lnTo>
                  <a:lnTo>
                    <a:pt x="811" y="419"/>
                  </a:lnTo>
                  <a:lnTo>
                    <a:pt x="869" y="383"/>
                  </a:lnTo>
                  <a:lnTo>
                    <a:pt x="912" y="341"/>
                  </a:lnTo>
                  <a:lnTo>
                    <a:pt x="950" y="246"/>
                  </a:lnTo>
                  <a:lnTo>
                    <a:pt x="940" y="196"/>
                  </a:lnTo>
                  <a:lnTo>
                    <a:pt x="869" y="108"/>
                  </a:lnTo>
                  <a:lnTo>
                    <a:pt x="811" y="72"/>
                  </a:lnTo>
                  <a:lnTo>
                    <a:pt x="740" y="42"/>
                  </a:lnTo>
                  <a:lnTo>
                    <a:pt x="660" y="19"/>
                  </a:lnTo>
                  <a:lnTo>
                    <a:pt x="571" y="5"/>
                  </a:lnTo>
                  <a:lnTo>
                    <a:pt x="475"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AutoShape 254"/>
            <p:cNvSpPr>
              <a:spLocks/>
            </p:cNvSpPr>
            <p:nvPr/>
          </p:nvSpPr>
          <p:spPr bwMode="auto">
            <a:xfrm>
              <a:off x="4552" y="828"/>
              <a:ext cx="1992" cy="1190"/>
            </a:xfrm>
            <a:custGeom>
              <a:avLst/>
              <a:gdLst>
                <a:gd name="T0" fmla="+- 0 6544 4553"/>
                <a:gd name="T1" fmla="*/ T0 w 1992"/>
                <a:gd name="T2" fmla="+- 0 1773 829"/>
                <a:gd name="T3" fmla="*/ 1773 h 1190"/>
                <a:gd name="T4" fmla="+- 0 6534 4553"/>
                <a:gd name="T5" fmla="*/ T4 w 1992"/>
                <a:gd name="T6" fmla="+- 0 1723 829"/>
                <a:gd name="T7" fmla="*/ 1723 h 1190"/>
                <a:gd name="T8" fmla="+- 0 6506 4553"/>
                <a:gd name="T9" fmla="*/ T8 w 1992"/>
                <a:gd name="T10" fmla="+- 0 1677 829"/>
                <a:gd name="T11" fmla="*/ 1677 h 1190"/>
                <a:gd name="T12" fmla="+- 0 6463 4553"/>
                <a:gd name="T13" fmla="*/ T12 w 1992"/>
                <a:gd name="T14" fmla="+- 0 1635 829"/>
                <a:gd name="T15" fmla="*/ 1635 h 1190"/>
                <a:gd name="T16" fmla="+- 0 6405 4553"/>
                <a:gd name="T17" fmla="*/ T16 w 1992"/>
                <a:gd name="T18" fmla="+- 0 1599 829"/>
                <a:gd name="T19" fmla="*/ 1599 h 1190"/>
                <a:gd name="T20" fmla="+- 0 6334 4553"/>
                <a:gd name="T21" fmla="*/ T20 w 1992"/>
                <a:gd name="T22" fmla="+- 0 1569 829"/>
                <a:gd name="T23" fmla="*/ 1569 h 1190"/>
                <a:gd name="T24" fmla="+- 0 6254 4553"/>
                <a:gd name="T25" fmla="*/ T24 w 1992"/>
                <a:gd name="T26" fmla="+- 0 1546 829"/>
                <a:gd name="T27" fmla="*/ 1546 h 1190"/>
                <a:gd name="T28" fmla="+- 0 6165 4553"/>
                <a:gd name="T29" fmla="*/ T28 w 1992"/>
                <a:gd name="T30" fmla="+- 0 1532 829"/>
                <a:gd name="T31" fmla="*/ 1532 h 1190"/>
                <a:gd name="T32" fmla="+- 0 6069 4553"/>
                <a:gd name="T33" fmla="*/ T32 w 1992"/>
                <a:gd name="T34" fmla="+- 0 1527 829"/>
                <a:gd name="T35" fmla="*/ 1527 h 1190"/>
                <a:gd name="T36" fmla="+- 0 5973 4553"/>
                <a:gd name="T37" fmla="*/ T36 w 1992"/>
                <a:gd name="T38" fmla="+- 0 1532 829"/>
                <a:gd name="T39" fmla="*/ 1532 h 1190"/>
                <a:gd name="T40" fmla="+- 0 5884 4553"/>
                <a:gd name="T41" fmla="*/ T40 w 1992"/>
                <a:gd name="T42" fmla="+- 0 1546 829"/>
                <a:gd name="T43" fmla="*/ 1546 h 1190"/>
                <a:gd name="T44" fmla="+- 0 5804 4553"/>
                <a:gd name="T45" fmla="*/ T44 w 1992"/>
                <a:gd name="T46" fmla="+- 0 1569 829"/>
                <a:gd name="T47" fmla="*/ 1569 h 1190"/>
                <a:gd name="T48" fmla="+- 0 5733 4553"/>
                <a:gd name="T49" fmla="*/ T48 w 1992"/>
                <a:gd name="T50" fmla="+- 0 1599 829"/>
                <a:gd name="T51" fmla="*/ 1599 h 1190"/>
                <a:gd name="T52" fmla="+- 0 5675 4553"/>
                <a:gd name="T53" fmla="*/ T52 w 1992"/>
                <a:gd name="T54" fmla="+- 0 1635 829"/>
                <a:gd name="T55" fmla="*/ 1635 h 1190"/>
                <a:gd name="T56" fmla="+- 0 5632 4553"/>
                <a:gd name="T57" fmla="*/ T56 w 1992"/>
                <a:gd name="T58" fmla="+- 0 1677 829"/>
                <a:gd name="T59" fmla="*/ 1677 h 1190"/>
                <a:gd name="T60" fmla="+- 0 5604 4553"/>
                <a:gd name="T61" fmla="*/ T60 w 1992"/>
                <a:gd name="T62" fmla="+- 0 1723 829"/>
                <a:gd name="T63" fmla="*/ 1723 h 1190"/>
                <a:gd name="T64" fmla="+- 0 5594 4553"/>
                <a:gd name="T65" fmla="*/ T64 w 1992"/>
                <a:gd name="T66" fmla="+- 0 1772 829"/>
                <a:gd name="T67" fmla="*/ 1772 h 1190"/>
                <a:gd name="T68" fmla="+- 0 5604 4553"/>
                <a:gd name="T69" fmla="*/ T68 w 1992"/>
                <a:gd name="T70" fmla="+- 0 1822 829"/>
                <a:gd name="T71" fmla="*/ 1822 h 1190"/>
                <a:gd name="T72" fmla="+- 0 5632 4553"/>
                <a:gd name="T73" fmla="*/ T72 w 1992"/>
                <a:gd name="T74" fmla="+- 0 1868 829"/>
                <a:gd name="T75" fmla="*/ 1868 h 1190"/>
                <a:gd name="T76" fmla="+- 0 5675 4553"/>
                <a:gd name="T77" fmla="*/ T76 w 1992"/>
                <a:gd name="T78" fmla="+- 0 1910 829"/>
                <a:gd name="T79" fmla="*/ 1910 h 1190"/>
                <a:gd name="T80" fmla="+- 0 5733 4553"/>
                <a:gd name="T81" fmla="*/ T80 w 1992"/>
                <a:gd name="T82" fmla="+- 0 1946 829"/>
                <a:gd name="T83" fmla="*/ 1946 h 1190"/>
                <a:gd name="T84" fmla="+- 0 5804 4553"/>
                <a:gd name="T85" fmla="*/ T84 w 1992"/>
                <a:gd name="T86" fmla="+- 0 1976 829"/>
                <a:gd name="T87" fmla="*/ 1976 h 1190"/>
                <a:gd name="T88" fmla="+- 0 5884 4553"/>
                <a:gd name="T89" fmla="*/ T88 w 1992"/>
                <a:gd name="T90" fmla="+- 0 1999 829"/>
                <a:gd name="T91" fmla="*/ 1999 h 1190"/>
                <a:gd name="T92" fmla="+- 0 5973 4553"/>
                <a:gd name="T93" fmla="*/ T92 w 1992"/>
                <a:gd name="T94" fmla="+- 0 2013 829"/>
                <a:gd name="T95" fmla="*/ 2013 h 1190"/>
                <a:gd name="T96" fmla="+- 0 6069 4553"/>
                <a:gd name="T97" fmla="*/ T96 w 1992"/>
                <a:gd name="T98" fmla="+- 0 2018 829"/>
                <a:gd name="T99" fmla="*/ 2018 h 1190"/>
                <a:gd name="T100" fmla="+- 0 6165 4553"/>
                <a:gd name="T101" fmla="*/ T100 w 1992"/>
                <a:gd name="T102" fmla="+- 0 2013 829"/>
                <a:gd name="T103" fmla="*/ 2013 h 1190"/>
                <a:gd name="T104" fmla="+- 0 6254 4553"/>
                <a:gd name="T105" fmla="*/ T104 w 1992"/>
                <a:gd name="T106" fmla="+- 0 1999 829"/>
                <a:gd name="T107" fmla="*/ 1999 h 1190"/>
                <a:gd name="T108" fmla="+- 0 6334 4553"/>
                <a:gd name="T109" fmla="*/ T108 w 1992"/>
                <a:gd name="T110" fmla="+- 0 1976 829"/>
                <a:gd name="T111" fmla="*/ 1976 h 1190"/>
                <a:gd name="T112" fmla="+- 0 6405 4553"/>
                <a:gd name="T113" fmla="*/ T112 w 1992"/>
                <a:gd name="T114" fmla="+- 0 1946 829"/>
                <a:gd name="T115" fmla="*/ 1946 h 1190"/>
                <a:gd name="T116" fmla="+- 0 6463 4553"/>
                <a:gd name="T117" fmla="*/ T116 w 1992"/>
                <a:gd name="T118" fmla="+- 0 1910 829"/>
                <a:gd name="T119" fmla="*/ 1910 h 1190"/>
                <a:gd name="T120" fmla="+- 0 6506 4553"/>
                <a:gd name="T121" fmla="*/ T120 w 1992"/>
                <a:gd name="T122" fmla="+- 0 1868 829"/>
                <a:gd name="T123" fmla="*/ 1868 h 1190"/>
                <a:gd name="T124" fmla="+- 0 6534 4553"/>
                <a:gd name="T125" fmla="*/ T124 w 1992"/>
                <a:gd name="T126" fmla="+- 0 1822 829"/>
                <a:gd name="T127" fmla="*/ 1822 h 1190"/>
                <a:gd name="T128" fmla="+- 0 6544 4553"/>
                <a:gd name="T129" fmla="*/ T128 w 1992"/>
                <a:gd name="T130" fmla="+- 0 1773 829"/>
                <a:gd name="T131" fmla="*/ 1773 h 1190"/>
                <a:gd name="T132" fmla="+- 0 4553 4553"/>
                <a:gd name="T133" fmla="*/ T132 w 1992"/>
                <a:gd name="T134" fmla="+- 0 1562 829"/>
                <a:gd name="T135" fmla="*/ 1562 h 1190"/>
                <a:gd name="T136" fmla="+- 0 5608 4553"/>
                <a:gd name="T137" fmla="*/ T136 w 1992"/>
                <a:gd name="T138" fmla="+- 0 829 829"/>
                <a:gd name="T139" fmla="*/ 829 h 1190"/>
                <a:gd name="T140" fmla="+- 0 5515 4553"/>
                <a:gd name="T141" fmla="*/ T140 w 1992"/>
                <a:gd name="T142" fmla="+- 0 973 829"/>
                <a:gd name="T143" fmla="*/ 973 h 1190"/>
                <a:gd name="T144" fmla="+- 0 5608 4553"/>
                <a:gd name="T145" fmla="*/ T144 w 1992"/>
                <a:gd name="T146" fmla="+- 0 829 829"/>
                <a:gd name="T147" fmla="*/ 829 h 1190"/>
                <a:gd name="T148" fmla="+- 0 5436 4553"/>
                <a:gd name="T149" fmla="*/ T148 w 1992"/>
                <a:gd name="T150" fmla="+- 0 868 829"/>
                <a:gd name="T151" fmla="*/ 868 h 119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992" h="1190">
                  <a:moveTo>
                    <a:pt x="1991" y="944"/>
                  </a:moveTo>
                  <a:lnTo>
                    <a:pt x="1981" y="894"/>
                  </a:lnTo>
                  <a:lnTo>
                    <a:pt x="1953" y="848"/>
                  </a:lnTo>
                  <a:lnTo>
                    <a:pt x="1910" y="806"/>
                  </a:lnTo>
                  <a:lnTo>
                    <a:pt x="1852" y="770"/>
                  </a:lnTo>
                  <a:lnTo>
                    <a:pt x="1781" y="740"/>
                  </a:lnTo>
                  <a:lnTo>
                    <a:pt x="1701" y="717"/>
                  </a:lnTo>
                  <a:lnTo>
                    <a:pt x="1612" y="703"/>
                  </a:lnTo>
                  <a:lnTo>
                    <a:pt x="1516" y="698"/>
                  </a:lnTo>
                  <a:lnTo>
                    <a:pt x="1420" y="703"/>
                  </a:lnTo>
                  <a:lnTo>
                    <a:pt x="1331" y="717"/>
                  </a:lnTo>
                  <a:lnTo>
                    <a:pt x="1251" y="740"/>
                  </a:lnTo>
                  <a:lnTo>
                    <a:pt x="1180" y="770"/>
                  </a:lnTo>
                  <a:lnTo>
                    <a:pt x="1122" y="806"/>
                  </a:lnTo>
                  <a:lnTo>
                    <a:pt x="1079" y="848"/>
                  </a:lnTo>
                  <a:lnTo>
                    <a:pt x="1051" y="894"/>
                  </a:lnTo>
                  <a:lnTo>
                    <a:pt x="1041" y="943"/>
                  </a:lnTo>
                  <a:lnTo>
                    <a:pt x="1051" y="993"/>
                  </a:lnTo>
                  <a:lnTo>
                    <a:pt x="1079" y="1039"/>
                  </a:lnTo>
                  <a:lnTo>
                    <a:pt x="1122" y="1081"/>
                  </a:lnTo>
                  <a:lnTo>
                    <a:pt x="1180" y="1117"/>
                  </a:lnTo>
                  <a:lnTo>
                    <a:pt x="1251" y="1147"/>
                  </a:lnTo>
                  <a:lnTo>
                    <a:pt x="1331" y="1170"/>
                  </a:lnTo>
                  <a:lnTo>
                    <a:pt x="1420" y="1184"/>
                  </a:lnTo>
                  <a:lnTo>
                    <a:pt x="1516" y="1189"/>
                  </a:lnTo>
                  <a:lnTo>
                    <a:pt x="1612" y="1184"/>
                  </a:lnTo>
                  <a:lnTo>
                    <a:pt x="1701" y="1170"/>
                  </a:lnTo>
                  <a:lnTo>
                    <a:pt x="1781" y="1147"/>
                  </a:lnTo>
                  <a:lnTo>
                    <a:pt x="1852" y="1117"/>
                  </a:lnTo>
                  <a:lnTo>
                    <a:pt x="1910" y="1081"/>
                  </a:lnTo>
                  <a:lnTo>
                    <a:pt x="1953" y="1039"/>
                  </a:lnTo>
                  <a:lnTo>
                    <a:pt x="1981" y="993"/>
                  </a:lnTo>
                  <a:lnTo>
                    <a:pt x="1991" y="944"/>
                  </a:lnTo>
                  <a:close/>
                  <a:moveTo>
                    <a:pt x="0" y="733"/>
                  </a:moveTo>
                  <a:lnTo>
                    <a:pt x="1055" y="0"/>
                  </a:lnTo>
                  <a:lnTo>
                    <a:pt x="962" y="144"/>
                  </a:lnTo>
                  <a:moveTo>
                    <a:pt x="1055" y="0"/>
                  </a:moveTo>
                  <a:lnTo>
                    <a:pt x="883" y="39"/>
                  </a:lnTo>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AutoShape 253"/>
            <p:cNvSpPr>
              <a:spLocks/>
            </p:cNvSpPr>
            <p:nvPr/>
          </p:nvSpPr>
          <p:spPr bwMode="auto">
            <a:xfrm>
              <a:off x="2864" y="2097"/>
              <a:ext cx="642" cy="905"/>
            </a:xfrm>
            <a:custGeom>
              <a:avLst/>
              <a:gdLst>
                <a:gd name="T0" fmla="+- 0 3337 2865"/>
                <a:gd name="T1" fmla="*/ T0 w 642"/>
                <a:gd name="T2" fmla="+- 0 2247 2098"/>
                <a:gd name="T3" fmla="*/ 2247 h 905"/>
                <a:gd name="T4" fmla="+- 0 3326 2865"/>
                <a:gd name="T5" fmla="*/ T4 w 642"/>
                <a:gd name="T6" fmla="+- 0 2189 2098"/>
                <a:gd name="T7" fmla="*/ 2189 h 905"/>
                <a:gd name="T8" fmla="+- 0 3295 2865"/>
                <a:gd name="T9" fmla="*/ T8 w 642"/>
                <a:gd name="T10" fmla="+- 0 2141 2098"/>
                <a:gd name="T11" fmla="*/ 2141 h 905"/>
                <a:gd name="T12" fmla="+- 0 3248 2865"/>
                <a:gd name="T13" fmla="*/ T12 w 642"/>
                <a:gd name="T14" fmla="+- 0 2109 2098"/>
                <a:gd name="T15" fmla="*/ 2109 h 905"/>
                <a:gd name="T16" fmla="+- 0 3191 2865"/>
                <a:gd name="T17" fmla="*/ T16 w 642"/>
                <a:gd name="T18" fmla="+- 0 2098 2098"/>
                <a:gd name="T19" fmla="*/ 2098 h 905"/>
                <a:gd name="T20" fmla="+- 0 3135 2865"/>
                <a:gd name="T21" fmla="*/ T20 w 642"/>
                <a:gd name="T22" fmla="+- 0 2109 2098"/>
                <a:gd name="T23" fmla="*/ 2109 h 905"/>
                <a:gd name="T24" fmla="+- 0 3088 2865"/>
                <a:gd name="T25" fmla="*/ T24 w 642"/>
                <a:gd name="T26" fmla="+- 0 2141 2098"/>
                <a:gd name="T27" fmla="*/ 2141 h 905"/>
                <a:gd name="T28" fmla="+- 0 3057 2865"/>
                <a:gd name="T29" fmla="*/ T28 w 642"/>
                <a:gd name="T30" fmla="+- 0 2189 2098"/>
                <a:gd name="T31" fmla="*/ 2189 h 905"/>
                <a:gd name="T32" fmla="+- 0 3046 2865"/>
                <a:gd name="T33" fmla="*/ T32 w 642"/>
                <a:gd name="T34" fmla="+- 0 2247 2098"/>
                <a:gd name="T35" fmla="*/ 2247 h 905"/>
                <a:gd name="T36" fmla="+- 0 3057 2865"/>
                <a:gd name="T37" fmla="*/ T36 w 642"/>
                <a:gd name="T38" fmla="+- 0 2305 2098"/>
                <a:gd name="T39" fmla="*/ 2305 h 905"/>
                <a:gd name="T40" fmla="+- 0 3089 2865"/>
                <a:gd name="T41" fmla="*/ T40 w 642"/>
                <a:gd name="T42" fmla="+- 0 2352 2098"/>
                <a:gd name="T43" fmla="*/ 2352 h 905"/>
                <a:gd name="T44" fmla="+- 0 3135 2865"/>
                <a:gd name="T45" fmla="*/ T44 w 642"/>
                <a:gd name="T46" fmla="+- 0 2384 2098"/>
                <a:gd name="T47" fmla="*/ 2384 h 905"/>
                <a:gd name="T48" fmla="+- 0 3192 2865"/>
                <a:gd name="T49" fmla="*/ T48 w 642"/>
                <a:gd name="T50" fmla="+- 0 2396 2098"/>
                <a:gd name="T51" fmla="*/ 2396 h 905"/>
                <a:gd name="T52" fmla="+- 0 3248 2865"/>
                <a:gd name="T53" fmla="*/ T52 w 642"/>
                <a:gd name="T54" fmla="+- 0 2384 2098"/>
                <a:gd name="T55" fmla="*/ 2384 h 905"/>
                <a:gd name="T56" fmla="+- 0 3295 2865"/>
                <a:gd name="T57" fmla="*/ T56 w 642"/>
                <a:gd name="T58" fmla="+- 0 2352 2098"/>
                <a:gd name="T59" fmla="*/ 2352 h 905"/>
                <a:gd name="T60" fmla="+- 0 3326 2865"/>
                <a:gd name="T61" fmla="*/ T60 w 642"/>
                <a:gd name="T62" fmla="+- 0 2305 2098"/>
                <a:gd name="T63" fmla="*/ 2305 h 905"/>
                <a:gd name="T64" fmla="+- 0 3337 2865"/>
                <a:gd name="T65" fmla="*/ T64 w 642"/>
                <a:gd name="T66" fmla="+- 0 2247 2098"/>
                <a:gd name="T67" fmla="*/ 2247 h 905"/>
                <a:gd name="T68" fmla="+- 0 3186 2865"/>
                <a:gd name="T69" fmla="*/ T68 w 642"/>
                <a:gd name="T70" fmla="+- 0 2393 2098"/>
                <a:gd name="T71" fmla="*/ 2393 h 905"/>
                <a:gd name="T72" fmla="+- 0 3186 2865"/>
                <a:gd name="T73" fmla="*/ T72 w 642"/>
                <a:gd name="T74" fmla="+- 0 2673 2098"/>
                <a:gd name="T75" fmla="*/ 2673 h 905"/>
                <a:gd name="T76" fmla="+- 0 2954 2865"/>
                <a:gd name="T77" fmla="*/ T76 w 642"/>
                <a:gd name="T78" fmla="+- 0 2472 2098"/>
                <a:gd name="T79" fmla="*/ 2472 h 905"/>
                <a:gd name="T80" fmla="+- 0 3417 2865"/>
                <a:gd name="T81" fmla="*/ T80 w 642"/>
                <a:gd name="T82" fmla="+- 0 2472 2098"/>
                <a:gd name="T83" fmla="*/ 2472 h 905"/>
                <a:gd name="T84" fmla="+- 0 2865 2865"/>
                <a:gd name="T85" fmla="*/ T84 w 642"/>
                <a:gd name="T86" fmla="+- 0 3002 2098"/>
                <a:gd name="T87" fmla="*/ 3002 h 905"/>
                <a:gd name="T88" fmla="+- 0 3186 2865"/>
                <a:gd name="T89" fmla="*/ T88 w 642"/>
                <a:gd name="T90" fmla="+- 0 2673 2098"/>
                <a:gd name="T91" fmla="*/ 2673 h 905"/>
                <a:gd name="T92" fmla="+- 0 3186 2865"/>
                <a:gd name="T93" fmla="*/ T92 w 642"/>
                <a:gd name="T94" fmla="+- 0 2673 2098"/>
                <a:gd name="T95" fmla="*/ 2673 h 905"/>
                <a:gd name="T96" fmla="+- 0 3506 2865"/>
                <a:gd name="T97" fmla="*/ T96 w 642"/>
                <a:gd name="T98" fmla="+- 0 3002 2098"/>
                <a:gd name="T99" fmla="*/ 3002 h 9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642" h="905">
                  <a:moveTo>
                    <a:pt x="472" y="149"/>
                  </a:moveTo>
                  <a:lnTo>
                    <a:pt x="461" y="91"/>
                  </a:lnTo>
                  <a:lnTo>
                    <a:pt x="430" y="43"/>
                  </a:lnTo>
                  <a:lnTo>
                    <a:pt x="383" y="11"/>
                  </a:lnTo>
                  <a:lnTo>
                    <a:pt x="326" y="0"/>
                  </a:lnTo>
                  <a:lnTo>
                    <a:pt x="270" y="11"/>
                  </a:lnTo>
                  <a:lnTo>
                    <a:pt x="223" y="43"/>
                  </a:lnTo>
                  <a:lnTo>
                    <a:pt x="192" y="91"/>
                  </a:lnTo>
                  <a:lnTo>
                    <a:pt x="181" y="149"/>
                  </a:lnTo>
                  <a:lnTo>
                    <a:pt x="192" y="207"/>
                  </a:lnTo>
                  <a:lnTo>
                    <a:pt x="224" y="254"/>
                  </a:lnTo>
                  <a:lnTo>
                    <a:pt x="270" y="286"/>
                  </a:lnTo>
                  <a:lnTo>
                    <a:pt x="327" y="298"/>
                  </a:lnTo>
                  <a:lnTo>
                    <a:pt x="383" y="286"/>
                  </a:lnTo>
                  <a:lnTo>
                    <a:pt x="430" y="254"/>
                  </a:lnTo>
                  <a:lnTo>
                    <a:pt x="461" y="207"/>
                  </a:lnTo>
                  <a:lnTo>
                    <a:pt x="472" y="149"/>
                  </a:lnTo>
                  <a:close/>
                  <a:moveTo>
                    <a:pt x="321" y="295"/>
                  </a:moveTo>
                  <a:lnTo>
                    <a:pt x="321" y="575"/>
                  </a:lnTo>
                  <a:moveTo>
                    <a:pt x="89" y="374"/>
                  </a:moveTo>
                  <a:lnTo>
                    <a:pt x="552" y="374"/>
                  </a:lnTo>
                  <a:moveTo>
                    <a:pt x="0" y="904"/>
                  </a:moveTo>
                  <a:lnTo>
                    <a:pt x="321" y="575"/>
                  </a:lnTo>
                  <a:moveTo>
                    <a:pt x="321" y="575"/>
                  </a:moveTo>
                  <a:lnTo>
                    <a:pt x="641" y="904"/>
                  </a:lnTo>
                </a:path>
              </a:pathLst>
            </a:custGeom>
            <a:noFill/>
            <a:ln w="3819">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AutoShape 252"/>
            <p:cNvSpPr>
              <a:spLocks/>
            </p:cNvSpPr>
            <p:nvPr/>
          </p:nvSpPr>
          <p:spPr bwMode="auto">
            <a:xfrm>
              <a:off x="3497" y="1561"/>
              <a:ext cx="2079" cy="1782"/>
            </a:xfrm>
            <a:custGeom>
              <a:avLst/>
              <a:gdLst>
                <a:gd name="T0" fmla="+- 0 4553 3498"/>
                <a:gd name="T1" fmla="*/ T0 w 2079"/>
                <a:gd name="T2" fmla="+- 0 1562 1562"/>
                <a:gd name="T3" fmla="*/ 1562 h 1782"/>
                <a:gd name="T4" fmla="+- 0 3498 3498"/>
                <a:gd name="T5" fmla="*/ T4 w 2079"/>
                <a:gd name="T6" fmla="+- 0 2299 1562"/>
                <a:gd name="T7" fmla="*/ 2299 h 1782"/>
                <a:gd name="T8" fmla="+- 0 4535 3498"/>
                <a:gd name="T9" fmla="*/ T8 w 2079"/>
                <a:gd name="T10" fmla="+- 0 2163 1562"/>
                <a:gd name="T11" fmla="*/ 2163 h 1782"/>
                <a:gd name="T12" fmla="+- 0 5577 3498"/>
                <a:gd name="T13" fmla="*/ T12 w 2079"/>
                <a:gd name="T14" fmla="+- 0 1891 1562"/>
                <a:gd name="T15" fmla="*/ 1891 h 1782"/>
                <a:gd name="T16" fmla="+- 0 5441 3498"/>
                <a:gd name="T17" fmla="*/ T16 w 2079"/>
                <a:gd name="T18" fmla="+- 0 1996 1562"/>
                <a:gd name="T19" fmla="*/ 1996 h 1782"/>
                <a:gd name="T20" fmla="+- 0 5577 3498"/>
                <a:gd name="T21" fmla="*/ T20 w 2079"/>
                <a:gd name="T22" fmla="+- 0 1891 1562"/>
                <a:gd name="T23" fmla="*/ 1891 h 1782"/>
                <a:gd name="T24" fmla="+- 0 5405 3498"/>
                <a:gd name="T25" fmla="*/ T24 w 2079"/>
                <a:gd name="T26" fmla="+- 0 1864 1562"/>
                <a:gd name="T27" fmla="*/ 1864 h 1782"/>
                <a:gd name="T28" fmla="+- 0 4535 3498"/>
                <a:gd name="T29" fmla="*/ T28 w 2079"/>
                <a:gd name="T30" fmla="+- 0 2163 1562"/>
                <a:gd name="T31" fmla="*/ 2163 h 1782"/>
                <a:gd name="T32" fmla="+- 0 3498 3498"/>
                <a:gd name="T33" fmla="*/ T32 w 2079"/>
                <a:gd name="T34" fmla="+- 0 2440 1562"/>
                <a:gd name="T35" fmla="*/ 2440 h 1782"/>
                <a:gd name="T36" fmla="+- 0 4605 3498"/>
                <a:gd name="T37" fmla="*/ T36 w 2079"/>
                <a:gd name="T38" fmla="+- 0 3343 1562"/>
                <a:gd name="T39" fmla="*/ 3343 h 1782"/>
                <a:gd name="T40" fmla="+- 0 3498 3498"/>
                <a:gd name="T41" fmla="*/ T40 w 2079"/>
                <a:gd name="T42" fmla="+- 0 2716 1562"/>
                <a:gd name="T43" fmla="*/ 2716 h 1782"/>
                <a:gd name="T44" fmla="+- 0 3665 3498"/>
                <a:gd name="T45" fmla="*/ T44 w 2079"/>
                <a:gd name="T46" fmla="+- 0 2738 1562"/>
                <a:gd name="T47" fmla="*/ 2738 h 1782"/>
                <a:gd name="T48" fmla="+- 0 3498 3498"/>
                <a:gd name="T49" fmla="*/ T48 w 2079"/>
                <a:gd name="T50" fmla="+- 0 2716 1562"/>
                <a:gd name="T51" fmla="*/ 2716 h 1782"/>
                <a:gd name="T52" fmla="+- 0 3603 3498"/>
                <a:gd name="T53" fmla="*/ T52 w 2079"/>
                <a:gd name="T54" fmla="+- 0 2852 1562"/>
                <a:gd name="T55" fmla="*/ 2852 h 17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2079" h="1782">
                  <a:moveTo>
                    <a:pt x="1055" y="0"/>
                  </a:moveTo>
                  <a:lnTo>
                    <a:pt x="0" y="737"/>
                  </a:lnTo>
                  <a:moveTo>
                    <a:pt x="1037" y="601"/>
                  </a:moveTo>
                  <a:lnTo>
                    <a:pt x="2079" y="329"/>
                  </a:lnTo>
                  <a:lnTo>
                    <a:pt x="1943" y="434"/>
                  </a:lnTo>
                  <a:moveTo>
                    <a:pt x="2079" y="329"/>
                  </a:moveTo>
                  <a:lnTo>
                    <a:pt x="1907" y="302"/>
                  </a:lnTo>
                  <a:moveTo>
                    <a:pt x="1037" y="601"/>
                  </a:moveTo>
                  <a:lnTo>
                    <a:pt x="0" y="878"/>
                  </a:lnTo>
                  <a:moveTo>
                    <a:pt x="1107" y="1781"/>
                  </a:moveTo>
                  <a:lnTo>
                    <a:pt x="0" y="1154"/>
                  </a:lnTo>
                  <a:lnTo>
                    <a:pt x="167" y="1176"/>
                  </a:lnTo>
                  <a:moveTo>
                    <a:pt x="0" y="1154"/>
                  </a:moveTo>
                  <a:lnTo>
                    <a:pt x="105" y="1290"/>
                  </a:lnTo>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Freeform 12"/>
            <p:cNvSpPr>
              <a:spLocks/>
            </p:cNvSpPr>
            <p:nvPr/>
          </p:nvSpPr>
          <p:spPr bwMode="auto">
            <a:xfrm>
              <a:off x="5664" y="3984"/>
              <a:ext cx="950" cy="492"/>
            </a:xfrm>
            <a:custGeom>
              <a:avLst/>
              <a:gdLst>
                <a:gd name="T0" fmla="+- 0 6140 5665"/>
                <a:gd name="T1" fmla="*/ T0 w 950"/>
                <a:gd name="T2" fmla="+- 0 3985 3985"/>
                <a:gd name="T3" fmla="*/ 3985 h 492"/>
                <a:gd name="T4" fmla="+- 0 6044 5665"/>
                <a:gd name="T5" fmla="*/ T4 w 950"/>
                <a:gd name="T6" fmla="+- 0 3990 3985"/>
                <a:gd name="T7" fmla="*/ 3990 h 492"/>
                <a:gd name="T8" fmla="+- 0 5955 5665"/>
                <a:gd name="T9" fmla="*/ T8 w 950"/>
                <a:gd name="T10" fmla="+- 0 4004 3985"/>
                <a:gd name="T11" fmla="*/ 4004 h 492"/>
                <a:gd name="T12" fmla="+- 0 5874 5665"/>
                <a:gd name="T13" fmla="*/ T12 w 950"/>
                <a:gd name="T14" fmla="+- 0 4027 3985"/>
                <a:gd name="T15" fmla="*/ 4027 h 492"/>
                <a:gd name="T16" fmla="+- 0 5804 5665"/>
                <a:gd name="T17" fmla="*/ T16 w 950"/>
                <a:gd name="T18" fmla="+- 0 4057 3985"/>
                <a:gd name="T19" fmla="*/ 4057 h 492"/>
                <a:gd name="T20" fmla="+- 0 5746 5665"/>
                <a:gd name="T21" fmla="*/ T20 w 950"/>
                <a:gd name="T22" fmla="+- 0 4093 3985"/>
                <a:gd name="T23" fmla="*/ 4093 h 492"/>
                <a:gd name="T24" fmla="+- 0 5702 5665"/>
                <a:gd name="T25" fmla="*/ T24 w 950"/>
                <a:gd name="T26" fmla="+- 0 4135 3985"/>
                <a:gd name="T27" fmla="*/ 4135 h 492"/>
                <a:gd name="T28" fmla="+- 0 5665 5665"/>
                <a:gd name="T29" fmla="*/ T28 w 950"/>
                <a:gd name="T30" fmla="+- 0 4230 3985"/>
                <a:gd name="T31" fmla="*/ 4230 h 492"/>
                <a:gd name="T32" fmla="+- 0 5675 5665"/>
                <a:gd name="T33" fmla="*/ T32 w 950"/>
                <a:gd name="T34" fmla="+- 0 4280 3985"/>
                <a:gd name="T35" fmla="*/ 4280 h 492"/>
                <a:gd name="T36" fmla="+- 0 5746 5665"/>
                <a:gd name="T37" fmla="*/ T36 w 950"/>
                <a:gd name="T38" fmla="+- 0 4368 3985"/>
                <a:gd name="T39" fmla="*/ 4368 h 492"/>
                <a:gd name="T40" fmla="+- 0 5804 5665"/>
                <a:gd name="T41" fmla="*/ T40 w 950"/>
                <a:gd name="T42" fmla="+- 0 4404 3985"/>
                <a:gd name="T43" fmla="*/ 4404 h 492"/>
                <a:gd name="T44" fmla="+- 0 5874 5665"/>
                <a:gd name="T45" fmla="*/ T44 w 950"/>
                <a:gd name="T46" fmla="+- 0 4434 3985"/>
                <a:gd name="T47" fmla="*/ 4434 h 492"/>
                <a:gd name="T48" fmla="+- 0 5955 5665"/>
                <a:gd name="T49" fmla="*/ T48 w 950"/>
                <a:gd name="T50" fmla="+- 0 4457 3985"/>
                <a:gd name="T51" fmla="*/ 4457 h 492"/>
                <a:gd name="T52" fmla="+- 0 6044 5665"/>
                <a:gd name="T53" fmla="*/ T52 w 950"/>
                <a:gd name="T54" fmla="+- 0 4471 3985"/>
                <a:gd name="T55" fmla="*/ 4471 h 492"/>
                <a:gd name="T56" fmla="+- 0 6140 5665"/>
                <a:gd name="T57" fmla="*/ T56 w 950"/>
                <a:gd name="T58" fmla="+- 0 4476 3985"/>
                <a:gd name="T59" fmla="*/ 4476 h 492"/>
                <a:gd name="T60" fmla="+- 0 6235 5665"/>
                <a:gd name="T61" fmla="*/ T60 w 950"/>
                <a:gd name="T62" fmla="+- 0 4471 3985"/>
                <a:gd name="T63" fmla="*/ 4471 h 492"/>
                <a:gd name="T64" fmla="+- 0 6324 5665"/>
                <a:gd name="T65" fmla="*/ T64 w 950"/>
                <a:gd name="T66" fmla="+- 0 4457 3985"/>
                <a:gd name="T67" fmla="*/ 4457 h 492"/>
                <a:gd name="T68" fmla="+- 0 6405 5665"/>
                <a:gd name="T69" fmla="*/ T68 w 950"/>
                <a:gd name="T70" fmla="+- 0 4434 3985"/>
                <a:gd name="T71" fmla="*/ 4434 h 492"/>
                <a:gd name="T72" fmla="+- 0 6475 5665"/>
                <a:gd name="T73" fmla="*/ T72 w 950"/>
                <a:gd name="T74" fmla="+- 0 4404 3985"/>
                <a:gd name="T75" fmla="*/ 4404 h 492"/>
                <a:gd name="T76" fmla="+- 0 6533 5665"/>
                <a:gd name="T77" fmla="*/ T76 w 950"/>
                <a:gd name="T78" fmla="+- 0 4368 3985"/>
                <a:gd name="T79" fmla="*/ 4368 h 492"/>
                <a:gd name="T80" fmla="+- 0 6577 5665"/>
                <a:gd name="T81" fmla="*/ T80 w 950"/>
                <a:gd name="T82" fmla="+- 0 4326 3985"/>
                <a:gd name="T83" fmla="*/ 4326 h 492"/>
                <a:gd name="T84" fmla="+- 0 6614 5665"/>
                <a:gd name="T85" fmla="*/ T84 w 950"/>
                <a:gd name="T86" fmla="+- 0 4231 3985"/>
                <a:gd name="T87" fmla="*/ 4231 h 492"/>
                <a:gd name="T88" fmla="+- 0 6604 5665"/>
                <a:gd name="T89" fmla="*/ T88 w 950"/>
                <a:gd name="T90" fmla="+- 0 4181 3985"/>
                <a:gd name="T91" fmla="*/ 4181 h 492"/>
                <a:gd name="T92" fmla="+- 0 6533 5665"/>
                <a:gd name="T93" fmla="*/ T92 w 950"/>
                <a:gd name="T94" fmla="+- 0 4093 3985"/>
                <a:gd name="T95" fmla="*/ 4093 h 492"/>
                <a:gd name="T96" fmla="+- 0 6475 5665"/>
                <a:gd name="T97" fmla="*/ T96 w 950"/>
                <a:gd name="T98" fmla="+- 0 4057 3985"/>
                <a:gd name="T99" fmla="*/ 4057 h 492"/>
                <a:gd name="T100" fmla="+- 0 6405 5665"/>
                <a:gd name="T101" fmla="*/ T100 w 950"/>
                <a:gd name="T102" fmla="+- 0 4027 3985"/>
                <a:gd name="T103" fmla="*/ 4027 h 492"/>
                <a:gd name="T104" fmla="+- 0 6324 5665"/>
                <a:gd name="T105" fmla="*/ T104 w 950"/>
                <a:gd name="T106" fmla="+- 0 4004 3985"/>
                <a:gd name="T107" fmla="*/ 4004 h 492"/>
                <a:gd name="T108" fmla="+- 0 6235 5665"/>
                <a:gd name="T109" fmla="*/ T108 w 950"/>
                <a:gd name="T110" fmla="+- 0 3990 3985"/>
                <a:gd name="T111" fmla="*/ 3990 h 492"/>
                <a:gd name="T112" fmla="+- 0 6140 5665"/>
                <a:gd name="T113" fmla="*/ T112 w 950"/>
                <a:gd name="T114" fmla="+- 0 3985 3985"/>
                <a:gd name="T115" fmla="*/ 3985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475" y="0"/>
                  </a:moveTo>
                  <a:lnTo>
                    <a:pt x="379" y="5"/>
                  </a:lnTo>
                  <a:lnTo>
                    <a:pt x="290" y="19"/>
                  </a:lnTo>
                  <a:lnTo>
                    <a:pt x="209" y="42"/>
                  </a:lnTo>
                  <a:lnTo>
                    <a:pt x="139" y="72"/>
                  </a:lnTo>
                  <a:lnTo>
                    <a:pt x="81" y="108"/>
                  </a:lnTo>
                  <a:lnTo>
                    <a:pt x="37" y="150"/>
                  </a:lnTo>
                  <a:lnTo>
                    <a:pt x="0" y="245"/>
                  </a:lnTo>
                  <a:lnTo>
                    <a:pt x="10" y="295"/>
                  </a:lnTo>
                  <a:lnTo>
                    <a:pt x="81" y="383"/>
                  </a:lnTo>
                  <a:lnTo>
                    <a:pt x="139" y="419"/>
                  </a:lnTo>
                  <a:lnTo>
                    <a:pt x="209" y="449"/>
                  </a:lnTo>
                  <a:lnTo>
                    <a:pt x="290" y="472"/>
                  </a:lnTo>
                  <a:lnTo>
                    <a:pt x="379" y="486"/>
                  </a:lnTo>
                  <a:lnTo>
                    <a:pt x="475" y="491"/>
                  </a:lnTo>
                  <a:lnTo>
                    <a:pt x="570" y="486"/>
                  </a:lnTo>
                  <a:lnTo>
                    <a:pt x="659" y="472"/>
                  </a:lnTo>
                  <a:lnTo>
                    <a:pt x="740" y="449"/>
                  </a:lnTo>
                  <a:lnTo>
                    <a:pt x="810" y="419"/>
                  </a:lnTo>
                  <a:lnTo>
                    <a:pt x="868" y="383"/>
                  </a:lnTo>
                  <a:lnTo>
                    <a:pt x="912" y="341"/>
                  </a:lnTo>
                  <a:lnTo>
                    <a:pt x="949" y="246"/>
                  </a:lnTo>
                  <a:lnTo>
                    <a:pt x="939" y="196"/>
                  </a:lnTo>
                  <a:lnTo>
                    <a:pt x="868" y="108"/>
                  </a:lnTo>
                  <a:lnTo>
                    <a:pt x="810" y="72"/>
                  </a:lnTo>
                  <a:lnTo>
                    <a:pt x="740" y="42"/>
                  </a:lnTo>
                  <a:lnTo>
                    <a:pt x="659" y="19"/>
                  </a:lnTo>
                  <a:lnTo>
                    <a:pt x="570" y="5"/>
                  </a:lnTo>
                  <a:lnTo>
                    <a:pt x="475"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AutoShape 250"/>
            <p:cNvSpPr>
              <a:spLocks/>
            </p:cNvSpPr>
            <p:nvPr/>
          </p:nvSpPr>
          <p:spPr bwMode="auto">
            <a:xfrm>
              <a:off x="4605" y="3343"/>
              <a:ext cx="2009" cy="1133"/>
            </a:xfrm>
            <a:custGeom>
              <a:avLst/>
              <a:gdLst>
                <a:gd name="T0" fmla="+- 0 6614 4605"/>
                <a:gd name="T1" fmla="*/ T0 w 2009"/>
                <a:gd name="T2" fmla="+- 0 4231 3343"/>
                <a:gd name="T3" fmla="*/ 4231 h 1133"/>
                <a:gd name="T4" fmla="+- 0 6604 4605"/>
                <a:gd name="T5" fmla="*/ T4 w 2009"/>
                <a:gd name="T6" fmla="+- 0 4181 3343"/>
                <a:gd name="T7" fmla="*/ 4181 h 1133"/>
                <a:gd name="T8" fmla="+- 0 6577 4605"/>
                <a:gd name="T9" fmla="*/ T8 w 2009"/>
                <a:gd name="T10" fmla="+- 0 4135 3343"/>
                <a:gd name="T11" fmla="*/ 4135 h 1133"/>
                <a:gd name="T12" fmla="+- 0 6533 4605"/>
                <a:gd name="T13" fmla="*/ T12 w 2009"/>
                <a:gd name="T14" fmla="+- 0 4093 3343"/>
                <a:gd name="T15" fmla="*/ 4093 h 1133"/>
                <a:gd name="T16" fmla="+- 0 6475 4605"/>
                <a:gd name="T17" fmla="*/ T16 w 2009"/>
                <a:gd name="T18" fmla="+- 0 4057 3343"/>
                <a:gd name="T19" fmla="*/ 4057 h 1133"/>
                <a:gd name="T20" fmla="+- 0 6405 4605"/>
                <a:gd name="T21" fmla="*/ T20 w 2009"/>
                <a:gd name="T22" fmla="+- 0 4027 3343"/>
                <a:gd name="T23" fmla="*/ 4027 h 1133"/>
                <a:gd name="T24" fmla="+- 0 6324 4605"/>
                <a:gd name="T25" fmla="*/ T24 w 2009"/>
                <a:gd name="T26" fmla="+- 0 4004 3343"/>
                <a:gd name="T27" fmla="*/ 4004 h 1133"/>
                <a:gd name="T28" fmla="+- 0 6235 4605"/>
                <a:gd name="T29" fmla="*/ T28 w 2009"/>
                <a:gd name="T30" fmla="+- 0 3990 3343"/>
                <a:gd name="T31" fmla="*/ 3990 h 1133"/>
                <a:gd name="T32" fmla="+- 0 6140 4605"/>
                <a:gd name="T33" fmla="*/ T32 w 2009"/>
                <a:gd name="T34" fmla="+- 0 3985 3343"/>
                <a:gd name="T35" fmla="*/ 3985 h 1133"/>
                <a:gd name="T36" fmla="+- 0 6044 4605"/>
                <a:gd name="T37" fmla="*/ T36 w 2009"/>
                <a:gd name="T38" fmla="+- 0 3990 3343"/>
                <a:gd name="T39" fmla="*/ 3990 h 1133"/>
                <a:gd name="T40" fmla="+- 0 5955 4605"/>
                <a:gd name="T41" fmla="*/ T40 w 2009"/>
                <a:gd name="T42" fmla="+- 0 4004 3343"/>
                <a:gd name="T43" fmla="*/ 4004 h 1133"/>
                <a:gd name="T44" fmla="+- 0 5874 4605"/>
                <a:gd name="T45" fmla="*/ T44 w 2009"/>
                <a:gd name="T46" fmla="+- 0 4027 3343"/>
                <a:gd name="T47" fmla="*/ 4027 h 1133"/>
                <a:gd name="T48" fmla="+- 0 5804 4605"/>
                <a:gd name="T49" fmla="*/ T48 w 2009"/>
                <a:gd name="T50" fmla="+- 0 4057 3343"/>
                <a:gd name="T51" fmla="*/ 4057 h 1133"/>
                <a:gd name="T52" fmla="+- 0 5746 4605"/>
                <a:gd name="T53" fmla="*/ T52 w 2009"/>
                <a:gd name="T54" fmla="+- 0 4093 3343"/>
                <a:gd name="T55" fmla="*/ 4093 h 1133"/>
                <a:gd name="T56" fmla="+- 0 5702 4605"/>
                <a:gd name="T57" fmla="*/ T56 w 2009"/>
                <a:gd name="T58" fmla="+- 0 4135 3343"/>
                <a:gd name="T59" fmla="*/ 4135 h 1133"/>
                <a:gd name="T60" fmla="+- 0 5675 4605"/>
                <a:gd name="T61" fmla="*/ T60 w 2009"/>
                <a:gd name="T62" fmla="+- 0 4181 3343"/>
                <a:gd name="T63" fmla="*/ 4181 h 1133"/>
                <a:gd name="T64" fmla="+- 0 5665 4605"/>
                <a:gd name="T65" fmla="*/ T64 w 2009"/>
                <a:gd name="T66" fmla="+- 0 4230 3343"/>
                <a:gd name="T67" fmla="*/ 4230 h 1133"/>
                <a:gd name="T68" fmla="+- 0 5675 4605"/>
                <a:gd name="T69" fmla="*/ T68 w 2009"/>
                <a:gd name="T70" fmla="+- 0 4280 3343"/>
                <a:gd name="T71" fmla="*/ 4280 h 1133"/>
                <a:gd name="T72" fmla="+- 0 5702 4605"/>
                <a:gd name="T73" fmla="*/ T72 w 2009"/>
                <a:gd name="T74" fmla="+- 0 4326 3343"/>
                <a:gd name="T75" fmla="*/ 4326 h 1133"/>
                <a:gd name="T76" fmla="+- 0 5746 4605"/>
                <a:gd name="T77" fmla="*/ T76 w 2009"/>
                <a:gd name="T78" fmla="+- 0 4368 3343"/>
                <a:gd name="T79" fmla="*/ 4368 h 1133"/>
                <a:gd name="T80" fmla="+- 0 5804 4605"/>
                <a:gd name="T81" fmla="*/ T80 w 2009"/>
                <a:gd name="T82" fmla="+- 0 4404 3343"/>
                <a:gd name="T83" fmla="*/ 4404 h 1133"/>
                <a:gd name="T84" fmla="+- 0 5874 4605"/>
                <a:gd name="T85" fmla="*/ T84 w 2009"/>
                <a:gd name="T86" fmla="+- 0 4434 3343"/>
                <a:gd name="T87" fmla="*/ 4434 h 1133"/>
                <a:gd name="T88" fmla="+- 0 5955 4605"/>
                <a:gd name="T89" fmla="*/ T88 w 2009"/>
                <a:gd name="T90" fmla="+- 0 4457 3343"/>
                <a:gd name="T91" fmla="*/ 4457 h 1133"/>
                <a:gd name="T92" fmla="+- 0 6044 4605"/>
                <a:gd name="T93" fmla="*/ T92 w 2009"/>
                <a:gd name="T94" fmla="+- 0 4471 3343"/>
                <a:gd name="T95" fmla="*/ 4471 h 1133"/>
                <a:gd name="T96" fmla="+- 0 6140 4605"/>
                <a:gd name="T97" fmla="*/ T96 w 2009"/>
                <a:gd name="T98" fmla="+- 0 4476 3343"/>
                <a:gd name="T99" fmla="*/ 4476 h 1133"/>
                <a:gd name="T100" fmla="+- 0 6235 4605"/>
                <a:gd name="T101" fmla="*/ T100 w 2009"/>
                <a:gd name="T102" fmla="+- 0 4471 3343"/>
                <a:gd name="T103" fmla="*/ 4471 h 1133"/>
                <a:gd name="T104" fmla="+- 0 6324 4605"/>
                <a:gd name="T105" fmla="*/ T104 w 2009"/>
                <a:gd name="T106" fmla="+- 0 4457 3343"/>
                <a:gd name="T107" fmla="*/ 4457 h 1133"/>
                <a:gd name="T108" fmla="+- 0 6405 4605"/>
                <a:gd name="T109" fmla="*/ T108 w 2009"/>
                <a:gd name="T110" fmla="+- 0 4434 3343"/>
                <a:gd name="T111" fmla="*/ 4434 h 1133"/>
                <a:gd name="T112" fmla="+- 0 6475 4605"/>
                <a:gd name="T113" fmla="*/ T112 w 2009"/>
                <a:gd name="T114" fmla="+- 0 4404 3343"/>
                <a:gd name="T115" fmla="*/ 4404 h 1133"/>
                <a:gd name="T116" fmla="+- 0 6533 4605"/>
                <a:gd name="T117" fmla="*/ T116 w 2009"/>
                <a:gd name="T118" fmla="+- 0 4368 3343"/>
                <a:gd name="T119" fmla="*/ 4368 h 1133"/>
                <a:gd name="T120" fmla="+- 0 6577 4605"/>
                <a:gd name="T121" fmla="*/ T120 w 2009"/>
                <a:gd name="T122" fmla="+- 0 4326 3343"/>
                <a:gd name="T123" fmla="*/ 4326 h 1133"/>
                <a:gd name="T124" fmla="+- 0 6604 4605"/>
                <a:gd name="T125" fmla="*/ T124 w 2009"/>
                <a:gd name="T126" fmla="+- 0 4280 3343"/>
                <a:gd name="T127" fmla="*/ 4280 h 1133"/>
                <a:gd name="T128" fmla="+- 0 6614 4605"/>
                <a:gd name="T129" fmla="*/ T128 w 2009"/>
                <a:gd name="T130" fmla="+- 0 4231 3343"/>
                <a:gd name="T131" fmla="*/ 4231 h 1133"/>
                <a:gd name="T132" fmla="+- 0 4605 4605"/>
                <a:gd name="T133" fmla="*/ T132 w 2009"/>
                <a:gd name="T134" fmla="+- 0 3343 3343"/>
                <a:gd name="T135" fmla="*/ 3343 h 1133"/>
                <a:gd name="T136" fmla="+- 0 5713 4605"/>
                <a:gd name="T137" fmla="*/ T136 w 2009"/>
                <a:gd name="T138" fmla="+- 0 3976 3343"/>
                <a:gd name="T139" fmla="*/ 3976 h 11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2009" h="1133">
                  <a:moveTo>
                    <a:pt x="2009" y="888"/>
                  </a:moveTo>
                  <a:lnTo>
                    <a:pt x="1999" y="838"/>
                  </a:lnTo>
                  <a:lnTo>
                    <a:pt x="1972" y="792"/>
                  </a:lnTo>
                  <a:lnTo>
                    <a:pt x="1928" y="750"/>
                  </a:lnTo>
                  <a:lnTo>
                    <a:pt x="1870" y="714"/>
                  </a:lnTo>
                  <a:lnTo>
                    <a:pt x="1800" y="684"/>
                  </a:lnTo>
                  <a:lnTo>
                    <a:pt x="1719" y="661"/>
                  </a:lnTo>
                  <a:lnTo>
                    <a:pt x="1630" y="647"/>
                  </a:lnTo>
                  <a:lnTo>
                    <a:pt x="1535" y="642"/>
                  </a:lnTo>
                  <a:lnTo>
                    <a:pt x="1439" y="647"/>
                  </a:lnTo>
                  <a:lnTo>
                    <a:pt x="1350" y="661"/>
                  </a:lnTo>
                  <a:lnTo>
                    <a:pt x="1269" y="684"/>
                  </a:lnTo>
                  <a:lnTo>
                    <a:pt x="1199" y="714"/>
                  </a:lnTo>
                  <a:lnTo>
                    <a:pt x="1141" y="750"/>
                  </a:lnTo>
                  <a:lnTo>
                    <a:pt x="1097" y="792"/>
                  </a:lnTo>
                  <a:lnTo>
                    <a:pt x="1070" y="838"/>
                  </a:lnTo>
                  <a:lnTo>
                    <a:pt x="1060" y="887"/>
                  </a:lnTo>
                  <a:lnTo>
                    <a:pt x="1070" y="937"/>
                  </a:lnTo>
                  <a:lnTo>
                    <a:pt x="1097" y="983"/>
                  </a:lnTo>
                  <a:lnTo>
                    <a:pt x="1141" y="1025"/>
                  </a:lnTo>
                  <a:lnTo>
                    <a:pt x="1199" y="1061"/>
                  </a:lnTo>
                  <a:lnTo>
                    <a:pt x="1269" y="1091"/>
                  </a:lnTo>
                  <a:lnTo>
                    <a:pt x="1350" y="1114"/>
                  </a:lnTo>
                  <a:lnTo>
                    <a:pt x="1439" y="1128"/>
                  </a:lnTo>
                  <a:lnTo>
                    <a:pt x="1535" y="1133"/>
                  </a:lnTo>
                  <a:lnTo>
                    <a:pt x="1630" y="1128"/>
                  </a:lnTo>
                  <a:lnTo>
                    <a:pt x="1719" y="1114"/>
                  </a:lnTo>
                  <a:lnTo>
                    <a:pt x="1800" y="1091"/>
                  </a:lnTo>
                  <a:lnTo>
                    <a:pt x="1870" y="1061"/>
                  </a:lnTo>
                  <a:lnTo>
                    <a:pt x="1928" y="1025"/>
                  </a:lnTo>
                  <a:lnTo>
                    <a:pt x="1972" y="983"/>
                  </a:lnTo>
                  <a:lnTo>
                    <a:pt x="1999" y="937"/>
                  </a:lnTo>
                  <a:lnTo>
                    <a:pt x="2009" y="888"/>
                  </a:lnTo>
                  <a:close/>
                  <a:moveTo>
                    <a:pt x="0" y="0"/>
                  </a:moveTo>
                  <a:lnTo>
                    <a:pt x="1108" y="633"/>
                  </a:lnTo>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 y="2200"/>
              <a:ext cx="36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248"/>
            <p:cNvSpPr>
              <a:spLocks/>
            </p:cNvSpPr>
            <p:nvPr/>
          </p:nvSpPr>
          <p:spPr bwMode="auto">
            <a:xfrm>
              <a:off x="6460" y="824"/>
              <a:ext cx="3381" cy="3152"/>
            </a:xfrm>
            <a:custGeom>
              <a:avLst/>
              <a:gdLst>
                <a:gd name="T0" fmla="+- 0 9331 6460"/>
                <a:gd name="T1" fmla="*/ T0 w 3381"/>
                <a:gd name="T2" fmla="+- 0 2892 824"/>
                <a:gd name="T3" fmla="*/ 2892 h 3152"/>
                <a:gd name="T4" fmla="+- 0 9586 6460"/>
                <a:gd name="T5" fmla="*/ T4 w 3381"/>
                <a:gd name="T6" fmla="+- 0 2642 824"/>
                <a:gd name="T7" fmla="*/ 2642 h 3152"/>
                <a:gd name="T8" fmla="+- 0 9841 6460"/>
                <a:gd name="T9" fmla="*/ T8 w 3381"/>
                <a:gd name="T10" fmla="+- 0 2892 824"/>
                <a:gd name="T11" fmla="*/ 2892 h 3152"/>
                <a:gd name="T12" fmla="+- 0 7889 6460"/>
                <a:gd name="T13" fmla="*/ T12 w 3381"/>
                <a:gd name="T14" fmla="+- 0 1606 824"/>
                <a:gd name="T15" fmla="*/ 1606 h 3152"/>
                <a:gd name="T16" fmla="+- 0 9317 6460"/>
                <a:gd name="T17" fmla="*/ T16 w 3381"/>
                <a:gd name="T18" fmla="+- 0 2391 824"/>
                <a:gd name="T19" fmla="*/ 2391 h 3152"/>
                <a:gd name="T20" fmla="+- 0 9208 6460"/>
                <a:gd name="T21" fmla="*/ T20 w 3381"/>
                <a:gd name="T22" fmla="+- 0 2260 824"/>
                <a:gd name="T23" fmla="*/ 2260 h 3152"/>
                <a:gd name="T24" fmla="+- 0 9317 6460"/>
                <a:gd name="T25" fmla="*/ T24 w 3381"/>
                <a:gd name="T26" fmla="+- 0 2391 824"/>
                <a:gd name="T27" fmla="*/ 2391 h 3152"/>
                <a:gd name="T28" fmla="+- 0 9146 6460"/>
                <a:gd name="T29" fmla="*/ T28 w 3381"/>
                <a:gd name="T30" fmla="+- 0 2374 824"/>
                <a:gd name="T31" fmla="*/ 2374 h 3152"/>
                <a:gd name="T32" fmla="+- 0 7889 6460"/>
                <a:gd name="T33" fmla="*/ T32 w 3381"/>
                <a:gd name="T34" fmla="+- 0 1606 824"/>
                <a:gd name="T35" fmla="*/ 1606 h 3152"/>
                <a:gd name="T36" fmla="+- 0 6460 6460"/>
                <a:gd name="T37" fmla="*/ T36 w 3381"/>
                <a:gd name="T38" fmla="+- 0 824 824"/>
                <a:gd name="T39" fmla="*/ 824 h 3152"/>
                <a:gd name="T40" fmla="+- 0 7933 6460"/>
                <a:gd name="T41" fmla="*/ T40 w 3381"/>
                <a:gd name="T42" fmla="+- 0 2172 824"/>
                <a:gd name="T43" fmla="*/ 2172 h 3152"/>
                <a:gd name="T44" fmla="+- 0 9322 6460"/>
                <a:gd name="T45" fmla="*/ T44 w 3381"/>
                <a:gd name="T46" fmla="+- 0 2479 824"/>
                <a:gd name="T47" fmla="*/ 2479 h 3152"/>
                <a:gd name="T48" fmla="+- 0 9181 6460"/>
                <a:gd name="T49" fmla="*/ T48 w 3381"/>
                <a:gd name="T50" fmla="+- 0 2378 824"/>
                <a:gd name="T51" fmla="*/ 2378 h 3152"/>
                <a:gd name="T52" fmla="+- 0 9322 6460"/>
                <a:gd name="T53" fmla="*/ T52 w 3381"/>
                <a:gd name="T54" fmla="+- 0 2479 824"/>
                <a:gd name="T55" fmla="*/ 2479 h 3152"/>
                <a:gd name="T56" fmla="+- 0 9155 6460"/>
                <a:gd name="T57" fmla="*/ T56 w 3381"/>
                <a:gd name="T58" fmla="+- 0 2510 824"/>
                <a:gd name="T59" fmla="*/ 2510 h 3152"/>
                <a:gd name="T60" fmla="+- 0 7933 6460"/>
                <a:gd name="T61" fmla="*/ T60 w 3381"/>
                <a:gd name="T62" fmla="+- 0 2172 824"/>
                <a:gd name="T63" fmla="*/ 2172 h 3152"/>
                <a:gd name="T64" fmla="+- 0 6544 6460"/>
                <a:gd name="T65" fmla="*/ T64 w 3381"/>
                <a:gd name="T66" fmla="+- 0 1869 824"/>
                <a:gd name="T67" fmla="*/ 1869 h 3152"/>
                <a:gd name="T68" fmla="+- 0 7964 6460"/>
                <a:gd name="T69" fmla="*/ T68 w 3381"/>
                <a:gd name="T70" fmla="+- 0 2791 824"/>
                <a:gd name="T71" fmla="*/ 2791 h 3152"/>
                <a:gd name="T72" fmla="+- 0 6614 6460"/>
                <a:gd name="T73" fmla="*/ T72 w 3381"/>
                <a:gd name="T74" fmla="+- 0 3006 824"/>
                <a:gd name="T75" fmla="*/ 3006 h 3152"/>
                <a:gd name="T76" fmla="+- 0 6781 6460"/>
                <a:gd name="T77" fmla="*/ T76 w 3381"/>
                <a:gd name="T78" fmla="+- 0 3045 824"/>
                <a:gd name="T79" fmla="*/ 3045 h 3152"/>
                <a:gd name="T80" fmla="+- 0 6614 6460"/>
                <a:gd name="T81" fmla="*/ T80 w 3381"/>
                <a:gd name="T82" fmla="+- 0 3006 824"/>
                <a:gd name="T83" fmla="*/ 3006 h 3152"/>
                <a:gd name="T84" fmla="+- 0 6764 6460"/>
                <a:gd name="T85" fmla="*/ T84 w 3381"/>
                <a:gd name="T86" fmla="+- 0 2914 824"/>
                <a:gd name="T87" fmla="*/ 2914 h 3152"/>
                <a:gd name="T88" fmla="+- 0 7964 6460"/>
                <a:gd name="T89" fmla="*/ T88 w 3381"/>
                <a:gd name="T90" fmla="+- 0 2791 824"/>
                <a:gd name="T91" fmla="*/ 2791 h 3152"/>
                <a:gd name="T92" fmla="+- 0 9317 6460"/>
                <a:gd name="T93" fmla="*/ T92 w 3381"/>
                <a:gd name="T94" fmla="+- 0 2580 824"/>
                <a:gd name="T95" fmla="*/ 2580 h 3152"/>
                <a:gd name="T96" fmla="+- 0 7964 6460"/>
                <a:gd name="T97" fmla="*/ T96 w 3381"/>
                <a:gd name="T98" fmla="+- 0 3317 824"/>
                <a:gd name="T99" fmla="*/ 3317 h 3152"/>
                <a:gd name="T100" fmla="+- 0 6610 6460"/>
                <a:gd name="T101" fmla="*/ T100 w 3381"/>
                <a:gd name="T102" fmla="+- 0 3976 824"/>
                <a:gd name="T103" fmla="*/ 3976 h 3152"/>
                <a:gd name="T104" fmla="+- 0 6781 6460"/>
                <a:gd name="T105" fmla="*/ T104 w 3381"/>
                <a:gd name="T106" fmla="+- 0 3962 824"/>
                <a:gd name="T107" fmla="*/ 3962 h 3152"/>
                <a:gd name="T108" fmla="+- 0 6610 6460"/>
                <a:gd name="T109" fmla="*/ T108 w 3381"/>
                <a:gd name="T110" fmla="+- 0 3976 824"/>
                <a:gd name="T111" fmla="*/ 3976 h 3152"/>
                <a:gd name="T112" fmla="+- 0 6720 6460"/>
                <a:gd name="T113" fmla="*/ T112 w 3381"/>
                <a:gd name="T114" fmla="+- 0 3848 824"/>
                <a:gd name="T115" fmla="*/ 3848 h 3152"/>
                <a:gd name="T116" fmla="+- 0 7964 6460"/>
                <a:gd name="T117" fmla="*/ T116 w 3381"/>
                <a:gd name="T118" fmla="+- 0 3317 824"/>
                <a:gd name="T119" fmla="*/ 3317 h 3152"/>
                <a:gd name="T120" fmla="+- 0 9317 6460"/>
                <a:gd name="T121" fmla="*/ T120 w 3381"/>
                <a:gd name="T122" fmla="+- 0 2663 824"/>
                <a:gd name="T123" fmla="*/ 2663 h 3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3381" h="3152">
                  <a:moveTo>
                    <a:pt x="2871" y="2068"/>
                  </a:moveTo>
                  <a:lnTo>
                    <a:pt x="3126" y="1818"/>
                  </a:lnTo>
                  <a:lnTo>
                    <a:pt x="3381" y="2068"/>
                  </a:lnTo>
                  <a:moveTo>
                    <a:pt x="1429" y="782"/>
                  </a:moveTo>
                  <a:lnTo>
                    <a:pt x="2857" y="1567"/>
                  </a:lnTo>
                  <a:lnTo>
                    <a:pt x="2748" y="1436"/>
                  </a:lnTo>
                  <a:moveTo>
                    <a:pt x="2857" y="1567"/>
                  </a:moveTo>
                  <a:lnTo>
                    <a:pt x="2686" y="1550"/>
                  </a:lnTo>
                  <a:moveTo>
                    <a:pt x="1429" y="782"/>
                  </a:moveTo>
                  <a:lnTo>
                    <a:pt x="0" y="0"/>
                  </a:lnTo>
                  <a:moveTo>
                    <a:pt x="1473" y="1348"/>
                  </a:moveTo>
                  <a:lnTo>
                    <a:pt x="2862" y="1655"/>
                  </a:lnTo>
                  <a:lnTo>
                    <a:pt x="2721" y="1554"/>
                  </a:lnTo>
                  <a:moveTo>
                    <a:pt x="2862" y="1655"/>
                  </a:moveTo>
                  <a:lnTo>
                    <a:pt x="2695" y="1686"/>
                  </a:lnTo>
                  <a:moveTo>
                    <a:pt x="1473" y="1348"/>
                  </a:moveTo>
                  <a:lnTo>
                    <a:pt x="84" y="1045"/>
                  </a:lnTo>
                  <a:moveTo>
                    <a:pt x="1504" y="1967"/>
                  </a:moveTo>
                  <a:lnTo>
                    <a:pt x="154" y="2182"/>
                  </a:lnTo>
                  <a:lnTo>
                    <a:pt x="321" y="2221"/>
                  </a:lnTo>
                  <a:moveTo>
                    <a:pt x="154" y="2182"/>
                  </a:moveTo>
                  <a:lnTo>
                    <a:pt x="304" y="2090"/>
                  </a:lnTo>
                  <a:moveTo>
                    <a:pt x="1504" y="1967"/>
                  </a:moveTo>
                  <a:lnTo>
                    <a:pt x="2857" y="1756"/>
                  </a:lnTo>
                  <a:moveTo>
                    <a:pt x="1504" y="2493"/>
                  </a:moveTo>
                  <a:lnTo>
                    <a:pt x="150" y="3152"/>
                  </a:lnTo>
                  <a:lnTo>
                    <a:pt x="321" y="3138"/>
                  </a:lnTo>
                  <a:moveTo>
                    <a:pt x="150" y="3152"/>
                  </a:moveTo>
                  <a:lnTo>
                    <a:pt x="260" y="3024"/>
                  </a:lnTo>
                  <a:moveTo>
                    <a:pt x="1504" y="2493"/>
                  </a:moveTo>
                  <a:lnTo>
                    <a:pt x="2857" y="1839"/>
                  </a:lnTo>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7" name="Freeform 16"/>
            <p:cNvSpPr>
              <a:spLocks/>
            </p:cNvSpPr>
            <p:nvPr/>
          </p:nvSpPr>
          <p:spPr bwMode="auto">
            <a:xfrm>
              <a:off x="5664" y="5459"/>
              <a:ext cx="950" cy="492"/>
            </a:xfrm>
            <a:custGeom>
              <a:avLst/>
              <a:gdLst>
                <a:gd name="T0" fmla="+- 0 6140 5665"/>
                <a:gd name="T1" fmla="*/ T0 w 950"/>
                <a:gd name="T2" fmla="+- 0 5460 5460"/>
                <a:gd name="T3" fmla="*/ 5460 h 492"/>
                <a:gd name="T4" fmla="+- 0 6044 5665"/>
                <a:gd name="T5" fmla="*/ T4 w 950"/>
                <a:gd name="T6" fmla="+- 0 5465 5460"/>
                <a:gd name="T7" fmla="*/ 5465 h 492"/>
                <a:gd name="T8" fmla="+- 0 5955 5665"/>
                <a:gd name="T9" fmla="*/ T8 w 950"/>
                <a:gd name="T10" fmla="+- 0 5479 5460"/>
                <a:gd name="T11" fmla="*/ 5479 h 492"/>
                <a:gd name="T12" fmla="+- 0 5874 5665"/>
                <a:gd name="T13" fmla="*/ T12 w 950"/>
                <a:gd name="T14" fmla="+- 0 5502 5460"/>
                <a:gd name="T15" fmla="*/ 5502 h 492"/>
                <a:gd name="T16" fmla="+- 0 5804 5665"/>
                <a:gd name="T17" fmla="*/ T16 w 950"/>
                <a:gd name="T18" fmla="+- 0 5532 5460"/>
                <a:gd name="T19" fmla="*/ 5532 h 492"/>
                <a:gd name="T20" fmla="+- 0 5746 5665"/>
                <a:gd name="T21" fmla="*/ T20 w 950"/>
                <a:gd name="T22" fmla="+- 0 5568 5460"/>
                <a:gd name="T23" fmla="*/ 5568 h 492"/>
                <a:gd name="T24" fmla="+- 0 5702 5665"/>
                <a:gd name="T25" fmla="*/ T24 w 950"/>
                <a:gd name="T26" fmla="+- 0 5610 5460"/>
                <a:gd name="T27" fmla="*/ 5610 h 492"/>
                <a:gd name="T28" fmla="+- 0 5665 5665"/>
                <a:gd name="T29" fmla="*/ T28 w 950"/>
                <a:gd name="T30" fmla="+- 0 5705 5460"/>
                <a:gd name="T31" fmla="*/ 5705 h 492"/>
                <a:gd name="T32" fmla="+- 0 5675 5665"/>
                <a:gd name="T33" fmla="*/ T32 w 950"/>
                <a:gd name="T34" fmla="+- 0 5755 5460"/>
                <a:gd name="T35" fmla="*/ 5755 h 492"/>
                <a:gd name="T36" fmla="+- 0 5746 5665"/>
                <a:gd name="T37" fmla="*/ T36 w 950"/>
                <a:gd name="T38" fmla="+- 0 5842 5460"/>
                <a:gd name="T39" fmla="*/ 5842 h 492"/>
                <a:gd name="T40" fmla="+- 0 5804 5665"/>
                <a:gd name="T41" fmla="*/ T40 w 950"/>
                <a:gd name="T42" fmla="+- 0 5879 5460"/>
                <a:gd name="T43" fmla="*/ 5879 h 492"/>
                <a:gd name="T44" fmla="+- 0 5874 5665"/>
                <a:gd name="T45" fmla="*/ T44 w 950"/>
                <a:gd name="T46" fmla="+- 0 5909 5460"/>
                <a:gd name="T47" fmla="*/ 5909 h 492"/>
                <a:gd name="T48" fmla="+- 0 5955 5665"/>
                <a:gd name="T49" fmla="*/ T48 w 950"/>
                <a:gd name="T50" fmla="+- 0 5931 5460"/>
                <a:gd name="T51" fmla="*/ 5931 h 492"/>
                <a:gd name="T52" fmla="+- 0 6044 5665"/>
                <a:gd name="T53" fmla="*/ T52 w 950"/>
                <a:gd name="T54" fmla="+- 0 5946 5460"/>
                <a:gd name="T55" fmla="*/ 5946 h 492"/>
                <a:gd name="T56" fmla="+- 0 6140 5665"/>
                <a:gd name="T57" fmla="*/ T56 w 950"/>
                <a:gd name="T58" fmla="+- 0 5951 5460"/>
                <a:gd name="T59" fmla="*/ 5951 h 492"/>
                <a:gd name="T60" fmla="+- 0 6235 5665"/>
                <a:gd name="T61" fmla="*/ T60 w 950"/>
                <a:gd name="T62" fmla="+- 0 5946 5460"/>
                <a:gd name="T63" fmla="*/ 5946 h 492"/>
                <a:gd name="T64" fmla="+- 0 6324 5665"/>
                <a:gd name="T65" fmla="*/ T64 w 950"/>
                <a:gd name="T66" fmla="+- 0 5931 5460"/>
                <a:gd name="T67" fmla="*/ 5931 h 492"/>
                <a:gd name="T68" fmla="+- 0 6405 5665"/>
                <a:gd name="T69" fmla="*/ T68 w 950"/>
                <a:gd name="T70" fmla="+- 0 5909 5460"/>
                <a:gd name="T71" fmla="*/ 5909 h 492"/>
                <a:gd name="T72" fmla="+- 0 6475 5665"/>
                <a:gd name="T73" fmla="*/ T72 w 950"/>
                <a:gd name="T74" fmla="+- 0 5879 5460"/>
                <a:gd name="T75" fmla="*/ 5879 h 492"/>
                <a:gd name="T76" fmla="+- 0 6533 5665"/>
                <a:gd name="T77" fmla="*/ T76 w 950"/>
                <a:gd name="T78" fmla="+- 0 5842 5460"/>
                <a:gd name="T79" fmla="*/ 5842 h 492"/>
                <a:gd name="T80" fmla="+- 0 6577 5665"/>
                <a:gd name="T81" fmla="*/ T80 w 950"/>
                <a:gd name="T82" fmla="+- 0 5801 5460"/>
                <a:gd name="T83" fmla="*/ 5801 h 492"/>
                <a:gd name="T84" fmla="+- 0 6614 5665"/>
                <a:gd name="T85" fmla="*/ T84 w 950"/>
                <a:gd name="T86" fmla="+- 0 5705 5460"/>
                <a:gd name="T87" fmla="*/ 5705 h 492"/>
                <a:gd name="T88" fmla="+- 0 6604 5665"/>
                <a:gd name="T89" fmla="*/ T88 w 950"/>
                <a:gd name="T90" fmla="+- 0 5656 5460"/>
                <a:gd name="T91" fmla="*/ 5656 h 492"/>
                <a:gd name="T92" fmla="+- 0 6533 5665"/>
                <a:gd name="T93" fmla="*/ T92 w 950"/>
                <a:gd name="T94" fmla="+- 0 5568 5460"/>
                <a:gd name="T95" fmla="*/ 5568 h 492"/>
                <a:gd name="T96" fmla="+- 0 6475 5665"/>
                <a:gd name="T97" fmla="*/ T96 w 950"/>
                <a:gd name="T98" fmla="+- 0 5532 5460"/>
                <a:gd name="T99" fmla="*/ 5532 h 492"/>
                <a:gd name="T100" fmla="+- 0 6405 5665"/>
                <a:gd name="T101" fmla="*/ T100 w 950"/>
                <a:gd name="T102" fmla="+- 0 5502 5460"/>
                <a:gd name="T103" fmla="*/ 5502 h 492"/>
                <a:gd name="T104" fmla="+- 0 6324 5665"/>
                <a:gd name="T105" fmla="*/ T104 w 950"/>
                <a:gd name="T106" fmla="+- 0 5479 5460"/>
                <a:gd name="T107" fmla="*/ 5479 h 492"/>
                <a:gd name="T108" fmla="+- 0 6235 5665"/>
                <a:gd name="T109" fmla="*/ T108 w 950"/>
                <a:gd name="T110" fmla="+- 0 5465 5460"/>
                <a:gd name="T111" fmla="*/ 5465 h 492"/>
                <a:gd name="T112" fmla="+- 0 6140 5665"/>
                <a:gd name="T113" fmla="*/ T112 w 950"/>
                <a:gd name="T114" fmla="+- 0 5460 5460"/>
                <a:gd name="T115" fmla="*/ 5460 h 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950" h="492">
                  <a:moveTo>
                    <a:pt x="475" y="0"/>
                  </a:moveTo>
                  <a:lnTo>
                    <a:pt x="379" y="5"/>
                  </a:lnTo>
                  <a:lnTo>
                    <a:pt x="290" y="19"/>
                  </a:lnTo>
                  <a:lnTo>
                    <a:pt x="209" y="42"/>
                  </a:lnTo>
                  <a:lnTo>
                    <a:pt x="139" y="72"/>
                  </a:lnTo>
                  <a:lnTo>
                    <a:pt x="81" y="108"/>
                  </a:lnTo>
                  <a:lnTo>
                    <a:pt x="37" y="150"/>
                  </a:lnTo>
                  <a:lnTo>
                    <a:pt x="0" y="245"/>
                  </a:lnTo>
                  <a:lnTo>
                    <a:pt x="10" y="295"/>
                  </a:lnTo>
                  <a:lnTo>
                    <a:pt x="81" y="382"/>
                  </a:lnTo>
                  <a:lnTo>
                    <a:pt x="139" y="419"/>
                  </a:lnTo>
                  <a:lnTo>
                    <a:pt x="209" y="449"/>
                  </a:lnTo>
                  <a:lnTo>
                    <a:pt x="290" y="471"/>
                  </a:lnTo>
                  <a:lnTo>
                    <a:pt x="379" y="486"/>
                  </a:lnTo>
                  <a:lnTo>
                    <a:pt x="475" y="491"/>
                  </a:lnTo>
                  <a:lnTo>
                    <a:pt x="570" y="486"/>
                  </a:lnTo>
                  <a:lnTo>
                    <a:pt x="659" y="471"/>
                  </a:lnTo>
                  <a:lnTo>
                    <a:pt x="740" y="449"/>
                  </a:lnTo>
                  <a:lnTo>
                    <a:pt x="810" y="419"/>
                  </a:lnTo>
                  <a:lnTo>
                    <a:pt x="868" y="382"/>
                  </a:lnTo>
                  <a:lnTo>
                    <a:pt x="912" y="341"/>
                  </a:lnTo>
                  <a:lnTo>
                    <a:pt x="949" y="245"/>
                  </a:lnTo>
                  <a:lnTo>
                    <a:pt x="939" y="196"/>
                  </a:lnTo>
                  <a:lnTo>
                    <a:pt x="868" y="108"/>
                  </a:lnTo>
                  <a:lnTo>
                    <a:pt x="810" y="72"/>
                  </a:lnTo>
                  <a:lnTo>
                    <a:pt x="740" y="42"/>
                  </a:lnTo>
                  <a:lnTo>
                    <a:pt x="659" y="19"/>
                  </a:lnTo>
                  <a:lnTo>
                    <a:pt x="570" y="5"/>
                  </a:lnTo>
                  <a:lnTo>
                    <a:pt x="475"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AutoShape 246"/>
            <p:cNvSpPr>
              <a:spLocks/>
            </p:cNvSpPr>
            <p:nvPr/>
          </p:nvSpPr>
          <p:spPr bwMode="auto">
            <a:xfrm>
              <a:off x="3497" y="2773"/>
              <a:ext cx="5820" cy="3178"/>
            </a:xfrm>
            <a:custGeom>
              <a:avLst/>
              <a:gdLst>
                <a:gd name="T0" fmla="+- 0 6614 3498"/>
                <a:gd name="T1" fmla="*/ T0 w 5820"/>
                <a:gd name="T2" fmla="+- 0 5705 2773"/>
                <a:gd name="T3" fmla="*/ 5705 h 3178"/>
                <a:gd name="T4" fmla="+- 0 6604 3498"/>
                <a:gd name="T5" fmla="*/ T4 w 5820"/>
                <a:gd name="T6" fmla="+- 0 5656 2773"/>
                <a:gd name="T7" fmla="*/ 5656 h 3178"/>
                <a:gd name="T8" fmla="+- 0 6577 3498"/>
                <a:gd name="T9" fmla="*/ T8 w 5820"/>
                <a:gd name="T10" fmla="+- 0 5610 2773"/>
                <a:gd name="T11" fmla="*/ 5610 h 3178"/>
                <a:gd name="T12" fmla="+- 0 6533 3498"/>
                <a:gd name="T13" fmla="*/ T12 w 5820"/>
                <a:gd name="T14" fmla="+- 0 5568 2773"/>
                <a:gd name="T15" fmla="*/ 5568 h 3178"/>
                <a:gd name="T16" fmla="+- 0 6475 3498"/>
                <a:gd name="T17" fmla="*/ T16 w 5820"/>
                <a:gd name="T18" fmla="+- 0 5532 2773"/>
                <a:gd name="T19" fmla="*/ 5532 h 3178"/>
                <a:gd name="T20" fmla="+- 0 6405 3498"/>
                <a:gd name="T21" fmla="*/ T20 w 5820"/>
                <a:gd name="T22" fmla="+- 0 5502 2773"/>
                <a:gd name="T23" fmla="*/ 5502 h 3178"/>
                <a:gd name="T24" fmla="+- 0 6324 3498"/>
                <a:gd name="T25" fmla="*/ T24 w 5820"/>
                <a:gd name="T26" fmla="+- 0 5479 2773"/>
                <a:gd name="T27" fmla="*/ 5479 h 3178"/>
                <a:gd name="T28" fmla="+- 0 6235 3498"/>
                <a:gd name="T29" fmla="*/ T28 w 5820"/>
                <a:gd name="T30" fmla="+- 0 5465 2773"/>
                <a:gd name="T31" fmla="*/ 5465 h 3178"/>
                <a:gd name="T32" fmla="+- 0 6140 3498"/>
                <a:gd name="T33" fmla="*/ T32 w 5820"/>
                <a:gd name="T34" fmla="+- 0 5460 2773"/>
                <a:gd name="T35" fmla="*/ 5460 h 3178"/>
                <a:gd name="T36" fmla="+- 0 6044 3498"/>
                <a:gd name="T37" fmla="*/ T36 w 5820"/>
                <a:gd name="T38" fmla="+- 0 5465 2773"/>
                <a:gd name="T39" fmla="*/ 5465 h 3178"/>
                <a:gd name="T40" fmla="+- 0 5955 3498"/>
                <a:gd name="T41" fmla="*/ T40 w 5820"/>
                <a:gd name="T42" fmla="+- 0 5479 2773"/>
                <a:gd name="T43" fmla="*/ 5479 h 3178"/>
                <a:gd name="T44" fmla="+- 0 5874 3498"/>
                <a:gd name="T45" fmla="*/ T44 w 5820"/>
                <a:gd name="T46" fmla="+- 0 5502 2773"/>
                <a:gd name="T47" fmla="*/ 5502 h 3178"/>
                <a:gd name="T48" fmla="+- 0 5804 3498"/>
                <a:gd name="T49" fmla="*/ T48 w 5820"/>
                <a:gd name="T50" fmla="+- 0 5532 2773"/>
                <a:gd name="T51" fmla="*/ 5532 h 3178"/>
                <a:gd name="T52" fmla="+- 0 5746 3498"/>
                <a:gd name="T53" fmla="*/ T52 w 5820"/>
                <a:gd name="T54" fmla="+- 0 5568 2773"/>
                <a:gd name="T55" fmla="*/ 5568 h 3178"/>
                <a:gd name="T56" fmla="+- 0 5702 3498"/>
                <a:gd name="T57" fmla="*/ T56 w 5820"/>
                <a:gd name="T58" fmla="+- 0 5610 2773"/>
                <a:gd name="T59" fmla="*/ 5610 h 3178"/>
                <a:gd name="T60" fmla="+- 0 5675 3498"/>
                <a:gd name="T61" fmla="*/ T60 w 5820"/>
                <a:gd name="T62" fmla="+- 0 5656 2773"/>
                <a:gd name="T63" fmla="*/ 5656 h 3178"/>
                <a:gd name="T64" fmla="+- 0 5665 3498"/>
                <a:gd name="T65" fmla="*/ T64 w 5820"/>
                <a:gd name="T66" fmla="+- 0 5705 2773"/>
                <a:gd name="T67" fmla="*/ 5705 h 3178"/>
                <a:gd name="T68" fmla="+- 0 5675 3498"/>
                <a:gd name="T69" fmla="*/ T68 w 5820"/>
                <a:gd name="T70" fmla="+- 0 5755 2773"/>
                <a:gd name="T71" fmla="*/ 5755 h 3178"/>
                <a:gd name="T72" fmla="+- 0 5702 3498"/>
                <a:gd name="T73" fmla="*/ T72 w 5820"/>
                <a:gd name="T74" fmla="+- 0 5801 2773"/>
                <a:gd name="T75" fmla="*/ 5801 h 3178"/>
                <a:gd name="T76" fmla="+- 0 5746 3498"/>
                <a:gd name="T77" fmla="*/ T76 w 5820"/>
                <a:gd name="T78" fmla="+- 0 5842 2773"/>
                <a:gd name="T79" fmla="*/ 5842 h 3178"/>
                <a:gd name="T80" fmla="+- 0 5804 3498"/>
                <a:gd name="T81" fmla="*/ T80 w 5820"/>
                <a:gd name="T82" fmla="+- 0 5879 2773"/>
                <a:gd name="T83" fmla="*/ 5879 h 3178"/>
                <a:gd name="T84" fmla="+- 0 5874 3498"/>
                <a:gd name="T85" fmla="*/ T84 w 5820"/>
                <a:gd name="T86" fmla="+- 0 5909 2773"/>
                <a:gd name="T87" fmla="*/ 5909 h 3178"/>
                <a:gd name="T88" fmla="+- 0 5955 3498"/>
                <a:gd name="T89" fmla="*/ T88 w 5820"/>
                <a:gd name="T90" fmla="+- 0 5931 2773"/>
                <a:gd name="T91" fmla="*/ 5931 h 3178"/>
                <a:gd name="T92" fmla="+- 0 6044 3498"/>
                <a:gd name="T93" fmla="*/ T92 w 5820"/>
                <a:gd name="T94" fmla="+- 0 5946 2773"/>
                <a:gd name="T95" fmla="*/ 5946 h 3178"/>
                <a:gd name="T96" fmla="+- 0 6140 3498"/>
                <a:gd name="T97" fmla="*/ T96 w 5820"/>
                <a:gd name="T98" fmla="+- 0 5951 2773"/>
                <a:gd name="T99" fmla="*/ 5951 h 3178"/>
                <a:gd name="T100" fmla="+- 0 6235 3498"/>
                <a:gd name="T101" fmla="*/ T100 w 5820"/>
                <a:gd name="T102" fmla="+- 0 5946 2773"/>
                <a:gd name="T103" fmla="*/ 5946 h 3178"/>
                <a:gd name="T104" fmla="+- 0 6324 3498"/>
                <a:gd name="T105" fmla="*/ T104 w 5820"/>
                <a:gd name="T106" fmla="+- 0 5931 2773"/>
                <a:gd name="T107" fmla="*/ 5931 h 3178"/>
                <a:gd name="T108" fmla="+- 0 6405 3498"/>
                <a:gd name="T109" fmla="*/ T108 w 5820"/>
                <a:gd name="T110" fmla="+- 0 5909 2773"/>
                <a:gd name="T111" fmla="*/ 5909 h 3178"/>
                <a:gd name="T112" fmla="+- 0 6475 3498"/>
                <a:gd name="T113" fmla="*/ T112 w 5820"/>
                <a:gd name="T114" fmla="+- 0 5879 2773"/>
                <a:gd name="T115" fmla="*/ 5879 h 3178"/>
                <a:gd name="T116" fmla="+- 0 6533 3498"/>
                <a:gd name="T117" fmla="*/ T116 w 5820"/>
                <a:gd name="T118" fmla="+- 0 5842 2773"/>
                <a:gd name="T119" fmla="*/ 5842 h 3178"/>
                <a:gd name="T120" fmla="+- 0 6577 3498"/>
                <a:gd name="T121" fmla="*/ T120 w 5820"/>
                <a:gd name="T122" fmla="+- 0 5801 2773"/>
                <a:gd name="T123" fmla="*/ 5801 h 3178"/>
                <a:gd name="T124" fmla="+- 0 6604 3498"/>
                <a:gd name="T125" fmla="*/ T124 w 5820"/>
                <a:gd name="T126" fmla="+- 0 5755 2773"/>
                <a:gd name="T127" fmla="*/ 5755 h 3178"/>
                <a:gd name="T128" fmla="+- 0 6614 3498"/>
                <a:gd name="T129" fmla="*/ T128 w 5820"/>
                <a:gd name="T130" fmla="+- 0 5705 2773"/>
                <a:gd name="T131" fmla="*/ 5705 h 3178"/>
                <a:gd name="T132" fmla="+- 0 4698 3498"/>
                <a:gd name="T133" fmla="*/ T132 w 5820"/>
                <a:gd name="T134" fmla="+- 0 4160 2773"/>
                <a:gd name="T135" fmla="*/ 4160 h 3178"/>
                <a:gd name="T136" fmla="+- 0 5898 3498"/>
                <a:gd name="T137" fmla="*/ T136 w 5820"/>
                <a:gd name="T138" fmla="+- 0 5450 2773"/>
                <a:gd name="T139" fmla="*/ 5450 h 3178"/>
                <a:gd name="T140" fmla="+- 0 5840 3498"/>
                <a:gd name="T141" fmla="*/ T140 w 5820"/>
                <a:gd name="T142" fmla="+- 0 5292 2773"/>
                <a:gd name="T143" fmla="*/ 5292 h 3178"/>
                <a:gd name="T144" fmla="+- 0 5898 3498"/>
                <a:gd name="T145" fmla="*/ T144 w 5820"/>
                <a:gd name="T146" fmla="+- 0 5450 2773"/>
                <a:gd name="T147" fmla="*/ 5450 h 3178"/>
                <a:gd name="T148" fmla="+- 0 5744 3498"/>
                <a:gd name="T149" fmla="*/ T148 w 5820"/>
                <a:gd name="T150" fmla="+- 0 5380 2773"/>
                <a:gd name="T151" fmla="*/ 5380 h 3178"/>
                <a:gd name="T152" fmla="+- 0 4698 3498"/>
                <a:gd name="T153" fmla="*/ T152 w 5820"/>
                <a:gd name="T154" fmla="+- 0 4160 2773"/>
                <a:gd name="T155" fmla="*/ 4160 h 3178"/>
                <a:gd name="T156" fmla="+- 0 3498 3498"/>
                <a:gd name="T157" fmla="*/ T156 w 5820"/>
                <a:gd name="T158" fmla="+- 0 2869 2773"/>
                <a:gd name="T159" fmla="*/ 2869 h 3178"/>
                <a:gd name="T160" fmla="+- 0 7858 3498"/>
                <a:gd name="T161" fmla="*/ T160 w 5820"/>
                <a:gd name="T162" fmla="+- 0 4112 2773"/>
                <a:gd name="T163" fmla="*/ 4112 h 3178"/>
                <a:gd name="T164" fmla="+- 0 6399 3498"/>
                <a:gd name="T165" fmla="*/ T164 w 5820"/>
                <a:gd name="T166" fmla="+- 0 5450 2773"/>
                <a:gd name="T167" fmla="*/ 5450 h 3178"/>
                <a:gd name="T168" fmla="+- 0 6561 3498"/>
                <a:gd name="T169" fmla="*/ T168 w 5820"/>
                <a:gd name="T170" fmla="+- 0 5393 2773"/>
                <a:gd name="T171" fmla="*/ 5393 h 3178"/>
                <a:gd name="T172" fmla="+- 0 6399 3498"/>
                <a:gd name="T173" fmla="*/ T172 w 5820"/>
                <a:gd name="T174" fmla="+- 0 5450 2773"/>
                <a:gd name="T175" fmla="*/ 5450 h 3178"/>
                <a:gd name="T176" fmla="+- 0 6473 3498"/>
                <a:gd name="T177" fmla="*/ T176 w 5820"/>
                <a:gd name="T178" fmla="+- 0 5297 2773"/>
                <a:gd name="T179" fmla="*/ 5297 h 3178"/>
                <a:gd name="T180" fmla="+- 0 7858 3498"/>
                <a:gd name="T181" fmla="*/ T180 w 5820"/>
                <a:gd name="T182" fmla="+- 0 4112 2773"/>
                <a:gd name="T183" fmla="*/ 4112 h 3178"/>
                <a:gd name="T184" fmla="+- 0 9317 3498"/>
                <a:gd name="T185" fmla="*/ T184 w 5820"/>
                <a:gd name="T186" fmla="+- 0 2773 2773"/>
                <a:gd name="T187" fmla="*/ 2773 h 31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5820" h="3178">
                  <a:moveTo>
                    <a:pt x="3116" y="2932"/>
                  </a:moveTo>
                  <a:lnTo>
                    <a:pt x="3106" y="2883"/>
                  </a:lnTo>
                  <a:lnTo>
                    <a:pt x="3079" y="2837"/>
                  </a:lnTo>
                  <a:lnTo>
                    <a:pt x="3035" y="2795"/>
                  </a:lnTo>
                  <a:lnTo>
                    <a:pt x="2977" y="2759"/>
                  </a:lnTo>
                  <a:lnTo>
                    <a:pt x="2907" y="2729"/>
                  </a:lnTo>
                  <a:lnTo>
                    <a:pt x="2826" y="2706"/>
                  </a:lnTo>
                  <a:lnTo>
                    <a:pt x="2737" y="2692"/>
                  </a:lnTo>
                  <a:lnTo>
                    <a:pt x="2642" y="2687"/>
                  </a:lnTo>
                  <a:lnTo>
                    <a:pt x="2546" y="2692"/>
                  </a:lnTo>
                  <a:lnTo>
                    <a:pt x="2457" y="2706"/>
                  </a:lnTo>
                  <a:lnTo>
                    <a:pt x="2376" y="2729"/>
                  </a:lnTo>
                  <a:lnTo>
                    <a:pt x="2306" y="2759"/>
                  </a:lnTo>
                  <a:lnTo>
                    <a:pt x="2248" y="2795"/>
                  </a:lnTo>
                  <a:lnTo>
                    <a:pt x="2204" y="2837"/>
                  </a:lnTo>
                  <a:lnTo>
                    <a:pt x="2177" y="2883"/>
                  </a:lnTo>
                  <a:lnTo>
                    <a:pt x="2167" y="2932"/>
                  </a:lnTo>
                  <a:lnTo>
                    <a:pt x="2177" y="2982"/>
                  </a:lnTo>
                  <a:lnTo>
                    <a:pt x="2204" y="3028"/>
                  </a:lnTo>
                  <a:lnTo>
                    <a:pt x="2248" y="3069"/>
                  </a:lnTo>
                  <a:lnTo>
                    <a:pt x="2306" y="3106"/>
                  </a:lnTo>
                  <a:lnTo>
                    <a:pt x="2376" y="3136"/>
                  </a:lnTo>
                  <a:lnTo>
                    <a:pt x="2457" y="3158"/>
                  </a:lnTo>
                  <a:lnTo>
                    <a:pt x="2546" y="3173"/>
                  </a:lnTo>
                  <a:lnTo>
                    <a:pt x="2642" y="3178"/>
                  </a:lnTo>
                  <a:lnTo>
                    <a:pt x="2737" y="3173"/>
                  </a:lnTo>
                  <a:lnTo>
                    <a:pt x="2826" y="3158"/>
                  </a:lnTo>
                  <a:lnTo>
                    <a:pt x="2907" y="3136"/>
                  </a:lnTo>
                  <a:lnTo>
                    <a:pt x="2977" y="3106"/>
                  </a:lnTo>
                  <a:lnTo>
                    <a:pt x="3035" y="3069"/>
                  </a:lnTo>
                  <a:lnTo>
                    <a:pt x="3079" y="3028"/>
                  </a:lnTo>
                  <a:lnTo>
                    <a:pt x="3106" y="2982"/>
                  </a:lnTo>
                  <a:lnTo>
                    <a:pt x="3116" y="2932"/>
                  </a:lnTo>
                  <a:close/>
                  <a:moveTo>
                    <a:pt x="1200" y="1387"/>
                  </a:moveTo>
                  <a:lnTo>
                    <a:pt x="2400" y="2677"/>
                  </a:lnTo>
                  <a:lnTo>
                    <a:pt x="2342" y="2519"/>
                  </a:lnTo>
                  <a:moveTo>
                    <a:pt x="2400" y="2677"/>
                  </a:moveTo>
                  <a:lnTo>
                    <a:pt x="2246" y="2607"/>
                  </a:lnTo>
                  <a:moveTo>
                    <a:pt x="1200" y="1387"/>
                  </a:moveTo>
                  <a:lnTo>
                    <a:pt x="0" y="96"/>
                  </a:lnTo>
                  <a:moveTo>
                    <a:pt x="4360" y="1339"/>
                  </a:moveTo>
                  <a:lnTo>
                    <a:pt x="2901" y="2677"/>
                  </a:lnTo>
                  <a:lnTo>
                    <a:pt x="3063" y="2620"/>
                  </a:lnTo>
                  <a:moveTo>
                    <a:pt x="2901" y="2677"/>
                  </a:moveTo>
                  <a:lnTo>
                    <a:pt x="2975" y="2524"/>
                  </a:lnTo>
                  <a:moveTo>
                    <a:pt x="4360" y="1339"/>
                  </a:moveTo>
                  <a:lnTo>
                    <a:pt x="5819" y="0"/>
                  </a:lnTo>
                </a:path>
              </a:pathLst>
            </a:custGeom>
            <a:noFill/>
            <a:ln w="3048">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Text Box 245"/>
            <p:cNvSpPr txBox="1">
              <a:spLocks noChangeArrowheads="1"/>
            </p:cNvSpPr>
            <p:nvPr/>
          </p:nvSpPr>
          <p:spPr bwMode="auto">
            <a:xfrm>
              <a:off x="5649" y="964"/>
              <a:ext cx="71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05"/>
                </a:lnSpc>
                <a:spcBef>
                  <a:spcPts val="0"/>
                </a:spcBef>
                <a:spcAft>
                  <a:spcPts val="0"/>
                </a:spcAft>
              </a:pPr>
              <a:r>
                <a:rPr lang="en-US" sz="900">
                  <a:effectLst/>
                  <a:latin typeface="Arial MT"/>
                  <a:ea typeface="Times New Roman" panose="02020603050405020304" pitchFamily="18" charset="0"/>
                </a:rPr>
                <a:t>Enter</a:t>
              </a:r>
              <a:r>
                <a:rPr lang="en-US" sz="900" spc="-50">
                  <a:effectLst/>
                  <a:latin typeface="Arial MT"/>
                  <a:ea typeface="Times New Roman" panose="02020603050405020304" pitchFamily="18" charset="0"/>
                </a:rPr>
                <a:t> </a:t>
              </a:r>
              <a:r>
                <a:rPr lang="en-US" sz="900">
                  <a:effectLst/>
                  <a:latin typeface="Arial MT"/>
                  <a:ea typeface="Times New Roman" panose="02020603050405020304" pitchFamily="18" charset="0"/>
                </a:rPr>
                <a:t>Url</a:t>
              </a:r>
              <a:endParaRPr lang="en-US" sz="1100">
                <a:effectLst/>
                <a:latin typeface="Times New Roman" panose="02020603050405020304" pitchFamily="18" charset="0"/>
                <a:ea typeface="Times New Roman" panose="02020603050405020304" pitchFamily="18" charset="0"/>
              </a:endParaRPr>
            </a:p>
          </p:txBody>
        </p:sp>
        <p:sp>
          <p:nvSpPr>
            <p:cNvPr id="20" name="Text Box 244"/>
            <p:cNvSpPr txBox="1">
              <a:spLocks noChangeArrowheads="1"/>
            </p:cNvSpPr>
            <p:nvPr/>
          </p:nvSpPr>
          <p:spPr bwMode="auto">
            <a:xfrm>
              <a:off x="5856" y="2159"/>
              <a:ext cx="4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05"/>
                </a:lnSpc>
                <a:spcBef>
                  <a:spcPts val="0"/>
                </a:spcBef>
                <a:spcAft>
                  <a:spcPts val="0"/>
                </a:spcAft>
              </a:pPr>
              <a:r>
                <a:rPr lang="en-US" sz="900" dirty="0">
                  <a:effectLst/>
                  <a:latin typeface="Arial MT"/>
                  <a:ea typeface="Times New Roman" panose="02020603050405020304" pitchFamily="18" charset="0"/>
                </a:rPr>
                <a:t>Login</a:t>
              </a:r>
              <a:endParaRPr lang="en-US" sz="1100" dirty="0">
                <a:effectLst/>
                <a:latin typeface="Times New Roman" panose="02020603050405020304" pitchFamily="18" charset="0"/>
                <a:ea typeface="Times New Roman" panose="02020603050405020304" pitchFamily="18" charset="0"/>
              </a:endParaRPr>
            </a:p>
          </p:txBody>
        </p:sp>
        <p:sp>
          <p:nvSpPr>
            <p:cNvPr id="21" name="Text Box 243"/>
            <p:cNvSpPr txBox="1">
              <a:spLocks noChangeArrowheads="1"/>
            </p:cNvSpPr>
            <p:nvPr/>
          </p:nvSpPr>
          <p:spPr bwMode="auto">
            <a:xfrm>
              <a:off x="9331" y="3028"/>
              <a:ext cx="53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05"/>
                </a:lnSpc>
                <a:spcBef>
                  <a:spcPts val="0"/>
                </a:spcBef>
                <a:spcAft>
                  <a:spcPts val="0"/>
                </a:spcAft>
              </a:pPr>
              <a:r>
                <a:rPr lang="en-US" sz="900">
                  <a:effectLst/>
                  <a:latin typeface="Arial MT"/>
                  <a:ea typeface="Times New Roman" panose="02020603050405020304" pitchFamily="18" charset="0"/>
                </a:rPr>
                <a:t>Admin</a:t>
              </a:r>
              <a:endParaRPr lang="en-US" sz="1100">
                <a:effectLst/>
                <a:latin typeface="Times New Roman" panose="02020603050405020304" pitchFamily="18" charset="0"/>
                <a:ea typeface="Times New Roman" panose="02020603050405020304" pitchFamily="18" charset="0"/>
              </a:endParaRPr>
            </a:p>
          </p:txBody>
        </p:sp>
        <p:sp>
          <p:nvSpPr>
            <p:cNvPr id="22" name="Text Box 242"/>
            <p:cNvSpPr txBox="1">
              <a:spLocks noChangeArrowheads="1"/>
            </p:cNvSpPr>
            <p:nvPr/>
          </p:nvSpPr>
          <p:spPr bwMode="auto">
            <a:xfrm>
              <a:off x="3000" y="3249"/>
              <a:ext cx="39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05"/>
                </a:lnSpc>
                <a:spcBef>
                  <a:spcPts val="0"/>
                </a:spcBef>
                <a:spcAft>
                  <a:spcPts val="0"/>
                </a:spcAft>
              </a:pPr>
              <a:r>
                <a:rPr lang="en-US" sz="900">
                  <a:effectLst/>
                  <a:latin typeface="Arial MT"/>
                  <a:ea typeface="Times New Roman" panose="02020603050405020304" pitchFamily="18" charset="0"/>
                </a:rPr>
                <a:t>User</a:t>
              </a:r>
              <a:endParaRPr lang="en-US" sz="1100">
                <a:effectLst/>
                <a:latin typeface="Times New Roman" panose="02020603050405020304" pitchFamily="18" charset="0"/>
                <a:ea typeface="Times New Roman" panose="02020603050405020304" pitchFamily="18" charset="0"/>
              </a:endParaRPr>
            </a:p>
          </p:txBody>
        </p:sp>
        <p:sp>
          <p:nvSpPr>
            <p:cNvPr id="23" name="Text Box 241"/>
            <p:cNvSpPr txBox="1">
              <a:spLocks noChangeArrowheads="1"/>
            </p:cNvSpPr>
            <p:nvPr/>
          </p:nvSpPr>
          <p:spPr bwMode="auto">
            <a:xfrm>
              <a:off x="5611" y="3494"/>
              <a:ext cx="10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05"/>
                </a:lnSpc>
                <a:spcBef>
                  <a:spcPts val="0"/>
                </a:spcBef>
                <a:spcAft>
                  <a:spcPts val="0"/>
                </a:spcAft>
              </a:pPr>
              <a:r>
                <a:rPr lang="en-US" sz="900">
                  <a:effectLst/>
                  <a:latin typeface="Arial MT"/>
                  <a:ea typeface="Times New Roman" panose="02020603050405020304" pitchFamily="18" charset="0"/>
                </a:rPr>
                <a:t>Track</a:t>
              </a:r>
              <a:r>
                <a:rPr lang="en-US" sz="900" spc="-25">
                  <a:effectLst/>
                  <a:latin typeface="Arial MT"/>
                  <a:ea typeface="Times New Roman" panose="02020603050405020304" pitchFamily="18" charset="0"/>
                </a:rPr>
                <a:t> </a:t>
              </a:r>
              <a:r>
                <a:rPr lang="en-US" sz="900">
                  <a:effectLst/>
                  <a:latin typeface="Arial MT"/>
                  <a:ea typeface="Times New Roman" panose="02020603050405020304" pitchFamily="18" charset="0"/>
                </a:rPr>
                <a:t>Hacker</a:t>
              </a:r>
              <a:endParaRPr lang="en-US" sz="1100">
                <a:effectLst/>
                <a:latin typeface="Times New Roman" panose="02020603050405020304" pitchFamily="18" charset="0"/>
                <a:ea typeface="Times New Roman" panose="02020603050405020304" pitchFamily="18" charset="0"/>
              </a:endParaRPr>
            </a:p>
          </p:txBody>
        </p:sp>
        <p:sp>
          <p:nvSpPr>
            <p:cNvPr id="24" name="Text Box 240"/>
            <p:cNvSpPr txBox="1">
              <a:spLocks noChangeArrowheads="1"/>
            </p:cNvSpPr>
            <p:nvPr/>
          </p:nvSpPr>
          <p:spPr bwMode="auto">
            <a:xfrm>
              <a:off x="5707" y="4617"/>
              <a:ext cx="8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005"/>
                </a:lnSpc>
                <a:spcBef>
                  <a:spcPts val="0"/>
                </a:spcBef>
                <a:spcAft>
                  <a:spcPts val="0"/>
                </a:spcAft>
              </a:pPr>
              <a:r>
                <a:rPr lang="en-US" sz="900">
                  <a:effectLst/>
                  <a:latin typeface="Arial MT"/>
                  <a:ea typeface="Times New Roman" panose="02020603050405020304" pitchFamily="18" charset="0"/>
                </a:rPr>
                <a:t>Send</a:t>
              </a:r>
              <a:r>
                <a:rPr lang="en-US" sz="900" spc="-5">
                  <a:effectLst/>
                  <a:latin typeface="Arial MT"/>
                  <a:ea typeface="Times New Roman" panose="02020603050405020304" pitchFamily="18" charset="0"/>
                </a:rPr>
                <a:t> </a:t>
              </a:r>
              <a:r>
                <a:rPr lang="en-US" sz="900">
                  <a:effectLst/>
                  <a:latin typeface="Arial MT"/>
                  <a:ea typeface="Times New Roman" panose="02020603050405020304" pitchFamily="18" charset="0"/>
                </a:rPr>
                <a:t>SMS</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6614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469" y="352882"/>
            <a:ext cx="10515600" cy="1325563"/>
          </a:xfrm>
        </p:spPr>
        <p:txBody>
          <a:bodyPr>
            <a:normAutofit/>
          </a:bodyPr>
          <a:lstStyle/>
          <a:p>
            <a:r>
              <a:rPr lang="en-US" sz="2000" dirty="0">
                <a:solidFill>
                  <a:srgbClr val="0070C0"/>
                </a:solidFill>
                <a:latin typeface="Times New Roman" panose="02020603050405020304" pitchFamily="18" charset="0"/>
                <a:cs typeface="Times New Roman" panose="02020603050405020304" pitchFamily="18" charset="0"/>
              </a:rPr>
              <a:t>3.SEQUENCE DIAGRAM</a:t>
            </a:r>
          </a:p>
        </p:txBody>
      </p:sp>
      <p:pic>
        <p:nvPicPr>
          <p:cNvPr id="8" name="Picture 7" descr="ilovepdf_merged zahi - Word"/>
          <p:cNvPicPr>
            <a:picLocks noChangeAspect="1"/>
          </p:cNvPicPr>
          <p:nvPr/>
        </p:nvPicPr>
        <p:blipFill rotWithShape="1">
          <a:blip r:embed="rId2">
            <a:extLst>
              <a:ext uri="{28A0092B-C50C-407E-A947-70E740481C1C}">
                <a14:useLocalDpi xmlns:a14="http://schemas.microsoft.com/office/drawing/2010/main" val="0"/>
              </a:ext>
            </a:extLst>
          </a:blip>
          <a:srcRect l="31391" t="27745" r="30196" b="16860"/>
          <a:stretch/>
        </p:blipFill>
        <p:spPr>
          <a:xfrm>
            <a:off x="3477628" y="1478185"/>
            <a:ext cx="6242538" cy="4821660"/>
          </a:xfrm>
          <a:prstGeom prst="rect">
            <a:avLst/>
          </a:prstGeom>
        </p:spPr>
      </p:pic>
    </p:spTree>
    <p:extLst>
      <p:ext uri="{BB962C8B-B14F-4D97-AF65-F5344CB8AC3E}">
        <p14:creationId xmlns:p14="http://schemas.microsoft.com/office/powerpoint/2010/main" val="5216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8834" y="718429"/>
            <a:ext cx="3512565" cy="369332"/>
          </a:xfrm>
          <a:prstGeom prst="rect">
            <a:avLst/>
          </a:prstGeom>
        </p:spPr>
        <p:txBody>
          <a:bodyPr wrap="none">
            <a:spAutoFit/>
          </a:bodyPr>
          <a:lstStyle/>
          <a:p>
            <a:r>
              <a:rPr lang="en-US" dirty="0">
                <a:solidFill>
                  <a:srgbClr val="0070C0"/>
                </a:solidFill>
                <a:latin typeface="Times New Roman" panose="02020603050405020304" pitchFamily="18" charset="0"/>
                <a:cs typeface="Times New Roman" panose="02020603050405020304" pitchFamily="18" charset="0"/>
              </a:rPr>
              <a:t>4.COLLABORATION  DIAGRAM</a:t>
            </a:r>
            <a:endParaRPr lang="en-US" dirty="0"/>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31994" t="22688" r="29282" b="14996"/>
          <a:stretch/>
        </p:blipFill>
        <p:spPr>
          <a:xfrm>
            <a:off x="3217984" y="1283676"/>
            <a:ext cx="5604513" cy="5073161"/>
          </a:xfrm>
          <a:prstGeom prst="rect">
            <a:avLst/>
          </a:prstGeom>
        </p:spPr>
      </p:pic>
    </p:spTree>
    <p:extLst>
      <p:ext uri="{BB962C8B-B14F-4D97-AF65-F5344CB8AC3E}">
        <p14:creationId xmlns:p14="http://schemas.microsoft.com/office/powerpoint/2010/main" val="1363836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1594" y="782488"/>
            <a:ext cx="2657522" cy="369332"/>
          </a:xfrm>
          <a:prstGeom prst="rect">
            <a:avLst/>
          </a:prstGeom>
        </p:spPr>
        <p:txBody>
          <a:bodyPr wrap="none">
            <a:spAutoFit/>
          </a:bodyPr>
          <a:lstStyle/>
          <a:p>
            <a:r>
              <a:rPr lang="en-US" dirty="0">
                <a:solidFill>
                  <a:srgbClr val="0070C0"/>
                </a:solidFill>
                <a:latin typeface="Times New Roman" panose="02020603050405020304" pitchFamily="18" charset="0"/>
                <a:cs typeface="Times New Roman" panose="02020603050405020304" pitchFamily="18" charset="0"/>
              </a:rPr>
              <a:t>5.ACTIVITY  DIAGRAM</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042" t="21135" r="28234" b="24631"/>
          <a:stretch/>
        </p:blipFill>
        <p:spPr>
          <a:xfrm>
            <a:off x="3188705" y="1310054"/>
            <a:ext cx="5814589" cy="4580792"/>
          </a:xfrm>
          <a:prstGeom prst="rect">
            <a:avLst/>
          </a:prstGeom>
        </p:spPr>
      </p:pic>
    </p:spTree>
    <p:extLst>
      <p:ext uri="{BB962C8B-B14F-4D97-AF65-F5344CB8AC3E}">
        <p14:creationId xmlns:p14="http://schemas.microsoft.com/office/powerpoint/2010/main" val="285882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9693" y="380220"/>
            <a:ext cx="6096000" cy="830997"/>
          </a:xfrm>
          <a:prstGeom prst="rect">
            <a:avLst/>
          </a:prstGeom>
        </p:spPr>
        <p:txBody>
          <a:bodyPr>
            <a:spAutoFit/>
          </a:bodyPr>
          <a:lstStyle/>
          <a:p>
            <a:r>
              <a:rPr lang="en-US" sz="2400" b="1" dirty="0">
                <a:solidFill>
                  <a:srgbClr val="0070C0"/>
                </a:solidFill>
                <a:latin typeface="Times New Roman" panose="02020603050405020304" pitchFamily="18" charset="0"/>
                <a:cs typeface="Times New Roman" panose="02020603050405020304" pitchFamily="18" charset="0"/>
              </a:rPr>
              <a:t>Results with output Screens</a:t>
            </a:r>
          </a:p>
          <a:p>
            <a:endParaRPr lang="en-US" sz="2400" b="1" dirty="0"/>
          </a:p>
        </p:txBody>
      </p:sp>
      <p:pic>
        <p:nvPicPr>
          <p:cNvPr id="5" name="image91.jpeg"/>
          <p:cNvPicPr/>
          <p:nvPr/>
        </p:nvPicPr>
        <p:blipFill>
          <a:blip r:embed="rId2" cstate="print"/>
          <a:stretch>
            <a:fillRect/>
          </a:stretch>
        </p:blipFill>
        <p:spPr>
          <a:xfrm>
            <a:off x="732692" y="1400981"/>
            <a:ext cx="5166946" cy="4516242"/>
          </a:xfrm>
          <a:prstGeom prst="rect">
            <a:avLst/>
          </a:prstGeom>
        </p:spPr>
      </p:pic>
      <p:pic>
        <p:nvPicPr>
          <p:cNvPr id="6" name="image92.jpeg"/>
          <p:cNvPicPr/>
          <p:nvPr/>
        </p:nvPicPr>
        <p:blipFill>
          <a:blip r:embed="rId3" cstate="print"/>
          <a:stretch>
            <a:fillRect/>
          </a:stretch>
        </p:blipFill>
        <p:spPr>
          <a:xfrm>
            <a:off x="6315806" y="1283678"/>
            <a:ext cx="5386755" cy="4633545"/>
          </a:xfrm>
          <a:prstGeom prst="rect">
            <a:avLst/>
          </a:prstGeom>
        </p:spPr>
      </p:pic>
    </p:spTree>
    <p:extLst>
      <p:ext uri="{BB962C8B-B14F-4D97-AF65-F5344CB8AC3E}">
        <p14:creationId xmlns:p14="http://schemas.microsoft.com/office/powerpoint/2010/main" val="314286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5677" y="369249"/>
            <a:ext cx="4807584" cy="800219"/>
          </a:xfrm>
          <a:prstGeom prst="rect">
            <a:avLst/>
          </a:prstGeom>
        </p:spPr>
        <p:txBody>
          <a:bodyPr wrap="square">
            <a:spAutoFit/>
          </a:bodyPr>
          <a:lstStyle/>
          <a:p>
            <a:r>
              <a:rPr lang="en-US" sz="2800" dirty="0">
                <a:solidFill>
                  <a:srgbClr val="0070C0"/>
                </a:solidFill>
                <a:latin typeface="Times New Roman" panose="02020603050405020304" pitchFamily="18" charset="0"/>
                <a:cs typeface="Times New Roman" panose="02020603050405020304" pitchFamily="18" charset="0"/>
              </a:rPr>
              <a:t> output Screens</a:t>
            </a:r>
          </a:p>
          <a:p>
            <a:endParaRPr lang="en-US" dirty="0"/>
          </a:p>
        </p:txBody>
      </p:sp>
      <p:pic>
        <p:nvPicPr>
          <p:cNvPr id="5" name="image85.jpeg"/>
          <p:cNvPicPr/>
          <p:nvPr/>
        </p:nvPicPr>
        <p:blipFill>
          <a:blip r:embed="rId2" cstate="print"/>
          <a:stretch>
            <a:fillRect/>
          </a:stretch>
        </p:blipFill>
        <p:spPr>
          <a:xfrm>
            <a:off x="885434" y="1419169"/>
            <a:ext cx="5168069" cy="4735445"/>
          </a:xfrm>
          <a:prstGeom prst="rect">
            <a:avLst/>
          </a:prstGeom>
        </p:spPr>
      </p:pic>
      <p:pic>
        <p:nvPicPr>
          <p:cNvPr id="6" name="image86.jpeg"/>
          <p:cNvPicPr/>
          <p:nvPr/>
        </p:nvPicPr>
        <p:blipFill>
          <a:blip r:embed="rId3" cstate="print"/>
          <a:stretch>
            <a:fillRect/>
          </a:stretch>
        </p:blipFill>
        <p:spPr>
          <a:xfrm>
            <a:off x="6506307" y="1419169"/>
            <a:ext cx="5029200" cy="4735445"/>
          </a:xfrm>
          <a:prstGeom prst="rect">
            <a:avLst/>
          </a:prstGeom>
        </p:spPr>
      </p:pic>
      <p:sp>
        <p:nvSpPr>
          <p:cNvPr id="7" name="Rectangle 6"/>
          <p:cNvSpPr/>
          <p:nvPr/>
        </p:nvSpPr>
        <p:spPr>
          <a:xfrm>
            <a:off x="1184460" y="1002387"/>
            <a:ext cx="2929969" cy="400110"/>
          </a:xfrm>
          <a:prstGeom prst="rect">
            <a:avLst/>
          </a:prstGeom>
        </p:spPr>
        <p:txBody>
          <a:bodyPr wrap="none">
            <a:spAutoFit/>
          </a:bodyPr>
          <a:lstStyle/>
          <a:p>
            <a:pPr marL="1485265" marR="0">
              <a:spcBef>
                <a:spcPts val="0"/>
              </a:spcBef>
              <a:spcAft>
                <a:spcPts val="0"/>
              </a:spcAft>
            </a:pPr>
            <a:r>
              <a:rPr lang="en-US" sz="2000" b="1" dirty="0">
                <a:solidFill>
                  <a:srgbClr val="0070C0"/>
                </a:solidFill>
                <a:latin typeface="Times New Roman" panose="02020603050405020304" pitchFamily="18" charset="0"/>
                <a:cs typeface="Times New Roman" panose="02020603050405020304" pitchFamily="18" charset="0"/>
              </a:rPr>
              <a:t>Home Page</a:t>
            </a:r>
            <a:endParaRPr lang="en-US"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7"/>
          <p:cNvSpPr/>
          <p:nvPr/>
        </p:nvSpPr>
        <p:spPr>
          <a:xfrm>
            <a:off x="5571821" y="1017776"/>
            <a:ext cx="3760260" cy="400110"/>
          </a:xfrm>
          <a:prstGeom prst="rect">
            <a:avLst/>
          </a:prstGeom>
        </p:spPr>
        <p:txBody>
          <a:bodyPr wrap="none">
            <a:spAutoFit/>
          </a:bodyPr>
          <a:lstStyle/>
          <a:p>
            <a:pPr marL="1485265" marR="0">
              <a:spcBef>
                <a:spcPts val="0"/>
              </a:spcBef>
              <a:spcAft>
                <a:spcPts val="0"/>
              </a:spcAft>
            </a:pPr>
            <a:r>
              <a:rPr lang="en-US" sz="2000" b="1" dirty="0">
                <a:solidFill>
                  <a:srgbClr val="0070C0"/>
                </a:solidFill>
                <a:latin typeface="Times New Roman" panose="02020603050405020304" pitchFamily="18" charset="0"/>
                <a:ea typeface="Times New Roman" panose="02020603050405020304" pitchFamily="18" charset="0"/>
              </a:rPr>
              <a:t>About Admin</a:t>
            </a:r>
            <a:r>
              <a:rPr lang="en-US" sz="2000" b="1" spc="-40" dirty="0">
                <a:solidFill>
                  <a:srgbClr val="0070C0"/>
                </a:solidFill>
                <a:latin typeface="Times New Roman" panose="02020603050405020304" pitchFamily="18" charset="0"/>
                <a:ea typeface="Times New Roman" panose="02020603050405020304" pitchFamily="18" charset="0"/>
              </a:rPr>
              <a:t> </a:t>
            </a:r>
            <a:r>
              <a:rPr lang="en-US" sz="2000" b="1" dirty="0">
                <a:solidFill>
                  <a:srgbClr val="0070C0"/>
                </a:solidFill>
                <a:latin typeface="Times New Roman" panose="02020603050405020304" pitchFamily="18" charset="0"/>
                <a:ea typeface="Times New Roman" panose="02020603050405020304" pitchFamily="18" charset="0"/>
              </a:rPr>
              <a:t>Page</a:t>
            </a:r>
            <a:endParaRPr lang="en-US"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3520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7.jpeg"/>
          <p:cNvPicPr/>
          <p:nvPr/>
        </p:nvPicPr>
        <p:blipFill>
          <a:blip r:embed="rId2" cstate="print"/>
          <a:stretch>
            <a:fillRect/>
          </a:stretch>
        </p:blipFill>
        <p:spPr>
          <a:xfrm>
            <a:off x="1723293" y="1368326"/>
            <a:ext cx="8704384" cy="4487351"/>
          </a:xfrm>
          <a:prstGeom prst="rect">
            <a:avLst/>
          </a:prstGeom>
        </p:spPr>
      </p:pic>
      <p:sp>
        <p:nvSpPr>
          <p:cNvPr id="5" name="Rectangle 4"/>
          <p:cNvSpPr/>
          <p:nvPr/>
        </p:nvSpPr>
        <p:spPr>
          <a:xfrm>
            <a:off x="4657743" y="844034"/>
            <a:ext cx="2713435" cy="400110"/>
          </a:xfrm>
          <a:prstGeom prst="rect">
            <a:avLst/>
          </a:prstGeom>
        </p:spPr>
        <p:txBody>
          <a:bodyPr wrap="none">
            <a:spAutoFit/>
          </a:bodyPr>
          <a:lstStyle/>
          <a:p>
            <a:r>
              <a:rPr lang="en-US" sz="2000" b="1" dirty="0">
                <a:solidFill>
                  <a:srgbClr val="0070C0"/>
                </a:solidFill>
                <a:latin typeface="Times New Roman" panose="02020603050405020304" pitchFamily="18" charset="0"/>
                <a:ea typeface="Times New Roman" panose="02020603050405020304" pitchFamily="18" charset="0"/>
              </a:rPr>
              <a:t>Account</a:t>
            </a:r>
            <a:r>
              <a:rPr lang="en-US" sz="2000" b="1" spc="15" dirty="0">
                <a:solidFill>
                  <a:srgbClr val="0070C0"/>
                </a:solidFill>
                <a:latin typeface="Times New Roman" panose="02020603050405020304" pitchFamily="18" charset="0"/>
                <a:ea typeface="Times New Roman" panose="02020603050405020304" pitchFamily="18" charset="0"/>
              </a:rPr>
              <a:t> </a:t>
            </a:r>
            <a:r>
              <a:rPr lang="en-US" sz="2000" b="1" dirty="0">
                <a:solidFill>
                  <a:srgbClr val="0070C0"/>
                </a:solidFill>
                <a:latin typeface="Times New Roman" panose="02020603050405020304" pitchFamily="18" charset="0"/>
                <a:ea typeface="Times New Roman" panose="02020603050405020304" pitchFamily="18" charset="0"/>
              </a:rPr>
              <a:t>Creation</a:t>
            </a:r>
            <a:r>
              <a:rPr lang="en-US" sz="2000" b="1" spc="-35" dirty="0">
                <a:solidFill>
                  <a:srgbClr val="0070C0"/>
                </a:solidFill>
                <a:latin typeface="Times New Roman" panose="02020603050405020304" pitchFamily="18" charset="0"/>
                <a:ea typeface="Times New Roman" panose="02020603050405020304" pitchFamily="18" charset="0"/>
              </a:rPr>
              <a:t> </a:t>
            </a:r>
            <a:r>
              <a:rPr lang="en-US" sz="2000" b="1" dirty="0">
                <a:solidFill>
                  <a:srgbClr val="0070C0"/>
                </a:solidFill>
                <a:latin typeface="Times New Roman" panose="02020603050405020304" pitchFamily="18" charset="0"/>
                <a:ea typeface="Times New Roman" panose="02020603050405020304" pitchFamily="18" charset="0"/>
              </a:rPr>
              <a:t>Page</a:t>
            </a:r>
            <a:endParaRPr lang="en-US" sz="2000" b="1" dirty="0">
              <a:solidFill>
                <a:srgbClr val="0070C0"/>
              </a:solidFill>
            </a:endParaRPr>
          </a:p>
        </p:txBody>
      </p:sp>
    </p:spTree>
    <p:extLst>
      <p:ext uri="{BB962C8B-B14F-4D97-AF65-F5344CB8AC3E}">
        <p14:creationId xmlns:p14="http://schemas.microsoft.com/office/powerpoint/2010/main" val="386773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8.jpeg"/>
          <p:cNvPicPr/>
          <p:nvPr/>
        </p:nvPicPr>
        <p:blipFill>
          <a:blip r:embed="rId2" cstate="print"/>
          <a:stretch>
            <a:fillRect/>
          </a:stretch>
        </p:blipFill>
        <p:spPr>
          <a:xfrm>
            <a:off x="1714500" y="1178169"/>
            <a:ext cx="8466991" cy="5073162"/>
          </a:xfrm>
          <a:prstGeom prst="rect">
            <a:avLst/>
          </a:prstGeom>
        </p:spPr>
      </p:pic>
      <p:sp>
        <p:nvSpPr>
          <p:cNvPr id="5" name="Rectangle 4"/>
          <p:cNvSpPr/>
          <p:nvPr/>
        </p:nvSpPr>
        <p:spPr>
          <a:xfrm>
            <a:off x="2566163" y="624226"/>
            <a:ext cx="3954480" cy="400110"/>
          </a:xfrm>
          <a:prstGeom prst="rect">
            <a:avLst/>
          </a:prstGeom>
        </p:spPr>
        <p:txBody>
          <a:bodyPr wrap="none">
            <a:spAutoFit/>
          </a:bodyPr>
          <a:lstStyle/>
          <a:p>
            <a:pPr marL="1948180" marR="0">
              <a:spcBef>
                <a:spcPts val="0"/>
              </a:spcBef>
              <a:spcAft>
                <a:spcPts val="0"/>
              </a:spcAft>
            </a:pPr>
            <a:r>
              <a:rPr lang="en-US" sz="2000" b="1" dirty="0">
                <a:solidFill>
                  <a:srgbClr val="0070C0"/>
                </a:solidFill>
                <a:latin typeface="Times New Roman" panose="02020603050405020304" pitchFamily="18" charset="0"/>
                <a:ea typeface="Times New Roman" panose="02020603050405020304" pitchFamily="18" charset="0"/>
              </a:rPr>
              <a:t>User Login</a:t>
            </a:r>
            <a:r>
              <a:rPr lang="en-US" sz="2000" b="1" spc="-20" dirty="0">
                <a:solidFill>
                  <a:srgbClr val="0070C0"/>
                </a:solidFill>
                <a:latin typeface="Times New Roman" panose="02020603050405020304" pitchFamily="18" charset="0"/>
                <a:ea typeface="Times New Roman" panose="02020603050405020304" pitchFamily="18" charset="0"/>
              </a:rPr>
              <a:t> </a:t>
            </a:r>
            <a:r>
              <a:rPr lang="en-US" sz="2000" b="1" dirty="0">
                <a:solidFill>
                  <a:srgbClr val="0070C0"/>
                </a:solidFill>
                <a:latin typeface="Times New Roman" panose="02020603050405020304" pitchFamily="18" charset="0"/>
                <a:ea typeface="Times New Roman" panose="02020603050405020304" pitchFamily="18" charset="0"/>
              </a:rPr>
              <a:t>Page</a:t>
            </a:r>
            <a:endParaRPr lang="en-US"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165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9.jpeg"/>
          <p:cNvPicPr/>
          <p:nvPr/>
        </p:nvPicPr>
        <p:blipFill>
          <a:blip r:embed="rId2" cstate="print"/>
          <a:stretch>
            <a:fillRect/>
          </a:stretch>
        </p:blipFill>
        <p:spPr>
          <a:xfrm>
            <a:off x="1732084" y="1002323"/>
            <a:ext cx="8598877" cy="5125915"/>
          </a:xfrm>
          <a:prstGeom prst="rect">
            <a:avLst/>
          </a:prstGeom>
        </p:spPr>
      </p:pic>
      <p:sp>
        <p:nvSpPr>
          <p:cNvPr id="5" name="Rectangle 4"/>
          <p:cNvSpPr/>
          <p:nvPr/>
        </p:nvSpPr>
        <p:spPr>
          <a:xfrm>
            <a:off x="3243654" y="602213"/>
            <a:ext cx="3453638" cy="400110"/>
          </a:xfrm>
          <a:prstGeom prst="rect">
            <a:avLst/>
          </a:prstGeom>
        </p:spPr>
        <p:txBody>
          <a:bodyPr wrap="none">
            <a:spAutoFit/>
          </a:bodyPr>
          <a:lstStyle/>
          <a:p>
            <a:pPr marL="1436370" marR="0">
              <a:spcBef>
                <a:spcPts val="0"/>
              </a:spcBef>
              <a:spcAft>
                <a:spcPts val="0"/>
              </a:spcAft>
            </a:pPr>
            <a:r>
              <a:rPr lang="en-US" sz="2000" dirty="0">
                <a:solidFill>
                  <a:srgbClr val="0070C0"/>
                </a:solidFill>
                <a:latin typeface="Times New Roman" panose="02020603050405020304" pitchFamily="18" charset="0"/>
                <a:ea typeface="Times New Roman" panose="02020603050405020304" pitchFamily="18" charset="0"/>
              </a:rPr>
              <a:t> Transaction</a:t>
            </a:r>
            <a:r>
              <a:rPr lang="en-US" sz="2000" spc="-25" dirty="0">
                <a:solidFill>
                  <a:srgbClr val="0070C0"/>
                </a:solidFill>
                <a:latin typeface="Times New Roman" panose="02020603050405020304" pitchFamily="18" charset="0"/>
                <a:ea typeface="Times New Roman" panose="02020603050405020304" pitchFamily="18" charset="0"/>
              </a:rPr>
              <a:t> </a:t>
            </a:r>
            <a:r>
              <a:rPr lang="en-US" sz="2000" dirty="0">
                <a:solidFill>
                  <a:srgbClr val="0070C0"/>
                </a:solidFill>
                <a:latin typeface="Times New Roman" panose="02020603050405020304" pitchFamily="18" charset="0"/>
                <a:ea typeface="Times New Roman" panose="02020603050405020304" pitchFamily="18" charset="0"/>
              </a:rPr>
              <a:t>Page</a:t>
            </a:r>
            <a:endParaRPr lang="en-US"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6215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0.jpeg"/>
          <p:cNvPicPr/>
          <p:nvPr/>
        </p:nvPicPr>
        <p:blipFill>
          <a:blip r:embed="rId2" cstate="print"/>
          <a:stretch>
            <a:fillRect/>
          </a:stretch>
        </p:blipFill>
        <p:spPr>
          <a:xfrm>
            <a:off x="1872762" y="1266092"/>
            <a:ext cx="8247184" cy="4906108"/>
          </a:xfrm>
          <a:prstGeom prst="rect">
            <a:avLst/>
          </a:prstGeom>
        </p:spPr>
      </p:pic>
      <p:sp>
        <p:nvSpPr>
          <p:cNvPr id="5" name="Rectangle 4"/>
          <p:cNvSpPr/>
          <p:nvPr/>
        </p:nvSpPr>
        <p:spPr>
          <a:xfrm>
            <a:off x="4755553" y="756111"/>
            <a:ext cx="1933543" cy="400110"/>
          </a:xfrm>
          <a:prstGeom prst="rect">
            <a:avLst/>
          </a:prstGeom>
        </p:spPr>
        <p:txBody>
          <a:bodyPr wrap="none">
            <a:spAutoFit/>
          </a:bodyPr>
          <a:lstStyle/>
          <a:p>
            <a:r>
              <a:rPr lang="en-US" sz="2000" b="1" spc="-5" dirty="0">
                <a:solidFill>
                  <a:srgbClr val="0070C0"/>
                </a:solidFill>
                <a:latin typeface="Times New Roman" panose="02020603050405020304" pitchFamily="18" charset="0"/>
                <a:ea typeface="Times New Roman" panose="02020603050405020304" pitchFamily="18" charset="0"/>
              </a:rPr>
              <a:t>Bank</a:t>
            </a:r>
            <a:r>
              <a:rPr lang="en-US" sz="2000" b="1" spc="-10" dirty="0">
                <a:solidFill>
                  <a:srgbClr val="0070C0"/>
                </a:solidFill>
                <a:latin typeface="Times New Roman" panose="02020603050405020304" pitchFamily="18" charset="0"/>
                <a:ea typeface="Times New Roman" panose="02020603050405020304" pitchFamily="18" charset="0"/>
              </a:rPr>
              <a:t> </a:t>
            </a:r>
            <a:r>
              <a:rPr lang="en-US" sz="2000" b="1" spc="-5" dirty="0">
                <a:solidFill>
                  <a:srgbClr val="0070C0"/>
                </a:solidFill>
                <a:latin typeface="Times New Roman" panose="02020603050405020304" pitchFamily="18" charset="0"/>
                <a:ea typeface="Times New Roman" panose="02020603050405020304" pitchFamily="18" charset="0"/>
              </a:rPr>
              <a:t>Statement</a:t>
            </a:r>
            <a:endParaRPr lang="en-US" sz="2000" b="1" dirty="0">
              <a:solidFill>
                <a:srgbClr val="0070C0"/>
              </a:solidFill>
            </a:endParaRPr>
          </a:p>
        </p:txBody>
      </p:sp>
    </p:spTree>
    <p:extLst>
      <p:ext uri="{BB962C8B-B14F-4D97-AF65-F5344CB8AC3E}">
        <p14:creationId xmlns:p14="http://schemas.microsoft.com/office/powerpoint/2010/main" val="37354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2545" y="1363484"/>
            <a:ext cx="9326632" cy="4175670"/>
          </a:xfrm>
          <a:prstGeom prst="rect">
            <a:avLst/>
          </a:prstGeom>
        </p:spPr>
        <p:txBody>
          <a:bodyPr wrap="square">
            <a:spAutoFit/>
          </a:bodyPr>
          <a:lstStyle/>
          <a:p>
            <a:r>
              <a:rPr lang="en-IN" sz="2100" b="1" dirty="0">
                <a:latin typeface="Times New Roman" panose="02020603050405020304" pitchFamily="18" charset="0"/>
                <a:cs typeface="Times New Roman" panose="02020603050405020304" pitchFamily="18" charset="0"/>
              </a:rPr>
              <a:t>ABSTRACT</a:t>
            </a:r>
            <a:endParaRPr lang="en-US" sz="2100" b="1"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Brute force and dictionary attacks </a:t>
            </a:r>
            <a:r>
              <a:rPr lang="en-IN" dirty="0">
                <a:latin typeface="Times New Roman" panose="02020603050405020304" pitchFamily="18" charset="0"/>
                <a:cs typeface="Times New Roman" panose="02020603050405020304" pitchFamily="18" charset="0"/>
              </a:rPr>
              <a:t>on password-only remote login services are now widespread and ever increasing. Enabling convenient login for legitimate users while preventing such attacks is a difficult problem, </a:t>
            </a:r>
            <a:r>
              <a:rPr lang="en-IN" b="1" u="sng" dirty="0">
                <a:latin typeface="Times New Roman" panose="02020603050405020304" pitchFamily="18" charset="0"/>
                <a:cs typeface="Times New Roman" panose="02020603050405020304" pitchFamily="18" charset="0"/>
              </a:rPr>
              <a:t>Automated Turing Tests (ATTs) </a:t>
            </a:r>
            <a:r>
              <a:rPr lang="en-IN" dirty="0">
                <a:latin typeface="Times New Roman" panose="02020603050405020304" pitchFamily="18" charset="0"/>
                <a:cs typeface="Times New Roman" panose="02020603050405020304" pitchFamily="18" charset="0"/>
              </a:rPr>
              <a:t>continue to be an effective, easy-to-deploy approach to identify automated malicious login attempts with reasonable cost of inconvenience to users. In this paper we discuss the inadequacy of existing and proposed login protocols designed to address large scale online dictionary attacks (e.g., from a botnet of hundreds of thousands of nodes). We propose a new </a:t>
            </a:r>
            <a:r>
              <a:rPr lang="en-IN" b="1" u="sng" dirty="0">
                <a:latin typeface="Times New Roman" panose="02020603050405020304" pitchFamily="18" charset="0"/>
                <a:cs typeface="Times New Roman" panose="02020603050405020304" pitchFamily="18" charset="0"/>
              </a:rPr>
              <a:t>Password Guessing Resistant Protocol (PGRP), </a:t>
            </a:r>
            <a:r>
              <a:rPr lang="en-IN" dirty="0">
                <a:latin typeface="Times New Roman" panose="02020603050405020304" pitchFamily="18" charset="0"/>
                <a:cs typeface="Times New Roman" panose="02020603050405020304" pitchFamily="18" charset="0"/>
              </a:rPr>
              <a:t>derived upon revisiting prior proposals designed to restrict such attacks. While PGRP limits the total number of login attempts from unknown remote hosts to as low as a single attempt per username, legitimate users in most cases (e.g., when attempts are made from </a:t>
            </a:r>
            <a:r>
              <a:rPr lang="en-IN" i="1" dirty="0">
                <a:latin typeface="Times New Roman" panose="02020603050405020304" pitchFamily="18" charset="0"/>
                <a:cs typeface="Times New Roman" panose="02020603050405020304" pitchFamily="18" charset="0"/>
              </a:rPr>
              <a:t>known</a:t>
            </a:r>
            <a:r>
              <a:rPr lang="en-IN" dirty="0">
                <a:latin typeface="Times New Roman" panose="02020603050405020304" pitchFamily="18" charset="0"/>
                <a:cs typeface="Times New Roman" panose="02020603050405020304" pitchFamily="18" charset="0"/>
              </a:rPr>
              <a:t>, frequently-used machines) can make several failed login attempts before being challenged with an ATT. We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performance of PGRP with two real-world datasets and find it more promising than existing proposals</a:t>
            </a:r>
            <a:r>
              <a:rPr lang="en-IN" dirty="0"/>
              <a:t>.</a:t>
            </a:r>
            <a:endParaRPr lang="en-US" dirty="0"/>
          </a:p>
        </p:txBody>
      </p:sp>
      <p:sp>
        <p:nvSpPr>
          <p:cNvPr id="6" name="Rectangle 5"/>
          <p:cNvSpPr/>
          <p:nvPr/>
        </p:nvSpPr>
        <p:spPr>
          <a:xfrm>
            <a:off x="1672545" y="602948"/>
            <a:ext cx="8932061"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Advanced techniques in rule creation for threat detection</a:t>
            </a:r>
            <a:endParaRPr lang="en-US" sz="2800" dirty="0"/>
          </a:p>
        </p:txBody>
      </p:sp>
    </p:spTree>
    <p:extLst>
      <p:ext uri="{BB962C8B-B14F-4D97-AF65-F5344CB8AC3E}">
        <p14:creationId xmlns:p14="http://schemas.microsoft.com/office/powerpoint/2010/main" val="393525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w ECA Cyber Security policy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40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9438" y="1595654"/>
            <a:ext cx="6096000" cy="2523768"/>
          </a:xfrm>
          <a:prstGeom prst="rect">
            <a:avLst/>
          </a:prstGeom>
        </p:spPr>
        <p:txBody>
          <a:bodyPr>
            <a:spAutoFit/>
          </a:bodyPr>
          <a:lstStyle/>
          <a:p>
            <a:r>
              <a:rPr lang="en-US" sz="3200" dirty="0">
                <a:solidFill>
                  <a:schemeClr val="bg1"/>
                </a:solidFill>
                <a:latin typeface="Times New Roman" panose="02020603050405020304" pitchFamily="18" charset="0"/>
                <a:cs typeface="Times New Roman" panose="02020603050405020304" pitchFamily="18" charset="0"/>
              </a:rPr>
              <a:t>Conclusion</a:t>
            </a:r>
          </a:p>
          <a:p>
            <a:endParaRPr lang="en-US" dirty="0">
              <a:solidFill>
                <a:schemeClr val="bg1"/>
              </a:solidFill>
            </a:endParaRPr>
          </a:p>
          <a:p>
            <a:pPr algn="just"/>
            <a:r>
              <a:rPr lang="en-US" dirty="0">
                <a:solidFill>
                  <a:schemeClr val="bg1"/>
                </a:solidFill>
                <a:latin typeface="Times New Roman" panose="02020603050405020304" pitchFamily="18" charset="0"/>
                <a:cs typeface="Times New Roman" panose="02020603050405020304" pitchFamily="18" charset="0"/>
              </a:rPr>
              <a:t>Now a days a lot of cyber attacks are increased widely ,to reduce those the ATT is used with PGRP.</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PGRP is more restrictive against brute force and dictionary attacks while safely allowing a large number of free failed attempts for legitimate users and doesn’t allow a large number of free failed attempts for non-legitimate users.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690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193" y="444255"/>
            <a:ext cx="10515600" cy="1325563"/>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FUTURE ENHANCEMENTS</a:t>
            </a:r>
          </a:p>
        </p:txBody>
      </p:sp>
      <p:sp>
        <p:nvSpPr>
          <p:cNvPr id="3" name="Content Placeholder 2"/>
          <p:cNvSpPr>
            <a:spLocks noGrp="1"/>
          </p:cNvSpPr>
          <p:nvPr>
            <p:ph idx="1"/>
          </p:nvPr>
        </p:nvSpPr>
        <p:spPr>
          <a:xfrm>
            <a:off x="1198685" y="1597025"/>
            <a:ext cx="8666285" cy="4351338"/>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Looking ahead, several avenues for future work can further enhance the impact and capabilities of our project: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Enhanced Rule Creation Techniques</a:t>
            </a:r>
          </a:p>
          <a:p>
            <a:r>
              <a:rPr lang="en-US" sz="2400" dirty="0">
                <a:latin typeface="Times New Roman" panose="02020603050405020304" pitchFamily="18" charset="0"/>
                <a:cs typeface="Times New Roman" panose="02020603050405020304" pitchFamily="18" charset="0"/>
              </a:rPr>
              <a:t>Integration with Threat Intelligence Platforms</a:t>
            </a:r>
          </a:p>
          <a:p>
            <a:r>
              <a:rPr lang="en-US" sz="2400" dirty="0">
                <a:latin typeface="Times New Roman" panose="02020603050405020304" pitchFamily="18" charset="0"/>
                <a:cs typeface="Times New Roman" panose="02020603050405020304" pitchFamily="18" charset="0"/>
              </a:rPr>
              <a:t>Behavioral Analysis and User Entity Behavior Analytics </a:t>
            </a:r>
          </a:p>
          <a:p>
            <a:r>
              <a:rPr lang="en-US" sz="2400" dirty="0">
                <a:latin typeface="Times New Roman" panose="02020603050405020304" pitchFamily="18" charset="0"/>
                <a:cs typeface="Times New Roman" panose="02020603050405020304" pitchFamily="18" charset="0"/>
              </a:rPr>
              <a:t>Automated Response and Orchestration</a:t>
            </a:r>
          </a:p>
          <a:p>
            <a:r>
              <a:rPr lang="en-US" sz="2400" dirty="0">
                <a:latin typeface="Times New Roman" panose="02020603050405020304" pitchFamily="18" charset="0"/>
                <a:cs typeface="Times New Roman" panose="02020603050405020304" pitchFamily="18" charset="0"/>
              </a:rPr>
              <a:t>Scalability and Performance Optimization</a:t>
            </a:r>
          </a:p>
          <a:p>
            <a:r>
              <a:rPr lang="en-US" sz="2400" dirty="0">
                <a:latin typeface="Times New Roman" panose="02020603050405020304" pitchFamily="18" charset="0"/>
                <a:cs typeface="Times New Roman" panose="02020603050405020304" pitchFamily="18" charset="0"/>
              </a:rPr>
              <a:t>Compliance and Regulatory Requirements</a:t>
            </a:r>
          </a:p>
          <a:p>
            <a:r>
              <a:rPr lang="en-US" sz="2400" dirty="0">
                <a:latin typeface="Times New Roman" panose="02020603050405020304" pitchFamily="18" charset="0"/>
                <a:cs typeface="Times New Roman" panose="02020603050405020304" pitchFamily="18" charset="0"/>
              </a:rPr>
              <a:t>Collaborative Threat Intelligence Sharing</a:t>
            </a:r>
          </a:p>
          <a:p>
            <a:r>
              <a:rPr lang="en-US" sz="2400" dirty="0">
                <a:latin typeface="Times New Roman" panose="02020603050405020304" pitchFamily="18" charset="0"/>
                <a:cs typeface="Times New Roman" panose="02020603050405020304" pitchFamily="18" charset="0"/>
              </a:rPr>
              <a:t>Adaptive Learning and Self-Learning Capabilities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13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ANY QUERIES I DON’T HAVE ANY IDEA REGARDING THIS I WILL EDIT IN COLLEGE BY ASKING SIR</a:t>
            </a:r>
          </a:p>
        </p:txBody>
      </p:sp>
    </p:spTree>
    <p:extLst>
      <p:ext uri="{BB962C8B-B14F-4D97-AF65-F5344CB8AC3E}">
        <p14:creationId xmlns:p14="http://schemas.microsoft.com/office/powerpoint/2010/main" val="309658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ecurity Simple Google Templates"/>
          <p:cNvSpPr>
            <a:spLocks noChangeAspect="1" noChangeArrowheads="1"/>
          </p:cNvSpPr>
          <p:nvPr/>
        </p:nvSpPr>
        <p:spPr bwMode="auto">
          <a:xfrm>
            <a:off x="3331438" y="1807429"/>
            <a:ext cx="2764562" cy="27645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Word writing text Thank You. Business photo showcasing a polite expression  used when acknowledging a gift or service Male human wear formal work suit  presenting presentation using smart device Photos | Ado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809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0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4938" y="1600172"/>
            <a:ext cx="2031325" cy="369332"/>
          </a:xfrm>
          <a:prstGeom prst="rect">
            <a:avLst/>
          </a:prstGeom>
        </p:spPr>
        <p:txBody>
          <a:bodyPr wrap="none">
            <a:spAutoFit/>
          </a:bodyPr>
          <a:lstStyle/>
          <a:p>
            <a:r>
              <a:rPr lang="en-US" b="1" dirty="0">
                <a:solidFill>
                  <a:srgbClr val="0070C0"/>
                </a:solidFill>
                <a:latin typeface="Times New Roman" panose="02020603050405020304" pitchFamily="18" charset="0"/>
                <a:cs typeface="Times New Roman" panose="02020603050405020304" pitchFamily="18" charset="0"/>
              </a:rPr>
              <a:t>INTRODUCTION</a:t>
            </a:r>
            <a:endParaRPr lang="en-US" dirty="0"/>
          </a:p>
        </p:txBody>
      </p:sp>
      <p:sp>
        <p:nvSpPr>
          <p:cNvPr id="5" name="Rectangle 4"/>
          <p:cNvSpPr/>
          <p:nvPr/>
        </p:nvSpPr>
        <p:spPr>
          <a:xfrm>
            <a:off x="2584938" y="2198077"/>
            <a:ext cx="7482254"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Online guessing attacks on password-based systems are inevitable and commonly observed against web applications identified password guessing attacks on websites as a top cyber security risk. SSH servers that disallow standard password authentication may also suffer guessing attacks, e.g., through the exploitation of a lesser known/used SSH server configuration called keyboard interactive authentication. However, online attacks have some inherent disadvantages compared to offline attacks: attacking machines must engage in an interactive protocol, thus allowing easier detection; and in most cases</a:t>
            </a:r>
            <a:endParaRPr lang="en-US" dirty="0"/>
          </a:p>
        </p:txBody>
      </p:sp>
    </p:spTree>
    <p:extLst>
      <p:ext uri="{BB962C8B-B14F-4D97-AF65-F5344CB8AC3E}">
        <p14:creationId xmlns:p14="http://schemas.microsoft.com/office/powerpoint/2010/main" val="224419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792" y="1220467"/>
            <a:ext cx="7836878" cy="5078313"/>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However, users increasingly dislike ATTs as these are perceived as an (unnecessary) extra step; for usability issues related to commonly used </a:t>
            </a:r>
            <a:r>
              <a:rPr lang="en-IN" b="1" u="sng" dirty="0">
                <a:latin typeface="Times New Roman" panose="02020603050405020304" pitchFamily="18" charset="0"/>
                <a:cs typeface="Times New Roman" panose="02020603050405020304" pitchFamily="18" charset="0"/>
              </a:rPr>
              <a:t>CAPTCHAs</a:t>
            </a: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Due to successful attacks which break ATTs without human solvers </a:t>
            </a:r>
            <a:r>
              <a:rPr lang="en-IN" b="1" u="sng" dirty="0">
                <a:latin typeface="Times New Roman" panose="02020603050405020304" pitchFamily="18" charset="0"/>
                <a:cs typeface="Times New Roman" panose="02020603050405020304" pitchFamily="18" charset="0"/>
              </a:rPr>
              <a:t>ATTs perceived to be more difficult for bots are being deployed</a:t>
            </a:r>
            <a:r>
              <a:rPr lang="en-IN" dirty="0">
                <a:latin typeface="Times New Roman" panose="02020603050405020304" pitchFamily="18" charset="0"/>
                <a:cs typeface="Times New Roman" panose="02020603050405020304" pitchFamily="18" charset="0"/>
              </a:rPr>
              <a:t>. Account locking is a customary mechanism to prevent an adversary from </a:t>
            </a:r>
            <a:r>
              <a:rPr lang="en-IN" b="1" u="sng" dirty="0">
                <a:latin typeface="Times New Roman" panose="02020603050405020304" pitchFamily="18" charset="0"/>
                <a:cs typeface="Times New Roman" panose="02020603050405020304" pitchFamily="18" charset="0"/>
              </a:rPr>
              <a:t>attempting multiple passwords for a particular username</a:t>
            </a: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Although locking is generally temporary, the adversary can mount a </a:t>
            </a:r>
            <a:r>
              <a:rPr lang="en-IN" b="1" u="sng" dirty="0" err="1">
                <a:latin typeface="Times New Roman" panose="02020603050405020304" pitchFamily="18" charset="0"/>
                <a:cs typeface="Times New Roman" panose="02020603050405020304" pitchFamily="18" charset="0"/>
              </a:rPr>
              <a:t>DoS</a:t>
            </a:r>
            <a:r>
              <a:rPr lang="en-IN" dirty="0">
                <a:latin typeface="Times New Roman" panose="02020603050405020304" pitchFamily="18" charset="0"/>
                <a:cs typeface="Times New Roman" panose="02020603050405020304" pitchFamily="18" charset="0"/>
              </a:rPr>
              <a:t> attack by making enough failed login attempts to lock a particular account. Delaying </a:t>
            </a:r>
            <a:r>
              <a:rPr lang="en-IN" b="1" u="sng" dirty="0">
                <a:latin typeface="Times New Roman" panose="02020603050405020304" pitchFamily="18" charset="0"/>
                <a:cs typeface="Times New Roman" panose="02020603050405020304" pitchFamily="18" charset="0"/>
              </a:rPr>
              <a:t>server response after receiving user credentials</a:t>
            </a:r>
            <a:r>
              <a:rPr lang="en-IN" dirty="0">
                <a:latin typeface="Times New Roman" panose="02020603050405020304" pitchFamily="18" charset="0"/>
                <a:cs typeface="Times New Roman" panose="02020603050405020304" pitchFamily="18" charset="0"/>
              </a:rPr>
              <a:t>, whether the password is correct or incorrect, prevents the adversary from attempting a large number of passwords in a reasonable amount of time for a particular username.</a:t>
            </a: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Traditional password-based authentication is not suitable for any untrusted environment (e.g., a key logger may record all keystrokes, including passwords in a system, and forward those to a remote attacker). </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815449" y="701665"/>
            <a:ext cx="2319866" cy="369332"/>
          </a:xfrm>
          <a:prstGeom prst="rect">
            <a:avLst/>
          </a:prstGeom>
        </p:spPr>
        <p:txBody>
          <a:bodyPr wrap="none">
            <a:spAutoFit/>
          </a:bodyPr>
          <a:lstStyle/>
          <a:p>
            <a:r>
              <a:rPr lang="en-IN" b="1" dirty="0">
                <a:solidFill>
                  <a:srgbClr val="0070C0"/>
                </a:solidFill>
                <a:latin typeface="Times New Roman" panose="02020603050405020304" pitchFamily="18" charset="0"/>
                <a:cs typeface="Times New Roman" panose="02020603050405020304" pitchFamily="18" charset="0"/>
              </a:rPr>
              <a:t>EXISTING SYSTEM</a:t>
            </a:r>
            <a:endParaRPr lang="en-US" dirty="0"/>
          </a:p>
        </p:txBody>
      </p:sp>
    </p:spTree>
    <p:extLst>
      <p:ext uri="{BB962C8B-B14F-4D97-AF65-F5344CB8AC3E}">
        <p14:creationId xmlns:p14="http://schemas.microsoft.com/office/powerpoint/2010/main" val="353965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116" y="819671"/>
            <a:ext cx="9155722" cy="4031873"/>
          </a:xfrm>
          <a:prstGeom prst="rect">
            <a:avLst/>
          </a:prstGeom>
        </p:spPr>
        <p:txBody>
          <a:bodyPr wrap="square">
            <a:spAutoFit/>
          </a:bodyPr>
          <a:lstStyle/>
          <a:p>
            <a:r>
              <a:rPr lang="en-IN" b="1" dirty="0">
                <a:solidFill>
                  <a:srgbClr val="0070C0"/>
                </a:solidFill>
                <a:latin typeface="Times New Roman" panose="02020603050405020304" pitchFamily="18" charset="0"/>
                <a:cs typeface="Times New Roman" panose="02020603050405020304" pitchFamily="18" charset="0"/>
              </a:rPr>
              <a:t>DISADVANTAGES</a:t>
            </a:r>
          </a:p>
          <a:p>
            <a:endParaRPr lang="en-US" dirty="0"/>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Break ATTs without human solvers ATTs (Automated Turing Tests).</a:t>
            </a:r>
          </a:p>
          <a:p>
            <a:pPr lvl="0" algn="just"/>
            <a:endParaRPr lang="en-US"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Delaying server response after receiving user credentials.</a:t>
            </a:r>
          </a:p>
          <a:p>
            <a:pPr marL="285750" lvl="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when a certain number of failed attempts occur from a given </a:t>
            </a:r>
            <a:r>
              <a:rPr lang="en-IN" sz="2000" dirty="0" err="1">
                <a:latin typeface="Times New Roman" panose="02020603050405020304" pitchFamily="18" charset="0"/>
                <a:cs typeface="Times New Roman" panose="02020603050405020304" pitchFamily="18" charset="0"/>
              </a:rPr>
              <a:t>machine,allowing</a:t>
            </a:r>
            <a:r>
              <a:rPr lang="en-IN" sz="2000" dirty="0">
                <a:latin typeface="Times New Roman" panose="02020603050405020304" pitchFamily="18" charset="0"/>
                <a:cs typeface="Times New Roman" panose="02020603050405020304" pitchFamily="18" charset="0"/>
              </a:rPr>
              <a:t> more attempts without.</a:t>
            </a:r>
          </a:p>
          <a:p>
            <a:pPr marL="285750" lvl="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 not prevent existing such attacks in un trusted environments.</a:t>
            </a:r>
          </a:p>
          <a:p>
            <a:pPr marL="285750" lvl="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Key logger may record all keystrokes, including passwords in a </a:t>
            </a:r>
            <a:r>
              <a:rPr lang="en-IN" sz="2000" dirty="0" err="1">
                <a:latin typeface="Times New Roman" panose="02020603050405020304" pitchFamily="18" charset="0"/>
                <a:cs typeface="Times New Roman" panose="02020603050405020304" pitchFamily="18" charset="0"/>
              </a:rPr>
              <a:t>system,and</a:t>
            </a:r>
            <a:r>
              <a:rPr lang="en-IN" sz="2000" dirty="0">
                <a:latin typeface="Times New Roman" panose="02020603050405020304" pitchFamily="18" charset="0"/>
                <a:cs typeface="Times New Roman" panose="02020603050405020304" pitchFamily="18" charset="0"/>
              </a:rPr>
              <a:t> forward those to a remote attacker.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83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6620" y="858168"/>
            <a:ext cx="8897815" cy="4647426"/>
          </a:xfrm>
          <a:prstGeom prst="rect">
            <a:avLst/>
          </a:prstGeom>
        </p:spPr>
        <p:txBody>
          <a:bodyPr wrap="square">
            <a:spAutoFit/>
          </a:bodyPr>
          <a:lstStyle/>
          <a:p>
            <a:pPr algn="just"/>
            <a:r>
              <a:rPr lang="en-US" sz="2400" b="1" dirty="0">
                <a:solidFill>
                  <a:srgbClr val="0070C0"/>
                </a:solidFill>
                <a:latin typeface="Times New Roman" panose="02020603050405020304" pitchFamily="18" charset="0"/>
                <a:cs typeface="Times New Roman" panose="02020603050405020304" pitchFamily="18" charset="0"/>
              </a:rPr>
              <a:t>METHADOLOGY</a:t>
            </a:r>
          </a:p>
          <a:p>
            <a:pPr algn="just"/>
            <a:endParaRPr lang="en-US" sz="2400" b="1" dirty="0">
              <a:solidFill>
                <a:srgbClr val="0070C0"/>
              </a:solidFill>
              <a:latin typeface="Times New Roman" panose="02020603050405020304" pitchFamily="18" charset="0"/>
              <a:cs typeface="Times New Roman" panose="02020603050405020304" pitchFamily="18" charset="0"/>
            </a:endParaRPr>
          </a:p>
          <a:p>
            <a:pPr algn="just"/>
            <a:r>
              <a:rPr lang="en-US" sz="2400" b="1" dirty="0">
                <a:solidFill>
                  <a:srgbClr val="0070C0"/>
                </a:solidFill>
                <a:latin typeface="Times New Roman" panose="02020603050405020304" pitchFamily="18" charset="0"/>
                <a:cs typeface="Times New Roman" panose="02020603050405020304" pitchFamily="18" charset="0"/>
              </a:rPr>
              <a:t>PGRP</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Defenses against Online Password Guessing Attacks with PGRP Protocol Goals</a:t>
            </a:r>
          </a:p>
          <a:p>
            <a:pPr algn="just"/>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Our objective for PGRP include the following:</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The login protocol should make brute force and dictionary attacks ineffective even for adversaries with access to large botnets.</a:t>
            </a:r>
          </a:p>
          <a:p>
            <a:pPr marL="742950" lvl="1" indent="-28575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The protocol should not have any significant impact on usability (user convenience). For example: for legitimate users, any additional steps besides entering login credentials should be minimal. Increasing the security of the protocol must have minimal effect in decreasing the login usability.</a:t>
            </a:r>
          </a:p>
          <a:p>
            <a:pPr marL="742950" lvl="1" indent="-28575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The protocol should be easy to deploy and scalable, requiring minimum computational resources in terms of memory, processing time, and disk space.</a:t>
            </a:r>
          </a:p>
        </p:txBody>
      </p:sp>
    </p:spTree>
    <p:extLst>
      <p:ext uri="{BB962C8B-B14F-4D97-AF65-F5344CB8AC3E}">
        <p14:creationId xmlns:p14="http://schemas.microsoft.com/office/powerpoint/2010/main" val="234237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1134" y="694564"/>
            <a:ext cx="3318537" cy="400110"/>
          </a:xfrm>
          <a:prstGeom prst="rect">
            <a:avLst/>
          </a:prstGeom>
        </p:spPr>
        <p:txBody>
          <a:bodyPr wrap="none">
            <a:spAutoFit/>
          </a:bodyPr>
          <a:lstStyle/>
          <a:p>
            <a:r>
              <a:rPr lang="en-US" sz="2000" b="1" dirty="0">
                <a:solidFill>
                  <a:srgbClr val="0070C0"/>
                </a:solidFill>
              </a:rPr>
              <a:t>PGRP WORKING PROCESS</a:t>
            </a:r>
          </a:p>
        </p:txBody>
      </p:sp>
      <p:pic>
        <p:nvPicPr>
          <p:cNvPr id="5" name="Picture 4">
            <a:extLst>
              <a:ext uri="{FF2B5EF4-FFF2-40B4-BE49-F238E27FC236}">
                <a16:creationId xmlns:a16="http://schemas.microsoft.com/office/drawing/2014/main" id="{4ED20E28-61D7-4853-ABAC-2117CC31BD0F}"/>
              </a:ext>
            </a:extLst>
          </p:cNvPr>
          <p:cNvPicPr>
            <a:picLocks noChangeAspect="1"/>
          </p:cNvPicPr>
          <p:nvPr/>
        </p:nvPicPr>
        <p:blipFill>
          <a:blip r:embed="rId2"/>
          <a:srcRect/>
          <a:stretch>
            <a:fillRect/>
          </a:stretch>
        </p:blipFill>
        <p:spPr bwMode="auto">
          <a:xfrm>
            <a:off x="1263760" y="1248241"/>
            <a:ext cx="10758195" cy="5152559"/>
          </a:xfrm>
          <a:prstGeom prst="rect">
            <a:avLst/>
          </a:prstGeom>
          <a:noFill/>
          <a:ln w="9525">
            <a:noFill/>
            <a:miter lim="800000"/>
            <a:headEnd/>
            <a:tailEnd/>
          </a:ln>
        </p:spPr>
      </p:pic>
    </p:spTree>
    <p:extLst>
      <p:ext uri="{BB962C8B-B14F-4D97-AF65-F5344CB8AC3E}">
        <p14:creationId xmlns:p14="http://schemas.microsoft.com/office/powerpoint/2010/main" val="109035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2921" y="760192"/>
            <a:ext cx="8540263" cy="4431983"/>
          </a:xfrm>
          <a:prstGeom prst="rect">
            <a:avLst/>
          </a:prstGeom>
        </p:spPr>
        <p:txBody>
          <a:bodyPr wrap="square">
            <a:spAutoFit/>
          </a:bodyPr>
          <a:lstStyle/>
          <a:p>
            <a:r>
              <a:rPr lang="en-IN" sz="2400" b="1" dirty="0">
                <a:solidFill>
                  <a:srgbClr val="0070C0"/>
                </a:solidFill>
                <a:latin typeface="Times New Roman" panose="02020603050405020304" pitchFamily="18" charset="0"/>
                <a:cs typeface="Times New Roman" panose="02020603050405020304" pitchFamily="18" charset="0"/>
              </a:rPr>
              <a:t>PROPOSED SYSTEM  </a:t>
            </a:r>
          </a:p>
          <a:p>
            <a:endParaRPr lang="en-IN" sz="2400"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ATT challenges are used in some login protocols to prevent automated programs from brute force and dictionary attacks. Propose a new Password Guessing Resistant Protocol (PGRP), derived upon revisiting prior proposals designed to restrict such attacks. </a:t>
            </a:r>
          </a:p>
          <a:p>
            <a:pPr algn="just"/>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 deterministic function (</a:t>
            </a:r>
            <a:r>
              <a:rPr lang="en-IN" dirty="0" err="1">
                <a:latin typeface="Times New Roman" panose="02020603050405020304" pitchFamily="18" charset="0"/>
                <a:cs typeface="Times New Roman" panose="02020603050405020304" pitchFamily="18" charset="0"/>
              </a:rPr>
              <a:t>AskATT</a:t>
            </a:r>
            <a:r>
              <a:rPr lang="en-IN" dirty="0">
                <a:latin typeface="Times New Roman" panose="02020603050405020304" pitchFamily="18" charset="0"/>
                <a:cs typeface="Times New Roman" panose="02020603050405020304" pitchFamily="18" charset="0"/>
              </a:rPr>
              <a:t>()) of the entered user credentials is used to decide whether to ask the user an ATT. To improve the security of the PS protocol, suggested a modified protocol in which ATTs are always required once the number of failed login attempts for a particular.</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proposed PGRP scheme is more restrictive against attackers than commonly used countermeasures. At the same time, PGRP requires answering fewer ATTs for all legitimate users, including those who occasionally require multiple attempts to recall a password.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984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2054</TotalTime>
  <Words>1291</Words>
  <Application>Microsoft Office PowerPoint</Application>
  <PresentationFormat>Widescreen</PresentationFormat>
  <Paragraphs>141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MT</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1.CLASS DIAGRAM</vt:lpstr>
      <vt:lpstr> 2.USE CASE  DIAGRAM</vt:lpstr>
      <vt:lpstr>3.SEQUENCE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zahida</dc:creator>
  <cp:lastModifiedBy>Manjunath Pasupula</cp:lastModifiedBy>
  <cp:revision>30</cp:revision>
  <dcterms:created xsi:type="dcterms:W3CDTF">2024-04-07T11:34:04Z</dcterms:created>
  <dcterms:modified xsi:type="dcterms:W3CDTF">2024-04-21T08:18:46Z</dcterms:modified>
</cp:coreProperties>
</file>