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0" r:id="rId5"/>
    <p:sldId id="261" r:id="rId6"/>
    <p:sldId id="262" r:id="rId7"/>
    <p:sldId id="258" r:id="rId8"/>
    <p:sldId id="263" r:id="rId9"/>
    <p:sldId id="264"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sithra Sasithra" initials="SS" lastIdx="1" clrIdx="0">
    <p:extLst>
      <p:ext uri="{19B8F6BF-5375-455C-9EA6-DF929625EA0E}">
        <p15:presenceInfo xmlns:p15="http://schemas.microsoft.com/office/powerpoint/2012/main" xmlns="" userId="1e7b4cc5515311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1T11:17:27.087" idx="1">
    <p:pos x="1326" y="1761"/>
    <p:text>DIGITAL PORTFOLIO 
STUDENT NAME: SASITHRA.S
REGISTER NO:2426j1616
NMID:4F3A8B687646697BAA84FA02063967EB
DEPARTMENT:B.Sc(IT)
COLLEGE:Dr.R.V.Arts And Science College/Bharathiar University </p:text>
    <p:extLst>
      <p:ext uri="{C676402C-5697-4E1C-873F-D02D1690AC5C}">
        <p15:threadingInfo xmlns:p15="http://schemas.microsoft.com/office/powerpoint/2012/main" xmlns=""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8A87A34-81AB-432B-8DAE-1953F412C126}" type="datetimeFigureOut">
              <a:rPr lang="en-US" smtClean="0"/>
              <a:pPr/>
              <a:t>9/8/2025</a:t>
            </a:fld>
            <a:endParaRPr lang="en-US" dirty="0"/>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dirty="0"/>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6D22F896-40B5-4ADD-8801-0D06FADFA095}"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8A87A34-81AB-432B-8DAE-1953F412C126}" type="datetimeFigureOut">
              <a:rPr lang="en-US" smtClean="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8A87A34-81AB-432B-8DAE-1953F412C126}" type="datetimeFigureOut">
              <a:rPr lang="en-US" smtClean="0"/>
              <a:pPr/>
              <a:t>9/8/2025</a:t>
            </a:fld>
            <a:endParaRPr lang="en-US" dirty="0"/>
          </a:p>
        </p:txBody>
      </p:sp>
      <p:sp>
        <p:nvSpPr>
          <p:cNvPr id="9" name="Slide Number Placeholder 8"/>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8A87A34-81AB-432B-8DAE-1953F412C126}" type="datetimeFigureOut">
              <a:rPr lang="en-US" smtClean="0"/>
              <a:pPr/>
              <a:t>9/8/2025</a:t>
            </a:fld>
            <a:endParaRPr lang="en-US" dirty="0"/>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dirty="0"/>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6D22F896-40B5-4ADD-8801-0D06FADFA09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A87A34-81AB-432B-8DAE-1953F412C126}" type="datetimeFigureOut">
              <a:rPr lang="en-US" smtClean="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8A87A34-81AB-432B-8DAE-1953F412C126}" type="datetimeFigureOut">
              <a:rPr lang="en-US" smtClean="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8A87A34-81AB-432B-8DAE-1953F412C126}" type="datetimeFigureOut">
              <a:rPr lang="en-US" smtClean="0"/>
              <a:pPr/>
              <a:t>9/8/2025</a:t>
            </a:fld>
            <a:endParaRPr lang="en-US" dirty="0"/>
          </a:p>
        </p:txBody>
      </p:sp>
      <p:sp>
        <p:nvSpPr>
          <p:cNvPr id="7" name="Slide Number Placeholder 6"/>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8A87A34-81AB-432B-8DAE-1953F412C126}" type="datetimeFigureOut">
              <a:rPr lang="en-US" smtClean="0"/>
              <a:pPr/>
              <a:t>9/8/2025</a:t>
            </a:fld>
            <a:endParaRPr lang="en-US" dirty="0"/>
          </a:p>
        </p:txBody>
      </p:sp>
      <p:sp>
        <p:nvSpPr>
          <p:cNvPr id="22" name="Slide Number Placeholder 21"/>
          <p:cNvSpPr>
            <a:spLocks noGrp="1"/>
          </p:cNvSpPr>
          <p:nvPr>
            <p:ph type="sldNum" sz="quarter" idx="15"/>
          </p:nvPr>
        </p:nvSpPr>
        <p:spPr/>
        <p:txBody>
          <a:bodyPr rtlCol="0"/>
          <a:lstStyle/>
          <a:p>
            <a:fld id="{6D22F896-40B5-4ADD-8801-0D06FADFA095}"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8A87A34-81AB-432B-8DAE-1953F412C126}" type="datetimeFigureOut">
              <a:rPr lang="en-US" smtClean="0"/>
              <a:pPr/>
              <a:t>9/8/2025</a:t>
            </a:fld>
            <a:endParaRPr lang="en-US" dirty="0"/>
          </a:p>
        </p:txBody>
      </p:sp>
      <p:sp>
        <p:nvSpPr>
          <p:cNvPr id="18" name="Slide Number Placeholder 17"/>
          <p:cNvSpPr>
            <a:spLocks noGrp="1"/>
          </p:cNvSpPr>
          <p:nvPr>
            <p:ph type="sldNum" sz="quarter" idx="11"/>
          </p:nvPr>
        </p:nvSpPr>
        <p:spPr/>
        <p:txBody>
          <a:bodyPr rtlCol="0"/>
          <a:lstStyle/>
          <a:p>
            <a:fld id="{6D22F896-40B5-4ADD-8801-0D06FADFA095}"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8A87A34-81AB-432B-8DAE-1953F412C126}" type="datetimeFigureOut">
              <a:rPr lang="en-US" smtClean="0"/>
              <a:pPr/>
              <a:t>9/8/2025</a:t>
            </a:fld>
            <a:endParaRPr lang="en-US" dirty="0"/>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944E67-74F0-6A0A-D7E5-6D64C80BE363}"/>
              </a:ext>
            </a:extLst>
          </p:cNvPr>
          <p:cNvSpPr>
            <a:spLocks noGrp="1"/>
          </p:cNvSpPr>
          <p:nvPr>
            <p:ph type="title"/>
          </p:nvPr>
        </p:nvSpPr>
        <p:spPr/>
        <p:txBody>
          <a:bodyPr/>
          <a:lstStyle/>
          <a:p>
            <a:r>
              <a:rPr lang="en-GB"/>
              <a:t>DIGITAL PORTFOLIO </a:t>
            </a:r>
            <a:endParaRPr lang="en-US"/>
          </a:p>
        </p:txBody>
      </p:sp>
      <p:sp>
        <p:nvSpPr>
          <p:cNvPr id="3" name="Subtitle 2">
            <a:extLst>
              <a:ext uri="{FF2B5EF4-FFF2-40B4-BE49-F238E27FC236}">
                <a16:creationId xmlns:a16="http://schemas.microsoft.com/office/drawing/2014/main" xmlns="" id="{796A27F2-C665-9C59-DBB8-C696A6351BFD}"/>
              </a:ext>
            </a:extLst>
          </p:cNvPr>
          <p:cNvSpPr>
            <a:spLocks noGrp="1"/>
          </p:cNvSpPr>
          <p:nvPr>
            <p:ph sz="quarter" idx="1"/>
          </p:nvPr>
        </p:nvSpPr>
        <p:spPr>
          <a:xfrm>
            <a:off x="1141413" y="2182017"/>
            <a:ext cx="9905999" cy="3541714"/>
          </a:xfrm>
        </p:spPr>
        <p:txBody>
          <a:bodyPr>
            <a:normAutofit/>
          </a:bodyPr>
          <a:lstStyle/>
          <a:p>
            <a:r>
              <a:rPr lang="en-GB" dirty="0"/>
              <a:t>STUDENT NAME: SASITHRA.S</a:t>
            </a:r>
          </a:p>
          <a:p>
            <a:r>
              <a:rPr lang="en-GB"/>
              <a:t>REGISTER </a:t>
            </a:r>
            <a:r>
              <a:rPr lang="en-GB" smtClean="0"/>
              <a:t>no:bru5b2426j1616</a:t>
            </a:r>
            <a:endParaRPr lang="en-GB" dirty="0"/>
          </a:p>
          <a:p>
            <a:r>
              <a:rPr lang="en-GB" dirty="0"/>
              <a:t>NMID:4F3A8B687646697BAA84FA02063967EB</a:t>
            </a:r>
          </a:p>
          <a:p>
            <a:r>
              <a:rPr lang="en-GB" dirty="0"/>
              <a:t>COLLEGE: </a:t>
            </a:r>
            <a:r>
              <a:rPr lang="en-GB" dirty="0" err="1"/>
              <a:t>Dr.R.V</a:t>
            </a:r>
            <a:r>
              <a:rPr lang="en-GB" dirty="0"/>
              <a:t>. Arts And Science College </a:t>
            </a:r>
          </a:p>
          <a:p>
            <a:r>
              <a:rPr lang="en-GB" dirty="0"/>
              <a:t>UNIVERSITY: BHARATHIYR UNIVERSITY </a:t>
            </a:r>
          </a:p>
        </p:txBody>
      </p:sp>
    </p:spTree>
    <p:extLst>
      <p:ext uri="{BB962C8B-B14F-4D97-AF65-F5344CB8AC3E}">
        <p14:creationId xmlns:p14="http://schemas.microsoft.com/office/powerpoint/2010/main" xmlns="" val="239134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C4F463-1832-9D3E-8679-8C59E4F1FBC4}"/>
              </a:ext>
            </a:extLst>
          </p:cNvPr>
          <p:cNvSpPr>
            <a:spLocks noGrp="1"/>
          </p:cNvSpPr>
          <p:nvPr>
            <p:ph type="title"/>
          </p:nvPr>
        </p:nvSpPr>
        <p:spPr/>
        <p:txBody>
          <a:bodyPr/>
          <a:lstStyle/>
          <a:p>
            <a:r>
              <a:rPr lang="en-GB"/>
              <a:t>Results and Screenshot </a:t>
            </a:r>
            <a:endParaRPr lang="en-US"/>
          </a:p>
        </p:txBody>
      </p:sp>
      <p:sp>
        <p:nvSpPr>
          <p:cNvPr id="3" name="Content Placeholder 2">
            <a:extLst>
              <a:ext uri="{FF2B5EF4-FFF2-40B4-BE49-F238E27FC236}">
                <a16:creationId xmlns:a16="http://schemas.microsoft.com/office/drawing/2014/main" xmlns="" id="{EBCB1E24-3F48-77FC-3F09-7AEDEE40CDD3}"/>
              </a:ext>
            </a:extLst>
          </p:cNvPr>
          <p:cNvSpPr>
            <a:spLocks noGrp="1"/>
          </p:cNvSpPr>
          <p:nvPr>
            <p:ph sz="quarter" idx="1"/>
          </p:nvPr>
        </p:nvSpPr>
        <p:spPr/>
        <p:txBody>
          <a:bodyPr>
            <a:normAutofit fontScale="70000" lnSpcReduction="20000"/>
          </a:bodyPr>
          <a:lstStyle/>
          <a:p>
            <a:pPr marL="0" indent="0">
              <a:buNone/>
            </a:pPr>
            <a:endParaRPr lang="en-GB" b="1"/>
          </a:p>
          <a:p>
            <a:r>
              <a:rPr lang="en-GB" b="1"/>
              <a:t>Results</a:t>
            </a:r>
          </a:p>
          <a:p>
            <a:r>
              <a:rPr lang="en-GB"/>
              <a:t>The project successfully provides a </a:t>
            </a:r>
            <a:r>
              <a:rPr lang="en-GB" b="1"/>
              <a:t>platform for freelancers and clients</a:t>
            </a:r>
            <a:r>
              <a:rPr lang="en-GB"/>
              <a:t> to connect.</a:t>
            </a:r>
          </a:p>
          <a:p>
            <a:r>
              <a:rPr lang="en-GB"/>
              <a:t>Freelancers can </a:t>
            </a:r>
            <a:r>
              <a:rPr lang="en-GB" b="1"/>
              <a:t>create profiles, showcase portfolios, and apply for jobs</a:t>
            </a:r>
            <a:r>
              <a:rPr lang="en-GB"/>
              <a:t> seamlessly.</a:t>
            </a:r>
          </a:p>
          <a:p>
            <a:r>
              <a:rPr lang="en-GB"/>
              <a:t>Clients can </a:t>
            </a:r>
            <a:r>
              <a:rPr lang="en-GB" b="1"/>
              <a:t>post projects, review freelancer profiles, and hire based on skills &amp; ratings</a:t>
            </a:r>
            <a:r>
              <a:rPr lang="en-GB"/>
              <a:t>.</a:t>
            </a:r>
          </a:p>
          <a:p>
            <a:r>
              <a:rPr lang="en-GB"/>
              <a:t>The system ensures </a:t>
            </a:r>
            <a:r>
              <a:rPr lang="en-GB" b="1"/>
              <a:t>secure payments, transparent communication, and project tracking</a:t>
            </a:r>
            <a:r>
              <a:rPr lang="en-GB"/>
              <a:t>.</a:t>
            </a:r>
          </a:p>
          <a:p>
            <a:r>
              <a:rPr lang="en-GB"/>
              <a:t>Overall, the platform </a:t>
            </a:r>
            <a:r>
              <a:rPr lang="en-GB" b="1"/>
              <a:t>bridges the gap between talent and opportunities</a:t>
            </a:r>
            <a:r>
              <a:rPr lang="en-GB"/>
              <a:t>, benefiting both freelancers and clients.</a:t>
            </a:r>
          </a:p>
          <a:p>
            <a:r>
              <a:rPr lang="en-GB" b="1"/>
              <a:t>Screenshots (Sample Views)</a:t>
            </a:r>
          </a:p>
          <a:p>
            <a:r>
              <a:rPr lang="en-GB" b="1"/>
              <a:t>Login / Signup Page</a:t>
            </a:r>
            <a:r>
              <a:rPr lang="en-GB"/>
              <a:t> – Simple user authentication for freelancers and clients.</a:t>
            </a:r>
          </a:p>
          <a:p>
            <a:r>
              <a:rPr lang="en-GB" b="1"/>
              <a:t>Freelancer Dashboard</a:t>
            </a:r>
            <a:r>
              <a:rPr lang="en-GB"/>
              <a:t> – Displays active projects, earnings, and profile status.</a:t>
            </a:r>
          </a:p>
          <a:p>
            <a:r>
              <a:rPr lang="en-GB" b="1"/>
              <a:t>Client Dashboard</a:t>
            </a:r>
            <a:r>
              <a:rPr lang="en-GB"/>
              <a:t> – Shows posted projects, proposals received, and hired freelancers.</a:t>
            </a:r>
          </a:p>
          <a:p>
            <a:r>
              <a:rPr lang="en-GB" b="1"/>
              <a:t>Profile Page</a:t>
            </a:r>
            <a:r>
              <a:rPr lang="en-GB"/>
              <a:t> – Freelancer’s skills, portfolio samples, ratings, and client feedback.</a:t>
            </a:r>
          </a:p>
          <a:p>
            <a:r>
              <a:rPr lang="en-GB" b="1"/>
              <a:t>Project Posting Page</a:t>
            </a:r>
            <a:r>
              <a:rPr lang="en-GB"/>
              <a:t> – Clients create job listings with budget &amp; deadlines.</a:t>
            </a:r>
          </a:p>
          <a:p>
            <a:r>
              <a:rPr lang="en-GB" b="1"/>
              <a:t>Messaging System</a:t>
            </a:r>
            <a:r>
              <a:rPr lang="en-GB"/>
              <a:t> – Chat interface for communication and file sharing.</a:t>
            </a:r>
          </a:p>
          <a:p>
            <a:endParaRPr lang="en-GB"/>
          </a:p>
          <a:p>
            <a:endParaRPr lang="en-US"/>
          </a:p>
        </p:txBody>
      </p:sp>
    </p:spTree>
    <p:extLst>
      <p:ext uri="{BB962C8B-B14F-4D97-AF65-F5344CB8AC3E}">
        <p14:creationId xmlns:p14="http://schemas.microsoft.com/office/powerpoint/2010/main" xmlns="" val="315360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292367-8FA3-344D-C7DF-6132C73ACC9E}"/>
              </a:ext>
            </a:extLst>
          </p:cNvPr>
          <p:cNvSpPr>
            <a:spLocks noGrp="1"/>
          </p:cNvSpPr>
          <p:nvPr>
            <p:ph type="title"/>
          </p:nvPr>
        </p:nvSpPr>
        <p:spPr/>
        <p:txBody>
          <a:bodyPr/>
          <a:lstStyle/>
          <a:p>
            <a:r>
              <a:rPr lang="en-GB"/>
              <a:t>Conclusion </a:t>
            </a:r>
            <a:endParaRPr lang="en-US"/>
          </a:p>
        </p:txBody>
      </p:sp>
      <p:sp>
        <p:nvSpPr>
          <p:cNvPr id="3" name="Content Placeholder 2">
            <a:extLst>
              <a:ext uri="{FF2B5EF4-FFF2-40B4-BE49-F238E27FC236}">
                <a16:creationId xmlns:a16="http://schemas.microsoft.com/office/drawing/2014/main" xmlns="" id="{7F503865-68F2-E63B-90DB-38B33A2D3ECA}"/>
              </a:ext>
            </a:extLst>
          </p:cNvPr>
          <p:cNvSpPr>
            <a:spLocks noGrp="1"/>
          </p:cNvSpPr>
          <p:nvPr>
            <p:ph sz="quarter" idx="1"/>
          </p:nvPr>
        </p:nvSpPr>
        <p:spPr>
          <a:xfrm>
            <a:off x="896495" y="2097088"/>
            <a:ext cx="9905999" cy="3660670"/>
          </a:xfrm>
        </p:spPr>
        <p:txBody>
          <a:bodyPr>
            <a:normAutofit fontScale="70000" lnSpcReduction="20000"/>
          </a:bodyPr>
          <a:lstStyle/>
          <a:p>
            <a:pPr marL="0" indent="0">
              <a:buNone/>
            </a:pPr>
            <a:endParaRPr lang="en-GB"/>
          </a:p>
          <a:p>
            <a:endParaRPr lang="en-GB" b="1"/>
          </a:p>
          <a:p>
            <a:r>
              <a:rPr lang="en-GB"/>
              <a:t>The freelancing ecosystem plays a vital role in today’s digital economy by offering flexibility, diverse opportunities, and global connectivity. This project demonstrates how a structured freelancing platform can </a:t>
            </a:r>
            <a:r>
              <a:rPr lang="en-GB" b="1"/>
              <a:t>bridge the gap between freelancers and clients</a:t>
            </a:r>
            <a:r>
              <a:rPr lang="en-GB"/>
              <a:t>, ensuring transparency, trust, and efficiency.</a:t>
            </a:r>
          </a:p>
          <a:p>
            <a:r>
              <a:rPr lang="en-GB"/>
              <a:t>Freelancers benefit from </a:t>
            </a:r>
            <a:r>
              <a:rPr lang="en-GB" b="1"/>
              <a:t>showcasing their skills, finding projects, and securing payments</a:t>
            </a:r>
            <a:r>
              <a:rPr lang="en-GB"/>
              <a:t>, while clients gain access to a </a:t>
            </a:r>
            <a:r>
              <a:rPr lang="en-GB" b="1"/>
              <a:t>wide pool of talented professionals</a:t>
            </a:r>
            <a:r>
              <a:rPr lang="en-GB"/>
              <a:t> at competitive rates. By integrating features such as secure authentication, portfolio management, project tracking, communication tools, and payment gateways, the system provides a </a:t>
            </a:r>
            <a:r>
              <a:rPr lang="en-GB" b="1"/>
              <a:t>comprehensive solution</a:t>
            </a:r>
            <a:r>
              <a:rPr lang="en-GB"/>
              <a:t> to common freelancing challenges.</a:t>
            </a:r>
          </a:p>
          <a:p>
            <a:r>
              <a:rPr lang="en-GB"/>
              <a:t>In conclusion, this project highlights the potential of technology to </a:t>
            </a:r>
            <a:r>
              <a:rPr lang="en-GB" b="1"/>
              <a:t>empower independent workers and organizations alike</a:t>
            </a:r>
            <a:r>
              <a:rPr lang="en-GB"/>
              <a:t>, contributing to a sustainable and reliable freelancing marketplace.</a:t>
            </a:r>
          </a:p>
          <a:p>
            <a:pPr marL="0" indent="0">
              <a:buNone/>
            </a:pPr>
            <a:endParaRPr lang="en-GB"/>
          </a:p>
        </p:txBody>
      </p:sp>
    </p:spTree>
    <p:extLst>
      <p:ext uri="{BB962C8B-B14F-4D97-AF65-F5344CB8AC3E}">
        <p14:creationId xmlns:p14="http://schemas.microsoft.com/office/powerpoint/2010/main" xmlns="" val="2737390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 </a:t>
            </a:r>
            <a:endParaRPr lang="en-US" dirty="0"/>
          </a:p>
        </p:txBody>
      </p:sp>
      <p:sp>
        <p:nvSpPr>
          <p:cNvPr id="3" name="Content Placeholder 2"/>
          <p:cNvSpPr>
            <a:spLocks noGrp="1"/>
          </p:cNvSpPr>
          <p:nvPr>
            <p:ph sz="quarter" idx="1"/>
          </p:nvPr>
        </p:nvSpPr>
        <p:spPr/>
        <p:txBody>
          <a:bodyPr/>
          <a:lstStyle/>
          <a:p>
            <a:r>
              <a:rPr lang="en-US" dirty="0" smtClean="0"/>
              <a:t>https://github.com/sasithra78-sys/My-portfolio-for-freelancers-BY-Sasithra.S.git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002F56-FDCB-1C03-D9AF-545DF4CA2BC0}"/>
              </a:ext>
            </a:extLst>
          </p:cNvPr>
          <p:cNvSpPr>
            <a:spLocks noGrp="1"/>
          </p:cNvSpPr>
          <p:nvPr>
            <p:ph type="title"/>
          </p:nvPr>
        </p:nvSpPr>
        <p:spPr/>
        <p:txBody>
          <a:bodyPr>
            <a:normAutofit/>
          </a:bodyPr>
          <a:lstStyle/>
          <a:p>
            <a:r>
              <a:rPr lang="en-GB" sz="4800" dirty="0"/>
              <a:t>Project title </a:t>
            </a:r>
            <a:endParaRPr lang="en-US" sz="4800" dirty="0"/>
          </a:p>
        </p:txBody>
      </p:sp>
      <p:sp>
        <p:nvSpPr>
          <p:cNvPr id="3" name="Content Placeholder 2">
            <a:extLst>
              <a:ext uri="{FF2B5EF4-FFF2-40B4-BE49-F238E27FC236}">
                <a16:creationId xmlns:a16="http://schemas.microsoft.com/office/drawing/2014/main" xmlns="" id="{D823B17F-D91C-C73A-63B3-3794118E35D7}"/>
              </a:ext>
            </a:extLst>
          </p:cNvPr>
          <p:cNvSpPr>
            <a:spLocks noGrp="1"/>
          </p:cNvSpPr>
          <p:nvPr>
            <p:ph sz="quarter" idx="1"/>
          </p:nvPr>
        </p:nvSpPr>
        <p:spPr>
          <a:xfrm>
            <a:off x="1141412" y="2249487"/>
            <a:ext cx="9905999" cy="3322653"/>
          </a:xfrm>
        </p:spPr>
        <p:txBody>
          <a:bodyPr>
            <a:normAutofit/>
          </a:bodyPr>
          <a:lstStyle/>
          <a:p>
            <a:pPr marL="0" indent="0" algn="ctr">
              <a:buNone/>
            </a:pPr>
            <a:r>
              <a:rPr lang="en-GB" sz="5400" dirty="0"/>
              <a:t>PORTFOLIO FOR FREELANCER </a:t>
            </a:r>
            <a:endParaRPr lang="en-US" sz="5400" dirty="0"/>
          </a:p>
        </p:txBody>
      </p:sp>
    </p:spTree>
    <p:extLst>
      <p:ext uri="{BB962C8B-B14F-4D97-AF65-F5344CB8AC3E}">
        <p14:creationId xmlns:p14="http://schemas.microsoft.com/office/powerpoint/2010/main" xmlns="" val="1372760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C087BF-1104-92FC-8188-C17951962C1A}"/>
              </a:ext>
            </a:extLst>
          </p:cNvPr>
          <p:cNvSpPr>
            <a:spLocks noGrp="1"/>
          </p:cNvSpPr>
          <p:nvPr>
            <p:ph type="title"/>
          </p:nvPr>
        </p:nvSpPr>
        <p:spPr/>
        <p:txBody>
          <a:bodyPr/>
          <a:lstStyle/>
          <a:p>
            <a:r>
              <a:rPr lang="en-GB"/>
              <a:t>Agenda</a:t>
            </a:r>
            <a:endParaRPr lang="en-US"/>
          </a:p>
        </p:txBody>
      </p:sp>
      <p:sp>
        <p:nvSpPr>
          <p:cNvPr id="3" name="Content Placeholder 2">
            <a:extLst>
              <a:ext uri="{FF2B5EF4-FFF2-40B4-BE49-F238E27FC236}">
                <a16:creationId xmlns:a16="http://schemas.microsoft.com/office/drawing/2014/main" xmlns="" id="{EA86F91D-4F41-6351-0BC9-406C778CEE4A}"/>
              </a:ext>
            </a:extLst>
          </p:cNvPr>
          <p:cNvSpPr>
            <a:spLocks noGrp="1"/>
          </p:cNvSpPr>
          <p:nvPr>
            <p:ph sz="quarter" idx="1"/>
          </p:nvPr>
        </p:nvSpPr>
        <p:spPr>
          <a:xfrm>
            <a:off x="911397" y="2335542"/>
            <a:ext cx="9905999" cy="4051811"/>
          </a:xfrm>
        </p:spPr>
        <p:txBody>
          <a:bodyPr>
            <a:normAutofit fontScale="92500" lnSpcReduction="10000"/>
          </a:bodyPr>
          <a:lstStyle/>
          <a:p>
            <a:endParaRPr lang="en-GB" dirty="0"/>
          </a:p>
          <a:p>
            <a:endParaRPr lang="en-GB" dirty="0"/>
          </a:p>
          <a:p>
            <a:pPr marL="457200" indent="-457200">
              <a:buAutoNum type="arabicPeriod"/>
            </a:pPr>
            <a:r>
              <a:rPr lang="en-GB" dirty="0"/>
              <a:t>Problem Statement </a:t>
            </a:r>
          </a:p>
          <a:p>
            <a:pPr marL="457200" indent="-457200">
              <a:buAutoNum type="arabicPeriod"/>
            </a:pPr>
            <a:r>
              <a:rPr lang="en-GB" dirty="0"/>
              <a:t>Project Overview </a:t>
            </a:r>
          </a:p>
          <a:p>
            <a:pPr marL="457200" indent="-457200">
              <a:buAutoNum type="arabicPeriod"/>
            </a:pPr>
            <a:r>
              <a:rPr lang="en-GB" dirty="0"/>
              <a:t>End Users </a:t>
            </a:r>
          </a:p>
          <a:p>
            <a:pPr marL="457200" indent="-457200">
              <a:buAutoNum type="arabicPeriod"/>
            </a:pPr>
            <a:r>
              <a:rPr lang="en-GB" dirty="0"/>
              <a:t>Tools and Technologies </a:t>
            </a:r>
          </a:p>
          <a:p>
            <a:pPr marL="457200" indent="-457200">
              <a:buAutoNum type="arabicPeriod"/>
            </a:pPr>
            <a:r>
              <a:rPr lang="en-GB" dirty="0"/>
              <a:t>Portfolio design and Layout </a:t>
            </a:r>
          </a:p>
          <a:p>
            <a:pPr marL="457200" indent="-457200">
              <a:buAutoNum type="arabicPeriod"/>
            </a:pPr>
            <a:r>
              <a:rPr lang="en-GB" dirty="0"/>
              <a:t>Featured and Screenshot </a:t>
            </a:r>
          </a:p>
          <a:p>
            <a:pPr marL="457200" indent="-457200">
              <a:buAutoNum type="arabicPeriod"/>
            </a:pPr>
            <a:r>
              <a:rPr lang="en-GB" dirty="0"/>
              <a:t>Results and Screenshot </a:t>
            </a:r>
          </a:p>
          <a:p>
            <a:pPr marL="457200" indent="-457200">
              <a:buAutoNum type="arabicPeriod"/>
            </a:pPr>
            <a:r>
              <a:rPr lang="en-GB" dirty="0"/>
              <a:t>Conclusion </a:t>
            </a:r>
          </a:p>
        </p:txBody>
      </p:sp>
    </p:spTree>
    <p:extLst>
      <p:ext uri="{BB962C8B-B14F-4D97-AF65-F5344CB8AC3E}">
        <p14:creationId xmlns:p14="http://schemas.microsoft.com/office/powerpoint/2010/main" xmlns="" val="76004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3EAD3-FFB0-AA93-80FE-4DB12227B3A8}"/>
              </a:ext>
            </a:extLst>
          </p:cNvPr>
          <p:cNvSpPr>
            <a:spLocks noGrp="1"/>
          </p:cNvSpPr>
          <p:nvPr>
            <p:ph type="title"/>
          </p:nvPr>
        </p:nvSpPr>
        <p:spPr/>
        <p:txBody>
          <a:bodyPr/>
          <a:lstStyle/>
          <a:p>
            <a:r>
              <a:rPr lang="en-GB"/>
              <a:t>Problem statement </a:t>
            </a:r>
            <a:endParaRPr lang="en-US"/>
          </a:p>
        </p:txBody>
      </p:sp>
      <p:sp>
        <p:nvSpPr>
          <p:cNvPr id="7" name="TextBox 6">
            <a:extLst>
              <a:ext uri="{FF2B5EF4-FFF2-40B4-BE49-F238E27FC236}">
                <a16:creationId xmlns:a16="http://schemas.microsoft.com/office/drawing/2014/main" xmlns="" id="{60620358-F977-7CC3-D9EE-2076DC6BD9C7}"/>
              </a:ext>
            </a:extLst>
          </p:cNvPr>
          <p:cNvSpPr txBox="1"/>
          <p:nvPr/>
        </p:nvSpPr>
        <p:spPr>
          <a:xfrm>
            <a:off x="1141413" y="1748277"/>
            <a:ext cx="8006715" cy="3693319"/>
          </a:xfrm>
          <a:prstGeom prst="rect">
            <a:avLst/>
          </a:prstGeom>
          <a:noFill/>
        </p:spPr>
        <p:txBody>
          <a:bodyPr wrap="square">
            <a:spAutoFit/>
          </a:bodyPr>
          <a:lstStyle/>
          <a:p>
            <a:pPr>
              <a:buNone/>
            </a:pPr>
            <a:endParaRPr lang="en-GB"/>
          </a:p>
          <a:p>
            <a:pPr>
              <a:buNone/>
            </a:pPr>
            <a:r>
              <a:rPr lang="en-GB"/>
              <a:t/>
            </a:r>
            <a:br>
              <a:rPr lang="en-GB"/>
            </a:br>
            <a:endParaRPr lang="en-GB"/>
          </a:p>
          <a:p>
            <a:pPr>
              <a:buNone/>
            </a:pPr>
            <a:endParaRPr lang="en-GB" b="1"/>
          </a:p>
          <a:p>
            <a:pPr>
              <a:buNone/>
            </a:pPr>
            <a:r>
              <a:rPr lang="en-GB"/>
              <a:t>Freelancers often face significant challenges in showcasing their skills, building trust with clients, and managing multiple projects efficiently. Many struggle with inconsistent income, lack of visibility, limited networking opportunities, and difficulty in maintaining long-term client relationships. On the client side, businesses sometimes face issues verifying the authenticity, quality, and reliability of freelancers before hiring. This mismatch creates a gap between talent availability and opportunity access, making it hard for freelancers to grow sustainably in a competitive marketplace.</a:t>
            </a:r>
          </a:p>
          <a:p>
            <a:pPr>
              <a:buNone/>
            </a:pPr>
            <a:r>
              <a:rPr lang="en-GB"/>
              <a:t/>
            </a:r>
            <a:br>
              <a:rPr lang="en-GB"/>
            </a:br>
            <a:endParaRPr lang="en-GB"/>
          </a:p>
        </p:txBody>
      </p:sp>
    </p:spTree>
    <p:extLst>
      <p:ext uri="{BB962C8B-B14F-4D97-AF65-F5344CB8AC3E}">
        <p14:creationId xmlns:p14="http://schemas.microsoft.com/office/powerpoint/2010/main" xmlns="" val="413832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F38CD-2080-C6F7-70F9-13D022491EC6}"/>
              </a:ext>
            </a:extLst>
          </p:cNvPr>
          <p:cNvSpPr>
            <a:spLocks noGrp="1"/>
          </p:cNvSpPr>
          <p:nvPr>
            <p:ph type="title"/>
          </p:nvPr>
        </p:nvSpPr>
        <p:spPr/>
        <p:txBody>
          <a:bodyPr/>
          <a:lstStyle/>
          <a:p>
            <a:r>
              <a:rPr lang="en-GB"/>
              <a:t>Project Overview </a:t>
            </a:r>
            <a:endParaRPr lang="en-US"/>
          </a:p>
        </p:txBody>
      </p:sp>
      <p:sp>
        <p:nvSpPr>
          <p:cNvPr id="3" name="Content Placeholder 2">
            <a:extLst>
              <a:ext uri="{FF2B5EF4-FFF2-40B4-BE49-F238E27FC236}">
                <a16:creationId xmlns:a16="http://schemas.microsoft.com/office/drawing/2014/main" xmlns="" id="{5FF340AC-A594-7A6B-9D55-E6075BA6FCF1}"/>
              </a:ext>
            </a:extLst>
          </p:cNvPr>
          <p:cNvSpPr>
            <a:spLocks noGrp="1"/>
          </p:cNvSpPr>
          <p:nvPr>
            <p:ph sz="quarter" idx="1"/>
          </p:nvPr>
        </p:nvSpPr>
        <p:spPr>
          <a:xfrm>
            <a:off x="1141413" y="2097088"/>
            <a:ext cx="9262364" cy="3694113"/>
          </a:xfrm>
        </p:spPr>
        <p:txBody>
          <a:bodyPr>
            <a:normAutofit fontScale="85000" lnSpcReduction="20000"/>
          </a:bodyPr>
          <a:lstStyle/>
          <a:p>
            <a:pPr marL="0" indent="0">
              <a:buNone/>
            </a:pPr>
            <a:endParaRPr lang="en-GB" b="1" dirty="0"/>
          </a:p>
          <a:p>
            <a:r>
              <a:rPr lang="en-GB" dirty="0"/>
              <a:t>Freelancing has emerged as a dynamic work model that enables individuals to offer their skills and services independently without being tied to a single employer. With the rapid growth of the digital economy, freelancers contribute significantly across industries such as IT, design, writing, marketing, and consulting. However, despite its flexibility and opportunities, freelancing presents challenges like inconsistent income, limited client trust, and lack of structured platforms for collaboration.</a:t>
            </a:r>
          </a:p>
          <a:p>
            <a:r>
              <a:rPr lang="en-GB" dirty="0"/>
              <a:t>This project aims to </a:t>
            </a:r>
            <a:r>
              <a:rPr lang="en-GB" b="1" dirty="0" err="1"/>
              <a:t>analyze</a:t>
            </a:r>
            <a:r>
              <a:rPr lang="en-GB" b="1" dirty="0"/>
              <a:t> the freelancing ecosystem</a:t>
            </a:r>
            <a:r>
              <a:rPr lang="en-GB" dirty="0"/>
              <a:t>, identify the key challenges faced by freelancers and clients, and propose effective solutions or platforms to bridge the gap. The outcome will help create better opportunities for freelancers while ensuring clients receive reliable, high-quality services.</a:t>
            </a:r>
          </a:p>
          <a:p>
            <a:endParaRPr lang="en-GB" dirty="0"/>
          </a:p>
        </p:txBody>
      </p:sp>
    </p:spTree>
    <p:extLst>
      <p:ext uri="{BB962C8B-B14F-4D97-AF65-F5344CB8AC3E}">
        <p14:creationId xmlns:p14="http://schemas.microsoft.com/office/powerpoint/2010/main" xmlns="" val="296946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5365A-B209-9C84-8DA4-411B97711A50}"/>
              </a:ext>
            </a:extLst>
          </p:cNvPr>
          <p:cNvSpPr>
            <a:spLocks noGrp="1"/>
          </p:cNvSpPr>
          <p:nvPr>
            <p:ph type="title"/>
          </p:nvPr>
        </p:nvSpPr>
        <p:spPr/>
        <p:txBody>
          <a:bodyPr/>
          <a:lstStyle/>
          <a:p>
            <a:r>
              <a:rPr lang="en-GB"/>
              <a:t>End Users </a:t>
            </a:r>
            <a:endParaRPr lang="en-US"/>
          </a:p>
        </p:txBody>
      </p:sp>
      <p:sp>
        <p:nvSpPr>
          <p:cNvPr id="3" name="Content Placeholder 2">
            <a:extLst>
              <a:ext uri="{FF2B5EF4-FFF2-40B4-BE49-F238E27FC236}">
                <a16:creationId xmlns:a16="http://schemas.microsoft.com/office/drawing/2014/main" xmlns="" id="{E5667027-E1FD-849D-01A0-8D1AC8F369C9}"/>
              </a:ext>
            </a:extLst>
          </p:cNvPr>
          <p:cNvSpPr>
            <a:spLocks noGrp="1"/>
          </p:cNvSpPr>
          <p:nvPr>
            <p:ph sz="quarter" idx="1"/>
          </p:nvPr>
        </p:nvSpPr>
        <p:spPr/>
        <p:txBody>
          <a:bodyPr>
            <a:normAutofit fontScale="92500"/>
          </a:bodyPr>
          <a:lstStyle/>
          <a:p>
            <a:pPr marL="0" indent="0">
              <a:buNone/>
            </a:pPr>
            <a:endParaRPr lang="en-GB" b="1"/>
          </a:p>
          <a:p>
            <a:r>
              <a:rPr lang="en-GB"/>
              <a:t>The primary end users of this project are </a:t>
            </a:r>
            <a:r>
              <a:rPr lang="en-GB" b="1"/>
              <a:t>freelancers and clients</a:t>
            </a:r>
            <a:r>
              <a:rPr lang="en-GB"/>
              <a:t>.</a:t>
            </a:r>
          </a:p>
          <a:p>
            <a:r>
              <a:rPr lang="en-GB" b="1"/>
              <a:t>Freelancers</a:t>
            </a:r>
            <a:r>
              <a:rPr lang="en-GB"/>
              <a:t> – Individuals who work independently, offering services such as IT development, graphic design, content writing, digital marketing, consulting, and more. They seek a platform to showcase their skills, find reliable projects, and manage client relationships effectively.</a:t>
            </a:r>
          </a:p>
          <a:p>
            <a:r>
              <a:rPr lang="en-GB" b="1"/>
              <a:t>Clients/Organizations</a:t>
            </a:r>
            <a:r>
              <a:rPr lang="en-GB"/>
              <a:t> – Businesses, startups, and individuals who require skilled professionals for short-term or long-term projects. They look for trustworthy freelancers who can deliver quality work within deadlines.</a:t>
            </a:r>
          </a:p>
          <a:p>
            <a:r>
              <a:rPr lang="en-GB"/>
              <a:t>This project is designed to benefit both groups by creating a bridge between talent and opportunity, ensuring transparency, trust, and efficiency in the freelancing </a:t>
            </a:r>
          </a:p>
        </p:txBody>
      </p:sp>
    </p:spTree>
    <p:extLst>
      <p:ext uri="{BB962C8B-B14F-4D97-AF65-F5344CB8AC3E}">
        <p14:creationId xmlns:p14="http://schemas.microsoft.com/office/powerpoint/2010/main" xmlns="" val="273741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A0D7B-49B3-7593-334F-B19FA763D90A}"/>
              </a:ext>
            </a:extLst>
          </p:cNvPr>
          <p:cNvSpPr>
            <a:spLocks noGrp="1"/>
          </p:cNvSpPr>
          <p:nvPr>
            <p:ph type="title"/>
          </p:nvPr>
        </p:nvSpPr>
        <p:spPr>
          <a:xfrm>
            <a:off x="1141413" y="-389257"/>
            <a:ext cx="9905998" cy="1592415"/>
          </a:xfrm>
        </p:spPr>
        <p:txBody>
          <a:bodyPr/>
          <a:lstStyle/>
          <a:p>
            <a:r>
              <a:rPr lang="en-GB"/>
              <a:t>Tools and Technologies </a:t>
            </a:r>
            <a:endParaRPr lang="en-US"/>
          </a:p>
        </p:txBody>
      </p:sp>
      <p:sp>
        <p:nvSpPr>
          <p:cNvPr id="3" name="Content Placeholder 2">
            <a:extLst>
              <a:ext uri="{FF2B5EF4-FFF2-40B4-BE49-F238E27FC236}">
                <a16:creationId xmlns:a16="http://schemas.microsoft.com/office/drawing/2014/main" xmlns="" id="{2882237C-20CF-52AF-B291-06D6F391873F}"/>
              </a:ext>
            </a:extLst>
          </p:cNvPr>
          <p:cNvSpPr>
            <a:spLocks noGrp="1"/>
          </p:cNvSpPr>
          <p:nvPr>
            <p:ph sz="quarter" idx="1"/>
          </p:nvPr>
        </p:nvSpPr>
        <p:spPr>
          <a:xfrm>
            <a:off x="442338" y="113893"/>
            <a:ext cx="8517241" cy="6630213"/>
          </a:xfrm>
          <a:noFill/>
        </p:spPr>
        <p:txBody>
          <a:bodyPr wrap="square">
            <a:spAutoFit/>
          </a:bodyPr>
          <a:lstStyle/>
          <a:p>
            <a:pPr marL="0" indent="0">
              <a:buNone/>
            </a:pPr>
            <a:endParaRPr lang="en-GB" dirty="0"/>
          </a:p>
          <a:p>
            <a:r>
              <a:rPr lang="en-GB" b="1" dirty="0"/>
              <a:t>Frontend Technologies</a:t>
            </a:r>
            <a:endParaRPr lang="en-GB" dirty="0"/>
          </a:p>
          <a:p>
            <a:pPr lvl="1"/>
            <a:r>
              <a:rPr lang="en-GB" dirty="0"/>
              <a:t>HTML, CSS, JavaScript → for user interface design</a:t>
            </a:r>
          </a:p>
          <a:p>
            <a:pPr lvl="1"/>
            <a:r>
              <a:rPr lang="en-GB" dirty="0" err="1"/>
              <a:t>React.js</a:t>
            </a:r>
            <a:r>
              <a:rPr lang="en-GB" dirty="0"/>
              <a:t> / Angular → for dynamic and responsive UI</a:t>
            </a:r>
          </a:p>
          <a:p>
            <a:r>
              <a:rPr lang="en-GB" b="1" dirty="0"/>
              <a:t>Backend Technologies</a:t>
            </a:r>
            <a:endParaRPr lang="en-GB" dirty="0"/>
          </a:p>
          <a:p>
            <a:pPr lvl="1"/>
            <a:r>
              <a:rPr lang="en-GB" dirty="0" err="1"/>
              <a:t>Node.js</a:t>
            </a:r>
            <a:r>
              <a:rPr lang="en-GB" dirty="0"/>
              <a:t> / Django / Spring Boot → for server-side development</a:t>
            </a:r>
          </a:p>
          <a:p>
            <a:pPr lvl="1"/>
            <a:r>
              <a:rPr lang="en-GB" dirty="0"/>
              <a:t>REST APIs / </a:t>
            </a:r>
            <a:r>
              <a:rPr lang="en-GB" dirty="0" err="1"/>
              <a:t>GraphQL</a:t>
            </a:r>
            <a:r>
              <a:rPr lang="en-GB" dirty="0"/>
              <a:t> → for communication between frontend and backend</a:t>
            </a:r>
          </a:p>
          <a:p>
            <a:r>
              <a:rPr lang="en-GB" b="1" dirty="0"/>
              <a:t>Database</a:t>
            </a:r>
            <a:endParaRPr lang="en-GB" dirty="0"/>
          </a:p>
          <a:p>
            <a:pPr lvl="1"/>
            <a:r>
              <a:rPr lang="en-GB" dirty="0"/>
              <a:t>MySQL / PostgreSQL → for structured data storage (user profiles, projects, payments)</a:t>
            </a:r>
          </a:p>
          <a:p>
            <a:pPr lvl="1"/>
            <a:r>
              <a:rPr lang="en-GB" dirty="0"/>
              <a:t>MongoDB → for flexible and scalable data handling</a:t>
            </a:r>
          </a:p>
          <a:p>
            <a:r>
              <a:rPr lang="en-GB" b="1" dirty="0"/>
              <a:t>Authentication &amp; Security</a:t>
            </a:r>
            <a:endParaRPr lang="en-GB" dirty="0"/>
          </a:p>
          <a:p>
            <a:pPr lvl="1"/>
            <a:r>
              <a:rPr lang="en-GB" dirty="0"/>
              <a:t>OAuth 2.0 / JWT → for secure login and identity management</a:t>
            </a:r>
          </a:p>
          <a:p>
            <a:pPr lvl="1"/>
            <a:r>
              <a:rPr lang="en-GB" dirty="0"/>
              <a:t>SSL Encryption → for data protect</a:t>
            </a:r>
          </a:p>
        </p:txBody>
      </p:sp>
    </p:spTree>
    <p:extLst>
      <p:ext uri="{BB962C8B-B14F-4D97-AF65-F5344CB8AC3E}">
        <p14:creationId xmlns:p14="http://schemas.microsoft.com/office/powerpoint/2010/main" xmlns="" val="91272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3EBF75-82B6-0D0E-4F8E-61AAC0515A83}"/>
              </a:ext>
            </a:extLst>
          </p:cNvPr>
          <p:cNvSpPr>
            <a:spLocks noGrp="1"/>
          </p:cNvSpPr>
          <p:nvPr>
            <p:ph type="title"/>
          </p:nvPr>
        </p:nvSpPr>
        <p:spPr>
          <a:xfrm>
            <a:off x="738150" y="-214338"/>
            <a:ext cx="9905998" cy="1276345"/>
          </a:xfrm>
        </p:spPr>
        <p:txBody>
          <a:bodyPr/>
          <a:lstStyle/>
          <a:p>
            <a:r>
              <a:rPr lang="en-GB" dirty="0"/>
              <a:t>Portfolios designs and Layout </a:t>
            </a:r>
            <a:endParaRPr lang="en-US" dirty="0"/>
          </a:p>
        </p:txBody>
      </p:sp>
      <p:sp>
        <p:nvSpPr>
          <p:cNvPr id="3" name="Content Placeholder 2">
            <a:extLst>
              <a:ext uri="{FF2B5EF4-FFF2-40B4-BE49-F238E27FC236}">
                <a16:creationId xmlns:a16="http://schemas.microsoft.com/office/drawing/2014/main" xmlns="" id="{80A215B1-AE6B-A72B-FBD6-CA759C1F339A}"/>
              </a:ext>
            </a:extLst>
          </p:cNvPr>
          <p:cNvSpPr>
            <a:spLocks noGrp="1"/>
          </p:cNvSpPr>
          <p:nvPr>
            <p:ph sz="quarter" idx="1"/>
          </p:nvPr>
        </p:nvSpPr>
        <p:spPr>
          <a:xfrm>
            <a:off x="1595406" y="1331194"/>
            <a:ext cx="9905999" cy="5526806"/>
          </a:xfrm>
        </p:spPr>
        <p:txBody>
          <a:bodyPr>
            <a:normAutofit fontScale="77500" lnSpcReduction="20000"/>
          </a:bodyPr>
          <a:lstStyle/>
          <a:p>
            <a:pPr marL="0" indent="0">
              <a:buNone/>
            </a:pPr>
            <a:r>
              <a:rPr lang="en-GB" b="1" dirty="0"/>
              <a:t>Key Sections in Layout</a:t>
            </a:r>
          </a:p>
          <a:p>
            <a:r>
              <a:rPr lang="en-GB" b="1" dirty="0"/>
              <a:t>Homepage / Introduction</a:t>
            </a:r>
            <a:endParaRPr lang="en-GB" dirty="0"/>
          </a:p>
          <a:p>
            <a:pPr lvl="1"/>
            <a:r>
              <a:rPr lang="en-GB" dirty="0"/>
              <a:t>Name, tagline/profession (e.g., </a:t>
            </a:r>
            <a:r>
              <a:rPr lang="en-GB" i="1" dirty="0"/>
              <a:t>“Creative Graphic Designer | UI/UX Expert”</a:t>
            </a:r>
            <a:r>
              <a:rPr lang="en-GB" dirty="0"/>
              <a:t>)</a:t>
            </a:r>
          </a:p>
          <a:p>
            <a:pPr lvl="1"/>
            <a:r>
              <a:rPr lang="en-GB" dirty="0"/>
              <a:t>Professional photo or logo</a:t>
            </a:r>
          </a:p>
          <a:p>
            <a:pPr lvl="1"/>
            <a:r>
              <a:rPr lang="en-GB" dirty="0"/>
              <a:t>Short bio highlighting expertise</a:t>
            </a:r>
          </a:p>
          <a:p>
            <a:r>
              <a:rPr lang="en-GB" b="1" dirty="0"/>
              <a:t>Skills Section</a:t>
            </a:r>
            <a:endParaRPr lang="en-GB" dirty="0"/>
          </a:p>
          <a:p>
            <a:pPr lvl="1"/>
            <a:r>
              <a:rPr lang="en-GB" dirty="0"/>
              <a:t>Core skills with icons/percentages (e.g., Web Development 90%, Content Writing 85%)</a:t>
            </a:r>
          </a:p>
          <a:p>
            <a:pPr lvl="1"/>
            <a:r>
              <a:rPr lang="en-GB" dirty="0"/>
              <a:t>Tools/software proficiency (Photoshop, </a:t>
            </a:r>
            <a:r>
              <a:rPr lang="en-GB" dirty="0" err="1"/>
              <a:t>Figma</a:t>
            </a:r>
            <a:r>
              <a:rPr lang="en-GB" dirty="0"/>
              <a:t>, Python, etc.)</a:t>
            </a:r>
          </a:p>
          <a:p>
            <a:r>
              <a:rPr lang="en-GB" b="1" dirty="0"/>
              <a:t>Portfolio / Projects Showcase</a:t>
            </a:r>
            <a:endParaRPr lang="en-GB" dirty="0"/>
          </a:p>
          <a:p>
            <a:pPr lvl="1"/>
            <a:r>
              <a:rPr lang="en-GB" dirty="0"/>
              <a:t>Featured works with images, links, or case studies</a:t>
            </a:r>
          </a:p>
          <a:p>
            <a:pPr lvl="1"/>
            <a:r>
              <a:rPr lang="en-GB" dirty="0"/>
              <a:t>Before/after results (if applicable)</a:t>
            </a:r>
          </a:p>
          <a:p>
            <a:pPr lvl="1"/>
            <a:r>
              <a:rPr lang="en-GB" dirty="0"/>
              <a:t>Categorized by type of work (Design, Writing, Development, etc.)</a:t>
            </a:r>
          </a:p>
          <a:p>
            <a:r>
              <a:rPr lang="en-GB" b="1" dirty="0"/>
              <a:t>Experience &amp; Achievements</a:t>
            </a:r>
            <a:endParaRPr lang="en-GB" dirty="0"/>
          </a:p>
          <a:p>
            <a:pPr lvl="1"/>
            <a:r>
              <a:rPr lang="en-GB" dirty="0"/>
              <a:t>Past freelance projects/clients</a:t>
            </a:r>
          </a:p>
          <a:p>
            <a:pPr lvl="1"/>
            <a:r>
              <a:rPr lang="en-GB" dirty="0"/>
              <a:t>Certifications, awards, recognitions</a:t>
            </a:r>
          </a:p>
          <a:p>
            <a:pPr lvl="1"/>
            <a:r>
              <a:rPr lang="en-GB" dirty="0"/>
              <a:t>Testimonials from clients</a:t>
            </a:r>
          </a:p>
          <a:p>
            <a:r>
              <a:rPr lang="en-GB" b="1" dirty="0"/>
              <a:t>Contact Section</a:t>
            </a:r>
            <a:endParaRPr lang="en-GB" dirty="0"/>
          </a:p>
          <a:p>
            <a:pPr lvl="1"/>
            <a:r>
              <a:rPr lang="en-GB" dirty="0"/>
              <a:t>Email, LinkedIn, social media links</a:t>
            </a:r>
          </a:p>
          <a:p>
            <a:pPr lvl="1"/>
            <a:r>
              <a:rPr lang="en-GB" dirty="0"/>
              <a:t>Quick contact form</a:t>
            </a:r>
          </a:p>
          <a:p>
            <a:pPr lvl="1"/>
            <a:r>
              <a:rPr lang="en-GB" dirty="0"/>
              <a:t>Call-to-action: </a:t>
            </a:r>
            <a:r>
              <a:rPr lang="en-GB" i="1" dirty="0"/>
              <a:t>“Hire Me”</a:t>
            </a:r>
            <a:r>
              <a:rPr lang="en-GB" dirty="0"/>
              <a:t> or </a:t>
            </a:r>
            <a:r>
              <a:rPr lang="en-GB" i="1" dirty="0"/>
              <a:t>“Let’s Work Together”</a:t>
            </a:r>
            <a:endParaRPr lang="en-GB" dirty="0"/>
          </a:p>
        </p:txBody>
      </p:sp>
    </p:spTree>
    <p:extLst>
      <p:ext uri="{BB962C8B-B14F-4D97-AF65-F5344CB8AC3E}">
        <p14:creationId xmlns:p14="http://schemas.microsoft.com/office/powerpoint/2010/main" xmlns="" val="3321759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B368A-C81A-664A-EC45-7F4EE81142A9}"/>
              </a:ext>
            </a:extLst>
          </p:cNvPr>
          <p:cNvSpPr>
            <a:spLocks noGrp="1"/>
          </p:cNvSpPr>
          <p:nvPr>
            <p:ph type="title"/>
          </p:nvPr>
        </p:nvSpPr>
        <p:spPr>
          <a:xfrm>
            <a:off x="666712" y="0"/>
            <a:ext cx="9956800" cy="1143000"/>
          </a:xfrm>
        </p:spPr>
        <p:txBody>
          <a:bodyPr/>
          <a:lstStyle/>
          <a:p>
            <a:r>
              <a:rPr lang="en-GB" dirty="0"/>
              <a:t> Features and functionality </a:t>
            </a:r>
            <a:endParaRPr lang="en-US" dirty="0"/>
          </a:p>
        </p:txBody>
      </p:sp>
      <p:sp>
        <p:nvSpPr>
          <p:cNvPr id="3" name="Content Placeholder 2">
            <a:extLst>
              <a:ext uri="{FF2B5EF4-FFF2-40B4-BE49-F238E27FC236}">
                <a16:creationId xmlns:a16="http://schemas.microsoft.com/office/drawing/2014/main" xmlns="" id="{BF217AFE-9A95-7B46-AB5F-F49F91B8C3D4}"/>
              </a:ext>
            </a:extLst>
          </p:cNvPr>
          <p:cNvSpPr>
            <a:spLocks noGrp="1"/>
          </p:cNvSpPr>
          <p:nvPr>
            <p:ph sz="quarter" idx="1"/>
          </p:nvPr>
        </p:nvSpPr>
        <p:spPr>
          <a:xfrm>
            <a:off x="1023902" y="1571612"/>
            <a:ext cx="9787006" cy="5286388"/>
          </a:xfrm>
        </p:spPr>
        <p:txBody>
          <a:bodyPr>
            <a:normAutofit fontScale="70000" lnSpcReduction="20000"/>
          </a:bodyPr>
          <a:lstStyle/>
          <a:p>
            <a:pPr marL="0" indent="0">
              <a:buNone/>
            </a:pPr>
            <a:r>
              <a:rPr lang="en-GB" b="1" dirty="0"/>
              <a:t>For Freelancers</a:t>
            </a:r>
          </a:p>
          <a:p>
            <a:r>
              <a:rPr lang="en-GB" b="1" dirty="0"/>
              <a:t>Profile Creation</a:t>
            </a:r>
            <a:r>
              <a:rPr lang="en-GB" dirty="0"/>
              <a:t> – Build professional profiles with skills, experience, and portfolios.</a:t>
            </a:r>
          </a:p>
          <a:p>
            <a:r>
              <a:rPr lang="en-GB" b="1" dirty="0"/>
              <a:t>Portfolio Showcase</a:t>
            </a:r>
            <a:r>
              <a:rPr lang="en-GB" dirty="0"/>
              <a:t> – Upload work samples, images, documents, and case studies.</a:t>
            </a:r>
          </a:p>
          <a:p>
            <a:r>
              <a:rPr lang="en-GB" b="1" dirty="0"/>
              <a:t>Job Search &amp; Bidding</a:t>
            </a:r>
            <a:r>
              <a:rPr lang="en-GB" dirty="0"/>
              <a:t> – Browse projects, apply, or bid for suitable work.</a:t>
            </a:r>
          </a:p>
          <a:p>
            <a:r>
              <a:rPr lang="en-GB" b="1" dirty="0"/>
              <a:t>Skill Endorsements &amp; Ratings</a:t>
            </a:r>
            <a:r>
              <a:rPr lang="en-GB" dirty="0"/>
              <a:t> – Get rated/reviewed by clients for credibility.</a:t>
            </a:r>
          </a:p>
          <a:p>
            <a:r>
              <a:rPr lang="en-GB" b="1" dirty="0"/>
              <a:t>Secure Payments</a:t>
            </a:r>
            <a:r>
              <a:rPr lang="en-GB" dirty="0"/>
              <a:t> – Integrated payment gateways (PayPal, Stripe, </a:t>
            </a:r>
            <a:r>
              <a:rPr lang="en-GB" dirty="0" err="1"/>
              <a:t>Razorpay</a:t>
            </a:r>
            <a:r>
              <a:rPr lang="en-GB" dirty="0"/>
              <a:t>).</a:t>
            </a:r>
          </a:p>
          <a:p>
            <a:r>
              <a:rPr lang="en-GB" b="1" dirty="0"/>
              <a:t>Project Tracking</a:t>
            </a:r>
            <a:r>
              <a:rPr lang="en-GB" dirty="0"/>
              <a:t> – Task lists, milestones, and progress tracking.</a:t>
            </a:r>
          </a:p>
          <a:p>
            <a:r>
              <a:rPr lang="en-GB" b="1" dirty="0"/>
              <a:t>Communication Tools</a:t>
            </a:r>
            <a:r>
              <a:rPr lang="en-GB" dirty="0"/>
              <a:t> – In-app chat, file sharing, and notifications.</a:t>
            </a:r>
          </a:p>
          <a:p>
            <a:r>
              <a:rPr lang="en-GB" b="1" dirty="0"/>
              <a:t>For Clients</a:t>
            </a:r>
          </a:p>
          <a:p>
            <a:r>
              <a:rPr lang="en-GB" b="1" dirty="0"/>
              <a:t>Post Projects</a:t>
            </a:r>
            <a:r>
              <a:rPr lang="en-GB" dirty="0"/>
              <a:t> – Create detailed project requirements with budgets &amp; timelines.</a:t>
            </a:r>
          </a:p>
          <a:p>
            <a:r>
              <a:rPr lang="en-GB" b="1" dirty="0"/>
              <a:t>Freelancer Search</a:t>
            </a:r>
            <a:r>
              <a:rPr lang="en-GB" dirty="0"/>
              <a:t> – Find freelancers by skills, ratings, or location.</a:t>
            </a:r>
          </a:p>
          <a:p>
            <a:r>
              <a:rPr lang="en-GB" b="1" dirty="0" err="1"/>
              <a:t>Shortlisting</a:t>
            </a:r>
            <a:r>
              <a:rPr lang="en-GB" b="1" dirty="0"/>
              <a:t> &amp; Hiring</a:t>
            </a:r>
            <a:r>
              <a:rPr lang="en-GB" dirty="0"/>
              <a:t> – Review profiles, portfolios, and hire the right talent.</a:t>
            </a:r>
          </a:p>
          <a:p>
            <a:r>
              <a:rPr lang="en-GB" b="1" dirty="0"/>
              <a:t>Project Management</a:t>
            </a:r>
            <a:r>
              <a:rPr lang="en-GB" dirty="0"/>
              <a:t> – Monitor work progress, set deadlines, and manage tasks.</a:t>
            </a:r>
          </a:p>
          <a:p>
            <a:r>
              <a:rPr lang="en-GB" b="1" dirty="0"/>
              <a:t>Ratings &amp; Reviews</a:t>
            </a:r>
            <a:r>
              <a:rPr lang="en-GB" dirty="0"/>
              <a:t> – Provide feedback after project completion.</a:t>
            </a:r>
          </a:p>
          <a:p>
            <a:r>
              <a:rPr lang="en-GB" b="1" dirty="0"/>
              <a:t>Common Features</a:t>
            </a:r>
          </a:p>
          <a:p>
            <a:r>
              <a:rPr lang="en-GB" b="1" dirty="0"/>
              <a:t>Secure Authentication</a:t>
            </a:r>
            <a:r>
              <a:rPr lang="en-GB" dirty="0"/>
              <a:t> – Login via email, social media, or Google.</a:t>
            </a:r>
          </a:p>
          <a:p>
            <a:r>
              <a:rPr lang="en-GB" b="1" dirty="0"/>
              <a:t>Dashboard</a:t>
            </a:r>
            <a:r>
              <a:rPr lang="en-GB" dirty="0"/>
              <a:t> – Personalized dashboards for freelancers &amp; clients.</a:t>
            </a:r>
          </a:p>
          <a:p>
            <a:r>
              <a:rPr lang="en-GB" b="1" dirty="0"/>
              <a:t>Notifications</a:t>
            </a:r>
            <a:r>
              <a:rPr lang="en-GB" dirty="0"/>
              <a:t> – Real-time alerts for project updates, messages, and payments.</a:t>
            </a:r>
          </a:p>
        </p:txBody>
      </p:sp>
    </p:spTree>
    <p:extLst>
      <p:ext uri="{BB962C8B-B14F-4D97-AF65-F5344CB8AC3E}">
        <p14:creationId xmlns:p14="http://schemas.microsoft.com/office/powerpoint/2010/main" xmlns="" val="827847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1030</Words>
  <Application>Microsoft Office PowerPoint</Application>
  <PresentationFormat>Custom</PresentationFormat>
  <Paragraphs>112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DIGITAL PORTFOLIO </vt:lpstr>
      <vt:lpstr>Project title </vt:lpstr>
      <vt:lpstr>Agenda</vt:lpstr>
      <vt:lpstr>Problem statement </vt:lpstr>
      <vt:lpstr>Project Overview </vt:lpstr>
      <vt:lpstr>End Users </vt:lpstr>
      <vt:lpstr>Tools and Technologies </vt:lpstr>
      <vt:lpstr>Portfolios designs and Layout </vt:lpstr>
      <vt:lpstr> Features and functionality </vt:lpstr>
      <vt:lpstr>Results and Screenshot </vt:lpstr>
      <vt:lpstr>Conclusion </vt:lpstr>
      <vt:lpstr>Github link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Sasithra Sasithra</dc:creator>
  <cp:lastModifiedBy>FY1</cp:lastModifiedBy>
  <cp:revision>7</cp:revision>
  <dcterms:created xsi:type="dcterms:W3CDTF">2025-09-01T05:46:35Z</dcterms:created>
  <dcterms:modified xsi:type="dcterms:W3CDTF">2025-09-08T09:49:19Z</dcterms:modified>
</cp:coreProperties>
</file>