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jp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jp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88242"/>
            <a:ext cx="7556500" cy="226716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03" y="3554907"/>
            <a:ext cx="158442" cy="143830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7677" y="3792594"/>
            <a:ext cx="2870250" cy="51803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75752" y="3664609"/>
            <a:ext cx="207194" cy="1444403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62168" y="3762121"/>
            <a:ext cx="255945" cy="137126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09524" y="3871823"/>
            <a:ext cx="255945" cy="126156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50785" y="3871823"/>
            <a:ext cx="255945" cy="126156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28019" y="4103415"/>
            <a:ext cx="255945" cy="1029975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10540" y="4335007"/>
            <a:ext cx="255945" cy="798383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49231" y="3302235"/>
            <a:ext cx="1932939" cy="185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solidFill>
                  <a:srgbClr val="363636"/>
                </a:solidFill>
                <a:latin typeface="Calibri"/>
                <a:cs typeface="Calibri"/>
              </a:rPr>
              <a:t>Bestseller</a:t>
            </a:r>
            <a:r>
              <a:rPr dirty="0" sz="1050" spc="27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4F4F4F"/>
                </a:solidFill>
                <a:latin typeface="Calibri"/>
                <a:cs typeface="Calibri"/>
              </a:rPr>
              <a:t>Trends</a:t>
            </a:r>
            <a:r>
              <a:rPr dirty="0" sz="1050" spc="1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1050">
                <a:solidFill>
                  <a:srgbClr val="2F2F2F"/>
                </a:solidFill>
                <a:latin typeface="Calibri"/>
                <a:cs typeface="Calibri"/>
              </a:rPr>
              <a:t>Over</a:t>
            </a:r>
            <a:r>
              <a:rPr dirty="0" sz="1050" spc="20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the</a:t>
            </a:r>
            <a:r>
              <a:rPr dirty="0" sz="1050" spc="135">
                <a:latin typeface="Calibri"/>
                <a:cs typeface="Calibri"/>
              </a:rPr>
              <a:t> </a:t>
            </a:r>
            <a:r>
              <a:rPr dirty="0" sz="1050" spc="-10">
                <a:solidFill>
                  <a:srgbClr val="2D2D2D"/>
                </a:solidFill>
                <a:latin typeface="Calibri"/>
                <a:cs typeface="Calibri"/>
              </a:rPr>
              <a:t>Years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165" y="5367773"/>
            <a:ext cx="110871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F2F2F"/>
                </a:solidFill>
                <a:latin typeface="Calibri"/>
                <a:cs typeface="Calibri"/>
              </a:rPr>
              <a:t>Rating</a:t>
            </a:r>
            <a:r>
              <a:rPr dirty="0" sz="1150" spc="-4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1150" spc="-20">
                <a:solidFill>
                  <a:srgbClr val="0C0C0C"/>
                </a:solidFill>
                <a:latin typeface="Calibri"/>
                <a:cs typeface="Calibri"/>
              </a:rPr>
              <a:t>Distribution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831513" y="3289538"/>
            <a:ext cx="1593850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>
                <a:solidFill>
                  <a:srgbClr val="2D2D2D"/>
                </a:solidFill>
                <a:latin typeface="Calibri"/>
                <a:cs typeface="Calibri"/>
              </a:rPr>
              <a:t>Top</a:t>
            </a:r>
            <a:r>
              <a:rPr dirty="0" sz="1150" spc="-25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1150" spc="50">
                <a:solidFill>
                  <a:srgbClr val="606060"/>
                </a:solidFill>
                <a:latin typeface="Calibri"/>
                <a:cs typeface="Calibri"/>
              </a:rPr>
              <a:t>10</a:t>
            </a:r>
            <a:r>
              <a:rPr dirty="0" sz="1150" spc="-65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1150">
                <a:solidFill>
                  <a:srgbClr val="2F2F2F"/>
                </a:solidFill>
                <a:latin typeface="Calibri"/>
                <a:cs typeface="Calibri"/>
              </a:rPr>
              <a:t>Bestselling</a:t>
            </a:r>
            <a:r>
              <a:rPr dirty="0" sz="1150" spc="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1150" spc="-10">
                <a:solidFill>
                  <a:srgbClr val="1F1F1F"/>
                </a:solidFill>
                <a:latin typeface="Calibri"/>
                <a:cs typeface="Calibri"/>
              </a:rPr>
              <a:t>Authors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828014" y="5386819"/>
            <a:ext cx="1016635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55">
                <a:solidFill>
                  <a:srgbClr val="1D1D1D"/>
                </a:solidFill>
                <a:latin typeface="Calibri"/>
                <a:cs typeface="Calibri"/>
              </a:rPr>
              <a:t>Price</a:t>
            </a:r>
            <a:r>
              <a:rPr dirty="0" sz="1000" spc="65">
                <a:solidFill>
                  <a:srgbClr val="1D1D1D"/>
                </a:solidFill>
                <a:latin typeface="Calibri"/>
                <a:cs typeface="Calibri"/>
              </a:rPr>
              <a:t> </a:t>
            </a:r>
            <a:r>
              <a:rPr dirty="0" sz="1000" spc="50">
                <a:solidFill>
                  <a:srgbClr val="161616"/>
                </a:solidFill>
                <a:latin typeface="Calibri"/>
                <a:cs typeface="Calibri"/>
              </a:rPr>
              <a:t>vs.</a:t>
            </a:r>
            <a:r>
              <a:rPr dirty="0" sz="1000" spc="-15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dirty="0" sz="1000" spc="40">
                <a:solidFill>
                  <a:srgbClr val="2A2A2A"/>
                </a:solidFill>
                <a:latin typeface="Calibri"/>
                <a:cs typeface="Calibri"/>
              </a:rPr>
              <a:t>Reviews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10548"/>
            <a:ext cx="7556500" cy="5672302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410925" y="4324320"/>
            <a:ext cx="46863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50">
                <a:solidFill>
                  <a:srgbClr val="181818"/>
                </a:solidFill>
                <a:latin typeface="Courier New"/>
                <a:cs typeface="Courier New"/>
              </a:rPr>
              <a:t>60000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25606" y="5269704"/>
            <a:ext cx="643890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>
                <a:solidFill>
                  <a:srgbClr val="5D5D5D"/>
                </a:solidFill>
                <a:latin typeface="Courier New"/>
                <a:cs typeface="Courier New"/>
              </a:rPr>
              <a:t>ÿ</a:t>
            </a:r>
            <a:r>
              <a:rPr dirty="0" sz="1250" spc="-15">
                <a:solidFill>
                  <a:srgbClr val="5D5D5D"/>
                </a:solidFill>
                <a:latin typeface="Courier New"/>
                <a:cs typeface="Courier New"/>
              </a:rPr>
              <a:t> </a:t>
            </a:r>
            <a:r>
              <a:rPr dirty="0" sz="1250" spc="-70">
                <a:latin typeface="Courier New"/>
                <a:cs typeface="Courier New"/>
              </a:rPr>
              <a:t>40000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8907" y="6208988"/>
            <a:ext cx="45910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65">
                <a:latin typeface="Courier New"/>
                <a:cs typeface="Courier New"/>
              </a:rPr>
              <a:t>20000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26057" y="2627203"/>
            <a:ext cx="5608320" cy="960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6865">
              <a:lnSpc>
                <a:spcPct val="100000"/>
              </a:lnSpc>
              <a:spcBef>
                <a:spcPts val="100"/>
              </a:spcBef>
            </a:pPr>
            <a:r>
              <a:rPr dirty="0" sz="1550" spc="-55">
                <a:latin typeface="Arial MT"/>
                <a:cs typeface="Arial MT"/>
              </a:rPr>
              <a:t>Customer</a:t>
            </a:r>
            <a:r>
              <a:rPr dirty="0" sz="1550" spc="15">
                <a:latin typeface="Arial MT"/>
                <a:cs typeface="Arial MT"/>
              </a:rPr>
              <a:t> </a:t>
            </a:r>
            <a:r>
              <a:rPr dirty="0" sz="1550" spc="-60">
                <a:latin typeface="Arial MT"/>
                <a:cs typeface="Arial MT"/>
              </a:rPr>
              <a:t>Segmentation</a:t>
            </a:r>
            <a:r>
              <a:rPr dirty="0" sz="1550" spc="10">
                <a:latin typeface="Arial MT"/>
                <a:cs typeface="Arial MT"/>
              </a:rPr>
              <a:t> </a:t>
            </a:r>
            <a:r>
              <a:rPr dirty="0" sz="1550" spc="-80">
                <a:solidFill>
                  <a:srgbClr val="111111"/>
                </a:solidFill>
                <a:latin typeface="Arial MT"/>
                <a:cs typeface="Arial MT"/>
              </a:rPr>
              <a:t>based</a:t>
            </a:r>
            <a:r>
              <a:rPr dirty="0" sz="1550" spc="5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1550" spc="-80">
                <a:solidFill>
                  <a:srgbClr val="161616"/>
                </a:solidFill>
                <a:latin typeface="Arial MT"/>
                <a:cs typeface="Arial MT"/>
              </a:rPr>
              <a:t>on</a:t>
            </a:r>
            <a:r>
              <a:rPr dirty="0" sz="1550" spc="-25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1550" spc="-105">
                <a:solidFill>
                  <a:srgbClr val="0C0C0C"/>
                </a:solidFill>
                <a:latin typeface="Arial MT"/>
                <a:cs typeface="Arial MT"/>
              </a:rPr>
              <a:t>Book</a:t>
            </a:r>
            <a:r>
              <a:rPr dirty="0" sz="155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1550" spc="-40">
                <a:latin typeface="Arial MT"/>
                <a:cs typeface="Arial MT"/>
              </a:rPr>
              <a:t>Features</a:t>
            </a:r>
            <a:endParaRPr sz="1550">
              <a:latin typeface="Arial MT"/>
              <a:cs typeface="Arial MT"/>
            </a:endParaRPr>
          </a:p>
          <a:p>
            <a:pPr marL="663575">
              <a:lnSpc>
                <a:spcPct val="100000"/>
              </a:lnSpc>
              <a:spcBef>
                <a:spcPts val="1015"/>
              </a:spcBef>
            </a:pPr>
            <a:r>
              <a:rPr dirty="0" sz="1150" spc="-10">
                <a:solidFill>
                  <a:srgbClr val="0C0C0C"/>
                </a:solidFill>
                <a:latin typeface="Arial MT"/>
                <a:cs typeface="Arial MT"/>
              </a:rPr>
              <a:t>Cluster</a:t>
            </a:r>
            <a:endParaRPr sz="1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1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spc="-10">
                <a:solidFill>
                  <a:srgbClr val="2D2D2D"/>
                </a:solidFill>
                <a:latin typeface="Calibri"/>
                <a:cs typeface="Calibri"/>
              </a:rPr>
              <a:t>80000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156734" y="7514482"/>
            <a:ext cx="22669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25">
                <a:solidFill>
                  <a:srgbClr val="313131"/>
                </a:solidFill>
                <a:latin typeface="Consolas"/>
                <a:cs typeface="Consolas"/>
              </a:rPr>
              <a:t>3.6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854628" y="7508128"/>
            <a:ext cx="234315" cy="216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195">
                <a:solidFill>
                  <a:srgbClr val="313131"/>
                </a:solidFill>
                <a:latin typeface="Courier New"/>
                <a:cs typeface="Courier New"/>
              </a:rPr>
              <a:t>3.8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566824" y="7508128"/>
            <a:ext cx="859155" cy="411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50" spc="-25">
                <a:latin typeface="Calibri"/>
                <a:cs typeface="Calibri"/>
              </a:rPr>
              <a:t>4.0</a:t>
            </a:r>
            <a:endParaRPr sz="125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35"/>
              </a:spcBef>
            </a:pPr>
            <a:r>
              <a:rPr dirty="0" sz="1250" spc="-55">
                <a:solidFill>
                  <a:srgbClr val="212121"/>
                </a:solidFill>
                <a:latin typeface="Arial MT"/>
                <a:cs typeface="Arial MT"/>
              </a:rPr>
              <a:t>User</a:t>
            </a:r>
            <a:r>
              <a:rPr dirty="0" sz="1250" spc="-1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250" spc="-20">
                <a:latin typeface="Arial MT"/>
                <a:cs typeface="Arial MT"/>
              </a:rPr>
              <a:t>Rating</a:t>
            </a:r>
            <a:endParaRPr sz="125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645382" y="7511432"/>
            <a:ext cx="219075" cy="208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45">
                <a:solidFill>
                  <a:srgbClr val="232323"/>
                </a:solidFill>
                <a:latin typeface="Consolas"/>
                <a:cs typeface="Consolas"/>
              </a:rPr>
              <a:t>4.6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1213625"/>
            <a:ext cx="7556500" cy="8266430"/>
            <a:chOff x="0" y="1213625"/>
            <a:chExt cx="7556500" cy="82664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213625"/>
              <a:ext cx="7556500" cy="826615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7329" y="9226797"/>
              <a:ext cx="203696" cy="88706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469457" y="4612209"/>
            <a:ext cx="425450" cy="1053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1445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Palatino Linotype"/>
                <a:cs typeface="Palatino Linotype"/>
              </a:rPr>
              <a:t>80000</a:t>
            </a:r>
            <a:endParaRPr sz="80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800">
              <a:latin typeface="Palatino Linotype"/>
              <a:cs typeface="Palatino Linotype"/>
            </a:endParaRPr>
          </a:p>
          <a:p>
            <a:pPr marL="130175">
              <a:lnSpc>
                <a:spcPct val="100000"/>
              </a:lnSpc>
              <a:spcBef>
                <a:spcPts val="5"/>
              </a:spcBef>
            </a:pPr>
            <a:r>
              <a:rPr dirty="0" sz="800" spc="-10">
                <a:solidFill>
                  <a:srgbClr val="1C1C1C"/>
                </a:solidFill>
                <a:latin typeface="Times New Roman"/>
                <a:cs typeface="Times New Roman"/>
              </a:rPr>
              <a:t>60000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800">
                <a:latin typeface="Courier New"/>
                <a:cs typeface="Courier New"/>
              </a:rPr>
              <a:t>Ü</a:t>
            </a:r>
            <a:r>
              <a:rPr dirty="0" sz="800" spc="-80">
                <a:latin typeface="Courier New"/>
                <a:cs typeface="Courier New"/>
              </a:rPr>
              <a:t> </a:t>
            </a:r>
            <a:r>
              <a:rPr dirty="0" sz="800" spc="-10">
                <a:latin typeface="Courier New"/>
                <a:cs typeface="Courier New"/>
              </a:rPr>
              <a:t>40000</a:t>
            </a:r>
            <a:endParaRPr sz="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80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</a:pPr>
            <a:r>
              <a:rPr dirty="0" sz="800" spc="-65">
                <a:latin typeface="Times New Roman"/>
                <a:cs typeface="Times New Roman"/>
              </a:rPr>
              <a:t>2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 spc="-20">
                <a:solidFill>
                  <a:srgbClr val="212121"/>
                </a:solidFill>
                <a:latin typeface="Times New Roman"/>
                <a:cs typeface="Times New Roman"/>
              </a:rPr>
              <a:t>0000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10511" y="6097225"/>
            <a:ext cx="177165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Palatino Linotype"/>
                <a:cs typeface="Palatino Linotype"/>
              </a:rPr>
              <a:t>100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47582" y="6584748"/>
            <a:ext cx="155575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-25">
                <a:solidFill>
                  <a:srgbClr val="2B2B2B"/>
                </a:solidFill>
                <a:latin typeface="Courier New"/>
                <a:cs typeface="Courier New"/>
              </a:rPr>
              <a:t>60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53251" y="7090705"/>
            <a:ext cx="148590" cy="1606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850" spc="-25">
                <a:latin typeface="Courier New"/>
                <a:cs typeface="Courier New"/>
              </a:rPr>
              <a:t>20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22123" y="7688653"/>
            <a:ext cx="368300" cy="121539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5095">
              <a:lnSpc>
                <a:spcPct val="100000"/>
              </a:lnSpc>
              <a:spcBef>
                <a:spcPts val="135"/>
              </a:spcBef>
            </a:pPr>
            <a:r>
              <a:rPr dirty="0" sz="850" spc="-55">
                <a:latin typeface="Courier New"/>
                <a:cs typeface="Courier New"/>
              </a:rPr>
              <a:t>2018</a:t>
            </a:r>
            <a:endParaRPr sz="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850">
              <a:latin typeface="Courier New"/>
              <a:cs typeface="Courier New"/>
            </a:endParaRPr>
          </a:p>
          <a:p>
            <a:pPr marL="127635">
              <a:lnSpc>
                <a:spcPct val="100000"/>
              </a:lnSpc>
              <a:spcBef>
                <a:spcPts val="5"/>
              </a:spcBef>
            </a:pPr>
            <a:r>
              <a:rPr dirty="0" sz="800" spc="-20">
                <a:latin typeface="Consolas"/>
                <a:cs typeface="Consolas"/>
              </a:rPr>
              <a:t>2016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800" spc="-25">
                <a:latin typeface="Times New Roman"/>
                <a:cs typeface="Times New Roman"/>
              </a:rPr>
              <a:t>'°,</a:t>
            </a:r>
            <a:r>
              <a:rPr dirty="0" sz="800" spc="150">
                <a:latin typeface="Times New Roman"/>
                <a:cs typeface="Times New Roman"/>
              </a:rPr>
              <a:t> </a:t>
            </a:r>
            <a:r>
              <a:rPr dirty="0" sz="800" spc="-65">
                <a:latin typeface="Times New Roman"/>
                <a:cs typeface="Times New Roman"/>
              </a:rPr>
              <a:t>2</a:t>
            </a:r>
            <a:r>
              <a:rPr dirty="0" sz="800" spc="-95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014</a:t>
            </a:r>
            <a:endParaRPr sz="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40"/>
              </a:spcBef>
            </a:pPr>
            <a:endParaRPr sz="800">
              <a:latin typeface="Times New Roman"/>
              <a:cs typeface="Times New Roman"/>
            </a:endParaRPr>
          </a:p>
          <a:p>
            <a:pPr marL="127635">
              <a:lnSpc>
                <a:spcPct val="100000"/>
              </a:lnSpc>
            </a:pPr>
            <a:r>
              <a:rPr dirty="0" sz="800" spc="-20">
                <a:latin typeface="Consolas"/>
                <a:cs typeface="Consolas"/>
              </a:rPr>
              <a:t>2012</a:t>
            </a:r>
            <a:endParaRPr sz="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800">
              <a:latin typeface="Consolas"/>
              <a:cs typeface="Consolas"/>
            </a:endParaRPr>
          </a:p>
          <a:p>
            <a:pPr marL="129539">
              <a:lnSpc>
                <a:spcPct val="100000"/>
              </a:lnSpc>
            </a:pPr>
            <a:r>
              <a:rPr dirty="0" sz="750" spc="35">
                <a:latin typeface="Calibri"/>
                <a:cs typeface="Calibri"/>
              </a:rPr>
              <a:t>2010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346959" y="9191464"/>
            <a:ext cx="542290" cy="139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50">
                <a:latin typeface="Times New Roman"/>
                <a:cs typeface="Times New Roman"/>
              </a:rPr>
              <a:t>User</a:t>
            </a:r>
            <a:r>
              <a:rPr dirty="0" sz="750" spc="229">
                <a:latin typeface="Times New Roman"/>
                <a:cs typeface="Times New Roman"/>
              </a:rPr>
              <a:t> </a:t>
            </a:r>
            <a:r>
              <a:rPr dirty="0" sz="750" spc="-10">
                <a:latin typeface="Times New Roman"/>
                <a:cs typeface="Times New Roman"/>
              </a:rPr>
              <a:t>Rating</a:t>
            </a:r>
            <a:endParaRPr sz="75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3539628" y="9060686"/>
            <a:ext cx="34417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40">
                <a:latin typeface="Palatino Linotype"/>
                <a:cs typeface="Palatino Linotype"/>
              </a:rPr>
              <a:t>IOOOOO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143607" y="9060686"/>
            <a:ext cx="7747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solidFill>
                  <a:srgbClr val="3D3D3D"/>
                </a:solidFill>
                <a:latin typeface="Palatino Linotype"/>
                <a:cs typeface="Palatino Linotype"/>
              </a:rPr>
              <a:t>0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928980" y="9060686"/>
            <a:ext cx="381000" cy="2717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0F0F0F"/>
                </a:solidFill>
                <a:latin typeface="Palatino Linotype"/>
                <a:cs typeface="Palatino Linotype"/>
              </a:rPr>
              <a:t>30000</a:t>
            </a:r>
            <a:endParaRPr sz="800">
              <a:latin typeface="Palatino Linotype"/>
              <a:cs typeface="Palatino Linotype"/>
            </a:endParaRPr>
          </a:p>
          <a:p>
            <a:pPr algn="r" marR="6350">
              <a:lnSpc>
                <a:spcPct val="100000"/>
              </a:lnSpc>
              <a:spcBef>
                <a:spcPts val="20"/>
              </a:spcBef>
            </a:pPr>
            <a:r>
              <a:rPr dirty="0" sz="800" spc="-30">
                <a:latin typeface="Palatino Linotype"/>
                <a:cs typeface="Palatino Linotype"/>
              </a:rPr>
              <a:t>Reviews</a:t>
            </a:r>
            <a:endParaRPr sz="800">
              <a:latin typeface="Palatino Linotype"/>
              <a:cs typeface="Palatino Linotype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522944" y="9060686"/>
            <a:ext cx="131445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solidFill>
                  <a:srgbClr val="1A1A1A"/>
                </a:solidFill>
                <a:latin typeface="Times New Roman"/>
                <a:cs typeface="Times New Roman"/>
              </a:rPr>
              <a:t>50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916775" y="9060686"/>
            <a:ext cx="18288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Times New Roman"/>
                <a:cs typeface="Times New Roman"/>
              </a:rPr>
              <a:t>100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373246" y="9060686"/>
            <a:ext cx="1316355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030" algn="l"/>
                <a:tab pos="721995" algn="l"/>
                <a:tab pos="1083310" algn="l"/>
              </a:tabLst>
            </a:pPr>
            <a:r>
              <a:rPr dirty="0" sz="800" spc="-65">
                <a:latin typeface="Times New Roman"/>
                <a:cs typeface="Times New Roman"/>
              </a:rPr>
              <a:t>2</a:t>
            </a:r>
            <a:r>
              <a:rPr dirty="0" sz="800" spc="-85">
                <a:latin typeface="Times New Roman"/>
                <a:cs typeface="Times New Roman"/>
              </a:rPr>
              <a:t> </a:t>
            </a:r>
            <a:r>
              <a:rPr dirty="0" sz="800">
                <a:solidFill>
                  <a:srgbClr val="0F0F0F"/>
                </a:solidFill>
                <a:latin typeface="Times New Roman"/>
                <a:cs typeface="Times New Roman"/>
              </a:rPr>
              <a:t>00</a:t>
            </a:r>
            <a:r>
              <a:rPr dirty="0" sz="800" spc="-85">
                <a:solidFill>
                  <a:srgbClr val="0F0F0F"/>
                </a:solidFill>
                <a:latin typeface="Times New Roman"/>
                <a:cs typeface="Times New Roman"/>
              </a:rPr>
              <a:t> </a:t>
            </a:r>
            <a:r>
              <a:rPr dirty="0" sz="800" spc="-50">
                <a:solidFill>
                  <a:srgbClr val="383838"/>
                </a:solidFill>
                <a:latin typeface="Times New Roman"/>
                <a:cs typeface="Times New Roman"/>
              </a:rPr>
              <a:t>5</a:t>
            </a:r>
            <a:r>
              <a:rPr dirty="0" sz="800">
                <a:solidFill>
                  <a:srgbClr val="383838"/>
                </a:solidFill>
                <a:latin typeface="Times New Roman"/>
                <a:cs typeface="Times New Roman"/>
              </a:rPr>
              <a:t>	</a:t>
            </a:r>
            <a:r>
              <a:rPr dirty="0" sz="800" spc="-65">
                <a:latin typeface="Times New Roman"/>
                <a:cs typeface="Times New Roman"/>
              </a:rPr>
              <a:t>2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010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65">
                <a:latin typeface="Times New Roman"/>
                <a:cs typeface="Times New Roman"/>
              </a:rPr>
              <a:t>2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015</a:t>
            </a:r>
            <a:r>
              <a:rPr dirty="0" sz="800">
                <a:latin typeface="Times New Roman"/>
                <a:cs typeface="Times New Roman"/>
              </a:rPr>
              <a:t>	</a:t>
            </a:r>
            <a:r>
              <a:rPr dirty="0" sz="800" spc="-65">
                <a:latin typeface="Times New Roman"/>
                <a:cs typeface="Times New Roman"/>
              </a:rPr>
              <a:t>2</a:t>
            </a:r>
            <a:r>
              <a:rPr dirty="0" sz="800" spc="-90">
                <a:latin typeface="Times New Roman"/>
                <a:cs typeface="Times New Roman"/>
              </a:rPr>
              <a:t> </a:t>
            </a:r>
            <a:r>
              <a:rPr dirty="0" sz="800" spc="-25">
                <a:latin typeface="Times New Roman"/>
                <a:cs typeface="Times New Roman"/>
              </a:rPr>
              <a:t>020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29063" y="5854103"/>
            <a:ext cx="331470" cy="1466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latin typeface="Times New Roman"/>
                <a:cs typeface="Times New Roman"/>
              </a:rPr>
              <a:t>Cluster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102025"/>
            <a:ext cx="7556500" cy="4489348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95667" y="3613844"/>
            <a:ext cx="23241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-25">
                <a:latin typeface="Consolas"/>
                <a:cs typeface="Consolas"/>
              </a:rPr>
              <a:t>100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7490" y="4170015"/>
            <a:ext cx="189865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25">
                <a:latin typeface="Courier New"/>
                <a:cs typeface="Courier New"/>
              </a:rPr>
              <a:t>80</a:t>
            </a:r>
            <a:endParaRPr sz="115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7429" y="4753316"/>
            <a:ext cx="14732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-25">
                <a:solidFill>
                  <a:srgbClr val="181818"/>
                </a:solidFill>
                <a:latin typeface="Calibri"/>
                <a:cs typeface="Calibri"/>
              </a:rPr>
              <a:t>60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4872" y="5901356"/>
            <a:ext cx="175260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-25">
                <a:latin typeface="Consolas"/>
                <a:cs typeface="Consolas"/>
              </a:rPr>
              <a:t>20</a:t>
            </a:r>
            <a:endParaRPr sz="10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732709" y="3160959"/>
            <a:ext cx="2373630" cy="2330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80">
                <a:latin typeface="Arial MT"/>
                <a:cs typeface="Arial MT"/>
              </a:rPr>
              <a:t>Price</a:t>
            </a:r>
            <a:r>
              <a:rPr dirty="0" sz="1350" spc="5">
                <a:latin typeface="Arial MT"/>
                <a:cs typeface="Arial MT"/>
              </a:rPr>
              <a:t> </a:t>
            </a:r>
            <a:r>
              <a:rPr dirty="0" sz="1350" spc="-30">
                <a:latin typeface="Arial MT"/>
                <a:cs typeface="Arial MT"/>
              </a:rPr>
              <a:t>Distribution</a:t>
            </a:r>
            <a:r>
              <a:rPr dirty="0" sz="1350" spc="10">
                <a:latin typeface="Arial MT"/>
                <a:cs typeface="Arial MT"/>
              </a:rPr>
              <a:t> </a:t>
            </a:r>
            <a:r>
              <a:rPr dirty="0" sz="1350" spc="-80">
                <a:latin typeface="Arial MT"/>
                <a:cs typeface="Arial MT"/>
              </a:rPr>
              <a:t>Across</a:t>
            </a:r>
            <a:r>
              <a:rPr dirty="0" sz="1350" spc="-15">
                <a:latin typeface="Arial MT"/>
                <a:cs typeface="Arial MT"/>
              </a:rPr>
              <a:t> </a:t>
            </a:r>
            <a:r>
              <a:rPr dirty="0" sz="1350" spc="-40">
                <a:latin typeface="Arial MT"/>
                <a:cs typeface="Arial MT"/>
              </a:rPr>
              <a:t>Clusters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707625" y="6920883"/>
            <a:ext cx="423545" cy="182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000" spc="-10">
                <a:latin typeface="Arial MT"/>
                <a:cs typeface="Arial MT"/>
              </a:rPr>
              <a:t>Cluster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2025-03-23T05:16:51Z</dcterms:created>
  <dcterms:modified xsi:type="dcterms:W3CDTF">2025-03-23T05:16:51Z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LastSaved">
    <vt:filetime>2025-03-23T00:00:00Z</vt:filetime>
  </property>
  <property fmtid="{D5CDD505-2E9C-101B-9397-08002B2CF9AE}" pid="4" name="Producer">
    <vt:lpwstr>iLovePDF</vt:lpwstr>
  </property>
</Properties>
</file>