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738C0E8-A120-4464-9487-F5FD5D2171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Center text with top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60FADE5-73EA-4689-BB17-A5DFF841DC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AB40BF2-F011-435F-A7D9-51DE59D18A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391DB37-1FC2-4206-B82E-DCA5ECE23F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,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1C034E5C-8E6A-48D7-ADC2-EDB7BD651A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B8C240-9FFA-4BAF-B761-5F4B648A12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5E6C22-6C62-4B79-B866-2337E34B72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1160D2-F5B9-4DD5-9012-6891B80538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3B6D448-DF81-4E04-938F-9C2B555FE1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D79457D-4BD0-4EA4-A463-7AD9921E75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69E995D-755F-4F83-95F6-91B32CDFFF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0DF005B-DDA6-426D-946C-5F3C3AFD17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8610480" y="0"/>
            <a:ext cx="3580560" cy="685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024640" y="822240"/>
            <a:ext cx="93283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9"/>
          <p:cNvSpPr/>
          <p:nvPr/>
        </p:nvSpPr>
        <p:spPr>
          <a:xfrm>
            <a:off x="0" y="0"/>
            <a:ext cx="12191400" cy="3428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  <p:sp>
        <p:nvSpPr>
          <p:cNvPr id="59" name="Rectangle 11"/>
          <p:cNvSpPr/>
          <p:nvPr/>
        </p:nvSpPr>
        <p:spPr>
          <a:xfrm flipV="1">
            <a:off x="8016120" y="-720"/>
            <a:ext cx="4174920" cy="685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  <p:sp>
        <p:nvSpPr>
          <p:cNvPr id="60" name="Rectangle 8"/>
          <p:cNvSpPr/>
          <p:nvPr/>
        </p:nvSpPr>
        <p:spPr>
          <a:xfrm>
            <a:off x="8011800" y="3429000"/>
            <a:ext cx="4179240" cy="3428280"/>
          </a:xfrm>
          <a:prstGeom prst="rect">
            <a:avLst/>
          </a:prstGeom>
          <a:solidFill>
            <a:srgbClr val="62a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>
                    <a:tint val="75000"/>
                    <a:lumMod val="50000"/>
                  </a:schemeClr>
                </a:solidFill>
                <a:latin typeface="Skee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5A92844-54DB-49DD-8C24-B190751BC9ED}" type="slidenum">
              <a:rPr b="0" lang="en-US" sz="900" spc="-1" strike="noStrike">
                <a:solidFill>
                  <a:schemeClr val="accent2">
                    <a:tint val="75000"/>
                    <a:lumMod val="50000"/>
                  </a:schemeClr>
                </a:solidFill>
                <a:latin typeface="Skeena"/>
              </a:rPr>
              <a:t>&lt;number&gt;</a:t>
            </a:fld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3"/>
          <p:cNvSpPr/>
          <p:nvPr/>
        </p:nvSpPr>
        <p:spPr>
          <a:xfrm>
            <a:off x="0" y="0"/>
            <a:ext cx="12191400" cy="1080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024640" y="822240"/>
            <a:ext cx="93283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024640" y="2595600"/>
            <a:ext cx="4334040" cy="4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5">
                    <a:tint val="75000"/>
                    <a:lumMod val="75000"/>
                  </a:schemeClr>
                </a:solidFill>
                <a:latin typeface="Skeen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chemeClr val="accent5">
                    <a:tint val="75000"/>
                    <a:lumMod val="75000"/>
                  </a:schemeClr>
                </a:solidFill>
                <a:latin typeface="Skeena"/>
              </a:rPr>
              <a:t>&lt;footer&gt;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5">
                    <a:tint val="75000"/>
                    <a:lumMod val="75000"/>
                  </a:schemeClr>
                </a:solidFill>
                <a:latin typeface="Skee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6017DCD-158B-4FC2-A419-4E8BE5062C3F}" type="slidenum">
              <a:rPr b="0" lang="en-US" sz="900" spc="-1" strike="noStrike">
                <a:solidFill>
                  <a:schemeClr val="accent5">
                    <a:tint val="75000"/>
                    <a:lumMod val="75000"/>
                  </a:schemeClr>
                </a:solidFill>
                <a:latin typeface="Skeena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4"/>
          <p:cNvSpPr/>
          <p:nvPr/>
        </p:nvSpPr>
        <p:spPr>
          <a:xfrm>
            <a:off x="0" y="0"/>
            <a:ext cx="1915200" cy="6857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  <p:sp>
        <p:nvSpPr>
          <p:cNvPr id="73" name="Rectangle 6"/>
          <p:cNvSpPr/>
          <p:nvPr/>
        </p:nvSpPr>
        <p:spPr>
          <a:xfrm>
            <a:off x="10276200" y="0"/>
            <a:ext cx="1915200" cy="6857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024640" y="822240"/>
            <a:ext cx="93283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024640" y="2595600"/>
            <a:ext cx="4334040" cy="4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5">
                    <a:tint val="75000"/>
                    <a:lumMod val="75000"/>
                  </a:schemeClr>
                </a:solidFill>
                <a:latin typeface="Skeen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chemeClr val="accent5">
                    <a:tint val="75000"/>
                    <a:lumMod val="75000"/>
                  </a:schemeClr>
                </a:solidFill>
                <a:latin typeface="Skeena"/>
              </a:rPr>
              <a:t>&lt;footer&gt;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5">
                    <a:tint val="75000"/>
                  </a:schemeClr>
                </a:solidFill>
                <a:latin typeface="Skee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ADC7E17-7C85-4CE8-9389-286F464DFDDD}" type="slidenum">
              <a:rPr b="0" lang="en-US" sz="900" spc="-1" strike="noStrike">
                <a:solidFill>
                  <a:schemeClr val="accent5">
                    <a:tint val="75000"/>
                  </a:schemeClr>
                </a:solidFill>
                <a:latin typeface="Skeena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2"/>
          <p:cNvSpPr/>
          <p:nvPr/>
        </p:nvSpPr>
        <p:spPr>
          <a:xfrm>
            <a:off x="0" y="0"/>
            <a:ext cx="12191400" cy="1980720"/>
          </a:xfrm>
          <a:prstGeom prst="rect">
            <a:avLst/>
          </a:prstGeom>
          <a:solidFill>
            <a:srgbClr val="62a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5">
                    <a:tint val="75000"/>
                    <a:lumMod val="75000"/>
                  </a:schemeClr>
                </a:solidFill>
                <a:latin typeface="Skeen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chemeClr val="accent5">
                    <a:tint val="75000"/>
                    <a:lumMod val="75000"/>
                  </a:schemeClr>
                </a:solidFill>
                <a:latin typeface="Skeena"/>
              </a:rPr>
              <a:t>&lt;footer&gt;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5">
                    <a:tint val="75000"/>
                    <a:lumMod val="75000"/>
                  </a:schemeClr>
                </a:solidFill>
                <a:latin typeface="Skee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00A8078-0D15-4481-9279-FAFF2451D158}" type="slidenum">
              <a:rPr b="0" lang="en-US" sz="900" spc="-1" strike="noStrike">
                <a:solidFill>
                  <a:schemeClr val="accent5">
                    <a:tint val="75000"/>
                    <a:lumMod val="75000"/>
                  </a:schemeClr>
                </a:solidFill>
                <a:latin typeface="Skeena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7"/>
          <p:cNvSpPr/>
          <p:nvPr/>
        </p:nvSpPr>
        <p:spPr>
          <a:xfrm>
            <a:off x="0" y="3429000"/>
            <a:ext cx="4876200" cy="3428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  <p:sp>
        <p:nvSpPr>
          <p:cNvPr id="86" name="Rectangle 2"/>
          <p:cNvSpPr/>
          <p:nvPr/>
        </p:nvSpPr>
        <p:spPr>
          <a:xfrm>
            <a:off x="0" y="0"/>
            <a:ext cx="4876200" cy="3428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C271140-8B4D-4550-99B1-679AE2FBF1A3}" type="slidenum">
              <a:rPr b="0" lang="en-US" sz="9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rPr>
              <a:t>&lt;number&gt;</a:t>
            </a:fld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13080" y="3875040"/>
            <a:ext cx="9111960" cy="720"/>
          </a:xfrm>
          <a:prstGeom prst="straightConnector1">
            <a:avLst/>
          </a:prstGeom>
          <a:ln w="28575">
            <a:solidFill>
              <a:srgbClr val="29285d"/>
            </a:solidFill>
            <a:round/>
          </a:ln>
        </p:spPr>
      </p:cxnSp>
      <p:cxnSp>
        <p:nvCxnSpPr>
          <p:cNvPr id="6" name="Straight Connector 46"/>
          <p:cNvCxnSpPr/>
          <p:nvPr/>
        </p:nvCxnSpPr>
        <p:spPr>
          <a:xfrm flipV="1">
            <a:off x="6095880" y="2851920"/>
            <a:ext cx="720" cy="1644480"/>
          </a:xfrm>
          <a:prstGeom prst="straightConnector1">
            <a:avLst/>
          </a:prstGeom>
          <a:ln w="28575">
            <a:solidFill>
              <a:srgbClr val="29285d"/>
            </a:solidFill>
            <a:round/>
          </a:ln>
        </p:spPr>
      </p:cxnSp>
      <p:cxnSp>
        <p:nvCxnSpPr>
          <p:cNvPr id="7" name="Straight Connector 48"/>
          <p:cNvCxnSpPr/>
          <p:nvPr/>
        </p:nvCxnSpPr>
        <p:spPr>
          <a:xfrm flipV="1">
            <a:off x="10611360" y="3872160"/>
            <a:ext cx="720" cy="624240"/>
          </a:xfrm>
          <a:prstGeom prst="straightConnector1">
            <a:avLst/>
          </a:prstGeom>
          <a:ln w="28575">
            <a:solidFill>
              <a:srgbClr val="29285d"/>
            </a:solidFill>
            <a:round/>
          </a:ln>
        </p:spPr>
      </p:cxnSp>
      <p:cxnSp>
        <p:nvCxnSpPr>
          <p:cNvPr id="8" name="Straight Connector 53"/>
          <p:cNvCxnSpPr/>
          <p:nvPr/>
        </p:nvCxnSpPr>
        <p:spPr>
          <a:xfrm flipV="1">
            <a:off x="1513080" y="3872160"/>
            <a:ext cx="720" cy="624240"/>
          </a:xfrm>
          <a:prstGeom prst="straightConnector1">
            <a:avLst/>
          </a:prstGeom>
          <a:ln w="28575">
            <a:solidFill>
              <a:srgbClr val="29285d"/>
            </a:solidFill>
            <a:round/>
          </a:ln>
        </p:spPr>
      </p:cxnSp>
      <p:cxnSp>
        <p:nvCxnSpPr>
          <p:cNvPr id="9" name="Straight Connector 55"/>
          <p:cNvCxnSpPr/>
          <p:nvPr/>
        </p:nvCxnSpPr>
        <p:spPr>
          <a:xfrm flipV="1">
            <a:off x="3815640" y="3872160"/>
            <a:ext cx="720" cy="624240"/>
          </a:xfrm>
          <a:prstGeom prst="straightConnector1">
            <a:avLst/>
          </a:prstGeom>
          <a:ln w="28575">
            <a:solidFill>
              <a:srgbClr val="29285d"/>
            </a:solidFill>
            <a:round/>
          </a:ln>
        </p:spPr>
      </p:cxnSp>
      <p:cxnSp>
        <p:nvCxnSpPr>
          <p:cNvPr id="10" name="Straight Connector 57"/>
          <p:cNvCxnSpPr/>
          <p:nvPr/>
        </p:nvCxnSpPr>
        <p:spPr>
          <a:xfrm flipV="1">
            <a:off x="8380800" y="3872160"/>
            <a:ext cx="720" cy="624240"/>
          </a:xfrm>
          <a:prstGeom prst="straightConnector1">
            <a:avLst/>
          </a:prstGeom>
          <a:ln w="28575">
            <a:solidFill>
              <a:srgbClr val="29285d"/>
            </a:solidFill>
            <a:round/>
          </a:ln>
        </p:spPr>
      </p:cxnSp>
      <p:sp>
        <p:nvSpPr>
          <p:cNvPr id="11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5">
                    <a:tint val="75000"/>
                    <a:lumMod val="75000"/>
                  </a:schemeClr>
                </a:solidFill>
                <a:latin typeface="Skeen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chemeClr val="accent5">
                    <a:tint val="75000"/>
                    <a:lumMod val="75000"/>
                  </a:schemeClr>
                </a:solidFill>
                <a:latin typeface="Skeena"/>
              </a:rPr>
              <a:t>&lt;footer&gt;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5">
                    <a:tint val="75000"/>
                    <a:lumMod val="75000"/>
                  </a:schemeClr>
                </a:solidFill>
                <a:latin typeface="Skee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3201B5E-F959-4F72-9892-58BB8B04828F}" type="slidenum">
              <a:rPr b="0" lang="en-US" sz="900" spc="-1" strike="noStrike">
                <a:solidFill>
                  <a:schemeClr val="accent5">
                    <a:tint val="75000"/>
                    <a:lumMod val="75000"/>
                  </a:schemeClr>
                </a:solidFill>
                <a:latin typeface="Skeena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/>
        </p:nvSpPr>
        <p:spPr>
          <a:xfrm>
            <a:off x="0" y="0"/>
            <a:ext cx="4174920" cy="6857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  <p:sp>
        <p:nvSpPr>
          <p:cNvPr id="15" name="Rectangle 10"/>
          <p:cNvSpPr/>
          <p:nvPr/>
        </p:nvSpPr>
        <p:spPr>
          <a:xfrm flipV="1">
            <a:off x="3718440" y="-720"/>
            <a:ext cx="4564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024640" y="822240"/>
            <a:ext cx="93283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024640" y="2595600"/>
            <a:ext cx="4334040" cy="4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6F62721-D32F-4898-BCF4-35288BD3E332}" type="slidenum">
              <a:rPr b="0" lang="en-US" sz="9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rPr>
              <a:t>&lt;number&gt;</a:t>
            </a:fld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/>
          <p:nvPr/>
        </p:nvSpPr>
        <p:spPr>
          <a:xfrm>
            <a:off x="0" y="0"/>
            <a:ext cx="6095160" cy="6857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024640" y="822240"/>
            <a:ext cx="93283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ftr" idx="7"/>
          </p:nvPr>
        </p:nvSpPr>
        <p:spPr>
          <a:xfrm>
            <a:off x="2743200" y="6356520"/>
            <a:ext cx="2513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5">
                    <a:tint val="75000"/>
                    <a:lumMod val="75000"/>
                  </a:schemeClr>
                </a:solidFill>
                <a:latin typeface="Skee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chemeClr val="accent5">
                    <a:tint val="75000"/>
                    <a:lumMod val="75000"/>
                  </a:schemeClr>
                </a:solidFill>
                <a:latin typeface="Skeena"/>
              </a:rPr>
              <a:t>&lt;footer&gt;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1">
                    <a:tint val="75000"/>
                    <a:lumMod val="40000"/>
                    <a:lumOff val="60000"/>
                  </a:schemeClr>
                </a:solidFill>
                <a:latin typeface="Skee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6FDA779-FD85-426C-95D1-3762E8B71FC8}" type="slidenum">
              <a:rPr b="0" lang="en-US" sz="900" spc="-1" strike="noStrike">
                <a:solidFill>
                  <a:schemeClr val="accent1">
                    <a:tint val="75000"/>
                    <a:lumMod val="40000"/>
                    <a:lumOff val="60000"/>
                  </a:schemeClr>
                </a:solidFill>
                <a:latin typeface="Skeena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1632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/>
          <p:cNvSpPr/>
          <p:nvPr/>
        </p:nvSpPr>
        <p:spPr>
          <a:xfrm>
            <a:off x="0" y="3429000"/>
            <a:ext cx="12191400" cy="3428280"/>
          </a:xfrm>
          <a:prstGeom prst="rect">
            <a:avLst/>
          </a:prstGeom>
          <a:solidFill>
            <a:srgbClr val="62a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  <p:sp>
        <p:nvSpPr>
          <p:cNvPr id="31" name="Rectangle 9"/>
          <p:cNvSpPr/>
          <p:nvPr/>
        </p:nvSpPr>
        <p:spPr>
          <a:xfrm>
            <a:off x="0" y="6509520"/>
            <a:ext cx="12191400" cy="347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5">
                    <a:tint val="75000"/>
                    <a:lumMod val="75000"/>
                  </a:schemeClr>
                </a:solidFill>
                <a:latin typeface="Skeen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chemeClr val="accent5">
                    <a:tint val="75000"/>
                    <a:lumMod val="75000"/>
                  </a:schemeClr>
                </a:solidFill>
                <a:latin typeface="Skeena"/>
              </a:rPr>
              <a:t>&lt;footer&gt;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5">
                    <a:tint val="75000"/>
                    <a:lumMod val="75000"/>
                  </a:schemeClr>
                </a:solidFill>
                <a:latin typeface="Skee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CCD7B1F-DC10-4323-A1A7-E663D2587182}" type="slidenum">
              <a:rPr b="0" lang="en-US" sz="900" spc="-1" strike="noStrike">
                <a:solidFill>
                  <a:schemeClr val="accent5">
                    <a:tint val="75000"/>
                    <a:lumMod val="75000"/>
                  </a:schemeClr>
                </a:solidFill>
                <a:latin typeface="Skeena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/>
          <p:cNvSpPr/>
          <p:nvPr/>
        </p:nvSpPr>
        <p:spPr>
          <a:xfrm>
            <a:off x="0" y="0"/>
            <a:ext cx="4174920" cy="3839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  <p:sp>
        <p:nvSpPr>
          <p:cNvPr id="36" name="Rectangle 10"/>
          <p:cNvSpPr/>
          <p:nvPr/>
        </p:nvSpPr>
        <p:spPr>
          <a:xfrm flipV="1">
            <a:off x="0" y="3839760"/>
            <a:ext cx="4174920" cy="208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  <p:sp>
        <p:nvSpPr>
          <p:cNvPr id="37" name="Rectangle 12"/>
          <p:cNvSpPr/>
          <p:nvPr/>
        </p:nvSpPr>
        <p:spPr>
          <a:xfrm flipV="1">
            <a:off x="0" y="5927760"/>
            <a:ext cx="4174920" cy="9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024640" y="822240"/>
            <a:ext cx="93283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024640" y="2595600"/>
            <a:ext cx="4334040" cy="4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B646AAE-B85D-48E1-B6C3-8D7C58A1AE1F}" type="slidenum">
              <a:rPr b="0" lang="en-US" sz="9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rPr>
              <a:t>&lt;number&gt;</a:t>
            </a:fld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8016120" y="0"/>
            <a:ext cx="2400840" cy="6857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  <p:sp>
        <p:nvSpPr>
          <p:cNvPr id="46" name="Rectangle 10"/>
          <p:cNvSpPr/>
          <p:nvPr/>
        </p:nvSpPr>
        <p:spPr>
          <a:xfrm flipV="1">
            <a:off x="10417680" y="-720"/>
            <a:ext cx="177372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  <p:sp>
        <p:nvSpPr>
          <p:cNvPr id="47" name="Rectangle 12"/>
          <p:cNvSpPr/>
          <p:nvPr/>
        </p:nvSpPr>
        <p:spPr>
          <a:xfrm flipV="1">
            <a:off x="11800080" y="-720"/>
            <a:ext cx="391320" cy="685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5">
                    <a:tint val="75000"/>
                  </a:schemeClr>
                </a:solidFill>
                <a:latin typeface="Skee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1541E39-3EA4-4EAF-94EA-6BA523CDD2B6}" type="slidenum">
              <a:rPr b="0" lang="en-US" sz="900" spc="-1" strike="noStrike">
                <a:solidFill>
                  <a:schemeClr val="accent5">
                    <a:tint val="75000"/>
                  </a:schemeClr>
                </a:solidFill>
                <a:latin typeface="Skeena"/>
              </a:rPr>
              <a:t>&lt;number&gt;</a:t>
            </a:fld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9"/>
          <p:cNvSpPr/>
          <p:nvPr/>
        </p:nvSpPr>
        <p:spPr>
          <a:xfrm>
            <a:off x="0" y="0"/>
            <a:ext cx="674280" cy="6857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  <p:sp>
        <p:nvSpPr>
          <p:cNvPr id="52" name="Rectangle 11"/>
          <p:cNvSpPr/>
          <p:nvPr/>
        </p:nvSpPr>
        <p:spPr>
          <a:xfrm flipV="1">
            <a:off x="675000" y="-720"/>
            <a:ext cx="674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keena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5267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20"/>
          </p:nvPr>
        </p:nvSpPr>
        <p:spPr>
          <a:xfrm>
            <a:off x="9764640" y="6356520"/>
            <a:ext cx="1588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3B0ECF7-6CB2-4596-9AC1-AC3020EE9AEC}" type="slidenum">
              <a:rPr b="0" lang="en-US" sz="9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rPr>
              <a:t>&lt;number&gt;</a:t>
            </a:fld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21"/>
          </p:nvPr>
        </p:nvSpPr>
        <p:spPr>
          <a:xfrm>
            <a:off x="2024640" y="6356520"/>
            <a:ext cx="1555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2466000"/>
            <a:ext cx="573912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chemeClr val="lt1"/>
                </a:solidFill>
                <a:latin typeface="Skeena"/>
              </a:rPr>
              <a:t>Image Captioning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024640" y="822240"/>
            <a:ext cx="932832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lt1"/>
                </a:solidFill>
                <a:latin typeface="Skeena"/>
              </a:rPr>
              <a:t>Loss computation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2024640" y="2595600"/>
            <a:ext cx="4334040" cy="47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accent2"/>
                </a:solidFill>
                <a:latin typeface="Skeena"/>
              </a:rPr>
              <a:t>To think about…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7019280" y="2595600"/>
            <a:ext cx="4334040" cy="47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accent2"/>
                </a:solidFill>
                <a:latin typeface="Skeena"/>
              </a:rPr>
              <a:t>Solution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2024640" y="3069720"/>
            <a:ext cx="4334040" cy="296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All the captions are padded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We want to compute the loss over all non-padded tokens in the batch 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öhne"/>
              </a:rPr>
              <a:t>This is necessary because the pad tokens do not contribute to the model's performance, and including them in the loss calculation would lead to inaccurate gradients and slower training</a:t>
            </a: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 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7019280" y="3069720"/>
            <a:ext cx="4334040" cy="121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Creating a binary mask over all captions in a batch, where 1 is for all non-pad tokens 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7019280" y="4289040"/>
            <a:ext cx="4334040" cy="184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4444"/>
          </a:bodyPr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Sequence loop: loss is summed up for each non-pad token in the captions by multiplying the criterion function by the mask → loss dimension: (BATCH)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9cdcfe"/>
                </a:solidFill>
                <a:latin typeface="Consolas"/>
              </a:rPr>
              <a:t>     </a:t>
            </a:r>
            <a:r>
              <a:rPr b="0" lang="en-US" sz="800" spc="-1" strike="noStrike">
                <a:solidFill>
                  <a:srgbClr val="9cdcfe"/>
                </a:solidFill>
                <a:latin typeface="Consolas"/>
              </a:rPr>
              <a:t>loss</a:t>
            </a:r>
            <a:r>
              <a:rPr b="0" lang="en-US" sz="800" spc="-1" strike="noStrike">
                <a:solidFill>
                  <a:srgbClr val="d4d4d4"/>
                </a:solidFill>
                <a:latin typeface="Consolas"/>
              </a:rPr>
              <a:t> += </a:t>
            </a:r>
            <a:r>
              <a:rPr b="0" lang="en-US" sz="800" spc="-1" strike="noStrike">
                <a:solidFill>
                  <a:srgbClr val="9cdcfe"/>
                </a:solidFill>
                <a:latin typeface="Consolas"/>
              </a:rPr>
              <a:t>criterion</a:t>
            </a:r>
            <a:r>
              <a:rPr b="0" lang="en-US" sz="800" spc="-1" strike="noStrike">
                <a:solidFill>
                  <a:srgbClr val="d4d4d4"/>
                </a:solidFill>
                <a:latin typeface="Consolas"/>
              </a:rPr>
              <a:t>(</a:t>
            </a:r>
            <a:r>
              <a:rPr b="0" lang="en-US" sz="800" spc="-1" strike="noStrike">
                <a:solidFill>
                  <a:srgbClr val="9cdcfe"/>
                </a:solidFill>
                <a:latin typeface="Consolas"/>
              </a:rPr>
              <a:t>output</a:t>
            </a:r>
            <a:r>
              <a:rPr b="0" lang="en-US" sz="800" spc="-1" strike="noStrike">
                <a:solidFill>
                  <a:srgbClr val="d4d4d4"/>
                </a:solidFill>
                <a:latin typeface="Consolas"/>
              </a:rPr>
              <a:t>, </a:t>
            </a:r>
            <a:r>
              <a:rPr b="0" lang="en-US" sz="800" spc="-1" strike="noStrike">
                <a:solidFill>
                  <a:srgbClr val="9cdcfe"/>
                </a:solidFill>
                <a:latin typeface="Consolas"/>
              </a:rPr>
              <a:t>decoder_targets</a:t>
            </a:r>
            <a:r>
              <a:rPr b="0" lang="en-US" sz="800" spc="-1" strike="noStrike">
                <a:solidFill>
                  <a:srgbClr val="d4d4d4"/>
                </a:solidFill>
                <a:latin typeface="Consolas"/>
              </a:rPr>
              <a:t>[:, </a:t>
            </a:r>
            <a:r>
              <a:rPr b="0" lang="en-US" sz="800" spc="-1" strike="noStrike">
                <a:solidFill>
                  <a:srgbClr val="9cdcfe"/>
                </a:solidFill>
                <a:latin typeface="Consolas"/>
              </a:rPr>
              <a:t>j</a:t>
            </a:r>
            <a:r>
              <a:rPr b="0" lang="en-US" sz="800" spc="-1" strike="noStrike">
                <a:solidFill>
                  <a:srgbClr val="d4d4d4"/>
                </a:solidFill>
                <a:latin typeface="Consolas"/>
              </a:rPr>
              <a:t>+</a:t>
            </a:r>
            <a:r>
              <a:rPr b="0" lang="en-US" sz="800" spc="-1" strike="noStrike">
                <a:solidFill>
                  <a:srgbClr val="b5cea8"/>
                </a:solidFill>
                <a:latin typeface="Consolas"/>
              </a:rPr>
              <a:t>1</a:t>
            </a:r>
            <a:r>
              <a:rPr b="0" lang="en-US" sz="800" spc="-1" strike="noStrike">
                <a:solidFill>
                  <a:srgbClr val="d4d4d4"/>
                </a:solidFill>
                <a:latin typeface="Consolas"/>
              </a:rPr>
              <a:t>]) * </a:t>
            </a:r>
            <a:r>
              <a:rPr b="0" lang="en-US" sz="800" spc="-1" strike="noStrike">
                <a:solidFill>
                  <a:srgbClr val="9cdcfe"/>
                </a:solidFill>
                <a:latin typeface="Consolas"/>
              </a:rPr>
              <a:t>mask</a:t>
            </a:r>
            <a:r>
              <a:rPr b="0" lang="en-US" sz="800" spc="-1" strike="noStrike">
                <a:solidFill>
                  <a:srgbClr val="d4d4d4"/>
                </a:solidFill>
                <a:latin typeface="Consolas"/>
              </a:rPr>
              <a:t>[:, </a:t>
            </a:r>
            <a:r>
              <a:rPr b="0" lang="en-US" sz="800" spc="-1" strike="noStrike">
                <a:solidFill>
                  <a:srgbClr val="9cdcfe"/>
                </a:solidFill>
                <a:latin typeface="Consolas"/>
              </a:rPr>
              <a:t>j</a:t>
            </a:r>
            <a:r>
              <a:rPr b="0" lang="en-US" sz="800" spc="-1" strike="noStrike">
                <a:solidFill>
                  <a:srgbClr val="d4d4d4"/>
                </a:solidFill>
                <a:latin typeface="Consolas"/>
              </a:rPr>
              <a:t>+</a:t>
            </a:r>
            <a:r>
              <a:rPr b="0" lang="en-US" sz="800" spc="-1" strike="noStrike">
                <a:solidFill>
                  <a:srgbClr val="b5cea8"/>
                </a:solidFill>
                <a:latin typeface="Consolas"/>
              </a:rPr>
              <a:t>1</a:t>
            </a:r>
            <a:r>
              <a:rPr b="0" lang="en-US" sz="800" spc="-1" strike="noStrike">
                <a:solidFill>
                  <a:srgbClr val="d4d4d4"/>
                </a:solidFill>
                <a:latin typeface="Consolas"/>
              </a:rPr>
              <a:t>]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Training epoch loop: loss is summed up over the batch and then divided by the number of all non-pad tokens in the entire batch 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9cdcfe"/>
                </a:solidFill>
                <a:latin typeface="Consolas"/>
              </a:rPr>
              <a:t>     </a:t>
            </a:r>
            <a:r>
              <a:rPr b="0" lang="en-US" sz="800" spc="-1" strike="noStrike">
                <a:solidFill>
                  <a:srgbClr val="9cdcfe"/>
                </a:solidFill>
                <a:latin typeface="Consolas"/>
              </a:rPr>
              <a:t>loss</a:t>
            </a:r>
            <a:r>
              <a:rPr b="0" lang="en-US" sz="800" spc="-1" strike="noStrike">
                <a:solidFill>
                  <a:srgbClr val="d4d4d4"/>
                </a:solidFill>
                <a:latin typeface="Consolas"/>
              </a:rPr>
              <a:t> = </a:t>
            </a:r>
            <a:r>
              <a:rPr b="0" lang="en-US" sz="800" spc="-1" strike="noStrike">
                <a:solidFill>
                  <a:srgbClr val="9cdcfe"/>
                </a:solidFill>
                <a:latin typeface="Consolas"/>
              </a:rPr>
              <a:t>loss</a:t>
            </a:r>
            <a:r>
              <a:rPr b="0" lang="en-US" sz="800" spc="-1" strike="noStrike">
                <a:solidFill>
                  <a:srgbClr val="d4d4d4"/>
                </a:solidFill>
                <a:latin typeface="Consolas"/>
              </a:rPr>
              <a:t>.sum()/</a:t>
            </a:r>
            <a:r>
              <a:rPr b="0" lang="en-US" sz="800" spc="-1" strike="noStrike">
                <a:solidFill>
                  <a:srgbClr val="9cdcfe"/>
                </a:solidFill>
                <a:latin typeface="Consolas"/>
              </a:rPr>
              <a:t>mask</a:t>
            </a:r>
            <a:r>
              <a:rPr b="0" lang="en-US" sz="800" spc="-1" strike="noStrike">
                <a:solidFill>
                  <a:srgbClr val="d4d4d4"/>
                </a:solidFill>
                <a:latin typeface="Consolas"/>
              </a:rPr>
              <a:t>.sum().item()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ftr" idx="45"/>
          </p:nvPr>
        </p:nvSpPr>
        <p:spPr>
          <a:xfrm>
            <a:off x="4038480" y="6356520"/>
            <a:ext cx="5267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rPr>
              <a:t>main.py</a:t>
            </a:r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71" name="Picture 14" descr=""/>
          <p:cNvPicPr/>
          <p:nvPr/>
        </p:nvPicPr>
        <p:blipFill>
          <a:blip r:embed="rId1"/>
          <a:stretch/>
        </p:blipFill>
        <p:spPr>
          <a:xfrm>
            <a:off x="7790040" y="3583800"/>
            <a:ext cx="3287520" cy="60840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8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6B77704-504F-485E-A9B4-313766439554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024640" y="822240"/>
            <a:ext cx="932832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lt1"/>
                </a:solidFill>
                <a:latin typeface="Skeena"/>
              </a:rPr>
              <a:t>Results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3" name="Content Placeholder 14" descr="A dog jumping over a bar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2543040" y="2853720"/>
            <a:ext cx="3378600" cy="3398040"/>
          </a:xfrm>
          <a:prstGeom prst="rect">
            <a:avLst/>
          </a:prstGeom>
          <a:ln w="0">
            <a:noFill/>
          </a:ln>
        </p:spPr>
      </p:pic>
      <p:pic>
        <p:nvPicPr>
          <p:cNvPr id="174" name="Content Placeholder 16" descr="A person jumping into the water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7649280" y="2887920"/>
            <a:ext cx="3434040" cy="3329640"/>
          </a:xfrm>
          <a:prstGeom prst="rect">
            <a:avLst/>
          </a:prstGeom>
          <a:ln w="0">
            <a:noFill/>
          </a:ln>
        </p:spPr>
      </p:pic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3110760" y="2240640"/>
            <a:ext cx="2242800" cy="47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accent2"/>
                </a:solidFill>
                <a:latin typeface="Skeena"/>
              </a:rPr>
              <a:t>From validation set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5267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rPr>
              <a:t>test_show.py and predict_sample.py</a:t>
            </a:r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7" name="Content Placeholder 5"/>
          <p:cNvSpPr/>
          <p:nvPr/>
        </p:nvSpPr>
        <p:spPr>
          <a:xfrm>
            <a:off x="8331840" y="2280960"/>
            <a:ext cx="20685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chemeClr val="accent2"/>
                </a:solidFill>
                <a:latin typeface="Skeena"/>
              </a:rPr>
              <a:t>Random sample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B4BBA57-9553-410A-BA99-664E30DA6AB7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253680" y="1957680"/>
            <a:ext cx="5683680" cy="130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4"/>
                </a:solidFill>
                <a:latin typeface="Skeena"/>
              </a:rPr>
              <a:t>Assignment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253680" y="3429000"/>
            <a:ext cx="5683680" cy="234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accent4"/>
                </a:solidFill>
                <a:latin typeface="Skeena"/>
              </a:rPr>
              <a:t>The goal is to train an image captioning model on the Flickr Image Dataset using pretrained Resnet50 to encode the image and to learn the language generator LSTM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3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5">
                    <a:tint val="75000"/>
                    <a:lumMod val="75000"/>
                  </a:schemeClr>
                </a:solidFill>
                <a:latin typeface="Skeena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chemeClr val="accent5">
                    <a:tint val="75000"/>
                    <a:lumMod val="75000"/>
                  </a:schemeClr>
                </a:solidFill>
                <a:latin typeface="Skeena"/>
              </a:rPr>
              <a:t>7/29/20XX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Employee orientation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682516A-A507-4DAB-918B-DB12EF775F26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024640" y="822240"/>
            <a:ext cx="932832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lt1"/>
                </a:solidFill>
                <a:latin typeface="Skeena"/>
              </a:rPr>
              <a:t>Vocabulary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2024640" y="2595600"/>
            <a:ext cx="4334040" cy="47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accent2"/>
                </a:solidFill>
                <a:latin typeface="Skeena"/>
              </a:rPr>
              <a:t>class </a:t>
            </a:r>
            <a:r>
              <a:rPr b="1" lang="en-US" sz="1800" spc="-1" strike="noStrike">
                <a:solidFill>
                  <a:srgbClr val="ffc000"/>
                </a:solidFill>
                <a:latin typeface="Skeena"/>
              </a:rPr>
              <a:t>Vocab</a:t>
            </a:r>
            <a:r>
              <a:rPr b="1" lang="en-US" sz="1800" spc="-1" strike="noStrike">
                <a:solidFill>
                  <a:schemeClr val="accent2"/>
                </a:solidFill>
                <a:latin typeface="Skeena"/>
              </a:rPr>
              <a:t>( ):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7019280" y="2595600"/>
            <a:ext cx="4334040" cy="47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c000"/>
                </a:solidFill>
                <a:latin typeface="Skeena"/>
              </a:rPr>
              <a:t>build_vocab</a:t>
            </a:r>
            <a:r>
              <a:rPr b="1" lang="en-US" sz="1800" spc="-1" strike="noStrike">
                <a:solidFill>
                  <a:schemeClr val="accent2"/>
                </a:solidFill>
                <a:latin typeface="Skeena"/>
              </a:rPr>
              <a:t>(vocab_size, file_name):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2024640" y="4446000"/>
            <a:ext cx="4334040" cy="47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c000"/>
                </a:solidFill>
                <a:latin typeface="Skeena"/>
              </a:rPr>
              <a:t>add_sentence</a:t>
            </a:r>
            <a:r>
              <a:rPr b="1" lang="en-US" sz="1800" spc="-1" strike="noStrike">
                <a:solidFill>
                  <a:schemeClr val="accent2"/>
                </a:solidFill>
                <a:latin typeface="Skeena"/>
              </a:rPr>
              <a:t>(sentence):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2024640" y="3069720"/>
            <a:ext cx="4334040" cy="121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holding dictionaries </a:t>
            </a:r>
            <a:r>
              <a:rPr b="1" lang="en-US" sz="1200" spc="-1" strike="noStrike">
                <a:solidFill>
                  <a:schemeClr val="lt1"/>
                </a:solidFill>
                <a:latin typeface="Skeena"/>
              </a:rPr>
              <a:t>word2index </a:t>
            </a: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and </a:t>
            </a:r>
            <a:r>
              <a:rPr b="1" lang="en-US" sz="1200" spc="-1" strike="noStrike">
                <a:solidFill>
                  <a:schemeClr val="lt1"/>
                </a:solidFill>
                <a:latin typeface="Skeena"/>
              </a:rPr>
              <a:t>index2word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holding a counter for counting word occurences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predefined 4 tokens: </a:t>
            </a:r>
            <a:r>
              <a:rPr b="1" lang="en-US" sz="1200" spc="-1" strike="noStrike">
                <a:solidFill>
                  <a:schemeClr val="lt1"/>
                </a:solidFill>
                <a:latin typeface="Skeena"/>
              </a:rPr>
              <a:t>&lt;pad&gt;, &lt;sos&gt;, &lt;eos&gt;</a:t>
            </a: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 and </a:t>
            </a:r>
            <a:r>
              <a:rPr b="1" lang="en-US" sz="1200" spc="-1" strike="noStrike">
                <a:solidFill>
                  <a:schemeClr val="lt1"/>
                </a:solidFill>
                <a:latin typeface="Skeena"/>
              </a:rPr>
              <a:t>&lt;unk&gt;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/>
          </p:nvPr>
        </p:nvSpPr>
        <p:spPr>
          <a:xfrm>
            <a:off x="7019280" y="3069720"/>
            <a:ext cx="4334040" cy="306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file_name is a text file from which the vocabulary will be built, in format: ‘img_name, caption’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to build the vocabulary split each line of text file into img_name and caption by the first comma separator and we change it to lowercase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once we obtain the sentence, it is passed to method add_sentence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most common words from the counter are used to build the dictionaries </a:t>
            </a:r>
            <a:r>
              <a:rPr b="1" lang="en-US" sz="1200" spc="-1" strike="noStrike">
                <a:solidFill>
                  <a:schemeClr val="lt1"/>
                </a:solidFill>
                <a:latin typeface="Skeena"/>
              </a:rPr>
              <a:t>word2index </a:t>
            </a: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and </a:t>
            </a:r>
            <a:r>
              <a:rPr b="1" lang="en-US" sz="1200" spc="-1" strike="noStrike">
                <a:solidFill>
                  <a:schemeClr val="lt1"/>
                </a:solidFill>
                <a:latin typeface="Skeena"/>
              </a:rPr>
              <a:t>index2word</a:t>
            </a: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 starting from index 5 (as first 4 indices are reserved for the predefined tokens)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/>
          </p:nvPr>
        </p:nvSpPr>
        <p:spPr>
          <a:xfrm>
            <a:off x="2024640" y="4920480"/>
            <a:ext cx="4334040" cy="121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tokenize the sentence into words using regexptokenizer 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update the counter with all the words from the sentence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8"/>
          <p:cNvSpPr>
            <a:spLocks noGrp="1"/>
          </p:cNvSpPr>
          <p:nvPr>
            <p:ph type="ftr" idx="38"/>
          </p:nvPr>
        </p:nvSpPr>
        <p:spPr>
          <a:xfrm>
            <a:off x="4038480" y="6356520"/>
            <a:ext cx="5267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rPr>
              <a:t>vocab.py</a:t>
            </a:r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02" name="Picture 14" descr=""/>
          <p:cNvPicPr/>
          <p:nvPr/>
        </p:nvPicPr>
        <p:blipFill>
          <a:blip r:embed="rId1"/>
          <a:stretch/>
        </p:blipFill>
        <p:spPr>
          <a:xfrm>
            <a:off x="7997760" y="383040"/>
            <a:ext cx="2618280" cy="199476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E0018B7-C0D3-404E-BB20-60697F7154D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024640" y="822240"/>
            <a:ext cx="932832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lt1"/>
                </a:solidFill>
                <a:latin typeface="Skeena"/>
              </a:rPr>
              <a:t>Dataset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2024640" y="2595600"/>
            <a:ext cx="4334040" cy="47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accent2"/>
                </a:solidFill>
                <a:latin typeface="Skeena"/>
              </a:rPr>
              <a:t>class </a:t>
            </a:r>
            <a:r>
              <a:rPr b="1" lang="en-US" sz="1800" spc="-1" strike="noStrike">
                <a:solidFill>
                  <a:srgbClr val="ffc000"/>
                </a:solidFill>
                <a:latin typeface="Skeena"/>
              </a:rPr>
              <a:t>ImageCaptionDataset</a:t>
            </a:r>
            <a:r>
              <a:rPr b="1" lang="en-US" sz="1800" spc="-1" strike="noStrike">
                <a:solidFill>
                  <a:schemeClr val="accent2"/>
                </a:solidFill>
                <a:latin typeface="Skeena"/>
              </a:rPr>
              <a:t>( ):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7019280" y="2595600"/>
            <a:ext cx="4334040" cy="47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c000"/>
                </a:solidFill>
                <a:latin typeface="Skeena"/>
              </a:rPr>
              <a:t>Get_data_loader</a:t>
            </a:r>
            <a:r>
              <a:rPr b="1" lang="en-US" sz="1800" spc="-1" strike="noStrike">
                <a:solidFill>
                  <a:schemeClr val="accent2"/>
                </a:solidFill>
                <a:latin typeface="Skeena"/>
              </a:rPr>
              <a:t>( ):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2024640" y="4446000"/>
            <a:ext cx="4334040" cy="47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c000"/>
                </a:solidFill>
                <a:latin typeface="Skeena"/>
              </a:rPr>
              <a:t>__getitem__( </a:t>
            </a:r>
            <a:r>
              <a:rPr b="1" lang="en-US" sz="1800" spc="-1" strike="noStrike">
                <a:solidFill>
                  <a:schemeClr val="accent2"/>
                </a:solidFill>
                <a:latin typeface="Skeena"/>
              </a:rPr>
              <a:t>):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7019280" y="4446000"/>
            <a:ext cx="4334040" cy="47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accent2"/>
                </a:solidFill>
                <a:latin typeface="Skeena"/>
              </a:rPr>
              <a:t>To think about…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/>
          </p:nvPr>
        </p:nvSpPr>
        <p:spPr>
          <a:xfrm>
            <a:off x="2024640" y="3069720"/>
            <a:ext cx="4334040" cy="121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holds a list of samples where each sample is a dictionary containing the image file id and caption of that image as a list of word indices (using the saved vocabulary)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caption is enriched by &lt;sos&gt; and &lt;eos&gt; token at the beginning and end of the caption respectively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/>
          </p:nvPr>
        </p:nvSpPr>
        <p:spPr>
          <a:xfrm>
            <a:off x="7019280" y="3069720"/>
            <a:ext cx="4334040" cy="121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returns DataLoader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performs padding on each caption in a batch according to the longest caption in batch where it belongs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shuffle = true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8"/>
          <p:cNvSpPr>
            <a:spLocks noGrp="1"/>
          </p:cNvSpPr>
          <p:nvPr>
            <p:ph/>
          </p:nvPr>
        </p:nvSpPr>
        <p:spPr>
          <a:xfrm>
            <a:off x="2024640" y="4920480"/>
            <a:ext cx="4334040" cy="121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 lnSpcReduction="10000"/>
          </a:bodyPr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using the image id a corresponding picture is loaded for the sample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image is further preprocessed – reshaped, cropped and transformed into a tensor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the image and its caption as list of word indices is returned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9"/>
          <p:cNvSpPr>
            <a:spLocks noGrp="1"/>
          </p:cNvSpPr>
          <p:nvPr>
            <p:ph/>
          </p:nvPr>
        </p:nvSpPr>
        <p:spPr>
          <a:xfrm>
            <a:off x="7019280" y="4920480"/>
            <a:ext cx="4334040" cy="121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5000"/>
          </a:bodyPr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it happens that some of the short sentences in the batch have too many padded elements 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another approach was to sort the captions before the dataloader (with shuffle = false) - however, the model did not perform well as it in the end it either generated too short or too long captions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solution could be to shuffle already batched samples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0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10"/>
          <p:cNvSpPr>
            <a:spLocks noGrp="1"/>
          </p:cNvSpPr>
          <p:nvPr>
            <p:ph type="ftr" idx="39"/>
          </p:nvPr>
        </p:nvSpPr>
        <p:spPr>
          <a:xfrm>
            <a:off x="4038480" y="6356520"/>
            <a:ext cx="5267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rPr>
              <a:t>dataset.py</a:t>
            </a:r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13" name="Picture 16" descr=""/>
          <p:cNvPicPr/>
          <p:nvPr/>
        </p:nvPicPr>
        <p:blipFill>
          <a:blip r:embed="rId1"/>
          <a:stretch/>
        </p:blipFill>
        <p:spPr>
          <a:xfrm>
            <a:off x="7593840" y="402120"/>
            <a:ext cx="3184920" cy="193932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1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F84F34F-AFB1-4DDD-A1B4-68F7BC0B8CAF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024640" y="822240"/>
            <a:ext cx="932832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lt1"/>
                </a:solidFill>
                <a:latin typeface="Skeena"/>
              </a:rPr>
              <a:t>Model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5267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rPr>
              <a:t>model.py</a:t>
            </a:r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" name="Flowchart: Process 13"/>
          <p:cNvSpPr/>
          <p:nvPr/>
        </p:nvSpPr>
        <p:spPr>
          <a:xfrm>
            <a:off x="5171760" y="3567960"/>
            <a:ext cx="1727280" cy="612000"/>
          </a:xfrm>
          <a:prstGeom prst="flowChartProcess">
            <a:avLst/>
          </a:prstGeom>
          <a:solidFill>
            <a:srgbClr val="e61ab1"/>
          </a:solidFill>
          <a:ln>
            <a:solidFill>
              <a:srgbClr val="4877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Skeena"/>
              </a:rPr>
              <a:t>Resnet50 encoder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Flowchart: Process 14"/>
          <p:cNvSpPr/>
          <p:nvPr/>
        </p:nvSpPr>
        <p:spPr>
          <a:xfrm>
            <a:off x="5171760" y="4601520"/>
            <a:ext cx="1727280" cy="612000"/>
          </a:xfrm>
          <a:prstGeom prst="flowChartProcess">
            <a:avLst/>
          </a:prstGeom>
          <a:solidFill>
            <a:srgbClr val="499cd5"/>
          </a:solidFill>
          <a:ln>
            <a:solidFill>
              <a:srgbClr val="4877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Skeena"/>
              </a:rPr>
              <a:t>Embedding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Skeena"/>
              </a:rPr>
              <a:t>layer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Flowchart: Process 15"/>
          <p:cNvSpPr/>
          <p:nvPr/>
        </p:nvSpPr>
        <p:spPr>
          <a:xfrm>
            <a:off x="9930600" y="4074480"/>
            <a:ext cx="1727280" cy="612000"/>
          </a:xfrm>
          <a:prstGeom prst="flowChartProcess">
            <a:avLst/>
          </a:prstGeom>
          <a:solidFill>
            <a:srgbClr val="ff0000"/>
          </a:solidFill>
          <a:ln>
            <a:solidFill>
              <a:srgbClr val="4877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Skeena"/>
              </a:rPr>
              <a:t>LSTM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Skeena"/>
              </a:rPr>
              <a:t>decoder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Flowchart: Process 16"/>
          <p:cNvSpPr/>
          <p:nvPr/>
        </p:nvSpPr>
        <p:spPr>
          <a:xfrm>
            <a:off x="1571400" y="4115160"/>
            <a:ext cx="1727280" cy="61200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rgbClr val="4877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Skeena"/>
              </a:rPr>
              <a:t>DataLoader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Flowchart: Process 17"/>
          <p:cNvSpPr/>
          <p:nvPr/>
        </p:nvSpPr>
        <p:spPr>
          <a:xfrm>
            <a:off x="2546280" y="3432240"/>
            <a:ext cx="1727280" cy="612000"/>
          </a:xfrm>
          <a:prstGeom prst="flowChartProcess">
            <a:avLst/>
          </a:prstGeom>
          <a:solidFill>
            <a:srgbClr val="62a25d"/>
          </a:solidFill>
          <a:ln>
            <a:solidFill>
              <a:srgbClr val="4877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Skeena"/>
              </a:rPr>
              <a:t>Image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Flowchart: Process 18"/>
          <p:cNvSpPr/>
          <p:nvPr/>
        </p:nvSpPr>
        <p:spPr>
          <a:xfrm>
            <a:off x="2546280" y="4798440"/>
            <a:ext cx="1727280" cy="612000"/>
          </a:xfrm>
          <a:prstGeom prst="flowChartProcess">
            <a:avLst/>
          </a:prstGeom>
          <a:solidFill>
            <a:srgbClr val="62a25d"/>
          </a:solidFill>
          <a:ln>
            <a:solidFill>
              <a:srgbClr val="4877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Skeena"/>
              </a:rPr>
              <a:t>Captions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Skeena"/>
              </a:rPr>
              <a:t>as indices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2" name="Connector: Elbow 26"/>
          <p:cNvCxnSpPr>
            <a:stCxn id="120" idx="3"/>
            <a:endCxn id="116" idx="1"/>
          </p:cNvCxnSpPr>
          <p:nvPr/>
        </p:nvCxnSpPr>
        <p:spPr>
          <a:xfrm>
            <a:off x="4273560" y="3738240"/>
            <a:ext cx="898560" cy="136080"/>
          </a:xfrm>
          <a:prstGeom prst="bentConnector3">
            <a:avLst>
              <a:gd name="adj1" fmla="val 50060"/>
            </a:avLst>
          </a:prstGeom>
          <a:ln w="25400">
            <a:solidFill>
              <a:srgbClr val="d6dce5"/>
            </a:solidFill>
            <a:round/>
            <a:tailEnd len="med" type="triangle" w="med"/>
          </a:ln>
        </p:spPr>
      </p:cxnSp>
      <p:cxnSp>
        <p:nvCxnSpPr>
          <p:cNvPr id="123" name="Connector: Elbow 28"/>
          <p:cNvCxnSpPr>
            <a:endCxn id="117" idx="1"/>
          </p:cNvCxnSpPr>
          <p:nvPr/>
        </p:nvCxnSpPr>
        <p:spPr>
          <a:xfrm flipV="1">
            <a:off x="4273920" y="4907520"/>
            <a:ext cx="898200" cy="199440"/>
          </a:xfrm>
          <a:prstGeom prst="bentConnector3">
            <a:avLst>
              <a:gd name="adj1" fmla="val 50000"/>
            </a:avLst>
          </a:prstGeom>
          <a:ln w="25400">
            <a:solidFill>
              <a:srgbClr val="d6dce5"/>
            </a:solidFill>
            <a:round/>
            <a:tailEnd len="med" type="triangle" w="med"/>
          </a:ln>
        </p:spPr>
      </p:cxnSp>
      <p:cxnSp>
        <p:nvCxnSpPr>
          <p:cNvPr id="124" name="Connector: Elbow 30"/>
          <p:cNvCxnSpPr>
            <a:stCxn id="116" idx="3"/>
            <a:endCxn id="125" idx="0"/>
          </p:cNvCxnSpPr>
          <p:nvPr/>
        </p:nvCxnSpPr>
        <p:spPr>
          <a:xfrm>
            <a:off x="6899040" y="3873960"/>
            <a:ext cx="1591920" cy="199800"/>
          </a:xfrm>
          <a:prstGeom prst="bentConnector2">
            <a:avLst/>
          </a:prstGeom>
          <a:ln w="25400">
            <a:solidFill>
              <a:srgbClr val="d6dce5"/>
            </a:solidFill>
            <a:round/>
            <a:tailEnd len="med" type="triangle" w="med"/>
          </a:ln>
        </p:spPr>
      </p:cxnSp>
      <p:cxnSp>
        <p:nvCxnSpPr>
          <p:cNvPr id="126" name="Connector: Elbow 32"/>
          <p:cNvCxnSpPr>
            <a:stCxn id="117" idx="3"/>
            <a:endCxn id="125" idx="2"/>
          </p:cNvCxnSpPr>
          <p:nvPr/>
        </p:nvCxnSpPr>
        <p:spPr>
          <a:xfrm flipV="1">
            <a:off x="6899040" y="4685400"/>
            <a:ext cx="1591920" cy="222480"/>
          </a:xfrm>
          <a:prstGeom prst="bentConnector2">
            <a:avLst/>
          </a:prstGeom>
          <a:ln w="25400">
            <a:solidFill>
              <a:srgbClr val="d6dce5"/>
            </a:solidFill>
            <a:round/>
            <a:tailEnd len="med" type="triangle" w="med"/>
          </a:ln>
        </p:spPr>
      </p:cxnSp>
      <p:sp>
        <p:nvSpPr>
          <p:cNvPr id="125" name="Flowchart: Process 38"/>
          <p:cNvSpPr/>
          <p:nvPr/>
        </p:nvSpPr>
        <p:spPr>
          <a:xfrm>
            <a:off x="7626960" y="4073400"/>
            <a:ext cx="1727280" cy="612000"/>
          </a:xfrm>
          <a:prstGeom prst="flowChartProcess">
            <a:avLst/>
          </a:prstGeom>
          <a:solidFill>
            <a:srgbClr val="e5721b"/>
          </a:solidFill>
          <a:ln>
            <a:solidFill>
              <a:srgbClr val="4877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Skeena"/>
              </a:rPr>
              <a:t>Decoder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Skeena"/>
              </a:rPr>
              <a:t>input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7" name="Connector: Elbow 42"/>
          <p:cNvCxnSpPr>
            <a:stCxn id="125" idx="3"/>
            <a:endCxn id="118" idx="1"/>
          </p:cNvCxnSpPr>
          <p:nvPr/>
        </p:nvCxnSpPr>
        <p:spPr>
          <a:xfrm>
            <a:off x="9354240" y="4379400"/>
            <a:ext cx="576720" cy="1440"/>
          </a:xfrm>
          <a:prstGeom prst="bentConnector3">
            <a:avLst>
              <a:gd name="adj1" fmla="val 50093"/>
            </a:avLst>
          </a:prstGeom>
          <a:ln w="25400">
            <a:solidFill>
              <a:srgbClr val="d6dce5"/>
            </a:solidFill>
            <a:round/>
            <a:tailEnd len="med" type="triangle" w="med"/>
          </a:ln>
        </p:spPr>
      </p:cxnSp>
      <p:sp>
        <p:nvSpPr>
          <p:cNvPr id="128" name="TextBox 47"/>
          <p:cNvSpPr/>
          <p:nvPr/>
        </p:nvSpPr>
        <p:spPr>
          <a:xfrm>
            <a:off x="7305840" y="3451320"/>
            <a:ext cx="1093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Skeena"/>
              </a:rPr>
              <a:t>features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TextBox 48"/>
          <p:cNvSpPr/>
          <p:nvPr/>
        </p:nvSpPr>
        <p:spPr>
          <a:xfrm>
            <a:off x="7215480" y="4887720"/>
            <a:ext cx="12214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Skeena"/>
              </a:rPr>
              <a:t>embedded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Skeena"/>
              </a:rPr>
              <a:t>captions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Flowchart: Process 49"/>
          <p:cNvSpPr/>
          <p:nvPr/>
        </p:nvSpPr>
        <p:spPr>
          <a:xfrm>
            <a:off x="9930600" y="5681520"/>
            <a:ext cx="1727280" cy="612000"/>
          </a:xfrm>
          <a:prstGeom prst="flowChartProcess">
            <a:avLst/>
          </a:prstGeom>
          <a:solidFill>
            <a:srgbClr val="e5721b"/>
          </a:solidFill>
          <a:ln>
            <a:solidFill>
              <a:srgbClr val="4877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Skeena"/>
              </a:rPr>
              <a:t>hidden_0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Skeena"/>
              </a:rPr>
              <a:t>cell_0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1" name="Connector: Elbow 50"/>
          <p:cNvCxnSpPr>
            <a:stCxn id="130" idx="0"/>
            <a:endCxn id="118" idx="2"/>
          </p:cNvCxnSpPr>
          <p:nvPr/>
        </p:nvCxnSpPr>
        <p:spPr>
          <a:xfrm rot="16200000">
            <a:off x="10296720" y="5184000"/>
            <a:ext cx="995400" cy="360"/>
          </a:xfrm>
          <a:prstGeom prst="bentConnector2">
            <a:avLst/>
          </a:prstGeom>
          <a:ln w="25400">
            <a:solidFill>
              <a:srgbClr val="d6dce5"/>
            </a:solidFill>
            <a:round/>
            <a:tailEnd len="med" type="triangle" w="med"/>
          </a:ln>
        </p:spPr>
      </p:cxnSp>
      <p:sp>
        <p:nvSpPr>
          <p:cNvPr id="132" name="Flowchart: Process 56"/>
          <p:cNvSpPr/>
          <p:nvPr/>
        </p:nvSpPr>
        <p:spPr>
          <a:xfrm>
            <a:off x="9930600" y="2466360"/>
            <a:ext cx="1727280" cy="61200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rgbClr val="4877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Skeena"/>
              </a:rPr>
              <a:t>Output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3" name="Connector: Elbow 57"/>
          <p:cNvCxnSpPr/>
          <p:nvPr/>
        </p:nvCxnSpPr>
        <p:spPr>
          <a:xfrm flipH="1" flipV="1" rot="5400000">
            <a:off x="10297080" y="3566520"/>
            <a:ext cx="995040" cy="720"/>
          </a:xfrm>
          <a:prstGeom prst="bentConnector3">
            <a:avLst>
              <a:gd name="adj1" fmla="val 0"/>
            </a:avLst>
          </a:prstGeom>
          <a:ln w="25400">
            <a:solidFill>
              <a:srgbClr val="d6dce5"/>
            </a:solidFill>
            <a:round/>
            <a:tailEnd len="med" type="triangle" w="med"/>
          </a:ln>
        </p:spPr>
      </p:cxnSp>
      <p:pic>
        <p:nvPicPr>
          <p:cNvPr id="134" name="Picture 59" descr="A dog standing on its hind legs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6121080" y="466200"/>
            <a:ext cx="2368800" cy="2497320"/>
          </a:xfrm>
          <a:prstGeom prst="rect">
            <a:avLst/>
          </a:prstGeom>
          <a:ln w="0">
            <a:noFill/>
          </a:ln>
        </p:spPr>
      </p:pic>
      <p:cxnSp>
        <p:nvCxnSpPr>
          <p:cNvPr id="135" name="Connector: Elbow 60"/>
          <p:cNvCxnSpPr>
            <a:stCxn id="120" idx="0"/>
            <a:endCxn id="134" idx="2"/>
          </p:cNvCxnSpPr>
          <p:nvPr/>
        </p:nvCxnSpPr>
        <p:spPr>
          <a:xfrm flipH="1" flipV="1" rot="5400000">
            <a:off x="5123160" y="1250280"/>
            <a:ext cx="469080" cy="3895920"/>
          </a:xfrm>
          <a:prstGeom prst="bentConnector3">
            <a:avLst>
              <a:gd name="adj1" fmla="val 49846"/>
            </a:avLst>
          </a:prstGeom>
          <a:ln w="25400">
            <a:solidFill>
              <a:srgbClr val="d6dce5"/>
            </a:solidFill>
            <a:round/>
            <a:tailEnd len="med" type="triangle" w="med"/>
          </a:ln>
        </p:spPr>
      </p:cxnSp>
      <p:cxnSp>
        <p:nvCxnSpPr>
          <p:cNvPr id="136" name="Connector: Elbow 63"/>
          <p:cNvCxnSpPr>
            <a:stCxn id="132" idx="0"/>
            <a:endCxn id="134" idx="3"/>
          </p:cNvCxnSpPr>
          <p:nvPr/>
        </p:nvCxnSpPr>
        <p:spPr>
          <a:xfrm flipV="1" rot="16200000">
            <a:off x="9266040" y="938160"/>
            <a:ext cx="752040" cy="2304720"/>
          </a:xfrm>
          <a:prstGeom prst="bentConnector2">
            <a:avLst/>
          </a:prstGeom>
          <a:ln w="25400">
            <a:solidFill>
              <a:srgbClr val="d6dce5"/>
            </a:solidFill>
            <a:round/>
            <a:tailEnd len="med" type="triangle" w="med"/>
          </a:ln>
        </p:spPr>
      </p:cxn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9AFF076-1CA4-4D7A-A7BE-6D527CA85B46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024640" y="822240"/>
            <a:ext cx="932832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lt1"/>
                </a:solidFill>
                <a:latin typeface="Skeena"/>
              </a:rPr>
              <a:t>Model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2024640" y="2595600"/>
            <a:ext cx="4334040" cy="47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e61ab1"/>
                </a:solidFill>
                <a:latin typeface="Skeena"/>
              </a:rPr>
              <a:t>1. Encoder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7019280" y="2595600"/>
            <a:ext cx="4334040" cy="47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499cd5"/>
                </a:solidFill>
                <a:latin typeface="Skeena"/>
              </a:rPr>
              <a:t>2. Embedding layer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2024640" y="3069720"/>
            <a:ext cx="4334040" cy="121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 lnSpcReduction="10000"/>
          </a:bodyPr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lt1"/>
                </a:solidFill>
                <a:latin typeface="Skeena"/>
              </a:rPr>
              <a:t>Image encoder to obtain features from images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lt1"/>
                </a:solidFill>
                <a:latin typeface="Skeena"/>
              </a:rPr>
              <a:t>Contains pretrained Resnet50 with last layer removed and a linear layer as final classifier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lt1"/>
                </a:solidFill>
                <a:latin typeface="Skeena"/>
              </a:rPr>
              <a:t>Final output dimension of features is (IMAGE_EMB_DIM)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7019280" y="3069720"/>
            <a:ext cx="4334040" cy="306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lt1"/>
                </a:solidFill>
                <a:latin typeface="Skeena"/>
              </a:rPr>
              <a:t>Used to obtain embedded representation (as a dense vector) of captions of dimension (WORD_EMB_DIM)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lt1"/>
                </a:solidFill>
                <a:latin typeface="Skeena"/>
              </a:rPr>
              <a:t>When training the model, the embedding layer is updated to learn better word representation through the optimization process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ftr" idx="41"/>
          </p:nvPr>
        </p:nvSpPr>
        <p:spPr>
          <a:xfrm>
            <a:off x="4038480" y="6356520"/>
            <a:ext cx="5267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rPr>
              <a:t>model.py</a:t>
            </a:r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4EE1167-B105-4A49-A95F-A32D3C2EF3DA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024640" y="822240"/>
            <a:ext cx="932832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lt1"/>
                </a:solidFill>
                <a:latin typeface="Skeena"/>
              </a:rPr>
              <a:t>Model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2024640" y="2595600"/>
            <a:ext cx="4334040" cy="47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0000"/>
                </a:solidFill>
                <a:latin typeface="Skeena"/>
              </a:rPr>
              <a:t>3. Decoder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7019280" y="2595600"/>
            <a:ext cx="4334040" cy="47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accent2"/>
                </a:solidFill>
                <a:latin typeface="Skeena"/>
              </a:rPr>
              <a:t>Other parameters for training the model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2024640" y="3069720"/>
            <a:ext cx="4334040" cy="306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lt1"/>
                </a:solidFill>
                <a:latin typeface="Skeena"/>
              </a:rPr>
              <a:t>Contains LSTM layer and a linear layer as final classifier whose output is of dimension (VOCAB_SIZE)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lt1"/>
                </a:solidFill>
                <a:latin typeface="Skeena"/>
              </a:rPr>
              <a:t>The input for the LSTM layer is the concatenation of features from the encoder and the embedded captions from the embedding layer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lt1"/>
                </a:solidFill>
                <a:latin typeface="Skeena"/>
              </a:rPr>
              <a:t>Hidden and cell states are zero initialized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ftr" idx="42"/>
          </p:nvPr>
        </p:nvSpPr>
        <p:spPr>
          <a:xfrm>
            <a:off x="4038480" y="6356520"/>
            <a:ext cx="5267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rPr>
              <a:t>model.py</a:t>
            </a:r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48" name="Picture 13" descr=""/>
          <p:cNvPicPr/>
          <p:nvPr/>
        </p:nvPicPr>
        <p:blipFill>
          <a:blip r:embed="rId1"/>
          <a:stretch/>
        </p:blipFill>
        <p:spPr>
          <a:xfrm>
            <a:off x="7059600" y="3286440"/>
            <a:ext cx="4252680" cy="9212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D850107-2E71-47EE-890A-45D793DF8099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024640" y="822240"/>
            <a:ext cx="932832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lt1"/>
                </a:solidFill>
                <a:latin typeface="Skeena"/>
              </a:rPr>
              <a:t>Configurations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5267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rPr>
              <a:t>config.py</a:t>
            </a:r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151" name="Straight Arrow Connector 17"/>
          <p:cNvCxnSpPr/>
          <p:nvPr/>
        </p:nvCxnSpPr>
        <p:spPr>
          <a:xfrm flipH="1">
            <a:off x="6275880" y="3639600"/>
            <a:ext cx="1686960" cy="1164600"/>
          </a:xfrm>
          <a:prstGeom prst="straightConnector1">
            <a:avLst/>
          </a:prstGeom>
          <a:ln w="15875">
            <a:solidFill>
              <a:srgbClr val="ffff00"/>
            </a:solidFill>
            <a:round/>
            <a:tailEnd len="med" type="triangle" w="med"/>
          </a:ln>
        </p:spPr>
      </p:cxnSp>
      <p:sp>
        <p:nvSpPr>
          <p:cNvPr id="152" name="TextBox 18"/>
          <p:cNvSpPr/>
          <p:nvPr/>
        </p:nvSpPr>
        <p:spPr>
          <a:xfrm>
            <a:off x="8520480" y="2648160"/>
            <a:ext cx="2766240" cy="12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lt1"/>
                </a:solidFill>
                <a:latin typeface="Skeena"/>
              </a:rPr>
              <a:t>B = batch number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lt1"/>
                </a:solidFill>
                <a:latin typeface="Skeena"/>
              </a:rPr>
              <a:t>H = hidden layer dimension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lt1"/>
                </a:solidFill>
                <a:latin typeface="Skeena"/>
              </a:rPr>
              <a:t>L = number of layers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lt1"/>
                </a:solidFill>
                <a:latin typeface="Skeena"/>
              </a:rPr>
              <a:t>e = epoch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3" name="Picture 20" descr=""/>
          <p:cNvPicPr/>
          <p:nvPr/>
        </p:nvPicPr>
        <p:blipFill>
          <a:blip r:embed="rId1"/>
          <a:stretch/>
        </p:blipFill>
        <p:spPr>
          <a:xfrm>
            <a:off x="2024640" y="2458080"/>
            <a:ext cx="6140160" cy="3587040"/>
          </a:xfrm>
          <a:prstGeom prst="rect">
            <a:avLst/>
          </a:prstGeom>
          <a:ln w="0">
            <a:noFill/>
          </a:ln>
        </p:spPr>
      </p:pic>
      <p:sp>
        <p:nvSpPr>
          <p:cNvPr id="154" name="Rectangle 21"/>
          <p:cNvSpPr/>
          <p:nvPr/>
        </p:nvSpPr>
        <p:spPr>
          <a:xfrm>
            <a:off x="4275000" y="5046840"/>
            <a:ext cx="3170160" cy="177480"/>
          </a:xfrm>
          <a:prstGeom prst="rect">
            <a:avLst/>
          </a:prstGeom>
          <a:noFill/>
          <a:ln w="9525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accent1"/>
              </a:solidFill>
              <a:latin typeface="Skeena"/>
            </a:endParaRPr>
          </a:p>
        </p:txBody>
      </p:sp>
      <p:cxnSp>
        <p:nvCxnSpPr>
          <p:cNvPr id="155" name="Connector: Elbow 23"/>
          <p:cNvCxnSpPr>
            <a:stCxn id="152" idx="1"/>
            <a:endCxn id="154" idx="0"/>
          </p:cNvCxnSpPr>
          <p:nvPr/>
        </p:nvCxnSpPr>
        <p:spPr>
          <a:xfrm flipV="1" rot="10800000">
            <a:off x="5860080" y="3256920"/>
            <a:ext cx="2660760" cy="1790280"/>
          </a:xfrm>
          <a:prstGeom prst="bentConnector2">
            <a:avLst/>
          </a:prstGeom>
          <a:ln w="12700">
            <a:solidFill>
              <a:srgbClr val="ffff00"/>
            </a:solidFill>
            <a:round/>
            <a:tailEnd len="med" type="triangle" w="med"/>
          </a:ln>
        </p:spPr>
      </p:cxnSp>
      <p:pic>
        <p:nvPicPr>
          <p:cNvPr id="156" name="Picture 26" descr=""/>
          <p:cNvPicPr/>
          <p:nvPr/>
        </p:nvPicPr>
        <p:blipFill>
          <a:blip r:embed="rId2"/>
          <a:stretch/>
        </p:blipFill>
        <p:spPr>
          <a:xfrm>
            <a:off x="8581320" y="4141800"/>
            <a:ext cx="2772000" cy="1903320"/>
          </a:xfrm>
          <a:prstGeom prst="rect">
            <a:avLst/>
          </a:prstGeom>
          <a:ln w="0">
            <a:noFill/>
          </a:ln>
        </p:spPr>
      </p:pic>
      <p:sp>
        <p:nvSpPr>
          <p:cNvPr id="157" name="Rectangle 27"/>
          <p:cNvSpPr/>
          <p:nvPr/>
        </p:nvSpPr>
        <p:spPr>
          <a:xfrm>
            <a:off x="2024640" y="5747760"/>
            <a:ext cx="5990400" cy="225000"/>
          </a:xfrm>
          <a:prstGeom prst="rect">
            <a:avLst/>
          </a:prstGeom>
          <a:noFill/>
          <a:ln w="9525">
            <a:solidFill>
              <a:srgbClr val="e61ab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accent2"/>
              </a:solidFill>
              <a:latin typeface="Skeena"/>
            </a:endParaRPr>
          </a:p>
        </p:txBody>
      </p:sp>
      <p:cxnSp>
        <p:nvCxnSpPr>
          <p:cNvPr id="158" name="Connector: Elbow 28"/>
          <p:cNvCxnSpPr>
            <a:stCxn id="156" idx="2"/>
            <a:endCxn id="153" idx="2"/>
          </p:cNvCxnSpPr>
          <p:nvPr/>
        </p:nvCxnSpPr>
        <p:spPr>
          <a:xfrm rot="16200000">
            <a:off x="7530840" y="3608640"/>
            <a:ext cx="360" cy="4872960"/>
          </a:xfrm>
          <a:prstGeom prst="bentConnector3">
            <a:avLst>
              <a:gd name="adj1" fmla="val 1270967296"/>
            </a:avLst>
          </a:prstGeom>
          <a:ln w="12700">
            <a:solidFill>
              <a:srgbClr val="e61ab1"/>
            </a:solidFill>
            <a:round/>
            <a:tailEnd len="med" type="triangle" w="med"/>
          </a:ln>
        </p:spPr>
      </p:cxn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5A1DE81-4490-4ACB-B60F-BC27F6AE60E5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024640" y="822240"/>
            <a:ext cx="932832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lt1"/>
                </a:solidFill>
                <a:latin typeface="Skeena"/>
              </a:rPr>
              <a:t>Word generation (LSTM output)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2024640" y="2595600"/>
            <a:ext cx="4334040" cy="47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accent2"/>
                </a:solidFill>
                <a:latin typeface="Skeena"/>
              </a:rPr>
              <a:t>Word-by-word generation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2024640" y="3069720"/>
            <a:ext cx="4334040" cy="306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More traditional and commonly used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LSTM generates each word of the caption on at a time, based on the previous word (index), image features and hidden and cell states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it can potentially result in more diverse and interesting captions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Skeena"/>
              </a:rPr>
              <a:t>However, this approach can be slower and more computationally expensive, especially if the length of the captions is long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ftr" idx="44"/>
          </p:nvPr>
        </p:nvSpPr>
        <p:spPr>
          <a:xfrm>
            <a:off x="4038480" y="6356520"/>
            <a:ext cx="5267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accent4">
                    <a:tint val="75000"/>
                    <a:lumMod val="40000"/>
                    <a:lumOff val="60000"/>
                  </a:schemeClr>
                </a:solidFill>
                <a:latin typeface="Skeena"/>
              </a:rPr>
              <a:t>main.py</a:t>
            </a:r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63" name="Picture 23" descr=""/>
          <p:cNvPicPr/>
          <p:nvPr/>
        </p:nvPicPr>
        <p:blipFill>
          <a:blip r:embed="rId1"/>
          <a:stretch/>
        </p:blipFill>
        <p:spPr>
          <a:xfrm>
            <a:off x="6401160" y="3069720"/>
            <a:ext cx="5101200" cy="194868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3E3EBFF-4AC2-4832-B888-F5D471A0CFB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8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 pitchFamily="0" charset="1"/>
        <a:ea typeface=""/>
        <a:cs typeface=""/>
      </a:majorFont>
      <a:minorFont>
        <a:latin typeface="Skeen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Custom 18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 pitchFamily="0" charset="1"/>
        <a:ea typeface=""/>
        <a:cs typeface=""/>
      </a:majorFont>
      <a:minorFont>
        <a:latin typeface="Skeen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Custom 18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 pitchFamily="0" charset="1"/>
        <a:ea typeface=""/>
        <a:cs typeface=""/>
      </a:majorFont>
      <a:minorFont>
        <a:latin typeface="Skeen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Custom 18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 pitchFamily="0" charset="1"/>
        <a:ea typeface=""/>
        <a:cs typeface=""/>
      </a:majorFont>
      <a:minorFont>
        <a:latin typeface="Skeen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Custom 18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 pitchFamily="0" charset="1"/>
        <a:ea typeface=""/>
        <a:cs typeface=""/>
      </a:majorFont>
      <a:minorFont>
        <a:latin typeface="Skeen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Custom 18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 pitchFamily="0" charset="1"/>
        <a:ea typeface=""/>
        <a:cs typeface=""/>
      </a:majorFont>
      <a:minorFont>
        <a:latin typeface="Skeen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8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 pitchFamily="0" charset="1"/>
        <a:ea typeface=""/>
        <a:cs typeface=""/>
      </a:majorFont>
      <a:minorFont>
        <a:latin typeface="Skeen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8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 pitchFamily="0" charset="1"/>
        <a:ea typeface=""/>
        <a:cs typeface=""/>
      </a:majorFont>
      <a:minorFont>
        <a:latin typeface="Skeen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Custom 18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 pitchFamily="0" charset="1"/>
        <a:ea typeface=""/>
        <a:cs typeface=""/>
      </a:majorFont>
      <a:minorFont>
        <a:latin typeface="Skeen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Custom 18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 pitchFamily="0" charset="1"/>
        <a:ea typeface=""/>
        <a:cs typeface=""/>
      </a:majorFont>
      <a:minorFont>
        <a:latin typeface="Skeen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Custom 18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 pitchFamily="0" charset="1"/>
        <a:ea typeface=""/>
        <a:cs typeface=""/>
      </a:majorFont>
      <a:minorFont>
        <a:latin typeface="Skeen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Custom 18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 pitchFamily="0" charset="1"/>
        <a:ea typeface=""/>
        <a:cs typeface=""/>
      </a:majorFont>
      <a:minorFont>
        <a:latin typeface="Skeen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Custom 18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 pitchFamily="0" charset="1"/>
        <a:ea typeface=""/>
        <a:cs typeface=""/>
      </a:majorFont>
      <a:minorFont>
        <a:latin typeface="Skeen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Custom 18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 pitchFamily="0" charset="1"/>
        <a:ea typeface=""/>
        <a:cs typeface=""/>
      </a:majorFont>
      <a:minorFont>
        <a:latin typeface="Skeen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Employee orientation presentation</Template>
  <TotalTime>4197</TotalTime>
  <Application>LibreOffice/7.6.5.2$Linux_X86_64 LibreOffice_project/60$Build-2</Application>
  <AppVersion>15.0000</AppVersion>
  <Words>867</Words>
  <Paragraphs>112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2023-02-17T15:10:23Z</dcterms:created>
  <dc:creator>Natasa Brisudova</dc:creator>
  <dc:description/>
  <dc:language>en-US</dc:language>
  <cp:lastModifiedBy/>
  <dcterms:modified xsi:type="dcterms:W3CDTF">2024-04-08T11:16:13Z</dcterms:modified>
  <cp:revision>3</cp:revision>
  <dc:subject/>
  <dc:title>Image Captioning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