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ormorant Garamond Bold Italics" charset="1" panose="00000800000000000000"/>
      <p:regular r:id="rId26"/>
    </p:embeddedFont>
    <p:embeddedFont>
      <p:font typeface="Quicksand" charset="1" panose="00000000000000000000"/>
      <p:regular r:id="rId27"/>
    </p:embeddedFont>
    <p:embeddedFont>
      <p:font typeface="Canva Sans Bold" charset="1" panose="020B0803030501040103"/>
      <p:regular r:id="rId28"/>
    </p:embeddedFont>
    <p:embeddedFont>
      <p:font typeface="Canva Sans" charset="1" panose="020B0503030501040103"/>
      <p:regular r:id="rId29"/>
    </p:embeddedFont>
    <p:embeddedFont>
      <p:font typeface="Canva Sans Italic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sasivirat"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https://medium.com/@sasi.virat1997" TargetMode="External" Type="http://schemas.openxmlformats.org/officeDocument/2006/relationships/hyperlink"/><Relationship Id="rId6" Target="../media/image4.jpeg" Type="http://schemas.openxmlformats.org/officeDocument/2006/relationships/image"/><Relationship Id="rId7" Target="https://www.linkedin.com/in/sasi-kishore-varma-81b365240/" TargetMode="External" Type="http://schemas.openxmlformats.org/officeDocument/2006/relationships/hyperlink"/><Relationship Id="rId8" Target="../media/image5.png" Type="http://schemas.openxmlformats.org/officeDocument/2006/relationships/image"/><Relationship Id="rId9"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nstagram.com/sasi_virat_18/" TargetMode="External" Type="http://schemas.openxmlformats.org/officeDocument/2006/relationships/hyperlink"/><Relationship Id="rId2" Target="../media/image4.jpeg" Type="http://schemas.openxmlformats.org/officeDocument/2006/relationships/image"/><Relationship Id="rId3" Target="https://www.linkedin.com/in/sasi-kishore-varma-81b365240/" TargetMode="External" Type="http://schemas.openxmlformats.org/officeDocument/2006/relationships/hyperlink"/><Relationship Id="rId4" Target="../media/image3.png" Type="http://schemas.openxmlformats.org/officeDocument/2006/relationships/image"/><Relationship Id="rId5" Target="https://medium.com/@sasi.virat1997" TargetMode="External" Type="http://schemas.openxmlformats.org/officeDocument/2006/relationships/hyperlink"/><Relationship Id="rId6" Target="../media/image24.png" Type="http://schemas.openxmlformats.org/officeDocument/2006/relationships/image"/><Relationship Id="rId7" Target="../media/image25.svg" Type="http://schemas.openxmlformats.org/officeDocument/2006/relationships/image"/><Relationship Id="rId8" Target="https://github.com/sasivirat/Sentiment-Analysis" TargetMode="External" Type="http://schemas.openxmlformats.org/officeDocument/2006/relationships/hyperlink"/><Relationship Id="rId9"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a:hlinkClick r:id="rId5" tooltip="https://medium.com/@sasi.virat1997"/>
          </p:cNvPr>
          <p:cNvSpPr/>
          <p:nvPr/>
        </p:nvSpPr>
        <p:spPr>
          <a:xfrm flipH="false" flipV="false" rot="0">
            <a:off x="709240" y="300957"/>
            <a:ext cx="2612938" cy="2612938"/>
          </a:xfrm>
          <a:custGeom>
            <a:avLst/>
            <a:gdLst/>
            <a:ahLst/>
            <a:cxnLst/>
            <a:rect r="r" b="b" t="t" l="l"/>
            <a:pathLst>
              <a:path h="2612938" w="2612938">
                <a:moveTo>
                  <a:pt x="0" y="0"/>
                </a:moveTo>
                <a:lnTo>
                  <a:pt x="2612939" y="0"/>
                </a:lnTo>
                <a:lnTo>
                  <a:pt x="2612939" y="2612938"/>
                </a:lnTo>
                <a:lnTo>
                  <a:pt x="0" y="2612938"/>
                </a:lnTo>
                <a:lnTo>
                  <a:pt x="0" y="0"/>
                </a:lnTo>
                <a:close/>
              </a:path>
            </a:pathLst>
          </a:custGeom>
          <a:blipFill>
            <a:blip r:embed="rId4"/>
            <a:stretch>
              <a:fillRect l="0" t="0" r="0" b="0"/>
            </a:stretch>
          </a:blipFill>
        </p:spPr>
      </p:sp>
      <p:sp>
        <p:nvSpPr>
          <p:cNvPr name="Freeform 7" id="7">
            <a:hlinkClick r:id="rId7" tooltip="https://www.linkedin.com/in/sasi-kishore-varma-81b365240/"/>
          </p:cNvPr>
          <p:cNvSpPr/>
          <p:nvPr/>
        </p:nvSpPr>
        <p:spPr>
          <a:xfrm flipH="false" flipV="false" rot="0">
            <a:off x="709240" y="3584217"/>
            <a:ext cx="2534599" cy="2534599"/>
          </a:xfrm>
          <a:custGeom>
            <a:avLst/>
            <a:gdLst/>
            <a:ahLst/>
            <a:cxnLst/>
            <a:rect r="r" b="b" t="t" l="l"/>
            <a:pathLst>
              <a:path h="2534599" w="2534599">
                <a:moveTo>
                  <a:pt x="0" y="0"/>
                </a:moveTo>
                <a:lnTo>
                  <a:pt x="2534600" y="0"/>
                </a:lnTo>
                <a:lnTo>
                  <a:pt x="2534600" y="2534599"/>
                </a:lnTo>
                <a:lnTo>
                  <a:pt x="0" y="2534599"/>
                </a:lnTo>
                <a:lnTo>
                  <a:pt x="0" y="0"/>
                </a:lnTo>
                <a:close/>
              </a:path>
            </a:pathLst>
          </a:custGeom>
          <a:blipFill>
            <a:blip r:embed="rId6"/>
            <a:stretch>
              <a:fillRect l="0" t="0" r="0" b="0"/>
            </a:stretch>
          </a:blipFill>
        </p:spPr>
      </p:sp>
      <p:sp>
        <p:nvSpPr>
          <p:cNvPr name="Freeform 8" id="8">
            <a:hlinkClick r:id="rId10" tooltip="https://github.com/sasivirat"/>
          </p:cNvPr>
          <p:cNvSpPr/>
          <p:nvPr/>
        </p:nvSpPr>
        <p:spPr>
          <a:xfrm flipH="false" flipV="false" rot="0">
            <a:off x="766662" y="6410800"/>
            <a:ext cx="2555517" cy="2555517"/>
          </a:xfrm>
          <a:custGeom>
            <a:avLst/>
            <a:gdLst/>
            <a:ahLst/>
            <a:cxnLst/>
            <a:rect r="r" b="b" t="t" l="l"/>
            <a:pathLst>
              <a:path h="2555517" w="2555517">
                <a:moveTo>
                  <a:pt x="0" y="0"/>
                </a:moveTo>
                <a:lnTo>
                  <a:pt x="2555517" y="0"/>
                </a:lnTo>
                <a:lnTo>
                  <a:pt x="2555517" y="2555516"/>
                </a:lnTo>
                <a:lnTo>
                  <a:pt x="0" y="25555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474590" y="3384192"/>
            <a:ext cx="13284251" cy="1759308"/>
          </a:xfrm>
          <a:prstGeom prst="rect">
            <a:avLst/>
          </a:prstGeom>
        </p:spPr>
        <p:txBody>
          <a:bodyPr anchor="t" rtlCol="false" tIns="0" lIns="0" bIns="0" rIns="0">
            <a:spAutoFit/>
          </a:bodyPr>
          <a:lstStyle/>
          <a:p>
            <a:pPr algn="ctr" marL="0" indent="0" lvl="0">
              <a:lnSpc>
                <a:spcPts val="14362"/>
              </a:lnSpc>
              <a:spcBef>
                <a:spcPct val="0"/>
              </a:spcBef>
            </a:pPr>
            <a:r>
              <a:rPr lang="en-US" b="true" sz="10258" i="true">
                <a:solidFill>
                  <a:srgbClr val="0F4662"/>
                </a:solidFill>
                <a:latin typeface="Cormorant Garamond Bold Italics"/>
                <a:ea typeface="Cormorant Garamond Bold Italics"/>
                <a:cs typeface="Cormorant Garamond Bold Italics"/>
                <a:sym typeface="Cormorant Garamond Bold Italics"/>
              </a:rPr>
              <a:t>Sentiment Analysis</a:t>
            </a:r>
          </a:p>
        </p:txBody>
      </p:sp>
      <p:sp>
        <p:nvSpPr>
          <p:cNvPr name="TextBox 10" id="10"/>
          <p:cNvSpPr txBox="true"/>
          <p:nvPr/>
        </p:nvSpPr>
        <p:spPr>
          <a:xfrm rot="0">
            <a:off x="5640227"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1 February, 2025</a:t>
            </a:r>
          </a:p>
        </p:txBody>
      </p:sp>
      <p:sp>
        <p:nvSpPr>
          <p:cNvPr name="TextBox 11" id="11"/>
          <p:cNvSpPr txBox="true"/>
          <p:nvPr/>
        </p:nvSpPr>
        <p:spPr>
          <a:xfrm rot="0">
            <a:off x="5815819" y="2022137"/>
            <a:ext cx="9504075" cy="475254"/>
          </a:xfrm>
          <a:prstGeom prst="rect">
            <a:avLst/>
          </a:prstGeom>
        </p:spPr>
        <p:txBody>
          <a:bodyPr anchor="t" rtlCol="false" tIns="0" lIns="0" bIns="0" rIns="0">
            <a:spAutoFit/>
          </a:bodyPr>
          <a:lstStyle/>
          <a:p>
            <a:pPr algn="ctr" marL="0" indent="0" lvl="0">
              <a:lnSpc>
                <a:spcPts val="3978"/>
              </a:lnSpc>
              <a:spcBef>
                <a:spcPct val="0"/>
              </a:spcBef>
            </a:pPr>
            <a:r>
              <a:rPr lang="en-US" sz="2842">
                <a:solidFill>
                  <a:srgbClr val="0F4662"/>
                </a:solidFill>
                <a:latin typeface="Quicksand"/>
                <a:ea typeface="Quicksand"/>
                <a:cs typeface="Quicksand"/>
                <a:sym typeface="Quicksand"/>
              </a:rPr>
              <a:t>Sasi Kishore Varma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47700" y="578644"/>
            <a:ext cx="17116623" cy="9413788"/>
          </a:xfrm>
          <a:custGeom>
            <a:avLst/>
            <a:gdLst/>
            <a:ahLst/>
            <a:cxnLst/>
            <a:rect r="r" b="b" t="t" l="l"/>
            <a:pathLst>
              <a:path h="9413788" w="17116623">
                <a:moveTo>
                  <a:pt x="0" y="0"/>
                </a:moveTo>
                <a:lnTo>
                  <a:pt x="17116623" y="0"/>
                </a:lnTo>
                <a:lnTo>
                  <a:pt x="17116623" y="9413788"/>
                </a:lnTo>
                <a:lnTo>
                  <a:pt x="0" y="9413788"/>
                </a:lnTo>
                <a:lnTo>
                  <a:pt x="0" y="0"/>
                </a:lnTo>
                <a:close/>
              </a:path>
            </a:pathLst>
          </a:custGeom>
          <a:blipFill>
            <a:blip r:embed="rId2"/>
            <a:stretch>
              <a:fillRect l="0" t="-1138" r="0" b="-1138"/>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416676" y="870321"/>
            <a:ext cx="16140049" cy="8594576"/>
          </a:xfrm>
          <a:custGeom>
            <a:avLst/>
            <a:gdLst/>
            <a:ahLst/>
            <a:cxnLst/>
            <a:rect r="r" b="b" t="t" l="l"/>
            <a:pathLst>
              <a:path h="8594576" w="16140049">
                <a:moveTo>
                  <a:pt x="0" y="0"/>
                </a:moveTo>
                <a:lnTo>
                  <a:pt x="16140049" y="0"/>
                </a:lnTo>
                <a:lnTo>
                  <a:pt x="16140049" y="8594576"/>
                </a:lnTo>
                <a:lnTo>
                  <a:pt x="0" y="859457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48211"/>
            <a:ext cx="16230600" cy="9190577"/>
          </a:xfrm>
          <a:custGeom>
            <a:avLst/>
            <a:gdLst/>
            <a:ahLst/>
            <a:cxnLst/>
            <a:rect r="r" b="b" t="t" l="l"/>
            <a:pathLst>
              <a:path h="9190577" w="16230600">
                <a:moveTo>
                  <a:pt x="0" y="0"/>
                </a:moveTo>
                <a:lnTo>
                  <a:pt x="16230600" y="0"/>
                </a:lnTo>
                <a:lnTo>
                  <a:pt x="16230600" y="9190578"/>
                </a:lnTo>
                <a:lnTo>
                  <a:pt x="0" y="9190578"/>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58547" y="586501"/>
            <a:ext cx="16714767" cy="9193122"/>
          </a:xfrm>
          <a:custGeom>
            <a:avLst/>
            <a:gdLst/>
            <a:ahLst/>
            <a:cxnLst/>
            <a:rect r="r" b="b" t="t" l="l"/>
            <a:pathLst>
              <a:path h="9193122" w="16714767">
                <a:moveTo>
                  <a:pt x="0" y="0"/>
                </a:moveTo>
                <a:lnTo>
                  <a:pt x="16714767" y="0"/>
                </a:lnTo>
                <a:lnTo>
                  <a:pt x="16714767" y="9193122"/>
                </a:lnTo>
                <a:lnTo>
                  <a:pt x="0" y="919312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67117" y="498100"/>
            <a:ext cx="16726863" cy="9387952"/>
          </a:xfrm>
          <a:custGeom>
            <a:avLst/>
            <a:gdLst/>
            <a:ahLst/>
            <a:cxnLst/>
            <a:rect r="r" b="b" t="t" l="l"/>
            <a:pathLst>
              <a:path h="9387952" w="16726863">
                <a:moveTo>
                  <a:pt x="0" y="0"/>
                </a:moveTo>
                <a:lnTo>
                  <a:pt x="16726863" y="0"/>
                </a:lnTo>
                <a:lnTo>
                  <a:pt x="16726863" y="9387951"/>
                </a:lnTo>
                <a:lnTo>
                  <a:pt x="0" y="9387951"/>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0" y="1440180"/>
            <a:ext cx="17572531" cy="7135925"/>
          </a:xfrm>
          <a:custGeom>
            <a:avLst/>
            <a:gdLst/>
            <a:ahLst/>
            <a:cxnLst/>
            <a:rect r="r" b="b" t="t" l="l"/>
            <a:pathLst>
              <a:path h="7135925" w="17572531">
                <a:moveTo>
                  <a:pt x="0" y="0"/>
                </a:moveTo>
                <a:lnTo>
                  <a:pt x="17572531" y="0"/>
                </a:lnTo>
                <a:lnTo>
                  <a:pt x="17572531" y="7135925"/>
                </a:lnTo>
                <a:lnTo>
                  <a:pt x="0" y="7135925"/>
                </a:lnTo>
                <a:lnTo>
                  <a:pt x="0" y="0"/>
                </a:lnTo>
                <a:close/>
              </a:path>
            </a:pathLst>
          </a:custGeom>
          <a:blipFill>
            <a:blip r:embed="rId2"/>
            <a:stretch>
              <a:fillRect l="-133" t="0" r="-133"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2066101" y="714009"/>
            <a:ext cx="5486243" cy="7436485"/>
          </a:xfrm>
          <a:custGeom>
            <a:avLst/>
            <a:gdLst/>
            <a:ahLst/>
            <a:cxnLst/>
            <a:rect r="r" b="b" t="t" l="l"/>
            <a:pathLst>
              <a:path h="7436485" w="5486243">
                <a:moveTo>
                  <a:pt x="0" y="0"/>
                </a:moveTo>
                <a:lnTo>
                  <a:pt x="5486243" y="0"/>
                </a:lnTo>
                <a:lnTo>
                  <a:pt x="5486243" y="7436485"/>
                </a:lnTo>
                <a:lnTo>
                  <a:pt x="0" y="7436485"/>
                </a:lnTo>
                <a:lnTo>
                  <a:pt x="0" y="0"/>
                </a:lnTo>
                <a:close/>
              </a:path>
            </a:pathLst>
          </a:custGeom>
          <a:blipFill>
            <a:blip r:embed="rId2"/>
            <a:stretch>
              <a:fillRect l="0" t="-704" r="0" b="-704"/>
            </a:stretch>
          </a:blipFill>
        </p:spPr>
      </p:sp>
      <p:sp>
        <p:nvSpPr>
          <p:cNvPr name="TextBox 3" id="3"/>
          <p:cNvSpPr txBox="true"/>
          <p:nvPr/>
        </p:nvSpPr>
        <p:spPr>
          <a:xfrm rot="0">
            <a:off x="0" y="1373792"/>
            <a:ext cx="11420074" cy="4455508"/>
          </a:xfrm>
          <a:prstGeom prst="rect">
            <a:avLst/>
          </a:prstGeom>
        </p:spPr>
        <p:txBody>
          <a:bodyPr anchor="t" rtlCol="false" tIns="0" lIns="0" bIns="0" rIns="0">
            <a:spAutoFit/>
          </a:bodyPr>
          <a:lstStyle/>
          <a:p>
            <a:pPr algn="ctr">
              <a:lnSpc>
                <a:spcPts val="2745"/>
              </a:lnSpc>
              <a:spcBef>
                <a:spcPct val="0"/>
              </a:spcBef>
            </a:pPr>
            <a:r>
              <a:rPr lang="en-US" b="true" sz="1961">
                <a:solidFill>
                  <a:srgbClr val="FF5757"/>
                </a:solidFill>
                <a:latin typeface="Canva Sans Bold"/>
                <a:ea typeface="Canva Sans Bold"/>
                <a:cs typeface="Canva Sans Bold"/>
                <a:sym typeface="Canva Sans Bold"/>
              </a:rPr>
              <a:t>Transformer Architecture</a:t>
            </a:r>
            <a:r>
              <a:rPr lang="en-US" sz="1961">
                <a:solidFill>
                  <a:srgbClr val="000000"/>
                </a:solidFill>
                <a:latin typeface="Canva Sans"/>
                <a:ea typeface="Canva Sans"/>
                <a:cs typeface="Canva Sans"/>
                <a:sym typeface="Canva Sans"/>
              </a:rPr>
              <a:t>: </a:t>
            </a:r>
          </a:p>
          <a:p>
            <a:pPr algn="l">
              <a:lnSpc>
                <a:spcPts val="2745"/>
              </a:lnSpc>
            </a:pPr>
            <a:r>
              <a:rPr lang="en-US" sz="1961">
                <a:solidFill>
                  <a:srgbClr val="000000"/>
                </a:solidFill>
                <a:latin typeface="Canva Sans"/>
                <a:ea typeface="Canva Sans"/>
                <a:cs typeface="Canva Sans"/>
                <a:sym typeface="Canva Sans"/>
              </a:rPr>
              <a:t>  </a:t>
            </a:r>
            <a:r>
              <a:rPr lang="en-US" sz="1961" i="true">
                <a:solidFill>
                  <a:srgbClr val="000000"/>
                </a:solidFill>
                <a:latin typeface="Canva Sans Italics"/>
                <a:ea typeface="Canva Sans Italics"/>
                <a:cs typeface="Canva Sans Italics"/>
                <a:sym typeface="Canva Sans Italics"/>
              </a:rPr>
              <a:t>High-Level Overview</a:t>
            </a:r>
          </a:p>
          <a:p>
            <a:pPr algn="l">
              <a:lnSpc>
                <a:spcPts val="2745"/>
              </a:lnSpc>
              <a:spcBef>
                <a:spcPct val="0"/>
              </a:spcBef>
            </a:pPr>
          </a:p>
          <a:p>
            <a:pPr algn="l" marL="423445" indent="-211723" lvl="1">
              <a:lnSpc>
                <a:spcPts val="2745"/>
              </a:lnSpc>
              <a:buFont typeface="Arial"/>
              <a:buChar char="•"/>
            </a:pPr>
            <a:r>
              <a:rPr lang="en-US" sz="1961">
                <a:solidFill>
                  <a:srgbClr val="000000"/>
                </a:solidFill>
                <a:latin typeface="Canva Sans"/>
                <a:ea typeface="Canva Sans"/>
                <a:cs typeface="Canva Sans"/>
                <a:sym typeface="Canva Sans"/>
              </a:rPr>
              <a:t>The transformer model is built on an encoder-decoder architecture, where both the encoder and decoder are composed of a series of layers that utilize self-attention mechanisms and feed-forward neural networks. This architecture enables the model to process input data in parallel, making it highly efficient and effective for tasks involving sequential data.</a:t>
            </a:r>
          </a:p>
          <a:p>
            <a:pPr algn="l" marL="423445" indent="-211723" lvl="1">
              <a:lnSpc>
                <a:spcPts val="2745"/>
              </a:lnSpc>
              <a:buFont typeface="Arial"/>
              <a:buChar char="•"/>
            </a:pPr>
            <a:r>
              <a:rPr lang="en-US" sz="1961">
                <a:solidFill>
                  <a:srgbClr val="000000"/>
                </a:solidFill>
                <a:latin typeface="Canva Sans"/>
                <a:ea typeface="Canva Sans"/>
                <a:cs typeface="Canva Sans"/>
                <a:sym typeface="Canva Sans"/>
              </a:rPr>
              <a:t>In a transformer model, the encoder processes the input sequence and generates a set of continuous representations. These representations are then fed into the decoder, which produces the output sequence. The encoder and decoder work together to transform the input into the desired output, such as translating a sentence from one language to another or generating a response to a query.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36221" y="4590267"/>
            <a:ext cx="11301259" cy="5297465"/>
          </a:xfrm>
          <a:custGeom>
            <a:avLst/>
            <a:gdLst/>
            <a:ahLst/>
            <a:cxnLst/>
            <a:rect r="r" b="b" t="t" l="l"/>
            <a:pathLst>
              <a:path h="5297465" w="11301259">
                <a:moveTo>
                  <a:pt x="0" y="0"/>
                </a:moveTo>
                <a:lnTo>
                  <a:pt x="11301258" y="0"/>
                </a:lnTo>
                <a:lnTo>
                  <a:pt x="11301258" y="5297466"/>
                </a:lnTo>
                <a:lnTo>
                  <a:pt x="0" y="5297466"/>
                </a:lnTo>
                <a:lnTo>
                  <a:pt x="0" y="0"/>
                </a:lnTo>
                <a:close/>
              </a:path>
            </a:pathLst>
          </a:custGeom>
          <a:blipFill>
            <a:blip r:embed="rId2"/>
            <a:stretch>
              <a:fillRect l="0" t="0" r="0" b="0"/>
            </a:stretch>
          </a:blipFill>
        </p:spPr>
      </p:sp>
      <p:sp>
        <p:nvSpPr>
          <p:cNvPr name="TextBox 3" id="3"/>
          <p:cNvSpPr txBox="true"/>
          <p:nvPr/>
        </p:nvSpPr>
        <p:spPr>
          <a:xfrm rot="0">
            <a:off x="0" y="157480"/>
            <a:ext cx="17602200" cy="4180840"/>
          </a:xfrm>
          <a:prstGeom prst="rect">
            <a:avLst/>
          </a:prstGeom>
        </p:spPr>
        <p:txBody>
          <a:bodyPr anchor="t" rtlCol="false" tIns="0" lIns="0" bIns="0" rIns="0">
            <a:spAutoFit/>
          </a:bodyPr>
          <a:lstStyle/>
          <a:p>
            <a:pPr algn="ctr">
              <a:lnSpc>
                <a:spcPts val="4759"/>
              </a:lnSpc>
              <a:spcBef>
                <a:spcPct val="0"/>
              </a:spcBef>
            </a:pPr>
            <a:r>
              <a:rPr lang="en-US" b="true" sz="3399" u="sng">
                <a:solidFill>
                  <a:srgbClr val="000000"/>
                </a:solidFill>
                <a:latin typeface="Canva Sans Bold"/>
                <a:ea typeface="Canva Sans Bold"/>
                <a:cs typeface="Canva Sans Bold"/>
                <a:sym typeface="Canva Sans Bold"/>
              </a:rPr>
              <a:t>What is BERT?</a:t>
            </a:r>
          </a:p>
          <a:p>
            <a:pPr algn="ctr">
              <a:lnSpc>
                <a:spcPts val="4759"/>
              </a:lnSpc>
              <a:spcBef>
                <a:spcPct val="0"/>
              </a:spcBef>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BERT stands for Bidirectional Encoder Representations from Transformers. It is designed to pre-train deep bidirectional representations from unlabeled text by jointly conditioning on both left and right context. As a result, the pre-trained BERT model can be fine-tuned with just one additional output layer to create state-of-the-art models for a wide range of NLP tasks.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131921" y="4239695"/>
            <a:ext cx="10836044" cy="5539927"/>
          </a:xfrm>
          <a:custGeom>
            <a:avLst/>
            <a:gdLst/>
            <a:ahLst/>
            <a:cxnLst/>
            <a:rect r="r" b="b" t="t" l="l"/>
            <a:pathLst>
              <a:path h="5539927" w="10836044">
                <a:moveTo>
                  <a:pt x="0" y="0"/>
                </a:moveTo>
                <a:lnTo>
                  <a:pt x="10836043" y="0"/>
                </a:lnTo>
                <a:lnTo>
                  <a:pt x="10836043" y="5539928"/>
                </a:lnTo>
                <a:lnTo>
                  <a:pt x="0" y="5539928"/>
                </a:lnTo>
                <a:lnTo>
                  <a:pt x="0" y="0"/>
                </a:lnTo>
                <a:close/>
              </a:path>
            </a:pathLst>
          </a:custGeom>
          <a:blipFill>
            <a:blip r:embed="rId2"/>
            <a:stretch>
              <a:fillRect l="0" t="0" r="0" b="0"/>
            </a:stretch>
          </a:blipFill>
        </p:spPr>
      </p:sp>
      <p:sp>
        <p:nvSpPr>
          <p:cNvPr name="TextBox 3" id="3"/>
          <p:cNvSpPr txBox="true"/>
          <p:nvPr/>
        </p:nvSpPr>
        <p:spPr>
          <a:xfrm rot="0">
            <a:off x="0" y="81280"/>
            <a:ext cx="16764000" cy="4180840"/>
          </a:xfrm>
          <a:prstGeom prst="rect">
            <a:avLst/>
          </a:prstGeom>
        </p:spPr>
        <p:txBody>
          <a:bodyPr anchor="t" rtlCol="false" tIns="0" lIns="0" bIns="0" rIns="0">
            <a:spAutoFit/>
          </a:bodyPr>
          <a:lstStyle/>
          <a:p>
            <a:pPr algn="ctr">
              <a:lnSpc>
                <a:spcPts val="4759"/>
              </a:lnSpc>
              <a:spcBef>
                <a:spcPct val="0"/>
              </a:spcBef>
            </a:pPr>
            <a:r>
              <a:rPr lang="en-US" b="true" sz="3399" u="sng">
                <a:solidFill>
                  <a:srgbClr val="000000"/>
                </a:solidFill>
                <a:latin typeface="Canva Sans Bold"/>
                <a:ea typeface="Canva Sans Bold"/>
                <a:cs typeface="Canva Sans Bold"/>
                <a:sym typeface="Canva Sans Bold"/>
              </a:rPr>
              <a:t>Architecture of XLNet</a:t>
            </a:r>
          </a:p>
          <a:p>
            <a:pPr algn="ctr">
              <a:lnSpc>
                <a:spcPts val="4759"/>
              </a:lnSpc>
              <a:spcBef>
                <a:spcPct val="0"/>
              </a:spcBef>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XLNet comprises input embeddings, multiple Transformer blocks with self-attention, position-wise feedforward networks, layer normalization, and residual connections. Its multi-head self-attention differs by allowing each token to attend to itself, enhancing contextual understanding compared to other models.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a:hlinkClick r:id="rId3" tooltip="https://www.linkedin.com/in/sasi-kishore-varma-81b365240/"/>
          </p:cNvPr>
          <p:cNvSpPr/>
          <p:nvPr/>
        </p:nvSpPr>
        <p:spPr>
          <a:xfrm flipH="false" flipV="false" rot="0">
            <a:off x="2939891" y="581501"/>
            <a:ext cx="2534599" cy="2534599"/>
          </a:xfrm>
          <a:custGeom>
            <a:avLst/>
            <a:gdLst/>
            <a:ahLst/>
            <a:cxnLst/>
            <a:rect r="r" b="b" t="t" l="l"/>
            <a:pathLst>
              <a:path h="2534599" w="2534599">
                <a:moveTo>
                  <a:pt x="0" y="0"/>
                </a:moveTo>
                <a:lnTo>
                  <a:pt x="2534600" y="0"/>
                </a:lnTo>
                <a:lnTo>
                  <a:pt x="2534600" y="2534599"/>
                </a:lnTo>
                <a:lnTo>
                  <a:pt x="0" y="2534599"/>
                </a:lnTo>
                <a:lnTo>
                  <a:pt x="0" y="0"/>
                </a:lnTo>
                <a:close/>
              </a:path>
            </a:pathLst>
          </a:custGeom>
          <a:blipFill>
            <a:blip r:embed="rId2"/>
            <a:stretch>
              <a:fillRect l="0" t="0" r="0" b="0"/>
            </a:stretch>
          </a:blipFill>
          <a:ln cap="sq">
            <a:noFill/>
            <a:prstDash val="sysDot"/>
            <a:miter/>
          </a:ln>
        </p:spPr>
      </p:sp>
      <p:sp>
        <p:nvSpPr>
          <p:cNvPr name="Freeform 3" id="3">
            <a:hlinkClick r:id="rId5" tooltip="https://medium.com/@sasi.virat1997"/>
          </p:cNvPr>
          <p:cNvSpPr/>
          <p:nvPr/>
        </p:nvSpPr>
        <p:spPr>
          <a:xfrm flipH="false" flipV="false" rot="0">
            <a:off x="621030" y="3648551"/>
            <a:ext cx="2612938" cy="2612938"/>
          </a:xfrm>
          <a:custGeom>
            <a:avLst/>
            <a:gdLst/>
            <a:ahLst/>
            <a:cxnLst/>
            <a:rect r="r" b="b" t="t" l="l"/>
            <a:pathLst>
              <a:path h="2612938" w="2612938">
                <a:moveTo>
                  <a:pt x="0" y="0"/>
                </a:moveTo>
                <a:lnTo>
                  <a:pt x="2612938" y="0"/>
                </a:lnTo>
                <a:lnTo>
                  <a:pt x="2612938" y="2612938"/>
                </a:lnTo>
                <a:lnTo>
                  <a:pt x="0" y="2612938"/>
                </a:lnTo>
                <a:lnTo>
                  <a:pt x="0" y="0"/>
                </a:lnTo>
                <a:close/>
              </a:path>
            </a:pathLst>
          </a:custGeom>
          <a:blipFill>
            <a:blip r:embed="rId4"/>
            <a:stretch>
              <a:fillRect l="0" t="0" r="0" b="0"/>
            </a:stretch>
          </a:blipFill>
          <a:ln cap="sq">
            <a:noFill/>
            <a:prstDash val="lgDash"/>
            <a:miter/>
          </a:ln>
        </p:spPr>
      </p:sp>
      <p:sp>
        <p:nvSpPr>
          <p:cNvPr name="Freeform 4" id="4">
            <a:hlinkClick r:id="rId8" tooltip="https://github.com/sasivirat/Sentiment-Analysis"/>
          </p:cNvPr>
          <p:cNvSpPr/>
          <p:nvPr/>
        </p:nvSpPr>
        <p:spPr>
          <a:xfrm flipH="false" flipV="false" rot="0">
            <a:off x="5662612" y="3648551"/>
            <a:ext cx="2555517" cy="2555517"/>
          </a:xfrm>
          <a:custGeom>
            <a:avLst/>
            <a:gdLst/>
            <a:ahLst/>
            <a:cxnLst/>
            <a:rect r="r" b="b" t="t" l="l"/>
            <a:pathLst>
              <a:path h="2555517" w="2555517">
                <a:moveTo>
                  <a:pt x="0" y="0"/>
                </a:moveTo>
                <a:lnTo>
                  <a:pt x="2555517" y="0"/>
                </a:lnTo>
                <a:lnTo>
                  <a:pt x="2555517" y="2555517"/>
                </a:lnTo>
                <a:lnTo>
                  <a:pt x="0" y="25555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rnd">
            <a:noFill/>
            <a:prstDash val="sysDot"/>
            <a:round/>
          </a:ln>
        </p:spPr>
      </p:sp>
      <p:sp>
        <p:nvSpPr>
          <p:cNvPr name="Freeform 5" id="5">
            <a:hlinkClick r:id="rId10" tooltip="https://www.instagram.com/sasi_virat_18/"/>
          </p:cNvPr>
          <p:cNvSpPr/>
          <p:nvPr/>
        </p:nvSpPr>
        <p:spPr>
          <a:xfrm flipH="false" flipV="false" rot="0">
            <a:off x="8751529" y="714009"/>
            <a:ext cx="3290494" cy="2716006"/>
          </a:xfrm>
          <a:custGeom>
            <a:avLst/>
            <a:gdLst/>
            <a:ahLst/>
            <a:cxnLst/>
            <a:rect r="r" b="b" t="t" l="l"/>
            <a:pathLst>
              <a:path h="2716006" w="3290494">
                <a:moveTo>
                  <a:pt x="0" y="0"/>
                </a:moveTo>
                <a:lnTo>
                  <a:pt x="3290494" y="0"/>
                </a:lnTo>
                <a:lnTo>
                  <a:pt x="3290494" y="2716006"/>
                </a:lnTo>
                <a:lnTo>
                  <a:pt x="0" y="2716006"/>
                </a:lnTo>
                <a:lnTo>
                  <a:pt x="0" y="0"/>
                </a:lnTo>
                <a:close/>
              </a:path>
            </a:pathLst>
          </a:custGeom>
          <a:blipFill>
            <a:blip r:embed="rId9"/>
            <a:stretch>
              <a:fillRect l="-6552" t="0" r="-6552"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8334" y="361099"/>
            <a:ext cx="17182782" cy="7679695"/>
          </a:xfrm>
          <a:custGeom>
            <a:avLst/>
            <a:gdLst/>
            <a:ahLst/>
            <a:cxnLst/>
            <a:rect r="r" b="b" t="t" l="l"/>
            <a:pathLst>
              <a:path h="7679695" w="17182782">
                <a:moveTo>
                  <a:pt x="0" y="0"/>
                </a:moveTo>
                <a:lnTo>
                  <a:pt x="17182782" y="0"/>
                </a:lnTo>
                <a:lnTo>
                  <a:pt x="17182782" y="7679695"/>
                </a:lnTo>
                <a:lnTo>
                  <a:pt x="0" y="7679695"/>
                </a:lnTo>
                <a:lnTo>
                  <a:pt x="0" y="0"/>
                </a:lnTo>
                <a:close/>
              </a:path>
            </a:pathLst>
          </a:custGeom>
          <a:blipFill>
            <a:blip r:embed="rId4"/>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624914"/>
            <a:ext cx="6810814" cy="5125138"/>
          </a:xfrm>
          <a:custGeom>
            <a:avLst/>
            <a:gdLst/>
            <a:ahLst/>
            <a:cxnLst/>
            <a:rect r="r" b="b" t="t" l="l"/>
            <a:pathLst>
              <a:path h="5125138" w="6810814">
                <a:moveTo>
                  <a:pt x="0" y="0"/>
                </a:moveTo>
                <a:lnTo>
                  <a:pt x="6810814" y="0"/>
                </a:lnTo>
                <a:lnTo>
                  <a:pt x="6810814" y="5125138"/>
                </a:lnTo>
                <a:lnTo>
                  <a:pt x="0" y="5125138"/>
                </a:lnTo>
                <a:lnTo>
                  <a:pt x="0" y="0"/>
                </a:lnTo>
                <a:close/>
              </a:path>
            </a:pathLst>
          </a:custGeom>
          <a:blipFill>
            <a:blip r:embed="rId4"/>
            <a:stretch>
              <a:fillRect l="0" t="0" r="0" b="0"/>
            </a:stretch>
          </a:blipFill>
        </p:spPr>
      </p:sp>
      <p:sp>
        <p:nvSpPr>
          <p:cNvPr name="TextBox 7" id="7"/>
          <p:cNvSpPr txBox="true"/>
          <p:nvPr/>
        </p:nvSpPr>
        <p:spPr>
          <a:xfrm rot="0">
            <a:off x="6688830" y="2700858"/>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6699" y="1199467"/>
            <a:ext cx="15934602" cy="8325829"/>
          </a:xfrm>
          <a:custGeom>
            <a:avLst/>
            <a:gdLst/>
            <a:ahLst/>
            <a:cxnLst/>
            <a:rect r="r" b="b" t="t" l="l"/>
            <a:pathLst>
              <a:path h="8325829" w="15934602">
                <a:moveTo>
                  <a:pt x="0" y="0"/>
                </a:moveTo>
                <a:lnTo>
                  <a:pt x="15934602" y="0"/>
                </a:lnTo>
                <a:lnTo>
                  <a:pt x="15934602" y="8325829"/>
                </a:lnTo>
                <a:lnTo>
                  <a:pt x="0" y="8325829"/>
                </a:lnTo>
                <a:lnTo>
                  <a:pt x="0" y="0"/>
                </a:lnTo>
                <a:close/>
              </a:path>
            </a:pathLst>
          </a:custGeom>
          <a:blipFill>
            <a:blip r:embed="rId4"/>
            <a:stretch>
              <a:fillRect l="0" t="0" r="0" b="0"/>
            </a:stretch>
          </a:blipFill>
        </p:spPr>
      </p:sp>
      <p:sp>
        <p:nvSpPr>
          <p:cNvPr name="TextBox 7" id="7"/>
          <p:cNvSpPr txBox="true"/>
          <p:nvPr/>
        </p:nvSpPr>
        <p:spPr>
          <a:xfrm rot="0">
            <a:off x="5442293" y="-56515"/>
            <a:ext cx="8048163"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62000" y="714009"/>
            <a:ext cx="17291979" cy="8670019"/>
          </a:xfrm>
          <a:custGeom>
            <a:avLst/>
            <a:gdLst/>
            <a:ahLst/>
            <a:cxnLst/>
            <a:rect r="r" b="b" t="t" l="l"/>
            <a:pathLst>
              <a:path h="8670019" w="17291979">
                <a:moveTo>
                  <a:pt x="0" y="0"/>
                </a:moveTo>
                <a:lnTo>
                  <a:pt x="17291979" y="0"/>
                </a:lnTo>
                <a:lnTo>
                  <a:pt x="17291979" y="8670019"/>
                </a:lnTo>
                <a:lnTo>
                  <a:pt x="0" y="8670019"/>
                </a:lnTo>
                <a:lnTo>
                  <a:pt x="0" y="0"/>
                </a:lnTo>
                <a:close/>
              </a:path>
            </a:pathLst>
          </a:custGeom>
          <a:blipFill>
            <a:blip r:embed="rId2"/>
            <a:stretch>
              <a:fillRect l="0" t="-190" r="-1166" b="-19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512300" y="309748"/>
            <a:ext cx="17775700" cy="9954392"/>
          </a:xfrm>
          <a:custGeom>
            <a:avLst/>
            <a:gdLst/>
            <a:ahLst/>
            <a:cxnLst/>
            <a:rect r="r" b="b" t="t" l="l"/>
            <a:pathLst>
              <a:path h="9954392" w="17775700">
                <a:moveTo>
                  <a:pt x="0" y="0"/>
                </a:moveTo>
                <a:lnTo>
                  <a:pt x="17775700" y="0"/>
                </a:lnTo>
                <a:lnTo>
                  <a:pt x="17775700" y="9954392"/>
                </a:lnTo>
                <a:lnTo>
                  <a:pt x="0" y="9954392"/>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0" y="1684924"/>
            <a:ext cx="18288000" cy="6689412"/>
          </a:xfrm>
          <a:custGeom>
            <a:avLst/>
            <a:gdLst/>
            <a:ahLst/>
            <a:cxnLst/>
            <a:rect r="r" b="b" t="t" l="l"/>
            <a:pathLst>
              <a:path h="6689412" w="18288000">
                <a:moveTo>
                  <a:pt x="0" y="0"/>
                </a:moveTo>
                <a:lnTo>
                  <a:pt x="18288000" y="0"/>
                </a:lnTo>
                <a:lnTo>
                  <a:pt x="18288000" y="6689413"/>
                </a:lnTo>
                <a:lnTo>
                  <a:pt x="0" y="6689413"/>
                </a:lnTo>
                <a:lnTo>
                  <a:pt x="0" y="0"/>
                </a:lnTo>
                <a:close/>
              </a:path>
            </a:pathLst>
          </a:custGeom>
          <a:blipFill>
            <a:blip r:embed="rId2"/>
            <a:stretch>
              <a:fillRect l="-23" t="-1831" r="0" b="-549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91670"/>
            <a:ext cx="16230600" cy="8703659"/>
          </a:xfrm>
          <a:custGeom>
            <a:avLst/>
            <a:gdLst/>
            <a:ahLst/>
            <a:cxnLst/>
            <a:rect r="r" b="b" t="t" l="l"/>
            <a:pathLst>
              <a:path h="8703659" w="16230600">
                <a:moveTo>
                  <a:pt x="0" y="0"/>
                </a:moveTo>
                <a:lnTo>
                  <a:pt x="16230600" y="0"/>
                </a:lnTo>
                <a:lnTo>
                  <a:pt x="16230600" y="8703660"/>
                </a:lnTo>
                <a:lnTo>
                  <a:pt x="0" y="870366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5934397" cy="8385477"/>
          </a:xfrm>
          <a:custGeom>
            <a:avLst/>
            <a:gdLst/>
            <a:ahLst/>
            <a:cxnLst/>
            <a:rect r="r" b="b" t="t" l="l"/>
            <a:pathLst>
              <a:path h="8385477" w="15934397">
                <a:moveTo>
                  <a:pt x="0" y="0"/>
                </a:moveTo>
                <a:lnTo>
                  <a:pt x="15934397" y="0"/>
                </a:lnTo>
                <a:lnTo>
                  <a:pt x="15934397" y="8385477"/>
                </a:lnTo>
                <a:lnTo>
                  <a:pt x="0" y="8385477"/>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25986" y="492286"/>
            <a:ext cx="16748066" cy="9148631"/>
          </a:xfrm>
          <a:custGeom>
            <a:avLst/>
            <a:gdLst/>
            <a:ahLst/>
            <a:cxnLst/>
            <a:rect r="r" b="b" t="t" l="l"/>
            <a:pathLst>
              <a:path h="9148631" w="16748066">
                <a:moveTo>
                  <a:pt x="0" y="0"/>
                </a:moveTo>
                <a:lnTo>
                  <a:pt x="16748066" y="0"/>
                </a:lnTo>
                <a:lnTo>
                  <a:pt x="16748066" y="9148631"/>
                </a:lnTo>
                <a:lnTo>
                  <a:pt x="0" y="914863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DAGeUc120Zo</dc:identifier>
  <dcterms:modified xsi:type="dcterms:W3CDTF">2011-08-01T06:04:30Z</dcterms:modified>
  <cp:revision>1</cp:revision>
  <dc:title>Sentiment Analysis Presentation</dc:title>
</cp:coreProperties>
</file>