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20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custDataLst>
    <p:tags r:id="rId14"/>
  </p:custDataLst>
  <p:defaultTextStyle>
    <a:defPPr lvl="0">
      <a:defRPr lang="de-DE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654" y="108"/>
      </p:cViewPr>
      <p:guideLst>
        <p:guide orient="horz" pos="2908"/>
        <p:guide pos="3840"/>
        <p:guide orient="horz" pos="12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50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AC6C8EF-CB49-4275-A13C-7D23B20735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4A547-0428-4174-91C1-87DB18F6E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3078-645D-4158-A787-42F60CFF6D2A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FA28B1-58A3-494A-988B-FE2E422DB4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FFF7B2-3409-4144-B289-9DD989617F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C3DBE-79DB-4D91-9218-7EE4FE49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974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6D6B-7251-4AFE-851B-67A0DE1DAFF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F46E9-7904-4FD8-82D0-66E6EAD9E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968A1E-5774-4FBF-B33D-33246827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B03-D230-4701-9F37-B6F131066B93}" type="datetime1">
              <a:rPr lang="de-DE" smtClean="0"/>
              <a:t>22.02.2022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814E2C-65A8-4B4C-A488-296B1444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Optional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8CEEC-917F-4652-8701-CCABB57C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48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8889C-9108-4E11-B334-A27EA54A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Onlinebild-Platzhalter 2">
            <a:extLst>
              <a:ext uri="{FF2B5EF4-FFF2-40B4-BE49-F238E27FC236}">
                <a16:creationId xmlns:a16="http://schemas.microsoft.com/office/drawing/2014/main" id="{B7775F34-407A-48B2-9B1C-A932A0181C2A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7A6B39-BF7A-4209-AA3A-273F9245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E23DC-3384-47E5-BCB1-F2B7270A9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0F7007C-89FE-4D34-A5F7-11B79EA128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A59EF9D1-1D6E-44E8-A7EE-5EC5CD3E4ADE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E62410-A838-493D-B4DF-071E9847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4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5CC59-BC4F-4F35-899E-066A75D6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FEAD91-A51C-43CD-8E4C-904A8749B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3F05-466E-47EB-A4DF-79F7329DE7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2E752000-55A0-4553-BBD4-CFFEEB173D51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AA4A8E-EFEB-4FA3-B265-63AFB75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63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08E9903-ECD7-4C58-9A4B-8CEC2A225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AC508E-137C-4416-908D-2B01A21EC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5D8B96A5-E1D7-454B-BFDF-E714B7BF1A08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AE8AB-52F8-43B0-B5A9-664FB525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19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2ABAC-561F-4606-A67C-1A559420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D3FFE-CF79-4687-A078-C8E44A073B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7FF96-6611-4D4F-BCB0-01C1D31DC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020A3C-5997-4241-9E93-5058EC012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AF161C-F4A7-4A48-827F-5711D99E5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1F8FEEF0-7EAC-424F-8BDF-62D59EECC53C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411C8A-7FBB-42B8-812F-9D3862E7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8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809E2-FF1C-4220-B806-F7A2CBB4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654F8-BF58-4B3A-B336-3629ECE45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2C4920-9938-4405-8A15-1CF4F1C9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68547-6C9A-4A3F-9DF5-C094BF63F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87ABFE-CCFA-4A9B-8529-F93712327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E41390A8-E354-4A21-9BC8-95E43BAF20C3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FE862-F243-4638-A6BB-CD8B4AFF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47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CE1D32-E21C-47EA-A87F-E9B77F368C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12344" y="431800"/>
            <a:ext cx="11753977" cy="5440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863ECE-AB9D-4E37-B422-CC40B5272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6F73E-08AD-4984-AA4D-6A2047EA12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10CBFDB8-0ABA-4B5D-BB97-3F0F3764BA33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563ACE-B651-45D5-BB34-3B368EE9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17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80E89-1E40-4B0D-BD55-CBE3C39C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3CF28-13C9-4E5C-9A41-1F6D684F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5761B-B9A2-4920-9B0D-35C5A79C7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670AE4-0FCB-4883-B7E4-B5754A2694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9681CFB-FE37-42E9-972B-7EE5E370AF99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5A95C-6833-4457-B077-68A9637F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99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el, Text und Medien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26DD6-5478-44D5-9C22-EA610217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A7DB3-D147-40F5-A85A-F22CDDCC77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Medienplatzhalter 3">
            <a:extLst>
              <a:ext uri="{FF2B5EF4-FFF2-40B4-BE49-F238E27FC236}">
                <a16:creationId xmlns:a16="http://schemas.microsoft.com/office/drawing/2014/main" id="{60A14105-87B3-4C57-AD70-C6D6EB6C2BD5}"/>
              </a:ext>
            </a:extLst>
          </p:cNvPr>
          <p:cNvSpPr>
            <a:spLocks noGrp="1"/>
          </p:cNvSpPr>
          <p:nvPr>
            <p:ph type="media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68F25-440D-4B20-B43E-2906F5F245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74263A-04B4-4BB1-BA72-C60C07FA96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2E9AD9D9-F800-41FA-B6C4-3F1480191AA9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4941E-A04D-406F-897B-1CB8D8B4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58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el, Medienclip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39877-D01C-4856-BA52-624F29B8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44221E77-11E0-4F51-8A81-F543833C9E60}"/>
              </a:ext>
            </a:extLst>
          </p:cNvPr>
          <p:cNvSpPr>
            <a:spLocks noGrp="1"/>
          </p:cNvSpPr>
          <p:nvPr>
            <p:ph type="media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09FC1F-991B-4A03-80B8-3A8A5F2D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A9557-B4F9-4FC2-9332-363ACA4D44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5E73B0-6F01-42C0-B398-DB7C7D7E05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8192C09A-BEA4-4445-B8BC-DEC53FCADD78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FAA16F-81A1-4CEB-8939-4AA044CB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341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735A7-B28E-4745-8655-C9999B01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637BB-60B1-4488-8CF1-E3F06D5EB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344" y="1965579"/>
            <a:ext cx="11753977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5F2FC-4B25-456C-A90C-64CEA05B2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344" y="3994785"/>
            <a:ext cx="11753977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6C371-FE65-4294-97AD-25A76E978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C86BFFF-93A4-440C-B3C4-802614E81B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13B742DD-8773-4E2A-9EEB-2648EDB33355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C8699-C73C-4568-AB42-D32BC309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1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8E6BF-CDDE-4BBA-B7C7-CD86C726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1550A-B9C7-4F29-A06E-E6249E7B361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5800852" cy="39060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7FDF47-10EC-4B98-BEFE-5F17608F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596" y="1965579"/>
            <a:ext cx="5800852" cy="39060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B4501-4886-4F90-AABA-29D3BFD597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B037D59-CDCB-4605-A031-5C299A6851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E148D-DA16-4D47-86F8-5AC4C3F0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955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682FF-DD0C-46E2-8C1C-A06AF64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7F0EF-78BF-43F5-9C29-474B537D6FB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11753977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11F21-0ACE-496A-A93D-B817BF62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2344" y="3994785"/>
            <a:ext cx="11753977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D28A9-F404-4434-9C9A-358402724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6E3F372-F58D-4CA4-BFB3-29426E8445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F107B34-1A56-43EE-86C9-2DAE19548ED2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C92BCB-A68D-4FE6-8DC3-18BD6C23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11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49E15-3CC2-4EE0-92C8-91165D51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0D0BD-1B65-4BC9-A974-4C55A3FDEF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89BA9B-96E6-486F-AB64-EA38AC71B78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65595" y="1965579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3A62A82-A2FB-4831-BF8E-0B8D27882DE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65595" y="3994785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E8A134-6B88-4B2A-AE42-C5C2DE4BC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573FE7-AAD9-4572-A337-5461F2423A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0E0C30BE-3111-461B-8F9D-AEA244FE4A01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F6D4B64-4848-48B9-9A84-A7C7BFCD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060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CBFF9-6AA9-4135-B013-1241360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C003F-FDE2-4BCD-8446-E93BA74B90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343" y="1965579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8FA0B-2B73-4F9E-8421-B7FAA861D2B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12343" y="3994785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A06705-80A7-42BF-B2C5-248EA2910CCE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51DD0-4839-47C9-A9A9-3F5056FFC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323B6D-9603-4517-B425-10C069E250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8AF7673-4E49-421A-A8F9-8B568C2E52E5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BFD5DC-90F2-4A91-AE88-C9A9192A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853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 und 2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E6BCF-F13B-4DAE-838C-D4CFDC54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072EF-C701-4F8C-9B31-1260A74B63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343" y="1965579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16D008-2F5C-4820-A061-6C39F314126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65595" y="1965579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0CE585-CC58-4405-A5B2-4146F97E314D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212344" y="3994785"/>
            <a:ext cx="11753977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56A72-D8B4-4EB6-8FFB-61C9B44B1E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EFBFB9-D2F6-40AF-BCCC-A2A94354C2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A2F219F5-2D10-43F8-A53B-34A1ADD86956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8F30A4-BEA8-4D3F-B414-562C963D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7694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E88C9-2E13-4233-97E7-A58EA56BF533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B31FC-3EB7-4237-9F75-E570D381E0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344" y="1965579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A8875F-CFAA-4590-B879-3219CBD4BB9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65596" y="1965579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4CB87F-0C22-4934-8CA1-76F88C95A47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212344" y="3994785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020373-3ACB-4F0F-B502-F1E7C40F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5596" y="3994785"/>
            <a:ext cx="5800852" cy="1876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AE7A61-0107-4725-BF07-B2F2AA671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2470242-CC3A-40B7-95C1-B059AF43DE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4497A7C5-BC5F-48E8-AE9A-063AD7EF3F55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8F0835-9080-41B3-9513-4B63300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089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F_Finale_V10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560EDE9-4AB6-439F-AE21-2378008743B0}"/>
              </a:ext>
            </a:extLst>
          </p:cNvPr>
          <p:cNvGrpSpPr/>
          <p:nvPr/>
        </p:nvGrpSpPr>
        <p:grpSpPr>
          <a:xfrm>
            <a:off x="2120" y="1"/>
            <a:ext cx="12187766" cy="6858000"/>
            <a:chOff x="2119" y="1"/>
            <a:chExt cx="12186180" cy="6858000"/>
          </a:xfrm>
        </p:grpSpPr>
        <p:pic>
          <p:nvPicPr>
            <p:cNvPr id="3" name="Picture 13" descr="C:\Documents and Settings\ROESSO\My Documents\Ablage\Corporate Design\PowerPoint\Logos Wizard\BASFc_Q_PPT_38_blau-hell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31"/>
            <a:stretch>
              <a:fillRect/>
            </a:stretch>
          </p:blipFill>
          <p:spPr bwMode="auto">
            <a:xfrm>
              <a:off x="2119" y="1"/>
              <a:ext cx="1218618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CEA7137-09E0-48BC-BAE3-999D4510C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439" y="2317598"/>
              <a:ext cx="6183516" cy="223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04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EE502-26F1-4C14-8006-E86D8F1E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9500F-CC95-49B3-830F-417100FC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5302F-267A-4618-91A0-E4C43D68A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7AE33-605D-4070-AE5D-63D17AF955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368FC967-E25B-4DC7-87C0-1C454DF70C3D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BBEB6-46D3-4689-9C2A-D1A1443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2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E6E8A-5BA7-486D-B947-003A611B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929C18BF-1B0A-4AB1-9EE5-095436AB506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A05E60-490C-4331-A427-E892863F6E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CD60CA-E7F1-42CF-8422-C37F5528F4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EA828A8A-A900-4765-BE54-8F6A7A59D33A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BE9BB-1EE3-4AE2-8BF7-B88FBE87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41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70CFC-19A3-4FC1-8679-96D02353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065C2F-7019-46C6-80C2-90C127178A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88B10754-5428-423A-93CA-445D5DE8B485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5BF5D-3067-4438-8FD2-AB351B3A4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593090-51CA-4CA4-8050-35DEF5113D5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F31EDC-29F8-4FDE-A096-1A8A5A19E28A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686210-6ED2-4620-8AD0-9A0AECDE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50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39942-E2E1-4118-934D-4EDEBD70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EFA9D9D7-18E2-4D2F-97C2-B5B56484A2CC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270A36-07B9-4B5B-8EA5-FC4A3650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D6173-567C-4DF7-8E5A-2F4401EC5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9182B75-E9DD-4C82-8759-EC7BCDD889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AFAA40D-DF08-40E5-9F38-B7BC60CAE2A9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3177F6-3049-4C1A-BBCE-63A3197B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7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7F078-4BE0-4FCC-A4F6-3F47654B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SmartArt-Platzhalter 2">
            <a:extLst>
              <a:ext uri="{FF2B5EF4-FFF2-40B4-BE49-F238E27FC236}">
                <a16:creationId xmlns:a16="http://schemas.microsoft.com/office/drawing/2014/main" id="{59842522-B689-4429-8668-A12EAE0FF73B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008AD-EC4B-49B9-92D6-1B8D349A63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8BA3A-C496-4C05-B63D-8AB93B2B95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F458B07D-B1E9-499A-953F-B5C3869B8479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D12463-DC1C-4D03-BD29-5BAED045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63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21F22-9201-4312-82BB-977424A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3B4E2F07-E33A-4677-B67C-2A8D3D8F588D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9A8878-DBD1-4A55-8181-4E9D32DD3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FA3F9-A4B2-4E51-BF05-870A2E9451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1550AD6C-84CC-4A5E-86D3-FC3E11464A67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24E94-7A64-4263-93F5-D84EB45D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9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C4215-C923-45A6-BD7C-721C7241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C6217-C13F-461A-A85F-6657A808B9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3" y="1965579"/>
            <a:ext cx="5800852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Onlinebild-Platzhalter 3">
            <a:extLst>
              <a:ext uri="{FF2B5EF4-FFF2-40B4-BE49-F238E27FC236}">
                <a16:creationId xmlns:a16="http://schemas.microsoft.com/office/drawing/2014/main" id="{1D81F6CB-E450-4174-819C-3B0BDBCDE027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65595" y="1965579"/>
            <a:ext cx="5800852" cy="3906012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F65BB-69FE-4D49-A6E4-4546478BC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A38E248-9E58-4FBF-9D61-9EE23C39BB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1B60F8D1-6788-4364-B4B7-3C4167F5F146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9B81A-4E05-43F4-AA44-F33F1430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8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CAB22E-F746-4DB9-9455-4119EA70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91997F-08B9-4B82-AE4F-62BE1B28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000" lvl="0" indent="-34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"/>
            </a:pPr>
            <a:r>
              <a:rPr lang="de-DE" dirty="0"/>
              <a:t>Mastertextformat bearbeiten</a:t>
            </a:r>
          </a:p>
          <a:p>
            <a:pPr marL="622800" lvl="1" indent="-2664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</a:pPr>
            <a:r>
              <a:rPr lang="de-DE" dirty="0"/>
              <a:t>Zweite Ebene</a:t>
            </a:r>
          </a:p>
          <a:p>
            <a:pPr marL="900000" lvl="2" indent="-2772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"/>
            </a:pPr>
            <a:r>
              <a:rPr lang="de-DE" dirty="0"/>
              <a:t>Dritte Ebene</a:t>
            </a:r>
          </a:p>
          <a:p>
            <a:pPr marL="1166400" lvl="3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de-DE" dirty="0"/>
              <a:t>Vierte Ebene</a:t>
            </a:r>
          </a:p>
          <a:p>
            <a:pPr marL="1623600" lvl="4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de-DE" dirty="0"/>
              <a:t>Fünfte Ebene</a:t>
            </a:r>
          </a:p>
          <a:p>
            <a:pPr marL="2080800" lvl="5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de-DE" dirty="0"/>
              <a:t>Sechste Ebene</a:t>
            </a:r>
          </a:p>
          <a:p>
            <a:pPr marL="2538000" lvl="6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de-DE" dirty="0"/>
              <a:t>Siebte Ebene</a:t>
            </a:r>
          </a:p>
          <a:p>
            <a:pPr marL="2995200" lvl="7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de-DE" dirty="0"/>
              <a:t>Achte Ebene</a:t>
            </a:r>
          </a:p>
          <a:p>
            <a:pPr marL="3452400" lvl="8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de-DE" dirty="0"/>
              <a:t>Neunte Ebene</a:t>
            </a:r>
          </a:p>
        </p:txBody>
      </p:sp>
      <p:sp>
        <p:nvSpPr>
          <p:cNvPr id="4" name="Datumsplatzhalter 5">
            <a:extLst>
              <a:ext uri="{FF2B5EF4-FFF2-40B4-BE49-F238E27FC236}">
                <a16:creationId xmlns:a16="http://schemas.microsoft.com/office/drawing/2014/main" id="{44D2B04B-1A28-4740-887F-6AE17A61F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760" y="6516409"/>
            <a:ext cx="468126" cy="175322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900"/>
            </a:lvl1pPr>
          </a:lstStyle>
          <a:p>
            <a:fld id="{65010B03-D230-4701-9F37-B6F131066B93}" type="datetime1">
              <a:rPr lang="de-DE" smtClean="0"/>
              <a:t>22.02.2022</a:t>
            </a:fld>
            <a:endParaRPr lang="de-DE" dirty="0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367FD070-A64E-48E3-982E-45655038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68000" y="6516110"/>
            <a:ext cx="3364269" cy="16793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| Optional</a:t>
            </a:r>
            <a:endParaRPr lang="de-DE" dirty="0"/>
          </a:p>
        </p:txBody>
      </p:sp>
      <p:sp>
        <p:nvSpPr>
          <p:cNvPr id="6" name="Foliennummernplatzhalter 7">
            <a:extLst>
              <a:ext uri="{FF2B5EF4-FFF2-40B4-BE49-F238E27FC236}">
                <a16:creationId xmlns:a16="http://schemas.microsoft.com/office/drawing/2014/main" id="{08AB417C-C855-4F55-B8B7-4214CFB7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013" y="6514798"/>
            <a:ext cx="384217" cy="151200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/>
            </a:lvl1pPr>
          </a:lstStyle>
          <a:p>
            <a:fld id="{82EA1D04-CA53-4DE3-84A8-2B63E41036C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MSIPCMContentMarking" descr="{&quot;HashCode&quot;:2082987499,&quot;Placement&quot;:&quot;Footer&quot;}">
            <a:extLst>
              <a:ext uri="{FF2B5EF4-FFF2-40B4-BE49-F238E27FC236}">
                <a16:creationId xmlns:a16="http://schemas.microsoft.com/office/drawing/2014/main" id="{2FDD0EA5-D812-48FE-9892-63AAA7592556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1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914400" rtl="0" eaLnBrk="1" latinLnBrk="0" hangingPunct="1">
        <a:lnSpc>
          <a:spcPct val="95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"/>
        <a:defRPr lang="de-DE" sz="2000" b="0" i="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22800" indent="-26640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lang="de-DE" sz="2000" b="0" i="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00000" indent="-2772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"/>
        <a:defRPr lang="de-DE" sz="2000" b="0" i="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166400" indent="-2664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defRPr lang="de-DE" sz="2000" b="0" i="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23600" indent="-2664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defRPr lang="de-DE" sz="2000" b="0" i="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080800" indent="-266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538000" indent="-266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995200" indent="-266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452400" indent="-266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36" userDrawn="1">
          <p15:clr>
            <a:srgbClr val="F26B43"/>
          </p15:clr>
        </p15:guide>
        <p15:guide id="4" pos="7544" userDrawn="1">
          <p15:clr>
            <a:srgbClr val="F26B43"/>
          </p15:clr>
        </p15:guide>
        <p15:guide id="5" orient="horz" pos="136" userDrawn="1">
          <p15:clr>
            <a:srgbClr val="F26B43"/>
          </p15:clr>
        </p15:guide>
        <p15:guide id="6" orient="horz" pos="41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68000" y="6516000"/>
            <a:ext cx="7920000" cy="16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None/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| Optional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516000"/>
            <a:ext cx="468000" cy="1512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None/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2DB60D2-BC6A-46E6-9CF7-E32531D2CD29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22.02.2022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6800" y="6516000"/>
            <a:ext cx="360000" cy="151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None/>
              <a:defRPr sz="900" b="1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00" y="1965600"/>
            <a:ext cx="11754000" cy="390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9600" y="432000"/>
            <a:ext cx="11736000" cy="853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DAAB4C8-AEFE-4A52-B5FE-12254CCF05E3}"/>
              </a:ext>
            </a:extLst>
          </p:cNvPr>
          <p:cNvGrpSpPr/>
          <p:nvPr userDrawn="1"/>
        </p:nvGrpSpPr>
        <p:grpSpPr>
          <a:xfrm>
            <a:off x="9601200" y="6091200"/>
            <a:ext cx="2592000" cy="540000"/>
            <a:chOff x="9597600" y="6091200"/>
            <a:chExt cx="2592000" cy="54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97E5F5D-9039-493D-9DC1-A5E70DAEDE09}"/>
                </a:ext>
              </a:extLst>
            </p:cNvPr>
            <p:cNvSpPr/>
            <p:nvPr userDrawn="1"/>
          </p:nvSpPr>
          <p:spPr>
            <a:xfrm>
              <a:off x="9597600" y="6091200"/>
              <a:ext cx="2592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/>
              </a:endParaRP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0DF2564-4DFA-485C-B2BF-1D3760A38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800" y="6224400"/>
              <a:ext cx="808391" cy="292882"/>
            </a:xfrm>
            <a:prstGeom prst="rect">
              <a:avLst/>
            </a:prstGeom>
          </p:spPr>
        </p:pic>
      </p:grpSp>
      <p:sp>
        <p:nvSpPr>
          <p:cNvPr id="8" name="MSIPCMContentMarking" descr="{&quot;HashCode&quot;:2082987499,&quot;Placement&quot;:&quot;Footer&quot;}">
            <a:extLst>
              <a:ext uri="{FF2B5EF4-FFF2-40B4-BE49-F238E27FC236}">
                <a16:creationId xmlns:a16="http://schemas.microsoft.com/office/drawing/2014/main" id="{99C13EC0-6328-488B-A83E-00BB741B63AB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1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ts val="110"/>
        </a:spcBef>
        <a:spcAft>
          <a:spcPts val="110"/>
        </a:spcAft>
        <a:buNone/>
        <a:defRPr sz="2800" b="1" i="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000" indent="-342000" algn="l" defTabSz="914400" rtl="0" eaLnBrk="1" latinLnBrk="0" hangingPunct="1">
        <a:lnSpc>
          <a:spcPct val="95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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22800" indent="-26640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00000" indent="-2772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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166400" indent="-2664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23600" indent="-2664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0808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5380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9952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4524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36" userDrawn="1">
          <p15:clr>
            <a:srgbClr val="F26B43"/>
          </p15:clr>
        </p15:guide>
        <p15:guide id="2" orient="horz" pos="4184" userDrawn="1">
          <p15:clr>
            <a:srgbClr val="F26B43"/>
          </p15:clr>
        </p15:guide>
        <p15:guide id="3" orient="horz" pos="4048" userDrawn="1">
          <p15:clr>
            <a:srgbClr val="F26B43"/>
          </p15:clr>
        </p15:guide>
        <p15:guide id="4" orient="horz" pos="1272" userDrawn="1">
          <p15:clr>
            <a:srgbClr val="F26B43"/>
          </p15:clr>
        </p15:guide>
        <p15:guide id="5" pos="144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7524319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SIPCMContentMarking" descr="{&quot;HashCode&quot;:2082987499,&quot;Placement&quot;:&quot;Footer&quot;}">
            <a:extLst>
              <a:ext uri="{FF2B5EF4-FFF2-40B4-BE49-F238E27FC236}">
                <a16:creationId xmlns:a16="http://schemas.microsoft.com/office/drawing/2014/main" id="{29B32241-824A-492A-AC05-C7F0EFFC5CB3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940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110000"/>
        </a:spcBef>
        <a:spcAft>
          <a:spcPct val="110000"/>
        </a:spcAft>
        <a:buNone/>
        <a:defRPr sz="3000" b="1" i="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accent1"/>
        </a:buClr>
        <a:buFont typeface="Wingdings"/>
        <a:buChar char="n"/>
        <a:defRPr sz="20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accent1"/>
        </a:buClr>
        <a:buFont typeface="Wingdings"/>
        <a:buChar char="n"/>
        <a:defRPr sz="2000" b="0" i="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0EEB861-9ACB-4131-BF5E-ADD67C01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DE079226-490F-408D-B92C-ADDE0AD05252}"/>
              </a:ext>
            </a:extLst>
          </p:cNvPr>
          <p:cNvSpPr/>
          <p:nvPr/>
        </p:nvSpPr>
        <p:spPr>
          <a:xfrm>
            <a:off x="3359696" y="1556792"/>
            <a:ext cx="3420380" cy="980548"/>
          </a:xfrm>
          <a:prstGeom prst="wedgeRoundRectCallout">
            <a:avLst>
              <a:gd name="adj1" fmla="val -31090"/>
              <a:gd name="adj2" fmla="val -72486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Click on the row of an </a:t>
            </a:r>
            <a:r>
              <a:rPr lang="en-US" sz="1400" dirty="0" err="1">
                <a:solidFill>
                  <a:schemeClr val="tx1"/>
                </a:solidFill>
              </a:rPr>
              <a:t>Infoprovider</a:t>
            </a:r>
            <a:r>
              <a:rPr lang="en-US" sz="1400" dirty="0">
                <a:solidFill>
                  <a:schemeClr val="tx1"/>
                </a:solidFill>
              </a:rPr>
              <a:t> to inspect the results of the forecast run in the Summary, Forecast and Statistics sections of the main navigation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1D5222AE-B652-4EBB-9520-69A61FA652FA}"/>
              </a:ext>
            </a:extLst>
          </p:cNvPr>
          <p:cNvSpPr/>
          <p:nvPr/>
        </p:nvSpPr>
        <p:spPr>
          <a:xfrm>
            <a:off x="6971167" y="181068"/>
            <a:ext cx="2484000" cy="756000"/>
          </a:xfrm>
          <a:prstGeom prst="wedgeRoundRectCallout">
            <a:avLst>
              <a:gd name="adj1" fmla="val 62317"/>
              <a:gd name="adj2" fmla="val 3234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for a specific </a:t>
            </a:r>
            <a:r>
              <a:rPr lang="en-US" sz="1400" dirty="0" err="1">
                <a:solidFill>
                  <a:schemeClr val="tx1"/>
                </a:solidFill>
              </a:rPr>
              <a:t>Infoprovider</a:t>
            </a:r>
            <a:r>
              <a:rPr lang="en-US" sz="1400" dirty="0">
                <a:solidFill>
                  <a:schemeClr val="tx1"/>
                </a:solidFill>
              </a:rPr>
              <a:t> (if you have access to more than one)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616450"/>
            <a:ext cx="11734800" cy="147955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err="1"/>
              <a:t>Infoprovider</a:t>
            </a:r>
            <a:r>
              <a:rPr lang="en-US" b="1" dirty="0"/>
              <a:t> Selection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Infoprovider</a:t>
            </a:r>
            <a:r>
              <a:rPr lang="en-US" dirty="0"/>
              <a:t> section shows an overview table that contains all </a:t>
            </a:r>
            <a:r>
              <a:rPr lang="en-US" dirty="0" err="1"/>
              <a:t>Infoproviders</a:t>
            </a:r>
            <a:r>
              <a:rPr lang="en-US" dirty="0"/>
              <a:t> to which you have access and for which the forecasting run for the selected forecast version has been created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F25259CB-FD45-485E-81E8-D851A3C8F4AE}"/>
              </a:ext>
            </a:extLst>
          </p:cNvPr>
          <p:cNvSpPr/>
          <p:nvPr/>
        </p:nvSpPr>
        <p:spPr>
          <a:xfrm>
            <a:off x="9624392" y="2564904"/>
            <a:ext cx="2484000" cy="756084"/>
          </a:xfrm>
          <a:prstGeom prst="wedgeRoundRectCallout">
            <a:avLst>
              <a:gd name="adj1" fmla="val 30820"/>
              <a:gd name="adj2" fmla="val -30829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Click on your username to change your password or </a:t>
            </a:r>
            <a:r>
              <a:rPr lang="en-US" sz="1400" b="1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94D3C90-27B1-4235-A376-A222A814B015}"/>
              </a:ext>
            </a:extLst>
          </p:cNvPr>
          <p:cNvSpPr/>
          <p:nvPr/>
        </p:nvSpPr>
        <p:spPr>
          <a:xfrm>
            <a:off x="8789404" y="1492312"/>
            <a:ext cx="2484000" cy="972000"/>
          </a:xfrm>
          <a:prstGeom prst="wedgeRoundRectCallout">
            <a:avLst>
              <a:gd name="adj1" fmla="val 31914"/>
              <a:gd name="adj2" fmla="val -10803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the forecast version of a specific month. By default, this shows the most recent version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490C511B-6EA7-4EFF-AE09-C22E42749393}"/>
              </a:ext>
            </a:extLst>
          </p:cNvPr>
          <p:cNvSpPr/>
          <p:nvPr/>
        </p:nvSpPr>
        <p:spPr>
          <a:xfrm>
            <a:off x="119336" y="2204864"/>
            <a:ext cx="2997587" cy="756084"/>
          </a:xfrm>
          <a:prstGeom prst="wedgeRoundRectCallout">
            <a:avLst>
              <a:gd name="adj1" fmla="val -1492"/>
              <a:gd name="adj2" fmla="val -26303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main navigation will be activated once an </a:t>
            </a:r>
            <a:r>
              <a:rPr lang="en-US" sz="1400" dirty="0" err="1">
                <a:solidFill>
                  <a:schemeClr val="tx1"/>
                </a:solidFill>
              </a:rPr>
              <a:t>Infoprovider</a:t>
            </a:r>
            <a:r>
              <a:rPr lang="en-US" sz="1400" dirty="0">
                <a:solidFill>
                  <a:schemeClr val="tx1"/>
                </a:solidFill>
              </a:rPr>
              <a:t> has been selected for inspection</a:t>
            </a:r>
          </a:p>
        </p:txBody>
      </p:sp>
    </p:spTree>
    <p:extLst>
      <p:ext uri="{BB962C8B-B14F-4D97-AF65-F5344CB8AC3E}">
        <p14:creationId xmlns:p14="http://schemas.microsoft.com/office/powerpoint/2010/main" val="269002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D2BCC74-58C0-409E-9E56-6E912B4B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DE079226-490F-408D-B92C-ADDE0AD05252}"/>
              </a:ext>
            </a:extLst>
          </p:cNvPr>
          <p:cNvSpPr/>
          <p:nvPr/>
        </p:nvSpPr>
        <p:spPr>
          <a:xfrm>
            <a:off x="2639616" y="584684"/>
            <a:ext cx="2736304" cy="756000"/>
          </a:xfrm>
          <a:prstGeom prst="wedgeRoundRectCallout">
            <a:avLst>
              <a:gd name="adj1" fmla="val -40994"/>
              <a:gd name="adj2" fmla="val 98836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Click on the row of the article or article customer combination you want to see the details of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1D5222AE-B652-4EBB-9520-69A61FA652FA}"/>
              </a:ext>
            </a:extLst>
          </p:cNvPr>
          <p:cNvSpPr/>
          <p:nvPr/>
        </p:nvSpPr>
        <p:spPr>
          <a:xfrm>
            <a:off x="6708068" y="260648"/>
            <a:ext cx="2484000" cy="504056"/>
          </a:xfrm>
          <a:prstGeom prst="wedgeRoundRectCallout">
            <a:avLst>
              <a:gd name="adj1" fmla="val 60859"/>
              <a:gd name="adj2" fmla="val 59285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Switch between article and article customer level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616451"/>
            <a:ext cx="11734800" cy="147955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err="1"/>
              <a:t>Infoprovider</a:t>
            </a:r>
            <a:r>
              <a:rPr lang="en-US" b="1" dirty="0"/>
              <a:t> Summary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the Summary section all articles of an </a:t>
            </a:r>
            <a:r>
              <a:rPr lang="en-US" dirty="0" err="1"/>
              <a:t>Infoprovider</a:t>
            </a:r>
            <a:r>
              <a:rPr lang="en-US" dirty="0"/>
              <a:t> are displayed together with their individual attributes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94D3C90-27B1-4235-A376-A222A814B015}"/>
              </a:ext>
            </a:extLst>
          </p:cNvPr>
          <p:cNvSpPr/>
          <p:nvPr/>
        </p:nvSpPr>
        <p:spPr>
          <a:xfrm>
            <a:off x="9516380" y="1772816"/>
            <a:ext cx="2556008" cy="972000"/>
          </a:xfrm>
          <a:prstGeom prst="wedgeRoundRectCallout">
            <a:avLst>
              <a:gd name="adj1" fmla="val 27176"/>
              <a:gd name="adj2" fmla="val -13598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Filter the table of articles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 g. by article number / text, customer, SBU, seasonality, ABC or warning type</a:t>
            </a:r>
          </a:p>
        </p:txBody>
      </p:sp>
    </p:spTree>
    <p:extLst>
      <p:ext uri="{BB962C8B-B14F-4D97-AF65-F5344CB8AC3E}">
        <p14:creationId xmlns:p14="http://schemas.microsoft.com/office/powerpoint/2010/main" val="9252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AB857F1-3B5A-4C56-B5E7-AF5ED696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613807"/>
            <a:ext cx="11734800" cy="1482193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Data and Forecast Plot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Forecast section displays an interactive plot as well as a table of the historical data and forecast of the selected </a:t>
            </a:r>
            <a:r>
              <a:rPr lang="en-US" dirty="0" err="1"/>
              <a:t>Infoprovider</a:t>
            </a:r>
            <a:r>
              <a:rPr lang="en-US" dirty="0"/>
              <a:t> aggregated over all articles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the filter to plot any subset of articles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94D3C90-27B1-4235-A376-A222A814B015}"/>
              </a:ext>
            </a:extLst>
          </p:cNvPr>
          <p:cNvSpPr/>
          <p:nvPr/>
        </p:nvSpPr>
        <p:spPr>
          <a:xfrm>
            <a:off x="9156340" y="1772816"/>
            <a:ext cx="2916048" cy="1152128"/>
          </a:xfrm>
          <a:prstGeom prst="wedgeRoundRectCallout">
            <a:avLst>
              <a:gd name="adj1" fmla="val 25934"/>
              <a:gd name="adj2" fmla="val -122622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Filter the articles which are shown aggregated in the plot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 g. by article number / text, customer, SBU, seasonality, ABC or warning type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60EE2EA5-4D14-4348-95AA-C93777ADE460}"/>
              </a:ext>
            </a:extLst>
          </p:cNvPr>
          <p:cNvSpPr/>
          <p:nvPr/>
        </p:nvSpPr>
        <p:spPr>
          <a:xfrm>
            <a:off x="983432" y="3429000"/>
            <a:ext cx="2340260" cy="504056"/>
          </a:xfrm>
          <a:prstGeom prst="wedgeRoundRectCallout">
            <a:avLst>
              <a:gd name="adj1" fmla="val -53475"/>
              <a:gd name="adj2" fmla="val 13096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the sliders to zoom in on a specific time frame</a:t>
            </a: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0145FA36-27DE-45D3-A92A-798DD5DF41B3}"/>
              </a:ext>
            </a:extLst>
          </p:cNvPr>
          <p:cNvSpPr/>
          <p:nvPr/>
        </p:nvSpPr>
        <p:spPr>
          <a:xfrm>
            <a:off x="6744072" y="3248980"/>
            <a:ext cx="2340260" cy="756084"/>
          </a:xfrm>
          <a:prstGeom prst="wedgeRoundRectCallout">
            <a:avLst>
              <a:gd name="adj1" fmla="val 34341"/>
              <a:gd name="adj2" fmla="val 1070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/ hide additional information in the plot,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 g. future open orders</a:t>
            </a:r>
          </a:p>
        </p:txBody>
      </p:sp>
    </p:spTree>
    <p:extLst>
      <p:ext uri="{BB962C8B-B14F-4D97-AF65-F5344CB8AC3E}">
        <p14:creationId xmlns:p14="http://schemas.microsoft.com/office/powerpoint/2010/main" val="245017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69C53D-463A-460B-9008-0B8557C8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613807"/>
            <a:ext cx="11734800" cy="1482193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Statistics section features tables and bar charts which show the ratios of different attributes of the selected </a:t>
            </a:r>
            <a:r>
              <a:rPr lang="en-US" dirty="0" err="1"/>
              <a:t>Infoprovider</a:t>
            </a:r>
            <a:r>
              <a:rPr lang="en-US" dirty="0"/>
              <a:t> aggregated over all articles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For each attribute two different ratios are calculated. One with respect to the number of articles and one weighted with the average demand of the last 12 months.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94D3C90-27B1-4235-A376-A222A814B015}"/>
              </a:ext>
            </a:extLst>
          </p:cNvPr>
          <p:cNvSpPr/>
          <p:nvPr/>
        </p:nvSpPr>
        <p:spPr>
          <a:xfrm>
            <a:off x="9156340" y="1772816"/>
            <a:ext cx="2916048" cy="1152128"/>
          </a:xfrm>
          <a:prstGeom prst="wedgeRoundRectCallout">
            <a:avLst>
              <a:gd name="adj1" fmla="val 25934"/>
              <a:gd name="adj2" fmla="val -122622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Filter the articles which are included in the analysis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 g. by article number / text, customer, SBU, seasonality, ABC or warning type</a:t>
            </a:r>
          </a:p>
        </p:txBody>
      </p:sp>
    </p:spTree>
    <p:extLst>
      <p:ext uri="{BB962C8B-B14F-4D97-AF65-F5344CB8AC3E}">
        <p14:creationId xmlns:p14="http://schemas.microsoft.com/office/powerpoint/2010/main" val="5453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8E0D31-EC64-4788-A36D-136CABC8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613807"/>
            <a:ext cx="11734800" cy="1482193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Article Forecast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the Article Forecast section the results of the forecast run are displayed for the selected article. Additional subsections with further information can be selected below the plot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Article Forecast </a:t>
            </a:r>
            <a:r>
              <a:rPr lang="en-US" dirty="0"/>
              <a:t>subsection shows a table of the historical data and forecast of the selected article or article customer combination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94D3C90-27B1-4235-A376-A222A814B015}"/>
              </a:ext>
            </a:extLst>
          </p:cNvPr>
          <p:cNvSpPr/>
          <p:nvPr/>
        </p:nvSpPr>
        <p:spPr>
          <a:xfrm>
            <a:off x="7212124" y="764704"/>
            <a:ext cx="2916048" cy="756084"/>
          </a:xfrm>
          <a:prstGeom prst="wedgeRoundRectCallout">
            <a:avLst>
              <a:gd name="adj1" fmla="val 64743"/>
              <a:gd name="adj2" fmla="val -3042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</a:t>
            </a:r>
            <a:r>
              <a:rPr lang="en-US" sz="1400" dirty="0">
                <a:solidFill>
                  <a:schemeClr val="tx1"/>
                </a:solidFill>
              </a:rPr>
              <a:t>hose between showing the plot on article level or for a specific customer of this article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209E3891-E690-4A97-BE2B-3B105E2BAB67}"/>
              </a:ext>
            </a:extLst>
          </p:cNvPr>
          <p:cNvSpPr/>
          <p:nvPr/>
        </p:nvSpPr>
        <p:spPr>
          <a:xfrm>
            <a:off x="983432" y="2744924"/>
            <a:ext cx="2340260" cy="504056"/>
          </a:xfrm>
          <a:prstGeom prst="wedgeRoundRectCallout">
            <a:avLst>
              <a:gd name="adj1" fmla="val -53475"/>
              <a:gd name="adj2" fmla="val 13096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the sliders to zoom in on a specific time frame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1997027B-FCFC-4951-B826-E1F17E1CAFEA}"/>
              </a:ext>
            </a:extLst>
          </p:cNvPr>
          <p:cNvSpPr/>
          <p:nvPr/>
        </p:nvSpPr>
        <p:spPr>
          <a:xfrm>
            <a:off x="6744072" y="2564904"/>
            <a:ext cx="2340260" cy="756084"/>
          </a:xfrm>
          <a:prstGeom prst="wedgeRoundRectCallout">
            <a:avLst>
              <a:gd name="adj1" fmla="val 34341"/>
              <a:gd name="adj2" fmla="val 1070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/ hide additional information in the plot,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 g. future open orders</a:t>
            </a:r>
          </a:p>
        </p:txBody>
      </p:sp>
    </p:spTree>
    <p:extLst>
      <p:ext uri="{BB962C8B-B14F-4D97-AF65-F5344CB8AC3E}">
        <p14:creationId xmlns:p14="http://schemas.microsoft.com/office/powerpoint/2010/main" val="15197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896EA45-9AFF-480D-931C-9905B9D8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887" y="1952625"/>
            <a:ext cx="11734800" cy="1980431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Article Forecast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the Article Forecast section the results of the forecast run are displayed for the selected article. Additional subsections with further information can be selected below the plot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Information</a:t>
            </a:r>
            <a:r>
              <a:rPr lang="en-US" dirty="0"/>
              <a:t> subsection shows the attributes of the selected article as well as the best-fitting methods for short-term and long-term forecasts</a:t>
            </a:r>
          </a:p>
        </p:txBody>
      </p:sp>
    </p:spTree>
    <p:extLst>
      <p:ext uri="{BB962C8B-B14F-4D97-AF65-F5344CB8AC3E}">
        <p14:creationId xmlns:p14="http://schemas.microsoft.com/office/powerpoint/2010/main" val="233765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D008B3-B8F6-45F1-B61F-36FA76F3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887" y="1952625"/>
            <a:ext cx="11734800" cy="1980431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Article Forecast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the Article Forecast section the results of the forecast run are displayed for the selected article. Additional subsections with further information can be selected below the plot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FBL Results </a:t>
            </a:r>
            <a:r>
              <a:rPr lang="en-US" dirty="0"/>
              <a:t>subsection (</a:t>
            </a:r>
            <a:r>
              <a:rPr lang="en-US" i="1" dirty="0"/>
              <a:t>only available when the Feedback Loop has been activated</a:t>
            </a:r>
            <a:r>
              <a:rPr lang="en-US" dirty="0"/>
              <a:t>) shows the best-fitting forecast level (article / article and customer) and forecast method (aggregation / disaggregation) as well as the best-fitting forecast method per chosen forecast level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C4731452-906B-4504-9EC8-69455B2B35FF}"/>
              </a:ext>
            </a:extLst>
          </p:cNvPr>
          <p:cNvSpPr/>
          <p:nvPr/>
        </p:nvSpPr>
        <p:spPr>
          <a:xfrm>
            <a:off x="2135560" y="5733256"/>
            <a:ext cx="2340260" cy="756084"/>
          </a:xfrm>
          <a:prstGeom prst="wedgeRoundRectCallout">
            <a:avLst>
              <a:gd name="adj1" fmla="val -62373"/>
              <a:gd name="adj2" fmla="val -3068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a forecast version to show the details on article customer level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6BEF4C93-DFF4-499B-ACFD-7C57C269592A}"/>
              </a:ext>
            </a:extLst>
          </p:cNvPr>
          <p:cNvSpPr/>
          <p:nvPr/>
        </p:nvSpPr>
        <p:spPr>
          <a:xfrm>
            <a:off x="6312024" y="5517232"/>
            <a:ext cx="3096344" cy="756084"/>
          </a:xfrm>
          <a:prstGeom prst="wedgeRoundRectCallout">
            <a:avLst>
              <a:gd name="adj1" fmla="val -35293"/>
              <a:gd name="adj2" fmla="val -8337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a customer to show the best-fitting and alternative forecasts and plot the historical data and forecast</a:t>
            </a:r>
          </a:p>
        </p:txBody>
      </p:sp>
    </p:spTree>
    <p:extLst>
      <p:ext uri="{BB962C8B-B14F-4D97-AF65-F5344CB8AC3E}">
        <p14:creationId xmlns:p14="http://schemas.microsoft.com/office/powerpoint/2010/main" val="23600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D19CF01-5316-4A7D-ACBE-DAAA602B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12192000" cy="594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BC56F-B08B-47A1-B4B9-A18090D790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C0E33138-ACF4-4AA0-BCDB-3A9F2443B8D9}" type="datetime1">
              <a: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2/22/2022</a:t>
            </a:fld>
            <a:endParaRPr kumimoji="0" lang="en-US" sz="9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60DB8-2B52-4970-9032-41E73B3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en-US" sz="9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7EBED-DD57-4BEF-8EA1-9BE44C2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887" y="1952625"/>
            <a:ext cx="11734800" cy="1872419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Article Forecast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the Article Forecast section the results of the forecast run are displayed for the selected article. Additional subsections with further information can be selected below the plot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Forecast Methods </a:t>
            </a:r>
            <a:r>
              <a:rPr lang="en-US" dirty="0"/>
              <a:t>subsection (</a:t>
            </a:r>
            <a:r>
              <a:rPr lang="en-US" i="1" dirty="0"/>
              <a:t>only available when the Feedback Loop has </a:t>
            </a:r>
            <a:r>
              <a:rPr lang="en-US" i="1" u="sng" dirty="0"/>
              <a:t>not</a:t>
            </a:r>
            <a:r>
              <a:rPr lang="en-US" i="1" dirty="0"/>
              <a:t> been activated</a:t>
            </a:r>
            <a:r>
              <a:rPr lang="en-US" dirty="0"/>
              <a:t>) shows the best-fitting and alternative forecast methods and their respective accuracy and error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139FC0DB-798F-4DF8-9416-4AE7155367E8}"/>
              </a:ext>
            </a:extLst>
          </p:cNvPr>
          <p:cNvSpPr/>
          <p:nvPr/>
        </p:nvSpPr>
        <p:spPr>
          <a:xfrm>
            <a:off x="2135560" y="5733256"/>
            <a:ext cx="2880320" cy="756084"/>
          </a:xfrm>
          <a:prstGeom prst="wedgeRoundRectCallout">
            <a:avLst>
              <a:gd name="adj1" fmla="val -62373"/>
              <a:gd name="adj2" fmla="val -3068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a forecast method to show its performance and plot the </a:t>
            </a:r>
            <a:r>
              <a:rPr lang="en-US" sz="1400" dirty="0" err="1">
                <a:solidFill>
                  <a:schemeClr val="tx1"/>
                </a:solidFill>
              </a:rPr>
              <a:t>backtest</a:t>
            </a:r>
            <a:r>
              <a:rPr lang="en-US" sz="1400" dirty="0">
                <a:solidFill>
                  <a:schemeClr val="tx1"/>
                </a:solidFill>
              </a:rPr>
              <a:t> results and forecast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E5C69D-C2C5-4B3F-89B3-AF8333E62A5B}"/>
              </a:ext>
            </a:extLst>
          </p:cNvPr>
          <p:cNvSpPr/>
          <p:nvPr/>
        </p:nvSpPr>
        <p:spPr>
          <a:xfrm>
            <a:off x="3071664" y="764704"/>
            <a:ext cx="2592288" cy="18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3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WIZARD_LOGO2015" val="1"/>
  <p:tag name="_BASF_WIZARD_VERSION" val="10.1.2"/>
  <p:tag name="_BASF_CONVERTED_TO_TAGS" val="1"/>
  <p:tag name="_TP_TITELFOLIE_VISIBLE" val="0"/>
  <p:tag name="_TP_TITELFOLIE_WIDTH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SF_TitelDesign_V10">
  <a:themeElements>
    <a:clrScheme name="06 BASF orange_colorsheme">
      <a:dk1>
        <a:srgbClr val="000000"/>
      </a:dk1>
      <a:lt1>
        <a:srgbClr val="FFFFFF"/>
      </a:lt1>
      <a:dk2>
        <a:srgbClr val="035FA9"/>
      </a:dk2>
      <a:lt2>
        <a:srgbClr val="FFFFFF"/>
      </a:lt2>
      <a:accent1>
        <a:srgbClr val="21A0D2"/>
      </a:accent1>
      <a:accent2>
        <a:srgbClr val="4EABD6"/>
      </a:accent2>
      <a:accent3>
        <a:srgbClr val="75C4E3"/>
      </a:accent3>
      <a:accent4>
        <a:srgbClr val="9BD4EB"/>
      </a:accent4>
      <a:accent5>
        <a:srgbClr val="DAEFF8"/>
      </a:accent5>
      <a:accent6>
        <a:srgbClr val="8080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>
      <a:srgbClr val="F39500"/>
    </a:custClr>
    <a:custClr>
      <a:srgbClr val="F4A134"/>
    </a:custClr>
    <a:custClr>
      <a:srgbClr val="F7B64F"/>
    </a:custClr>
    <a:custClr>
      <a:srgbClr val="FACF8C"/>
    </a:custClr>
    <a:custClr>
      <a:srgbClr val="FDF0DB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C50022"/>
    </a:custClr>
    <a:custClr>
      <a:srgbClr val="CE485C"/>
    </a:custClr>
    <a:custClr>
      <a:srgbClr val="E07789"/>
    </a:custClr>
    <a:custClr>
      <a:srgbClr val="EBA6B2"/>
    </a:custClr>
    <a:custClr>
      <a:srgbClr val="F8E0E4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004A96"/>
    </a:custClr>
    <a:custClr>
      <a:srgbClr val="4472AA"/>
    </a:custClr>
    <a:custClr>
      <a:srgbClr val="7CA0C6"/>
    </a:custClr>
    <a:custClr>
      <a:srgbClr val="A6C0DA"/>
    </a:custClr>
    <a:custClr>
      <a:srgbClr val="E0E9F2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65AC1E"/>
    </a:custClr>
    <a:custClr>
      <a:srgbClr val="7EB74A"/>
    </a:custClr>
    <a:custClr>
      <a:srgbClr val="95C664"/>
    </a:custClr>
    <a:custClr>
      <a:srgbClr val="BADA9A"/>
    </a:custClr>
    <a:custClr>
      <a:srgbClr val="E9F3DE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00793A"/>
    </a:custClr>
    <a:custClr>
      <a:srgbClr val="379665"/>
    </a:custClr>
    <a:custClr>
      <a:srgbClr val="62AC86"/>
    </a:custClr>
    <a:custClr>
      <a:srgbClr val="A6D0BA"/>
    </a:custClr>
    <a:custClr>
      <a:srgbClr val="E0EFE7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</a:custClrLst>
  <a:extLst>
    <a:ext uri="{05A4C25C-085E-4340-85A3-A5531E510DB2}">
      <thm15:themeFamily xmlns:thm15="http://schemas.microsoft.com/office/thememl/2012/main" name="Präsentation2" id="{DF45C2E7-F9FD-456F-847F-01FFD58B4DA9}" vid="{99AD4352-0FEA-4435-9685-101DCE64558D}"/>
    </a:ext>
  </a:extLst>
</a:theme>
</file>

<file path=ppt/theme/theme2.xml><?xml version="1.0" encoding="utf-8"?>
<a:theme xmlns:a="http://schemas.openxmlformats.org/drawingml/2006/main" name="BASF_FolienDesign_V10">
  <a:themeElements>
    <a:clrScheme name="Benutzerdefiniert 5">
      <a:dk1>
        <a:srgbClr val="000000"/>
      </a:dk1>
      <a:lt1>
        <a:srgbClr val="FFFFFF"/>
      </a:lt1>
      <a:dk2>
        <a:srgbClr val="035FA9"/>
      </a:dk2>
      <a:lt2>
        <a:srgbClr val="FFFFFF"/>
      </a:lt2>
      <a:accent1>
        <a:srgbClr val="21A0D2"/>
      </a:accent1>
      <a:accent2>
        <a:srgbClr val="4EABD6"/>
      </a:accent2>
      <a:accent3>
        <a:srgbClr val="75C4E3"/>
      </a:accent3>
      <a:accent4>
        <a:srgbClr val="9BD4EB"/>
      </a:accent4>
      <a:accent5>
        <a:srgbClr val="DAEFF8"/>
      </a:accent5>
      <a:accent6>
        <a:srgbClr val="8080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>
      <a:srgbClr val="F39500"/>
    </a:custClr>
    <a:custClr>
      <a:srgbClr val="F4A134"/>
    </a:custClr>
    <a:custClr>
      <a:srgbClr val="F7B64F"/>
    </a:custClr>
    <a:custClr>
      <a:srgbClr val="FACF8C"/>
    </a:custClr>
    <a:custClr>
      <a:srgbClr val="FDF0DB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C50022"/>
    </a:custClr>
    <a:custClr>
      <a:srgbClr val="CE485C"/>
    </a:custClr>
    <a:custClr>
      <a:srgbClr val="E07789"/>
    </a:custClr>
    <a:custClr>
      <a:srgbClr val="EBA6B2"/>
    </a:custClr>
    <a:custClr>
      <a:srgbClr val="F8E0E4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004A96"/>
    </a:custClr>
    <a:custClr>
      <a:srgbClr val="4472AA"/>
    </a:custClr>
    <a:custClr>
      <a:srgbClr val="7CA0C6"/>
    </a:custClr>
    <a:custClr>
      <a:srgbClr val="A6C0DA"/>
    </a:custClr>
    <a:custClr>
      <a:srgbClr val="E0E9F2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65AC1E"/>
    </a:custClr>
    <a:custClr>
      <a:srgbClr val="7EB74A"/>
    </a:custClr>
    <a:custClr>
      <a:srgbClr val="95C664"/>
    </a:custClr>
    <a:custClr>
      <a:srgbClr val="BADA9A"/>
    </a:custClr>
    <a:custClr>
      <a:srgbClr val="E9F3DE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00793A"/>
    </a:custClr>
    <a:custClr>
      <a:srgbClr val="379665"/>
    </a:custClr>
    <a:custClr>
      <a:srgbClr val="62AC86"/>
    </a:custClr>
    <a:custClr>
      <a:srgbClr val="A6D0BA"/>
    </a:custClr>
    <a:custClr>
      <a:srgbClr val="E0EFE7"/>
    </a:custClr>
    <a:custClr>
      <a:srgbClr val="808080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</a:custClrLst>
  <a:extLst>
    <a:ext uri="{05A4C25C-085E-4340-85A3-A5531E510DB2}">
      <thm15:themeFamily xmlns:thm15="http://schemas.microsoft.com/office/thememl/2012/main" name="Präsentation2" id="{DF45C2E7-F9FD-456F-847F-01FFD58B4DA9}" vid="{0DBCAEE9-61C2-4390-B255-C8F5031D6DE3}"/>
    </a:ext>
  </a:extLst>
</a:theme>
</file>

<file path=ppt/theme/theme3.xml><?xml version="1.0" encoding="utf-8"?>
<a:theme xmlns:a="http://schemas.openxmlformats.org/drawingml/2006/main" name="BASF_Finale_V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DF45C2E7-F9FD-456F-847F-01FFD58B4DA9}" vid="{63C8BFDB-DFA9-4C5F-BC7E-E1789A5109BE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tmp72EC</Template>
  <TotalTime>0</TotalTime>
  <Words>714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Wingdings</vt:lpstr>
      <vt:lpstr>Wingdings 3</vt:lpstr>
      <vt:lpstr>BASF_TitelDesign_V10</vt:lpstr>
      <vt:lpstr>BASF_FolienDesign_V10</vt:lpstr>
      <vt:lpstr>BASF_Finale_V10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jan-kristof.lillpopp@basf.com</dc:creator>
  <cp:lastModifiedBy>jan-kristof.lillpopp@basf.com</cp:lastModifiedBy>
  <cp:revision>17</cp:revision>
  <dcterms:created xsi:type="dcterms:W3CDTF">2022-02-22T08:44:08Z</dcterms:created>
  <dcterms:modified xsi:type="dcterms:W3CDTF">2022-02-22T10:21:25Z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BASF_Wizard_PP">
    <vt:bool>true</vt:bool>
  </property>
  <property fmtid="{D5CDD505-2E9C-101B-9397-08002B2CF9AE}" pid="3" name="_BASF_Wizard_Version">
    <vt:lpwstr>10.1.2</vt:lpwstr>
  </property>
  <property fmtid="{D5CDD505-2E9C-101B-9397-08002B2CF9AE}" pid="4" name="Classification_to_AIP">
    <vt:i4>0</vt:i4>
  </property>
  <property fmtid="{D5CDD505-2E9C-101B-9397-08002B2CF9AE}" pid="5" name="_BASF_Wizard_Logo2015">
    <vt:lpwstr>1</vt:lpwstr>
  </property>
  <property fmtid="{D5CDD505-2E9C-101B-9397-08002B2CF9AE}" pid="6" name="MSIP_Label_c8c00982-80e1-41e6-a03a-12f4ca954faf_Enabled">
    <vt:lpwstr>True</vt:lpwstr>
  </property>
  <property fmtid="{D5CDD505-2E9C-101B-9397-08002B2CF9AE}" pid="7" name="MSIP_Label_c8c00982-80e1-41e6-a03a-12f4ca954faf_SiteId">
    <vt:lpwstr>ecaa386b-c8df-4ce0-ad01-740cbdb5ba55</vt:lpwstr>
  </property>
  <property fmtid="{D5CDD505-2E9C-101B-9397-08002B2CF9AE}" pid="8" name="MSIP_Label_c8c00982-80e1-41e6-a03a-12f4ca954faf_Owner">
    <vt:lpwstr>LillpoJa@BASFAD.BASF.NET</vt:lpwstr>
  </property>
  <property fmtid="{D5CDD505-2E9C-101B-9397-08002B2CF9AE}" pid="9" name="MSIP_Label_c8c00982-80e1-41e6-a03a-12f4ca954faf_SetDate">
    <vt:lpwstr>2022-02-22T08:44:04.5991910Z</vt:lpwstr>
  </property>
  <property fmtid="{D5CDD505-2E9C-101B-9397-08002B2CF9AE}" pid="10" name="MSIP_Label_c8c00982-80e1-41e6-a03a-12f4ca954faf_Name">
    <vt:lpwstr>Internal</vt:lpwstr>
  </property>
  <property fmtid="{D5CDD505-2E9C-101B-9397-08002B2CF9AE}" pid="11" name="MSIP_Label_c8c00982-80e1-41e6-a03a-12f4ca954faf_Application">
    <vt:lpwstr>Microsoft Azure Information Protection</vt:lpwstr>
  </property>
  <property fmtid="{D5CDD505-2E9C-101B-9397-08002B2CF9AE}" pid="12" name="MSIP_Label_c8c00982-80e1-41e6-a03a-12f4ca954faf_ActionId">
    <vt:lpwstr>459b45cd-063b-4e2e-8c1b-7fd3409011ec</vt:lpwstr>
  </property>
  <property fmtid="{D5CDD505-2E9C-101B-9397-08002B2CF9AE}" pid="13" name="MSIP_Label_c8c00982-80e1-41e6-a03a-12f4ca954faf_Extended_MSFT_Method">
    <vt:lpwstr>Automatic</vt:lpwstr>
  </property>
  <property fmtid="{D5CDD505-2E9C-101B-9397-08002B2CF9AE}" pid="14" name="MSIP_Label_06530cf4-8573-4c29-a912-bbcdac835909_Enabled">
    <vt:lpwstr>True</vt:lpwstr>
  </property>
  <property fmtid="{D5CDD505-2E9C-101B-9397-08002B2CF9AE}" pid="15" name="MSIP_Label_06530cf4-8573-4c29-a912-bbcdac835909_SiteId">
    <vt:lpwstr>ecaa386b-c8df-4ce0-ad01-740cbdb5ba55</vt:lpwstr>
  </property>
  <property fmtid="{D5CDD505-2E9C-101B-9397-08002B2CF9AE}" pid="16" name="MSIP_Label_06530cf4-8573-4c29-a912-bbcdac835909_Owner">
    <vt:lpwstr>LillpoJa@BASFAD.BASF.NET</vt:lpwstr>
  </property>
  <property fmtid="{D5CDD505-2E9C-101B-9397-08002B2CF9AE}" pid="17" name="MSIP_Label_06530cf4-8573-4c29-a912-bbcdac835909_SetDate">
    <vt:lpwstr>2022-02-22T08:44:04.5991910Z</vt:lpwstr>
  </property>
  <property fmtid="{D5CDD505-2E9C-101B-9397-08002B2CF9AE}" pid="18" name="MSIP_Label_06530cf4-8573-4c29-a912-bbcdac835909_Name">
    <vt:lpwstr>Unprotected</vt:lpwstr>
  </property>
  <property fmtid="{D5CDD505-2E9C-101B-9397-08002B2CF9AE}" pid="19" name="MSIP_Label_06530cf4-8573-4c29-a912-bbcdac835909_Application">
    <vt:lpwstr>Microsoft Azure Information Protection</vt:lpwstr>
  </property>
  <property fmtid="{D5CDD505-2E9C-101B-9397-08002B2CF9AE}" pid="20" name="MSIP_Label_06530cf4-8573-4c29-a912-bbcdac835909_ActionId">
    <vt:lpwstr>459b45cd-063b-4e2e-8c1b-7fd3409011ec</vt:lpwstr>
  </property>
  <property fmtid="{D5CDD505-2E9C-101B-9397-08002B2CF9AE}" pid="21" name="MSIP_Label_06530cf4-8573-4c29-a912-bbcdac835909_Parent">
    <vt:lpwstr>c8c00982-80e1-41e6-a03a-12f4ca954faf</vt:lpwstr>
  </property>
  <property fmtid="{D5CDD505-2E9C-101B-9397-08002B2CF9AE}" pid="22" name="MSIP_Label_06530cf4-8573-4c29-a912-bbcdac835909_Extended_MSFT_Method">
    <vt:lpwstr>Automatic</vt:lpwstr>
  </property>
  <property fmtid="{D5CDD505-2E9C-101B-9397-08002B2CF9AE}" pid="23" name="Sensitivity">
    <vt:lpwstr>Internal Unprotected</vt:lpwstr>
  </property>
</Properties>
</file>