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2" r:id="rId7"/>
    <p:sldId id="263" r:id="rId8"/>
    <p:sldId id="259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1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3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3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47986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28693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							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						</a:t>
            </a:r>
            <a:r>
              <a:rPr lang="en-US" sz="6000" dirty="0" err="1">
                <a:solidFill>
                  <a:schemeClr val="bg1"/>
                </a:solidFill>
              </a:rPr>
              <a:t>Igra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iks</a:t>
            </a:r>
            <a:r>
              <a:rPr lang="en-US" sz="6000" dirty="0">
                <a:solidFill>
                  <a:schemeClr val="bg1"/>
                </a:solidFill>
              </a:rPr>
              <a:t>-oks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3E97F-07AC-493E-927D-FB40CED4FAA7}"/>
              </a:ext>
            </a:extLst>
          </p:cNvPr>
          <p:cNvSpPr txBox="1"/>
          <p:nvPr/>
        </p:nvSpPr>
        <p:spPr>
          <a:xfrm>
            <a:off x="5638800" y="29746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E9A2-0574-4D85-8D95-DFCC9AD22AD2}"/>
              </a:ext>
            </a:extLst>
          </p:cNvPr>
          <p:cNvSpPr txBox="1"/>
          <p:nvPr/>
        </p:nvSpPr>
        <p:spPr>
          <a:xfrm>
            <a:off x="581191" y="905932"/>
            <a:ext cx="408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Kandidati:</a:t>
            </a:r>
          </a:p>
          <a:p>
            <a:r>
              <a:rPr lang="en-US" dirty="0">
                <a:solidFill>
                  <a:schemeClr val="bg1"/>
                </a:solidFill>
              </a:rPr>
              <a:t>Jovana Milanović</a:t>
            </a:r>
          </a:p>
          <a:p>
            <a:r>
              <a:rPr lang="en-US" dirty="0">
                <a:solidFill>
                  <a:schemeClr val="bg1"/>
                </a:solidFill>
              </a:rPr>
              <a:t>Aleksandra Pjevalica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FEAB7-98CD-4613-A6C9-CE0C15B92587}"/>
              </a:ext>
            </a:extLst>
          </p:cNvPr>
          <p:cNvSpPr txBox="1"/>
          <p:nvPr/>
        </p:nvSpPr>
        <p:spPr>
          <a:xfrm>
            <a:off x="9414933" y="756356"/>
            <a:ext cx="23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Mentor:</a:t>
            </a:r>
          </a:p>
          <a:p>
            <a:r>
              <a:rPr lang="en-US" dirty="0" err="1">
                <a:solidFill>
                  <a:schemeClr val="bg1"/>
                </a:solidFill>
              </a:rPr>
              <a:t>Miloš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Pilipović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Opis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tcp-ip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protokola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ED74-5A1D-4513-B2C8-096A6FAE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41600"/>
            <a:ext cx="11029615" cy="430106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TCP </a:t>
            </a:r>
            <a:r>
              <a:rPr lang="en-US" sz="2400" dirty="0" err="1"/>
              <a:t>predstavlja</a:t>
            </a:r>
            <a:r>
              <a:rPr lang="en-US" sz="2400" dirty="0"/>
              <a:t> </a:t>
            </a:r>
            <a:r>
              <a:rPr lang="en-US" sz="2400" dirty="0" err="1"/>
              <a:t>protokol</a:t>
            </a:r>
            <a:r>
              <a:rPr lang="en-US" sz="2400" dirty="0"/>
              <a:t> </a:t>
            </a:r>
            <a:r>
              <a:rPr lang="en-US" sz="2400" dirty="0" err="1"/>
              <a:t>transportnog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. </a:t>
            </a:r>
            <a:r>
              <a:rPr lang="en-US" sz="2400" dirty="0" err="1"/>
              <a:t>Ovaj</a:t>
            </a:r>
            <a:r>
              <a:rPr lang="en-US" sz="2400" dirty="0"/>
              <a:t> </a:t>
            </a:r>
            <a:r>
              <a:rPr lang="en-US" sz="2400" dirty="0" err="1"/>
              <a:t>protokol</a:t>
            </a:r>
            <a:r>
              <a:rPr lang="en-US" sz="2400" dirty="0"/>
              <a:t> </a:t>
            </a:r>
            <a:r>
              <a:rPr lang="en-US" sz="2400" dirty="0" err="1"/>
              <a:t>omogucava</a:t>
            </a:r>
            <a:r>
              <a:rPr lang="en-US" sz="2400" dirty="0"/>
              <a:t> </a:t>
            </a:r>
            <a:r>
              <a:rPr lang="en-US" sz="2400" dirty="0" err="1"/>
              <a:t>istovremeno</a:t>
            </a:r>
            <a:r>
              <a:rPr lang="sr-Latn-RS" sz="2400" dirty="0"/>
              <a:t> </a:t>
            </a:r>
            <a:r>
              <a:rPr lang="en-US" sz="2400" dirty="0" err="1"/>
              <a:t>dvosmernu</a:t>
            </a:r>
            <a:r>
              <a:rPr lang="en-US" sz="2400" dirty="0"/>
              <a:t> </a:t>
            </a:r>
            <a:r>
              <a:rPr lang="en-US" sz="2400" dirty="0" err="1"/>
              <a:t>pouzdanu</a:t>
            </a:r>
            <a:r>
              <a:rPr lang="en-US" sz="2400" dirty="0"/>
              <a:t> </a:t>
            </a:r>
            <a:r>
              <a:rPr lang="en-US" sz="2400" dirty="0" err="1"/>
              <a:t>komunikaciju</a:t>
            </a:r>
            <a:r>
              <a:rPr lang="en-US" sz="2400" dirty="0"/>
              <a:t> </a:t>
            </a:r>
            <a:r>
              <a:rPr lang="en-US" sz="2400" dirty="0" err="1"/>
              <a:t>izme</a:t>
            </a:r>
            <a:r>
              <a:rPr lang="sr-Latn-RS" sz="2400" dirty="0"/>
              <a:t>đ</a:t>
            </a:r>
            <a:r>
              <a:rPr lang="en-US" sz="2400" dirty="0"/>
              <a:t>u </a:t>
            </a:r>
            <a:r>
              <a:rPr lang="en-US" sz="2400" dirty="0" err="1"/>
              <a:t>klijenta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servera</a:t>
            </a:r>
            <a:r>
              <a:rPr lang="en-US" sz="2400" dirty="0"/>
              <a:t>. </a:t>
            </a:r>
            <a:r>
              <a:rPr lang="en-US" sz="2400" dirty="0" err="1"/>
              <a:t>Komunikacija</a:t>
            </a:r>
            <a:r>
              <a:rPr lang="en-US" sz="2400" dirty="0"/>
              <a:t> je </a:t>
            </a:r>
            <a:r>
              <a:rPr lang="en-US" sz="2400" dirty="0" err="1"/>
              <a:t>realizovana</a:t>
            </a:r>
            <a:r>
              <a:rPr lang="en-US" sz="2400" dirty="0"/>
              <a:t> u</a:t>
            </a:r>
            <a:r>
              <a:rPr lang="sr-Latn-RS" sz="2400" dirty="0"/>
              <a:t> </a:t>
            </a:r>
            <a:r>
              <a:rPr lang="en-US" sz="2400" dirty="0" err="1"/>
              <a:t>vidu</a:t>
            </a:r>
            <a:r>
              <a:rPr lang="en-US" sz="2400" dirty="0"/>
              <a:t> </a:t>
            </a:r>
            <a:r>
              <a:rPr lang="en-US" sz="2400" dirty="0" err="1"/>
              <a:t>konekcije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se </a:t>
            </a:r>
            <a:r>
              <a:rPr lang="en-US" sz="2400" dirty="0" err="1"/>
              <a:t>uspostavlja</a:t>
            </a:r>
            <a:r>
              <a:rPr lang="en-US" sz="2400" dirty="0"/>
              <a:t> </a:t>
            </a:r>
            <a:r>
              <a:rPr lang="en-US" sz="2400" dirty="0" err="1"/>
              <a:t>pomocu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rukovanja</a:t>
            </a:r>
            <a:r>
              <a:rPr lang="en-US" sz="2400" dirty="0"/>
              <a:t> (</a:t>
            </a:r>
            <a:r>
              <a:rPr lang="en-US" sz="2400" dirty="0" err="1"/>
              <a:t>eng.</a:t>
            </a:r>
            <a:r>
              <a:rPr lang="en-US" sz="2400" dirty="0"/>
              <a:t> </a:t>
            </a:r>
            <a:r>
              <a:rPr lang="en-US" sz="2400" i="1" dirty="0"/>
              <a:t>Handshaking). </a:t>
            </a:r>
            <a:r>
              <a:rPr lang="en-US" sz="2400" i="1" dirty="0" err="1"/>
              <a:t>Iz</a:t>
            </a:r>
            <a:r>
              <a:rPr lang="en-US" sz="2400" i="1" dirty="0"/>
              <a:t> tog</a:t>
            </a:r>
            <a:r>
              <a:rPr lang="sr-Latn-RS" sz="2400" i="1" dirty="0"/>
              <a:t> </a:t>
            </a:r>
            <a:r>
              <a:rPr lang="en-US" sz="2400" dirty="0" err="1"/>
              <a:t>razloga</a:t>
            </a:r>
            <a:r>
              <a:rPr lang="en-US" sz="2400" dirty="0"/>
              <a:t> ne </a:t>
            </a:r>
            <a:r>
              <a:rPr lang="en-US" sz="2400" dirty="0" err="1"/>
              <a:t>podržava</a:t>
            </a:r>
            <a:r>
              <a:rPr lang="en-US" sz="2400" dirty="0"/>
              <a:t> multicast.</a:t>
            </a:r>
            <a:endParaRPr lang="sr-Latn-R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TCP </a:t>
            </a:r>
            <a:r>
              <a:rPr lang="en-US" sz="2400" dirty="0" err="1"/>
              <a:t>koristi</a:t>
            </a:r>
            <a:r>
              <a:rPr lang="en-US" sz="2400" dirty="0"/>
              <a:t> segment za </a:t>
            </a:r>
            <a:r>
              <a:rPr lang="en-US" sz="2400" dirty="0" err="1"/>
              <a:t>jedinicu</a:t>
            </a:r>
            <a:r>
              <a:rPr lang="en-US" sz="2400" dirty="0"/>
              <a:t> </a:t>
            </a:r>
            <a:r>
              <a:rPr lang="en-US" sz="2400" dirty="0" err="1"/>
              <a:t>prenosa</a:t>
            </a:r>
            <a:r>
              <a:rPr lang="sr-Latn-RS" sz="2400" dirty="0"/>
              <a:t> (</a:t>
            </a:r>
            <a:r>
              <a:rPr lang="en-US" sz="2400" dirty="0" err="1"/>
              <a:t>jedinice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transportnog</a:t>
            </a:r>
            <a:r>
              <a:rPr lang="en-US" sz="2400" dirty="0"/>
              <a:t> </a:t>
            </a:r>
            <a:r>
              <a:rPr lang="en-US" sz="2400" dirty="0" err="1"/>
              <a:t>sloja</a:t>
            </a:r>
            <a:r>
              <a:rPr lang="en-US" sz="2400" dirty="0"/>
              <a:t> - TPDU). </a:t>
            </a:r>
            <a:r>
              <a:rPr lang="en-US" sz="2400" dirty="0" err="1"/>
              <a:t>Proces</a:t>
            </a:r>
            <a:r>
              <a:rPr lang="en-US" sz="2400" dirty="0"/>
              <a:t> </a:t>
            </a:r>
            <a:r>
              <a:rPr lang="en-US" sz="2400" dirty="0" err="1"/>
              <a:t>podele</a:t>
            </a:r>
            <a:r>
              <a:rPr lang="en-US" sz="2400" dirty="0"/>
              <a:t> </a:t>
            </a:r>
            <a:r>
              <a:rPr lang="en-US" sz="2400" dirty="0" err="1"/>
              <a:t>originalne</a:t>
            </a:r>
            <a:r>
              <a:rPr lang="en-US" sz="2400" dirty="0"/>
              <a:t> </a:t>
            </a:r>
            <a:r>
              <a:rPr lang="en-US" sz="2400" dirty="0" err="1"/>
              <a:t>poruke</a:t>
            </a:r>
            <a:r>
              <a:rPr lang="en-US" sz="2400" dirty="0"/>
              <a:t> </a:t>
            </a:r>
            <a:r>
              <a:rPr lang="en-US" sz="2400" dirty="0" err="1"/>
              <a:t>aplikativnog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segmente</a:t>
            </a:r>
            <a:r>
              <a:rPr lang="en-US" sz="2400" dirty="0"/>
              <a:t> </a:t>
            </a:r>
            <a:r>
              <a:rPr lang="en-US" sz="2400" dirty="0" err="1"/>
              <a:t>naziva</a:t>
            </a:r>
            <a:r>
              <a:rPr lang="en-US" sz="2400" dirty="0"/>
              <a:t> se </a:t>
            </a:r>
            <a:r>
              <a:rPr lang="en-US" sz="2400" dirty="0" err="1"/>
              <a:t>segmentacija</a:t>
            </a:r>
            <a:r>
              <a:rPr lang="en-US" sz="2400" dirty="0"/>
              <a:t>. TCP </a:t>
            </a:r>
            <a:r>
              <a:rPr lang="en-US" sz="2400" dirty="0" err="1"/>
              <a:t>omogućava</a:t>
            </a:r>
            <a:r>
              <a:rPr lang="en-US" sz="2400" dirty="0"/>
              <a:t> </a:t>
            </a:r>
            <a:r>
              <a:rPr lang="en-US" sz="2400" dirty="0" err="1"/>
              <a:t>praćenje</a:t>
            </a:r>
            <a:r>
              <a:rPr lang="en-US" sz="2400" dirty="0"/>
              <a:t> </a:t>
            </a:r>
            <a:r>
              <a:rPr lang="en-US" sz="2400" dirty="0" err="1"/>
              <a:t>poslatih</a:t>
            </a:r>
            <a:r>
              <a:rPr lang="en-US" sz="2400" dirty="0"/>
              <a:t> </a:t>
            </a:r>
            <a:r>
              <a:rPr lang="en-US" sz="2400" dirty="0" err="1"/>
              <a:t>paketa</a:t>
            </a:r>
            <a:r>
              <a:rPr lang="en-US" sz="2400" dirty="0"/>
              <a:t>, </a:t>
            </a:r>
            <a:r>
              <a:rPr lang="en-US" sz="2400" dirty="0" err="1"/>
              <a:t>kontrolu</a:t>
            </a:r>
            <a:r>
              <a:rPr lang="en-US" sz="2400" dirty="0"/>
              <a:t> </a:t>
            </a:r>
            <a:r>
              <a:rPr lang="en-US" sz="2400" dirty="0" err="1"/>
              <a:t>toka</a:t>
            </a:r>
            <a:r>
              <a:rPr lang="en-US" sz="2400" dirty="0"/>
              <a:t> </a:t>
            </a:r>
            <a:r>
              <a:rPr lang="en-US" sz="2400" dirty="0" err="1"/>
              <a:t>komunikacije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redosleda</a:t>
            </a:r>
            <a:r>
              <a:rPr lang="en-US" sz="2400" dirty="0"/>
              <a:t> </a:t>
            </a:r>
            <a:r>
              <a:rPr lang="en-US" sz="2400" dirty="0" err="1"/>
              <a:t>pristiglih</a:t>
            </a:r>
            <a:r>
              <a:rPr lang="en-US" sz="2400" dirty="0"/>
              <a:t> </a:t>
            </a:r>
            <a:r>
              <a:rPr lang="en-US" sz="2400" dirty="0" err="1"/>
              <a:t>segmenata</a:t>
            </a:r>
            <a:r>
              <a:rPr lang="en-US" sz="2400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TCP segment se </a:t>
            </a:r>
            <a:r>
              <a:rPr lang="en-US" sz="2400" dirty="0" err="1"/>
              <a:t>enkapsulira</a:t>
            </a:r>
            <a:r>
              <a:rPr lang="en-US" sz="2400" dirty="0"/>
              <a:t> u IP datagram,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dalje</a:t>
            </a:r>
            <a:r>
              <a:rPr lang="en-US" sz="2400" dirty="0"/>
              <a:t> </a:t>
            </a:r>
            <a:r>
              <a:rPr lang="en-US" sz="2400" dirty="0" err="1"/>
              <a:t>enkapsulira</a:t>
            </a:r>
            <a:r>
              <a:rPr lang="en-US" sz="2400" dirty="0"/>
              <a:t> u </a:t>
            </a:r>
            <a:r>
              <a:rPr lang="en-US" sz="2400" dirty="0" err="1"/>
              <a:t>okvir</a:t>
            </a:r>
            <a:r>
              <a:rPr lang="en-US" sz="2400" dirty="0"/>
              <a:t> </a:t>
            </a:r>
            <a:r>
              <a:rPr lang="en-US" sz="2400" dirty="0" err="1"/>
              <a:t>nivoa</a:t>
            </a:r>
            <a:r>
              <a:rPr lang="en-US" sz="2400" dirty="0"/>
              <a:t> </a:t>
            </a:r>
            <a:r>
              <a:rPr lang="en-US" sz="2400" dirty="0" err="1"/>
              <a:t>veze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je </a:t>
            </a:r>
            <a:r>
              <a:rPr lang="en-US" sz="2400" dirty="0" err="1"/>
              <a:t>prikazano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slici</a:t>
            </a:r>
            <a:r>
              <a:rPr lang="sr-Latn-RS" sz="2400" dirty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vi-VN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C5E88-2E94-41CF-8264-C6790808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878" y="5797967"/>
            <a:ext cx="6783211" cy="9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55401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Opis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tcp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protokola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ED74-5A1D-4513-B2C8-096A6FAE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56" y="1719128"/>
            <a:ext cx="11390488" cy="232268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vi-VN" sz="2000" dirty="0"/>
              <a:t>Komunikacija klijenta i servera preko TCP protokola</a:t>
            </a:r>
            <a:r>
              <a:rPr lang="sr-Latn-RS" sz="2000" dirty="0"/>
              <a:t> </a:t>
            </a:r>
            <a:r>
              <a:rPr lang="vi-VN" sz="2000" dirty="0"/>
              <a:t>zahteva uspostavu veze koja se ostvaruje tako što se između predajne i prijemne strane iz tri puta razmene poruke sa podešenih odgovaraju</a:t>
            </a:r>
            <a:r>
              <a:rPr lang="sr-Latn-RS" sz="2000" dirty="0"/>
              <a:t>ć</a:t>
            </a:r>
            <a:r>
              <a:rPr lang="vi-VN" sz="2000" dirty="0"/>
              <a:t>im kontrolnim bitima (TCP three-way handshake)</a:t>
            </a:r>
            <a:r>
              <a:rPr lang="en-US" sz="2000" dirty="0"/>
              <a:t>.</a:t>
            </a:r>
            <a:endParaRPr lang="vi-VN" sz="2000" dirty="0"/>
          </a:p>
          <a:p>
            <a:pPr>
              <a:buFont typeface="Courier New" panose="02070309020205020404" pitchFamily="49" charset="0"/>
              <a:buChar char="o"/>
            </a:pPr>
            <a:endParaRPr lang="vi-VN" sz="12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42B3C-C6F6-432E-852E-D66BF345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730" y="3160889"/>
            <a:ext cx="6068399" cy="36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6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55401"/>
            <a:ext cx="11029616" cy="1013800"/>
          </a:xfrm>
        </p:spPr>
        <p:txBody>
          <a:bodyPr>
            <a:normAutofit/>
          </a:bodyPr>
          <a:lstStyle/>
          <a:p>
            <a:r>
              <a:rPr lang="sr-Latn-RS" dirty="0"/>
              <a:t>Pregled funkcija kojima se uspostavlja veza između klijenta i servera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ED74-5A1D-4513-B2C8-096A6FAE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56" y="3028017"/>
            <a:ext cx="11390488" cy="101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vi-VN" sz="12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50ACA-F917-43B8-99FC-5E66D4BA4DC4}"/>
              </a:ext>
            </a:extLst>
          </p:cNvPr>
          <p:cNvSpPr txBox="1"/>
          <p:nvPr/>
        </p:nvSpPr>
        <p:spPr>
          <a:xfrm>
            <a:off x="400756" y="1862667"/>
            <a:ext cx="1154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 sz="2400" dirty="0"/>
              <a:t>Serverska strana: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Bind</a:t>
            </a:r>
            <a:r>
              <a:rPr lang="sr-Latn-RS" sz="2400" dirty="0"/>
              <a:t> - d</a:t>
            </a:r>
            <a:r>
              <a:rPr lang="en-US" sz="2400" dirty="0" err="1"/>
              <a:t>atoj</a:t>
            </a:r>
            <a:r>
              <a:rPr lang="en-US" sz="2400" dirty="0"/>
              <a:t> </a:t>
            </a:r>
            <a:r>
              <a:rPr lang="en-US" sz="2400" dirty="0" err="1"/>
              <a:t>uticnici</a:t>
            </a:r>
            <a:r>
              <a:rPr lang="en-US" sz="2400" dirty="0"/>
              <a:t> </a:t>
            </a:r>
            <a:r>
              <a:rPr lang="en-US" sz="2400" dirty="0" err="1"/>
              <a:t>pridružuje</a:t>
            </a:r>
            <a:r>
              <a:rPr lang="en-US" sz="2400" dirty="0"/>
              <a:t> </a:t>
            </a:r>
            <a:r>
              <a:rPr lang="en-US" sz="2400" dirty="0" err="1"/>
              <a:t>odre</a:t>
            </a:r>
            <a:r>
              <a:rPr lang="sr-Latn-RS" sz="2400" dirty="0"/>
              <a:t>đe</a:t>
            </a:r>
            <a:r>
              <a:rPr lang="en-US" sz="2400" dirty="0"/>
              <a:t>nu IP </a:t>
            </a:r>
            <a:r>
              <a:rPr lang="en-US" sz="2400" dirty="0" err="1"/>
              <a:t>adresu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komunikacionu</a:t>
            </a:r>
            <a:r>
              <a:rPr lang="sr-Latn-RS" sz="2400" dirty="0"/>
              <a:t> </a:t>
            </a:r>
            <a:r>
              <a:rPr lang="en-US" sz="2400" dirty="0" err="1"/>
              <a:t>liniju</a:t>
            </a:r>
            <a:r>
              <a:rPr lang="en-US" sz="2400" dirty="0"/>
              <a:t>.</a:t>
            </a:r>
            <a:endParaRPr lang="sr-Latn-RS" sz="2400" dirty="0"/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Listen</a:t>
            </a:r>
            <a:r>
              <a:rPr lang="sr-Latn-RS" sz="2400" dirty="0"/>
              <a:t> - p</a:t>
            </a:r>
            <a:r>
              <a:rPr lang="en-US" sz="2400" dirty="0" err="1"/>
              <a:t>revo</a:t>
            </a:r>
            <a:r>
              <a:rPr lang="sr-Latn-RS" sz="2400" dirty="0"/>
              <a:t>đe</a:t>
            </a:r>
            <a:r>
              <a:rPr lang="en-US" sz="2400" dirty="0" err="1"/>
              <a:t>nje</a:t>
            </a:r>
            <a:r>
              <a:rPr lang="en-US" sz="2400" dirty="0"/>
              <a:t> </a:t>
            </a:r>
            <a:r>
              <a:rPr lang="en-US" sz="2400" dirty="0" err="1"/>
              <a:t>uti</a:t>
            </a:r>
            <a:r>
              <a:rPr lang="sr-Latn-RS" sz="2400" dirty="0"/>
              <a:t>č</a:t>
            </a:r>
            <a:r>
              <a:rPr lang="en-US" sz="2400" dirty="0"/>
              <a:t>nice u </a:t>
            </a:r>
            <a:r>
              <a:rPr lang="en-US" sz="2400" dirty="0" err="1"/>
              <a:t>stanje</a:t>
            </a:r>
            <a:r>
              <a:rPr lang="en-US" sz="2400" dirty="0"/>
              <a:t> </a:t>
            </a:r>
            <a:r>
              <a:rPr lang="en-US" sz="2400" dirty="0" err="1"/>
              <a:t>slušanja</a:t>
            </a:r>
            <a:r>
              <a:rPr lang="en-US" sz="2400" dirty="0"/>
              <a:t> </a:t>
            </a:r>
            <a:r>
              <a:rPr lang="en-US" sz="2400" dirty="0" err="1"/>
              <a:t>dolazne</a:t>
            </a:r>
            <a:r>
              <a:rPr lang="en-US" sz="2400" dirty="0"/>
              <a:t> </a:t>
            </a:r>
            <a:r>
              <a:rPr lang="en-US" sz="2400" dirty="0" err="1"/>
              <a:t>veze</a:t>
            </a:r>
            <a:r>
              <a:rPr lang="en-US" sz="2400" dirty="0"/>
              <a:t>.</a:t>
            </a:r>
            <a:endParaRPr lang="sr-Latn-RS" sz="2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Accept</a:t>
            </a:r>
            <a:r>
              <a:rPr lang="sr-Latn-RS" sz="2400" dirty="0"/>
              <a:t> - p</a:t>
            </a:r>
            <a:r>
              <a:rPr lang="en-US" sz="2400" dirty="0" err="1"/>
              <a:t>rihvatanje</a:t>
            </a:r>
            <a:r>
              <a:rPr lang="en-US" sz="2400" dirty="0"/>
              <a:t> </a:t>
            </a:r>
            <a:r>
              <a:rPr lang="en-US" sz="2400" dirty="0" err="1"/>
              <a:t>dolazne</a:t>
            </a:r>
            <a:r>
              <a:rPr lang="en-US" sz="2400" dirty="0"/>
              <a:t> </a:t>
            </a:r>
            <a:r>
              <a:rPr lang="en-US" sz="2400" dirty="0" err="1"/>
              <a:t>veze</a:t>
            </a:r>
            <a:r>
              <a:rPr lang="en-US" sz="2400" dirty="0"/>
              <a:t>. </a:t>
            </a:r>
            <a:r>
              <a:rPr lang="en-US" sz="2400" dirty="0" err="1"/>
              <a:t>Funkcija</a:t>
            </a:r>
            <a:r>
              <a:rPr lang="en-US" sz="2400" dirty="0"/>
              <a:t> je </a:t>
            </a:r>
            <a:r>
              <a:rPr lang="en-US" sz="2400" dirty="0" err="1"/>
              <a:t>blokirajuca</a:t>
            </a:r>
            <a:r>
              <a:rPr lang="en-US" sz="2400" dirty="0"/>
              <a:t> (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r>
              <a:rPr lang="sr-Latn-RS" sz="2400" dirty="0"/>
              <a:t> </a:t>
            </a:r>
            <a:r>
              <a:rPr lang="en-US" sz="2400" dirty="0"/>
              <a:t>se </a:t>
            </a:r>
            <a:r>
              <a:rPr lang="en-US" sz="2400" dirty="0" err="1"/>
              <a:t>izlazi</a:t>
            </a:r>
            <a:r>
              <a:rPr lang="en-US" sz="2400" dirty="0"/>
              <a:t> </a:t>
            </a:r>
            <a:r>
              <a:rPr lang="en-US" sz="2400" dirty="0" err="1"/>
              <a:t>tek</a:t>
            </a:r>
            <a:r>
              <a:rPr lang="en-US" sz="2400" dirty="0"/>
              <a:t> po </a:t>
            </a:r>
            <a:r>
              <a:rPr lang="en-US" sz="2400" dirty="0" err="1"/>
              <a:t>prihvatanju</a:t>
            </a:r>
            <a:r>
              <a:rPr lang="en-US" sz="2400" dirty="0"/>
              <a:t> </a:t>
            </a:r>
            <a:r>
              <a:rPr lang="en-US" sz="2400" dirty="0" err="1"/>
              <a:t>veze</a:t>
            </a:r>
            <a:r>
              <a:rPr lang="en-US" sz="2400" dirty="0"/>
              <a:t>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 err="1"/>
              <a:t>Recv</a:t>
            </a:r>
            <a:r>
              <a:rPr lang="en-US" sz="2400" dirty="0"/>
              <a:t> – prima </a:t>
            </a:r>
            <a:r>
              <a:rPr lang="en-US" sz="2400" dirty="0" err="1"/>
              <a:t>poruku</a:t>
            </a:r>
            <a:r>
              <a:rPr lang="en-US" sz="2400" dirty="0"/>
              <a:t> od </a:t>
            </a:r>
            <a:r>
              <a:rPr lang="en-US" sz="2400" dirty="0" err="1"/>
              <a:t>klijenta</a:t>
            </a:r>
            <a:endParaRPr lang="en-US" sz="2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Send – </a:t>
            </a:r>
            <a:r>
              <a:rPr lang="en-US" sz="2400" dirty="0" err="1"/>
              <a:t>šalje</a:t>
            </a:r>
            <a:r>
              <a:rPr lang="en-US" sz="2400" dirty="0"/>
              <a:t> </a:t>
            </a:r>
            <a:r>
              <a:rPr lang="en-US" sz="2400" dirty="0" err="1"/>
              <a:t>poruku</a:t>
            </a:r>
            <a:r>
              <a:rPr lang="en-US" sz="2400" dirty="0"/>
              <a:t> </a:t>
            </a:r>
            <a:r>
              <a:rPr lang="en-US" sz="2400" dirty="0" err="1"/>
              <a:t>klijentu</a:t>
            </a:r>
            <a:endParaRPr lang="sr-Latn-RS" sz="2400" dirty="0"/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sr-Latn-RS" sz="2400" dirty="0"/>
              <a:t>Klijentska strana: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Connect</a:t>
            </a:r>
            <a:r>
              <a:rPr lang="sr-Latn-RS" sz="2400" dirty="0"/>
              <a:t>  </a:t>
            </a:r>
            <a:r>
              <a:rPr lang="en-US" sz="2400" dirty="0"/>
              <a:t>- </a:t>
            </a:r>
            <a:r>
              <a:rPr lang="sr-Latn-RS" sz="2400" dirty="0"/>
              <a:t> u</a:t>
            </a:r>
            <a:r>
              <a:rPr lang="en-US" sz="2400" dirty="0" err="1"/>
              <a:t>spostavlja</a:t>
            </a:r>
            <a:r>
              <a:rPr lang="en-US" sz="2400" dirty="0"/>
              <a:t> </a:t>
            </a:r>
            <a:r>
              <a:rPr lang="en-US" sz="2400" dirty="0" err="1"/>
              <a:t>vezu</a:t>
            </a:r>
            <a:r>
              <a:rPr lang="en-US" sz="2400" dirty="0"/>
              <a:t> </a:t>
            </a:r>
            <a:r>
              <a:rPr lang="en-US" sz="2400" dirty="0" err="1"/>
              <a:t>preko</a:t>
            </a:r>
            <a:r>
              <a:rPr lang="en-US" sz="2400" dirty="0"/>
              <a:t> </a:t>
            </a:r>
            <a:r>
              <a:rPr lang="en-US" sz="2400" dirty="0" err="1"/>
              <a:t>navedene</a:t>
            </a:r>
            <a:r>
              <a:rPr lang="en-US" sz="2400" dirty="0"/>
              <a:t> </a:t>
            </a:r>
            <a:r>
              <a:rPr lang="en-US" sz="2400" dirty="0" err="1"/>
              <a:t>uti</a:t>
            </a:r>
            <a:r>
              <a:rPr lang="sr-Latn-RS" sz="2400" dirty="0"/>
              <a:t>č</a:t>
            </a:r>
            <a:r>
              <a:rPr lang="en-US" sz="2400" dirty="0"/>
              <a:t>nice.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R</a:t>
            </a:r>
            <a:r>
              <a:rPr lang="sr-Latn-RS" sz="2400" dirty="0"/>
              <a:t>ecv</a:t>
            </a:r>
            <a:r>
              <a:rPr lang="en-US" sz="2400" dirty="0"/>
              <a:t> – prima </a:t>
            </a:r>
            <a:r>
              <a:rPr lang="en-US" sz="2400" dirty="0" err="1"/>
              <a:t>poruku</a:t>
            </a:r>
            <a:r>
              <a:rPr lang="en-US" sz="2400" dirty="0"/>
              <a:t> od </a:t>
            </a:r>
            <a:r>
              <a:rPr lang="en-US" sz="2400" dirty="0" err="1"/>
              <a:t>servera</a:t>
            </a:r>
            <a:endParaRPr lang="sr-Latn-R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25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3887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CAA0A7-7013-4D31-BC02-E17AC5FEBEFE}"/>
              </a:ext>
            </a:extLst>
          </p:cNvPr>
          <p:cNvSpPr txBox="1"/>
          <p:nvPr/>
        </p:nvSpPr>
        <p:spPr>
          <a:xfrm>
            <a:off x="438067" y="482277"/>
            <a:ext cx="66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A7064-BF93-48DD-BA8A-E3E76836CE99}"/>
              </a:ext>
            </a:extLst>
          </p:cNvPr>
          <p:cNvSpPr txBox="1"/>
          <p:nvPr/>
        </p:nvSpPr>
        <p:spPr>
          <a:xfrm>
            <a:off x="459011" y="1351843"/>
            <a:ext cx="7349067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Implementacija Sistema za </a:t>
            </a:r>
            <a:r>
              <a:rPr lang="en-US" sz="2000" dirty="0" err="1">
                <a:solidFill>
                  <a:schemeClr val="bg1"/>
                </a:solidFill>
              </a:rPr>
              <a:t>igranje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iks-oksa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uz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pomoć</a:t>
            </a:r>
            <a:r>
              <a:rPr lang="en-US" sz="2000" dirty="0">
                <a:solidFill>
                  <a:schemeClr val="bg1"/>
                </a:solidFill>
              </a:rPr>
              <a:t> TCP </a:t>
            </a:r>
            <a:r>
              <a:rPr lang="en-US" sz="2000" dirty="0" err="1">
                <a:solidFill>
                  <a:schemeClr val="bg1"/>
                </a:solidFill>
              </a:rPr>
              <a:t>protokola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/>
                </a:solidFill>
              </a:rPr>
              <a:t>Sistem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sastoji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iz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servera</a:t>
            </a:r>
            <a:r>
              <a:rPr lang="en-US" sz="2000" dirty="0">
                <a:solidFill>
                  <a:schemeClr val="bg1"/>
                </a:solidFill>
              </a:rPr>
              <a:t> I </a:t>
            </a:r>
            <a:r>
              <a:rPr lang="en-US" sz="2000" dirty="0" err="1">
                <a:solidFill>
                  <a:schemeClr val="bg1"/>
                </a:solidFill>
              </a:rPr>
              <a:t>dva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klijenta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Svaki</a:t>
            </a:r>
            <a:r>
              <a:rPr lang="en-US" sz="2000" dirty="0">
                <a:solidFill>
                  <a:schemeClr val="bg1"/>
                </a:solidFill>
              </a:rPr>
              <a:t> od </a:t>
            </a:r>
            <a:r>
              <a:rPr lang="en-US" sz="2000" dirty="0" err="1">
                <a:solidFill>
                  <a:schemeClr val="bg1"/>
                </a:solidFill>
              </a:rPr>
              <a:t>klijenata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uspostavi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vezu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serverom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unapred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dogovorenom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portu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Klijent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koji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prvi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uspostavi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vezu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postaje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igrač</a:t>
            </a:r>
            <a:r>
              <a:rPr lang="en-US" sz="2000" dirty="0">
                <a:solidFill>
                  <a:schemeClr val="bg1"/>
                </a:solidFill>
              </a:rPr>
              <a:t> ‘X’,  a </a:t>
            </a:r>
            <a:r>
              <a:rPr lang="en-US" sz="2000" dirty="0" err="1">
                <a:solidFill>
                  <a:schemeClr val="bg1"/>
                </a:solidFill>
              </a:rPr>
              <a:t>klijent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koji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drugi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uspostavi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vezu</a:t>
            </a:r>
            <a:r>
              <a:rPr lang="en-US" sz="2000" dirty="0">
                <a:solidFill>
                  <a:schemeClr val="bg1"/>
                </a:solidFill>
              </a:rPr>
              <a:t> ‘O’. Server </a:t>
            </a:r>
            <a:r>
              <a:rPr lang="en-US" sz="2000" dirty="0" err="1">
                <a:solidFill>
                  <a:schemeClr val="bg1"/>
                </a:solidFill>
              </a:rPr>
              <a:t>treba</a:t>
            </a:r>
            <a:r>
              <a:rPr lang="en-US" sz="2000" dirty="0">
                <a:solidFill>
                  <a:schemeClr val="bg1"/>
                </a:solidFill>
              </a:rPr>
              <a:t> da </a:t>
            </a:r>
            <a:r>
              <a:rPr lang="en-US" sz="2000" dirty="0" err="1">
                <a:solidFill>
                  <a:schemeClr val="bg1"/>
                </a:solidFill>
              </a:rPr>
              <a:t>obavesti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klijente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znaku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koji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im</a:t>
            </a:r>
            <a:r>
              <a:rPr lang="en-US" sz="2000" dirty="0">
                <a:solidFill>
                  <a:schemeClr val="bg1"/>
                </a:solidFill>
              </a:rPr>
              <a:t> je </a:t>
            </a:r>
            <a:r>
              <a:rPr lang="en-US" sz="2000" dirty="0" err="1">
                <a:solidFill>
                  <a:schemeClr val="bg1"/>
                </a:solidFill>
              </a:rPr>
              <a:t>dodeljen</a:t>
            </a:r>
            <a:r>
              <a:rPr lang="en-US" sz="2000" dirty="0">
                <a:solidFill>
                  <a:schemeClr val="bg1"/>
                </a:solidFill>
              </a:rPr>
              <a:t>. Klijenti </a:t>
            </a:r>
            <a:r>
              <a:rPr lang="en-US" sz="2000" dirty="0" err="1">
                <a:solidFill>
                  <a:schemeClr val="bg1"/>
                </a:solidFill>
              </a:rPr>
              <a:t>serveru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nazmenično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šalju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poruke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koje</a:t>
            </a:r>
            <a:r>
              <a:rPr lang="en-US" sz="2000" dirty="0">
                <a:solidFill>
                  <a:schemeClr val="bg1"/>
                </a:solidFill>
              </a:rPr>
              <a:t> nose </a:t>
            </a:r>
            <a:r>
              <a:rPr lang="en-US" sz="2000" dirty="0" err="1">
                <a:solidFill>
                  <a:schemeClr val="bg1"/>
                </a:solidFill>
              </a:rPr>
              <a:t>informacije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poziciji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tabli</a:t>
            </a:r>
            <a:r>
              <a:rPr lang="en-US" sz="2000" dirty="0">
                <a:solidFill>
                  <a:schemeClr val="bg1"/>
                </a:solidFill>
              </a:rPr>
              <a:t> 3x3 </a:t>
            </a:r>
            <a:r>
              <a:rPr lang="en-US" sz="2000" dirty="0" err="1">
                <a:solidFill>
                  <a:schemeClr val="bg1"/>
                </a:solidFill>
              </a:rPr>
              <a:t>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koju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treba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staviti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odgovarajuć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znak</a:t>
            </a:r>
            <a:r>
              <a:rPr lang="en-US" sz="2000" dirty="0">
                <a:solidFill>
                  <a:schemeClr val="bg1"/>
                </a:solidFill>
              </a:rPr>
              <a:t> (‘X’ </a:t>
            </a:r>
            <a:r>
              <a:rPr lang="en-US" sz="2000" dirty="0" err="1">
                <a:solidFill>
                  <a:schemeClr val="bg1"/>
                </a:solidFill>
              </a:rPr>
              <a:t>ili</a:t>
            </a:r>
            <a:r>
              <a:rPr lang="en-US" sz="2000" dirty="0">
                <a:solidFill>
                  <a:schemeClr val="bg1"/>
                </a:solidFill>
              </a:rPr>
              <a:t> ‘O’).  Server </a:t>
            </a:r>
            <a:r>
              <a:rPr lang="en-US" sz="2000" dirty="0" err="1">
                <a:solidFill>
                  <a:schemeClr val="bg1"/>
                </a:solidFill>
              </a:rPr>
              <a:t>treba</a:t>
            </a:r>
            <a:r>
              <a:rPr lang="en-US" sz="2000" dirty="0">
                <a:solidFill>
                  <a:schemeClr val="bg1"/>
                </a:solidFill>
              </a:rPr>
              <a:t> da </a:t>
            </a:r>
            <a:r>
              <a:rPr lang="en-US" sz="2000" dirty="0" err="1">
                <a:solidFill>
                  <a:schemeClr val="bg1"/>
                </a:solidFill>
              </a:rPr>
              <a:t>vodi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računa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kao</a:t>
            </a:r>
            <a:r>
              <a:rPr lang="en-US" sz="2000" dirty="0">
                <a:solidFill>
                  <a:schemeClr val="bg1"/>
                </a:solidFill>
              </a:rPr>
              <a:t> I da </a:t>
            </a:r>
            <a:r>
              <a:rPr lang="en-US" sz="2000" dirty="0" err="1">
                <a:solidFill>
                  <a:schemeClr val="bg1"/>
                </a:solidFill>
              </a:rPr>
              <a:t>javlja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klijentima</a:t>
            </a:r>
            <a:r>
              <a:rPr lang="en-US" sz="2000" dirty="0">
                <a:solidFill>
                  <a:schemeClr val="bg1"/>
                </a:solidFill>
              </a:rPr>
              <a:t> ko je </a:t>
            </a:r>
            <a:r>
              <a:rPr lang="en-US" sz="2000" dirty="0" err="1">
                <a:solidFill>
                  <a:schemeClr val="bg1"/>
                </a:solidFill>
              </a:rPr>
              <a:t>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redu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kada</a:t>
            </a:r>
            <a:r>
              <a:rPr lang="en-US" sz="2000" dirty="0">
                <a:solidFill>
                  <a:schemeClr val="bg1"/>
                </a:solidFill>
              </a:rPr>
              <a:t> je </a:t>
            </a:r>
            <a:r>
              <a:rPr lang="en-US" sz="2000" dirty="0" err="1">
                <a:solidFill>
                  <a:schemeClr val="bg1"/>
                </a:solidFill>
              </a:rPr>
              <a:t>kraj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igre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krajnji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ishod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nakon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čega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konekcija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zatvara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597F51F-68B5-4196-9C0F-56F4543B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7" y="2352520"/>
            <a:ext cx="3703319" cy="16663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Koncept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rešenja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problema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71A15-EE28-4DFC-9E7D-EC09DD5566B4}"/>
              </a:ext>
            </a:extLst>
          </p:cNvPr>
          <p:cNvSpPr txBox="1"/>
          <p:nvPr/>
        </p:nvSpPr>
        <p:spPr>
          <a:xfrm>
            <a:off x="587022" y="815339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Pri </a:t>
            </a:r>
            <a:r>
              <a:rPr lang="en-US" dirty="0" err="1">
                <a:solidFill>
                  <a:schemeClr val="bg1"/>
                </a:solidFill>
              </a:rPr>
              <a:t>povezivanju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klijenata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server, server </a:t>
            </a:r>
            <a:r>
              <a:rPr lang="en-US" dirty="0" err="1">
                <a:solidFill>
                  <a:schemeClr val="bg1"/>
                </a:solidFill>
              </a:rPr>
              <a:t>određuje</a:t>
            </a:r>
            <a:r>
              <a:rPr lang="en-US" dirty="0">
                <a:solidFill>
                  <a:schemeClr val="bg1"/>
                </a:solidFill>
              </a:rPr>
              <a:t> I </a:t>
            </a:r>
            <a:r>
              <a:rPr lang="en-US" dirty="0" err="1">
                <a:solidFill>
                  <a:schemeClr val="bg1"/>
                </a:solidFill>
              </a:rPr>
              <a:t>obaveštava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klijente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znak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dodeljen</a:t>
            </a:r>
            <a:r>
              <a:rPr lang="en-US" dirty="0">
                <a:solidFill>
                  <a:schemeClr val="bg1"/>
                </a:solidFill>
              </a:rPr>
              <a:t>.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0AED5C-D194-4A8F-A2C7-F94B3C93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56" y="2810933"/>
            <a:ext cx="6375034" cy="28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597F51F-68B5-4196-9C0F-56F4543B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7" y="2352520"/>
            <a:ext cx="3703319" cy="16663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Koncept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rešenja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problema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71A15-EE28-4DFC-9E7D-EC09DD5566B4}"/>
              </a:ext>
            </a:extLst>
          </p:cNvPr>
          <p:cNvSpPr txBox="1"/>
          <p:nvPr/>
        </p:nvSpPr>
        <p:spPr>
          <a:xfrm>
            <a:off x="589042" y="710042"/>
            <a:ext cx="721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Klijenti </a:t>
            </a:r>
            <a:r>
              <a:rPr lang="en-US" dirty="0" err="1">
                <a:solidFill>
                  <a:schemeClr val="bg1"/>
                </a:solidFill>
              </a:rPr>
              <a:t>naizmenično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biraju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pozicije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žele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postave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svoj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znak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Kolone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kao</a:t>
            </a:r>
            <a:r>
              <a:rPr lang="en-US" dirty="0">
                <a:solidFill>
                  <a:schemeClr val="bg1"/>
                </a:solidFill>
              </a:rPr>
              <a:t> I </a:t>
            </a:r>
            <a:r>
              <a:rPr lang="en-US" dirty="0" err="1">
                <a:solidFill>
                  <a:schemeClr val="bg1"/>
                </a:solidFill>
              </a:rPr>
              <a:t>vrste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obležene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0, 1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2. Server </a:t>
            </a:r>
            <a:r>
              <a:rPr lang="en-US" dirty="0" err="1">
                <a:solidFill>
                  <a:schemeClr val="bg1"/>
                </a:solidFill>
              </a:rPr>
              <a:t>naizmenično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šalje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klijentima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poruku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kada</a:t>
            </a:r>
            <a:r>
              <a:rPr lang="en-US" dirty="0">
                <a:solidFill>
                  <a:schemeClr val="bg1"/>
                </a:solidFill>
              </a:rPr>
              <a:t> je red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njih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kao</a:t>
            </a:r>
            <a:r>
              <a:rPr lang="en-US" dirty="0">
                <a:solidFill>
                  <a:schemeClr val="bg1"/>
                </a:solidFill>
              </a:rPr>
              <a:t> I </a:t>
            </a:r>
            <a:r>
              <a:rPr lang="en-US" dirty="0" err="1">
                <a:solidFill>
                  <a:schemeClr val="bg1"/>
                </a:solidFill>
              </a:rPr>
              <a:t>trenutno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tabli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1F5E-5242-4AA8-92A5-86F32CA3B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633" y="2135178"/>
            <a:ext cx="3934393" cy="39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597F51F-68B5-4196-9C0F-56F4543B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7" y="2352520"/>
            <a:ext cx="3703319" cy="16663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Koncept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rešenja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problema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71A15-EE28-4DFC-9E7D-EC09DD5566B4}"/>
              </a:ext>
            </a:extLst>
          </p:cNvPr>
          <p:cNvSpPr txBox="1"/>
          <p:nvPr/>
        </p:nvSpPr>
        <p:spPr>
          <a:xfrm>
            <a:off x="587022" y="815339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Server </a:t>
            </a:r>
            <a:r>
              <a:rPr lang="en-US" dirty="0" err="1">
                <a:solidFill>
                  <a:schemeClr val="bg1"/>
                </a:solidFill>
              </a:rPr>
              <a:t>takođe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računa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kada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kraj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igre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Nakon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kraja</a:t>
            </a:r>
            <a:r>
              <a:rPr lang="en-US" dirty="0">
                <a:solidFill>
                  <a:schemeClr val="bg1"/>
                </a:solidFill>
              </a:rPr>
              <a:t> server </a:t>
            </a:r>
            <a:r>
              <a:rPr lang="en-US" dirty="0" err="1">
                <a:solidFill>
                  <a:schemeClr val="bg1"/>
                </a:solidFill>
              </a:rPr>
              <a:t>obaveštava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klijente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kraju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igre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kao</a:t>
            </a:r>
            <a:r>
              <a:rPr lang="en-US" dirty="0">
                <a:solidFill>
                  <a:schemeClr val="bg1"/>
                </a:solidFill>
              </a:rPr>
              <a:t> I o </a:t>
            </a:r>
            <a:r>
              <a:rPr lang="en-US" dirty="0" err="1">
                <a:solidFill>
                  <a:schemeClr val="bg1"/>
                </a:solidFill>
              </a:rPr>
              <a:t>ishodu</a:t>
            </a:r>
            <a:r>
              <a:rPr lang="en-US" dirty="0">
                <a:solidFill>
                  <a:schemeClr val="bg1"/>
                </a:solidFill>
              </a:rPr>
              <a:t> I </a:t>
            </a:r>
            <a:r>
              <a:rPr lang="en-US" dirty="0" err="1">
                <a:solidFill>
                  <a:schemeClr val="bg1"/>
                </a:solidFill>
              </a:rPr>
              <a:t>konekcija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zatvara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B2154-6A10-48D1-ADB9-757B18418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06" y="2540000"/>
            <a:ext cx="5281800" cy="28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13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497</Words>
  <Application>Microsoft Office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Gill Sans MT</vt:lpstr>
      <vt:lpstr>Tahoma</vt:lpstr>
      <vt:lpstr>Wingdings 2</vt:lpstr>
      <vt:lpstr>Dividend</vt:lpstr>
      <vt:lpstr>              Igra iks-oks</vt:lpstr>
      <vt:lpstr>Opis tcp-ip protokola</vt:lpstr>
      <vt:lpstr>Opis tcp protokola</vt:lpstr>
      <vt:lpstr>Pregled funkcija kojima se uspostavlja veza između klijenta i servera</vt:lpstr>
      <vt:lpstr>PowerPoint Presentation</vt:lpstr>
      <vt:lpstr>Koncept rešenja problema</vt:lpstr>
      <vt:lpstr>Koncept rešenja problema</vt:lpstr>
      <vt:lpstr>Koncept rešenja 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2020-01-22T05:14:09Z</dcterms:created>
  <dcterms:modified xsi:type="dcterms:W3CDTF">2020-01-22T06:49:10Z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