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61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4"/>
  </p:normalViewPr>
  <p:slideViewPr>
    <p:cSldViewPr snapToGrid="0">
      <p:cViewPr varScale="1">
        <p:scale>
          <a:sx n="124" d="100"/>
          <a:sy n="124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9AE4-C42B-DC4F-BD67-E9A30C2CBCEE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B67A68D-2AFF-F143-A75D-9D7C9198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3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9AE4-C42B-DC4F-BD67-E9A30C2CBCEE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68D-2AFF-F143-A75D-9D7C9198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9AE4-C42B-DC4F-BD67-E9A30C2CBCEE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68D-2AFF-F143-A75D-9D7C9198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7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9AE4-C42B-DC4F-BD67-E9A30C2CBCEE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68D-2AFF-F143-A75D-9D7C9198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9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A849AE4-C42B-DC4F-BD67-E9A30C2CBCEE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B67A68D-2AFF-F143-A75D-9D7C9198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3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9AE4-C42B-DC4F-BD67-E9A30C2CBCEE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68D-2AFF-F143-A75D-9D7C9198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2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9AE4-C42B-DC4F-BD67-E9A30C2CBCEE}" type="datetimeFigureOut">
              <a:rPr lang="en-US" smtClean="0"/>
              <a:t>1/20/25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68D-2AFF-F143-A75D-9D7C91981EE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9AE4-C42B-DC4F-BD67-E9A30C2CBCEE}" type="datetimeFigureOut">
              <a:rPr lang="en-US" smtClean="0"/>
              <a:t>1/20/25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68D-2AFF-F143-A75D-9D7C91981EE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984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9AE4-C42B-DC4F-BD67-E9A30C2CBCEE}" type="datetimeFigureOut">
              <a:rPr lang="en-US" smtClean="0"/>
              <a:t>1/20/25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68D-2AFF-F143-A75D-9D7C9198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5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9AE4-C42B-DC4F-BD67-E9A30C2CBCEE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68D-2AFF-F143-A75D-9D7C9198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0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49AE4-C42B-DC4F-BD67-E9A30C2CBCEE}" type="datetimeFigureOut">
              <a:rPr lang="en-US" smtClean="0"/>
              <a:t>1/20/25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7A68D-2AFF-F143-A75D-9D7C9198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4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A849AE4-C42B-DC4F-BD67-E9A30C2CBCEE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B67A68D-2AFF-F143-A75D-9D7C91981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4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CFD5-00ED-EF1C-1D9E-EC4691A293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Empowering Data Exploration and Actionable Insights with </a:t>
            </a:r>
            <a:r>
              <a:rPr lang="en-US" sz="4800" b="1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lang="en-US" sz="48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and LLMs Part 1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12FA2-F4F5-02BD-852D-99C5F66B68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MLOps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&amp;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GenAI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World Summit 11/8/2024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5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371F-CAB1-A1DB-2C53-5D364241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DATA DEMOCRATIZATION!!!!!!!!!!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199D-9640-050C-CAC0-C8157B845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10654067" cy="4050792"/>
          </a:xfrm>
        </p:spPr>
        <p:txBody>
          <a:bodyPr/>
          <a:lstStyle/>
          <a:p>
            <a:r>
              <a:rPr lang="en-US" sz="3200" dirty="0"/>
              <a:t>What is it?</a:t>
            </a:r>
          </a:p>
          <a:p>
            <a:r>
              <a:rPr lang="en-US" sz="3200" dirty="0"/>
              <a:t>Who is it for?</a:t>
            </a:r>
          </a:p>
          <a:p>
            <a:r>
              <a:rPr lang="en-US" sz="3200" dirty="0"/>
              <a:t>Why should anyone (like real people) actually care?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u="sng" dirty="0"/>
              <a:t>Answer</a:t>
            </a:r>
            <a:r>
              <a:rPr lang="en-US" sz="3200" dirty="0"/>
              <a:t>- </a:t>
            </a:r>
            <a:r>
              <a:rPr lang="en-US" sz="3200" b="1" dirty="0"/>
              <a:t>Data literacy is actually pretty important…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1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A9B885-A1EB-6FF2-2F16-B24B28FC9646}"/>
              </a:ext>
            </a:extLst>
          </p:cNvPr>
          <p:cNvSpPr/>
          <p:nvPr/>
        </p:nvSpPr>
        <p:spPr>
          <a:xfrm>
            <a:off x="609600" y="838200"/>
            <a:ext cx="10863943" cy="50400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ABBFF53-8618-A17F-5C29-519999FBECB0}"/>
              </a:ext>
            </a:extLst>
          </p:cNvPr>
          <p:cNvGrpSpPr/>
          <p:nvPr/>
        </p:nvGrpSpPr>
        <p:grpSpPr>
          <a:xfrm>
            <a:off x="-10726" y="29489"/>
            <a:ext cx="12101173" cy="6649521"/>
            <a:chOff x="-10726" y="29489"/>
            <a:chExt cx="12101173" cy="664952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5F529E9-5AA8-F6C2-06C0-02ED0EAD665B}"/>
                </a:ext>
              </a:extLst>
            </p:cNvPr>
            <p:cNvCxnSpPr/>
            <p:nvPr/>
          </p:nvCxnSpPr>
          <p:spPr>
            <a:xfrm>
              <a:off x="948899" y="2777831"/>
              <a:ext cx="1736333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99C962-EC4C-DF3A-2BB1-EA6BB87E2559}"/>
                </a:ext>
              </a:extLst>
            </p:cNvPr>
            <p:cNvSpPr txBox="1"/>
            <p:nvPr/>
          </p:nvSpPr>
          <p:spPr>
            <a:xfrm>
              <a:off x="1040083" y="2131972"/>
              <a:ext cx="15539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1. User Input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F4B051-DA33-7A9E-DF9E-7A531413033E}"/>
                </a:ext>
              </a:extLst>
            </p:cNvPr>
            <p:cNvSpPr/>
            <p:nvPr/>
          </p:nvSpPr>
          <p:spPr>
            <a:xfrm>
              <a:off x="2985518" y="2562948"/>
              <a:ext cx="2105891" cy="1054183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FD3EDF-883C-8E24-958C-930F194F45CE}"/>
                </a:ext>
              </a:extLst>
            </p:cNvPr>
            <p:cNvSpPr txBox="1"/>
            <p:nvPr/>
          </p:nvSpPr>
          <p:spPr>
            <a:xfrm>
              <a:off x="2771907" y="2886068"/>
              <a:ext cx="2472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LangChain</a:t>
              </a:r>
              <a:r>
                <a:rPr lang="en-US" b="1" dirty="0"/>
                <a:t> Agent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6E3C60-2AAE-20DF-B640-D8BF386F1374}"/>
                </a:ext>
              </a:extLst>
            </p:cNvPr>
            <p:cNvSpPr txBox="1"/>
            <p:nvPr/>
          </p:nvSpPr>
          <p:spPr>
            <a:xfrm>
              <a:off x="2985517" y="1338437"/>
              <a:ext cx="21058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2. Our LC Agent takes our input and modifies it to a prompt.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DFED3C1-7104-8CDA-AA11-2C37FE7DB247}"/>
                </a:ext>
              </a:extLst>
            </p:cNvPr>
            <p:cNvCxnSpPr>
              <a:cxnSpLocks/>
            </p:cNvCxnSpPr>
            <p:nvPr/>
          </p:nvCxnSpPr>
          <p:spPr>
            <a:xfrm>
              <a:off x="5346030" y="2842639"/>
              <a:ext cx="1725646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5565D9-ACBA-ACA6-56B1-D7963555FE58}"/>
                </a:ext>
              </a:extLst>
            </p:cNvPr>
            <p:cNvSpPr txBox="1"/>
            <p:nvPr/>
          </p:nvSpPr>
          <p:spPr>
            <a:xfrm>
              <a:off x="5353517" y="1577502"/>
              <a:ext cx="16082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3. The Agent passes the prompt to the LLM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2701D5-1501-1E42-AF53-9056DDB06CB9}"/>
                </a:ext>
              </a:extLst>
            </p:cNvPr>
            <p:cNvSpPr/>
            <p:nvPr/>
          </p:nvSpPr>
          <p:spPr>
            <a:xfrm>
              <a:off x="7320867" y="2497676"/>
              <a:ext cx="2105891" cy="1054183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144E6B-5F6D-59E2-5563-AEB59B6C9244}"/>
                </a:ext>
              </a:extLst>
            </p:cNvPr>
            <p:cNvSpPr txBox="1"/>
            <p:nvPr/>
          </p:nvSpPr>
          <p:spPr>
            <a:xfrm>
              <a:off x="7422518" y="2840101"/>
              <a:ext cx="1902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/>
                <a:t>OpenAI</a:t>
              </a:r>
              <a:r>
                <a:rPr lang="en-US" b="1" dirty="0"/>
                <a:t> LLM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AEACB-0DC9-7F04-E893-DB9F503042E2}"/>
                </a:ext>
              </a:extLst>
            </p:cNvPr>
            <p:cNvSpPr txBox="1"/>
            <p:nvPr/>
          </p:nvSpPr>
          <p:spPr>
            <a:xfrm>
              <a:off x="7040964" y="1232709"/>
              <a:ext cx="39853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4. Our LLM takes the prompt and, using code interpreter, creates Python code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75A5975-797F-EAD2-11A0-37B6924D1E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2748" y="3090039"/>
              <a:ext cx="1728216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967C88-94B7-10C4-DB3B-FA1842E9E1BE}"/>
                </a:ext>
              </a:extLst>
            </p:cNvPr>
            <p:cNvSpPr txBox="1"/>
            <p:nvPr/>
          </p:nvSpPr>
          <p:spPr>
            <a:xfrm>
              <a:off x="5346029" y="3239523"/>
              <a:ext cx="16082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5. The code is sent back the Agent</a:t>
              </a:r>
            </a:p>
          </p:txBody>
        </p:sp>
        <p:sp>
          <p:nvSpPr>
            <p:cNvPr id="28" name="Circular Arrow 27">
              <a:extLst>
                <a:ext uri="{FF2B5EF4-FFF2-40B4-BE49-F238E27FC236}">
                  <a16:creationId xmlns:a16="http://schemas.microsoft.com/office/drawing/2014/main" id="{D183364B-14E5-8775-64CB-9622201A3894}"/>
                </a:ext>
              </a:extLst>
            </p:cNvPr>
            <p:cNvSpPr/>
            <p:nvPr/>
          </p:nvSpPr>
          <p:spPr>
            <a:xfrm rot="465109">
              <a:off x="3861905" y="29489"/>
              <a:ext cx="3754581" cy="2828116"/>
            </a:xfrm>
            <a:prstGeom prst="circularArrow">
              <a:avLst>
                <a:gd name="adj1" fmla="val 2852"/>
                <a:gd name="adj2" fmla="val 556136"/>
                <a:gd name="adj3" fmla="val 20089422"/>
                <a:gd name="adj4" fmla="val 10452224"/>
                <a:gd name="adj5" fmla="val 6704"/>
              </a:avLst>
            </a:prstGeom>
            <a:solidFill>
              <a:srgbClr val="FF37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Circular Arrow 32">
              <a:extLst>
                <a:ext uri="{FF2B5EF4-FFF2-40B4-BE49-F238E27FC236}">
                  <a16:creationId xmlns:a16="http://schemas.microsoft.com/office/drawing/2014/main" id="{46031ECA-5552-4A11-F22B-A963857078FD}"/>
                </a:ext>
              </a:extLst>
            </p:cNvPr>
            <p:cNvSpPr/>
            <p:nvPr/>
          </p:nvSpPr>
          <p:spPr>
            <a:xfrm rot="10474714">
              <a:off x="4471594" y="1899358"/>
              <a:ext cx="3754581" cy="2828116"/>
            </a:xfrm>
            <a:prstGeom prst="circularArrow">
              <a:avLst>
                <a:gd name="adj1" fmla="val 2852"/>
                <a:gd name="adj2" fmla="val 556136"/>
                <a:gd name="adj3" fmla="val 20089422"/>
                <a:gd name="adj4" fmla="val 11721106"/>
                <a:gd name="adj5" fmla="val 6704"/>
              </a:avLst>
            </a:prstGeom>
            <a:solidFill>
              <a:srgbClr val="FF37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C15E545-B13D-B687-2B80-B5A07ACD5DC0}"/>
                </a:ext>
              </a:extLst>
            </p:cNvPr>
            <p:cNvSpPr/>
            <p:nvPr/>
          </p:nvSpPr>
          <p:spPr>
            <a:xfrm>
              <a:off x="2985517" y="5624827"/>
              <a:ext cx="2105891" cy="1054183"/>
            </a:xfrm>
            <a:prstGeom prst="rect">
              <a:avLst/>
            </a:prstGeom>
            <a:noFill/>
            <a:ln w="63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7A1C309-F9A0-E5E4-A421-6729444DFA6B}"/>
                </a:ext>
              </a:extLst>
            </p:cNvPr>
            <p:cNvCxnSpPr>
              <a:cxnSpLocks/>
            </p:cNvCxnSpPr>
            <p:nvPr/>
          </p:nvCxnSpPr>
          <p:spPr>
            <a:xfrm>
              <a:off x="3632632" y="3801438"/>
              <a:ext cx="0" cy="1647621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1F936FA-D8CA-73BD-A917-04CE600F1E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86721" y="3801438"/>
              <a:ext cx="0" cy="1652719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650E637-4E2B-BE20-E1F5-389D55B52080}"/>
                </a:ext>
              </a:extLst>
            </p:cNvPr>
            <p:cNvSpPr txBox="1"/>
            <p:nvPr/>
          </p:nvSpPr>
          <p:spPr>
            <a:xfrm>
              <a:off x="7523199" y="55401"/>
              <a:ext cx="45672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 ½ .a. If the code from the LLM doesn’t do exactly what the agent wants, it will send another prompt the LLM to fix it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BED16-AD64-D58B-190B-94C623A60031}"/>
                </a:ext>
              </a:extLst>
            </p:cNvPr>
            <p:cNvSpPr txBox="1"/>
            <p:nvPr/>
          </p:nvSpPr>
          <p:spPr>
            <a:xfrm>
              <a:off x="7601831" y="5163162"/>
              <a:ext cx="44099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5 ½ .b. The LLM will make the necessary changes to the code and send it back to the agent to evaluate again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6A43DB4-CDAB-5C0B-D0F0-FC522018DF98}"/>
                </a:ext>
              </a:extLst>
            </p:cNvPr>
            <p:cNvSpPr txBox="1"/>
            <p:nvPr/>
          </p:nvSpPr>
          <p:spPr>
            <a:xfrm>
              <a:off x="692669" y="4808597"/>
              <a:ext cx="28410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6. The agent sends our code the REPL to be executed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4D8747A-A4D8-25B4-819A-C964E1F42517}"/>
                </a:ext>
              </a:extLst>
            </p:cNvPr>
            <p:cNvSpPr txBox="1"/>
            <p:nvPr/>
          </p:nvSpPr>
          <p:spPr>
            <a:xfrm>
              <a:off x="4315567" y="4720061"/>
              <a:ext cx="30052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7. The REPL sends the output to the agent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E4273D2-93C3-C1A1-5A62-DAA658CB733D}"/>
                </a:ext>
              </a:extLst>
            </p:cNvPr>
            <p:cNvSpPr txBox="1"/>
            <p:nvPr/>
          </p:nvSpPr>
          <p:spPr>
            <a:xfrm>
              <a:off x="-10726" y="3097897"/>
              <a:ext cx="308204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8. The agent reviews the code output, makes any necessary formatting changes and sends back to the user 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FD42C46-89A7-AB70-BAB2-2F6CE8DC03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899" y="3024767"/>
              <a:ext cx="1728216" cy="0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70464F-E760-27E0-CF24-725E1F5D91F8}"/>
                </a:ext>
              </a:extLst>
            </p:cNvPr>
            <p:cNvSpPr txBox="1"/>
            <p:nvPr/>
          </p:nvSpPr>
          <p:spPr>
            <a:xfrm>
              <a:off x="3087168" y="5939447"/>
              <a:ext cx="1902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REPL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4149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371F-CAB1-A1DB-2C53-5D364241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the notebook-----------&gt;</a:t>
            </a:r>
          </a:p>
        </p:txBody>
      </p:sp>
    </p:spTree>
    <p:extLst>
      <p:ext uri="{BB962C8B-B14F-4D97-AF65-F5344CB8AC3E}">
        <p14:creationId xmlns:p14="http://schemas.microsoft.com/office/powerpoint/2010/main" val="1783162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{A0227EFB-55EE-E844-904E-DBF1B6DF9548}tf10001070</Template>
  <TotalTime>4268</TotalTime>
  <Words>208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Google Sans</vt:lpstr>
      <vt:lpstr>Rockwell</vt:lpstr>
      <vt:lpstr>Rockwell Condensed</vt:lpstr>
      <vt:lpstr>Rockwell Extra Bold</vt:lpstr>
      <vt:lpstr>Wingdings</vt:lpstr>
      <vt:lpstr>Wood Type</vt:lpstr>
      <vt:lpstr>Empowering Data Exploration and Actionable Insights with LangChain and LLMs Part 1</vt:lpstr>
      <vt:lpstr>DATA DEMOCRATIZATION!!!!!!!!!!</vt:lpstr>
      <vt:lpstr>PowerPoint Presentation</vt:lpstr>
      <vt:lpstr>To the notebook-----------&gt;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Data Exploration and Actionable Insights with LangChain and LLMs Part 1</dc:title>
  <dc:creator>Scott Askinosie</dc:creator>
  <cp:lastModifiedBy>Scott Askinosie</cp:lastModifiedBy>
  <cp:revision>1</cp:revision>
  <dcterms:created xsi:type="dcterms:W3CDTF">2024-11-08T02:50:01Z</dcterms:created>
  <dcterms:modified xsi:type="dcterms:W3CDTF">2025-01-21T02:20:43Z</dcterms:modified>
</cp:coreProperties>
</file>