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5" y="2067305"/>
            <a:ext cx="25996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Sasmita S </a:t>
            </a:r>
            <a:r>
              <a:rPr lang="en-US" sz="3200" dirty="0" err="1">
                <a:latin typeface="Trebuchet MS"/>
                <a:cs typeface="Trebuchet MS"/>
              </a:rPr>
              <a:t>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6E1019-5644-241A-82EB-38B9B0D3CE2D}"/>
              </a:ext>
            </a:extLst>
          </p:cNvPr>
          <p:cNvSpPr txBox="1"/>
          <p:nvPr/>
        </p:nvSpPr>
        <p:spPr>
          <a:xfrm>
            <a:off x="1605914" y="2286346"/>
            <a:ext cx="670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3343B"/>
                </a:solidFill>
                <a:effectLst/>
                <a:latin typeface="__fkGroteskNeue_a82850"/>
              </a:rPr>
              <a:t>Achieved accuracy of X% in sentiment classification.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3343B"/>
                </a:solidFill>
                <a:effectLst/>
                <a:latin typeface="__fkGroteskNeue_a82850"/>
              </a:rPr>
              <a:t>Reduced processing time by Y% compared to manual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3343B"/>
                </a:solidFill>
                <a:effectLst/>
                <a:latin typeface="__fkGroteskNeue_a82850"/>
              </a:rPr>
              <a:t>Identified key sentiment trends for strategic decision-making.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3343B"/>
                </a:solidFill>
                <a:effectLst/>
                <a:latin typeface="__fkGroteskNeue_a82850"/>
              </a:rPr>
              <a:t>Future enhancements: Incorporating sentiment analysis in real-time applications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9F8FEE-37C1-F494-455E-71DAF16FE58C}"/>
              </a:ext>
            </a:extLst>
          </p:cNvPr>
          <p:cNvSpPr txBox="1"/>
          <p:nvPr/>
        </p:nvSpPr>
        <p:spPr>
          <a:xfrm>
            <a:off x="1676400" y="2286000"/>
            <a:ext cx="7165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13343B"/>
                </a:solidFill>
                <a:effectLst/>
                <a:latin typeface="__fkGroteskNeue_a82850"/>
              </a:rPr>
              <a:t>Sentiment Analysis using Recurrent Neural Networks (RNN)</a:t>
            </a:r>
            <a:br>
              <a:rPr lang="en-US" sz="2400" b="1" dirty="0"/>
            </a:br>
            <a:endParaRPr lang="en-IN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5FD0AA-F61C-F3CE-F669-5E4A7CD78F02}"/>
              </a:ext>
            </a:extLst>
          </p:cNvPr>
          <p:cNvSpPr txBox="1"/>
          <p:nvPr/>
        </p:nvSpPr>
        <p:spPr>
          <a:xfrm>
            <a:off x="2362200" y="1752600"/>
            <a:ext cx="49953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13343B"/>
                </a:solidFill>
                <a:effectLst/>
                <a:latin typeface="__fkGroteskNeue_a82850"/>
              </a:rPr>
              <a:t>Introduction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13343B"/>
                </a:solidFill>
                <a:effectLst/>
                <a:latin typeface="__fkGroteskNeue_a8285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13343B"/>
                </a:solidFill>
                <a:effectLst/>
                <a:latin typeface="__fkGroteskNeue_a8285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13343B"/>
                </a:solidFill>
                <a:effectLst/>
                <a:latin typeface="__fkGroteskNeue_a8285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13343B"/>
                </a:solidFill>
                <a:effectLst/>
                <a:latin typeface="__fkGroteskNeue_a82850"/>
              </a:rPr>
              <a:t>Solution and Value Proposition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13343B"/>
                </a:solidFill>
                <a:effectLst/>
                <a:latin typeface="__fkGroteskNeue_a82850"/>
              </a:rPr>
              <a:t>Unique Selling Point (USP)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13343B"/>
                </a:solidFill>
                <a:effectLst/>
                <a:latin typeface="__fkGroteskNeue_a8285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13343B"/>
                </a:solidFill>
                <a:effectLst/>
                <a:latin typeface="__fkGroteskNeue_a82850"/>
              </a:rPr>
              <a:t>Results and Findings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13343B"/>
                </a:solidFill>
                <a:effectLst/>
                <a:latin typeface="__fkGroteskNeue_a82850"/>
              </a:rPr>
              <a:t>Conclusion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484682-4138-62CA-C045-E5F3B05A1F4B}"/>
              </a:ext>
            </a:extLst>
          </p:cNvPr>
          <p:cNvSpPr txBox="1"/>
          <p:nvPr/>
        </p:nvSpPr>
        <p:spPr>
          <a:xfrm>
            <a:off x="1905000" y="2019300"/>
            <a:ext cx="5943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3343B"/>
                </a:solidFill>
                <a:effectLst/>
                <a:latin typeface="__fkGroteskNeue_a82850"/>
              </a:rPr>
              <a:t>Analyzing sentiment in text data manually is time-consuming and subjective.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3343B"/>
                </a:solidFill>
                <a:effectLst/>
                <a:latin typeface="__fkGroteskNeue_a82850"/>
              </a:rPr>
              <a:t>Traditional sentiment analysis methods may lack accuracy and scalability.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3343B"/>
                </a:solidFill>
                <a:effectLst/>
                <a:latin typeface="__fkGroteskNeue_a82850"/>
              </a:rPr>
              <a:t>There is a need for automated sentiment analysis solutions for efficient decision-making.</a:t>
            </a:r>
          </a:p>
          <a:p>
            <a:br>
              <a:rPr lang="en-US" sz="2400" dirty="0"/>
            </a:b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C3B29-C0D6-5F58-EA59-06917CDE1A4B}"/>
              </a:ext>
            </a:extLst>
          </p:cNvPr>
          <p:cNvSpPr txBox="1"/>
          <p:nvPr/>
        </p:nvSpPr>
        <p:spPr>
          <a:xfrm>
            <a:off x="1676400" y="2019300"/>
            <a:ext cx="6629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3343B"/>
                </a:solidFill>
                <a:effectLst/>
                <a:latin typeface="__fkGroteskNeue_a82850"/>
              </a:rPr>
              <a:t>Utilizing Recurrent Neural Networks (RNN) for sentiment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3343B"/>
                </a:solidFill>
                <a:effectLst/>
                <a:latin typeface="__fkGroteskNeue_a82850"/>
              </a:rPr>
              <a:t>Implementing deep learning techniques to classify text sentiment.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3343B"/>
                </a:solidFill>
                <a:effectLst/>
                <a:latin typeface="__fkGroteskNeue_a82850"/>
              </a:rPr>
              <a:t>Enhancing text analysis capabilities through machine learning algorithms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2F6D81-7CB5-DEB8-A51B-B21E1E9C1C6B}"/>
              </a:ext>
            </a:extLst>
          </p:cNvPr>
          <p:cNvSpPr txBox="1"/>
          <p:nvPr/>
        </p:nvSpPr>
        <p:spPr>
          <a:xfrm>
            <a:off x="1600200" y="2019300"/>
            <a:ext cx="6477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3343B"/>
                </a:solidFill>
                <a:effectLst/>
                <a:latin typeface="__fkGroteskNeue_a82850"/>
              </a:rPr>
              <a:t>Social media platforms for sentiment monitoring.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3343B"/>
                </a:solidFill>
                <a:effectLst/>
                <a:latin typeface="__fkGroteskNeue_a82850"/>
              </a:rPr>
              <a:t>Market research firms for consumer sentiment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3343B"/>
                </a:solidFill>
                <a:effectLst/>
                <a:latin typeface="__fkGroteskNeue_a82850"/>
              </a:rPr>
              <a:t>Customer service departments for feedback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3343B"/>
                </a:solidFill>
                <a:effectLst/>
                <a:latin typeface="__fkGroteskNeue_a82850"/>
              </a:rPr>
              <a:t>Businesses for brand reputation management.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805B03-9B77-0C39-1BCF-8F610D89FBD5}"/>
              </a:ext>
            </a:extLst>
          </p:cNvPr>
          <p:cNvSpPr txBox="1"/>
          <p:nvPr/>
        </p:nvSpPr>
        <p:spPr>
          <a:xfrm>
            <a:off x="3276600" y="1828800"/>
            <a:ext cx="5562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3343B"/>
                </a:solidFill>
                <a:effectLst/>
                <a:latin typeface="__fkGroteskNeue_a82850"/>
              </a:rPr>
              <a:t>Automated sentiment analysis using RNN for accurate and efficient results.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3343B"/>
                </a:solidFill>
                <a:effectLst/>
                <a:latin typeface="__fkGroteskNeue_a82850"/>
              </a:rPr>
              <a:t>Real-time sentiment monitoring for timely decision-making.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3343B"/>
                </a:solidFill>
                <a:effectLst/>
                <a:latin typeface="__fkGroteskNeue_a82850"/>
              </a:rPr>
              <a:t>Scalable solution for processing large volumes of text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3343B"/>
                </a:solidFill>
                <a:effectLst/>
                <a:latin typeface="__fkGroteskNeue_a82850"/>
              </a:rPr>
              <a:t>Improved accuracy in sentiment classification compared to traditional methods.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73894-3DE6-3193-17C4-DD7CB28F6C87}"/>
              </a:ext>
            </a:extLst>
          </p:cNvPr>
          <p:cNvSpPr txBox="1"/>
          <p:nvPr/>
        </p:nvSpPr>
        <p:spPr>
          <a:xfrm>
            <a:off x="2526030" y="2362200"/>
            <a:ext cx="66179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3343B"/>
                </a:solidFill>
                <a:effectLst/>
                <a:latin typeface="__fkGroteskNeue_a82850"/>
              </a:rPr>
              <a:t>Real-time sentiment analysis for instant insights.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3343B"/>
                </a:solidFill>
                <a:effectLst/>
                <a:latin typeface="__fkGroteskNeue_a82850"/>
              </a:rPr>
              <a:t>Customizable sentiment models for specific industry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3343B"/>
                </a:solidFill>
                <a:effectLst/>
                <a:latin typeface="__fkGroteskNeue_a82850"/>
              </a:rPr>
              <a:t>Seamless integration with existing data analysis pipelines.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3343B"/>
                </a:solidFill>
                <a:effectLst/>
                <a:latin typeface="__fkGroteskNeue_a82850"/>
              </a:rPr>
              <a:t>Interactive visualization of sentiment trends for actionable insights.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5C9618-E7E8-B097-EB21-197CBDF1F20A}"/>
              </a:ext>
            </a:extLst>
          </p:cNvPr>
          <p:cNvSpPr txBox="1"/>
          <p:nvPr/>
        </p:nvSpPr>
        <p:spPr>
          <a:xfrm>
            <a:off x="1143000" y="2115562"/>
            <a:ext cx="716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3343B"/>
                </a:solidFill>
                <a:effectLst/>
                <a:latin typeface="__fkGroteskNeue_a82850"/>
              </a:rPr>
              <a:t>Data preprocessing: Cleaning and tokenizing text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3343B"/>
                </a:solidFill>
                <a:effectLst/>
                <a:latin typeface="__fkGroteskNeue_a82850"/>
              </a:rPr>
              <a:t>RNN architecture: LSTM or GRU cells for sequential data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3343B"/>
                </a:solidFill>
                <a:effectLst/>
                <a:latin typeface="__fkGroteskNeue_a82850"/>
              </a:rPr>
              <a:t>Training the model: Optimizing hyperparameters for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3343B"/>
                </a:solidFill>
                <a:effectLst/>
                <a:latin typeface="__fkGroteskNeue_a82850"/>
              </a:rPr>
              <a:t>Evaluation: Assessing model performance using metrics like accuracy and F1 score.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349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__fkGroteskNeue_a82850</vt:lpstr>
      <vt:lpstr>Arial</vt:lpstr>
      <vt:lpstr>Calibri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ss.sasmita</dc:creator>
  <cp:lastModifiedBy>Sasmita chandra</cp:lastModifiedBy>
  <cp:revision>1</cp:revision>
  <dcterms:created xsi:type="dcterms:W3CDTF">2024-04-02T17:02:55Z</dcterms:created>
  <dcterms:modified xsi:type="dcterms:W3CDTF">2024-04-03T11:08:54Z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