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5" r:id="rId3"/>
    <p:sldId id="257" r:id="rId4"/>
    <p:sldId id="261" r:id="rId5"/>
    <p:sldId id="278" r:id="rId6"/>
    <p:sldId id="286" r:id="rId7"/>
    <p:sldId id="279" r:id="rId8"/>
    <p:sldId id="280" r:id="rId9"/>
    <p:sldId id="282" r:id="rId10"/>
    <p:sldId id="281" r:id="rId11"/>
    <p:sldId id="284" r:id="rId12"/>
    <p:sldId id="285" r:id="rId13"/>
    <p:sldId id="300" r:id="rId14"/>
    <p:sldId id="267" r:id="rId15"/>
    <p:sldId id="269" r:id="rId16"/>
    <p:sldId id="268" r:id="rId17"/>
    <p:sldId id="270" r:id="rId18"/>
    <p:sldId id="271" r:id="rId19"/>
    <p:sldId id="287" r:id="rId20"/>
    <p:sldId id="292" r:id="rId21"/>
    <p:sldId id="293" r:id="rId22"/>
    <p:sldId id="290" r:id="rId23"/>
    <p:sldId id="291" r:id="rId24"/>
    <p:sldId id="294" r:id="rId25"/>
    <p:sldId id="297" r:id="rId26"/>
    <p:sldId id="301" r:id="rId27"/>
    <p:sldId id="298" r:id="rId28"/>
    <p:sldId id="30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215" autoAdjust="0"/>
  </p:normalViewPr>
  <p:slideViewPr>
    <p:cSldViewPr snapToGrid="0" snapToObjects="1">
      <p:cViewPr>
        <p:scale>
          <a:sx n="100" d="100"/>
          <a:sy n="100" d="100"/>
        </p:scale>
        <p:origin x="-1888" y="-6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C6DF7-6D30-5545-A7A5-5D86354B5848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F690C-9786-8742-AD52-32ECF007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en.wikipedia.org</a:t>
            </a:r>
            <a:r>
              <a:rPr lang="en-US" dirty="0" smtClean="0"/>
              <a:t>/wiki/Luminance_(relative)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5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an extension to the python programming</a:t>
            </a:r>
            <a:r>
              <a:rPr lang="en-US" baseline="0" dirty="0" smtClean="0"/>
              <a:t> language, supports large multi-dimensional arrays, matrices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OpenCv</a:t>
            </a:r>
            <a:r>
              <a:rPr lang="en-US" baseline="0" dirty="0" smtClean="0"/>
              <a:t> (open source computer vision library, is a library of programming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an extension to the python programming</a:t>
            </a:r>
            <a:r>
              <a:rPr lang="en-US" baseline="0" dirty="0" smtClean="0"/>
              <a:t> language, supports large multi-dimensional arrays, matrices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OpenCv</a:t>
            </a:r>
            <a:r>
              <a:rPr lang="en-US" baseline="0" dirty="0" smtClean="0"/>
              <a:t> (open source computer vision library, is a library of programming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an extension to the python programming</a:t>
            </a:r>
            <a:r>
              <a:rPr lang="en-US" baseline="0" dirty="0" smtClean="0"/>
              <a:t> language, supports large multi-dimensional arrays, matrices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OpenCv</a:t>
            </a:r>
            <a:r>
              <a:rPr lang="en-US" baseline="0" dirty="0" smtClean="0"/>
              <a:t> (open source computer vision library, is a library of programming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an extension to the python programming</a:t>
            </a:r>
            <a:r>
              <a:rPr lang="en-US" baseline="0" dirty="0" smtClean="0"/>
              <a:t> language, supports large multi-dimensional arrays, matrices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OpenCv</a:t>
            </a:r>
            <a:r>
              <a:rPr lang="en-US" baseline="0" dirty="0" smtClean="0"/>
              <a:t> (open source computer vision library, is a library of programming functions.</a:t>
            </a:r>
          </a:p>
          <a:p>
            <a:endParaRPr lang="en-US" baseline="0" dirty="0" smtClean="0"/>
          </a:p>
          <a:p>
            <a:r>
              <a:rPr lang="en-US" dirty="0" smtClean="0"/>
              <a:t>minimize(objective, g0_f, method='BFGS', </a:t>
            </a:r>
            <a:r>
              <a:rPr lang="en-US" dirty="0" err="1" smtClean="0"/>
              <a:t>jac</a:t>
            </a:r>
            <a:r>
              <a:rPr lang="en-US" dirty="0" smtClean="0"/>
              <a:t>=</a:t>
            </a:r>
            <a:r>
              <a:rPr lang="en-US" dirty="0" err="1" smtClean="0"/>
              <a:t>objective_der</a:t>
            </a:r>
            <a:r>
              <a:rPr lang="en-US" dirty="0" smtClean="0"/>
              <a:t>, options={'maxiter':2,</a:t>
            </a:r>
          </a:p>
          <a:p>
            <a:endParaRPr lang="en-US" dirty="0" smtClean="0"/>
          </a:p>
          <a:p>
            <a:r>
              <a:rPr lang="en-US" dirty="0" err="1" smtClean="0"/>
              <a:t>Objective_der</a:t>
            </a:r>
            <a:r>
              <a:rPr lang="en-US" dirty="0" smtClean="0"/>
              <a:t> : partial derivative at each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is an extension to the python programming</a:t>
            </a:r>
            <a:r>
              <a:rPr lang="en-US" baseline="0" dirty="0" smtClean="0"/>
              <a:t> language, supports large multi-dimensional arrays, matrices etc.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OpenCv</a:t>
            </a:r>
            <a:r>
              <a:rPr lang="en-US" baseline="0" dirty="0" smtClean="0"/>
              <a:t> (open source computer vision library, is a library of programming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9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F690C-9786-8742-AD52-32ECF007F5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8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5.png"/><Relationship Id="rId5" Type="http://schemas.openxmlformats.org/officeDocument/2006/relationships/image" Target="../media/image36.jpg"/><Relationship Id="rId6" Type="http://schemas.openxmlformats.org/officeDocument/2006/relationships/image" Target="../media/image37.jpg"/><Relationship Id="rId7" Type="http://schemas.openxmlformats.org/officeDocument/2006/relationships/image" Target="../media/image38.jpg"/><Relationship Id="rId8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3405956/convert-an-image-rgb-lab-with-python" TargetMode="External"/><Relationship Id="rId4" Type="http://schemas.openxmlformats.org/officeDocument/2006/relationships/hyperlink" Target="http://docs.scipy.org/doc/scipy/reference/tutorial/optimiz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northwestern.edu/~ago820/color2gray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 TO GRAY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Sisinty</a:t>
            </a:r>
            <a:r>
              <a:rPr lang="en-US" dirty="0" smtClean="0"/>
              <a:t> Sasmita </a:t>
            </a:r>
            <a:r>
              <a:rPr lang="en-US" dirty="0" err="1" smtClean="0"/>
              <a:t>Patra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4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Target difference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Luminance Difference             =  </a:t>
            </a:r>
          </a:p>
          <a:p>
            <a:r>
              <a:rPr lang="en-US" dirty="0" smtClean="0"/>
              <a:t>Chrominance difference            = </a:t>
            </a:r>
          </a:p>
          <a:p>
            <a:pPr marL="0" indent="0">
              <a:buNone/>
            </a:pPr>
            <a:r>
              <a:rPr lang="en-US" dirty="0" smtClean="0"/>
              <a:t>                            refers to a* and b* channel differences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159" y="2310757"/>
            <a:ext cx="5810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242" y="2310757"/>
            <a:ext cx="11525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629" y="2796217"/>
            <a:ext cx="6858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22" y="2824792"/>
            <a:ext cx="1571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7" y="3520117"/>
            <a:ext cx="1571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814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235324"/>
            <a:ext cx="8042276" cy="1336956"/>
          </a:xfrm>
        </p:spPr>
        <p:txBody>
          <a:bodyPr/>
          <a:lstStyle/>
          <a:p>
            <a:r>
              <a:rPr lang="en-US" dirty="0" smtClean="0"/>
              <a:t>Target difference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85696"/>
            <a:ext cx="5995987" cy="230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768632"/>
            <a:ext cx="3895725" cy="191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898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 Optimization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" y="3111500"/>
            <a:ext cx="8864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400" dirty="0" smtClean="0"/>
              <a:t>   Where </a:t>
            </a:r>
            <a:r>
              <a:rPr lang="en-US" sz="2400" dirty="0" err="1" smtClean="0"/>
              <a:t>g</a:t>
            </a:r>
            <a:r>
              <a:rPr lang="en-US" sz="2400" dirty="0" err="1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gj</a:t>
            </a:r>
            <a:r>
              <a:rPr lang="en-US" sz="2400" dirty="0" smtClean="0"/>
              <a:t> are gray values at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pixel and </a:t>
            </a:r>
            <a:r>
              <a:rPr lang="en-US" sz="2400" dirty="0" err="1" smtClean="0"/>
              <a:t>j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 pixel</a:t>
            </a:r>
          </a:p>
          <a:p>
            <a:endParaRPr lang="en-US" sz="2400" dirty="0" smtClean="0"/>
          </a:p>
          <a:p>
            <a:r>
              <a:rPr lang="en-US" sz="2400" dirty="0" smtClean="0"/>
              <a:t>    minimize  ( objective</a:t>
            </a:r>
            <a:r>
              <a:rPr lang="en-US" sz="2400" dirty="0"/>
              <a:t>, </a:t>
            </a:r>
            <a:r>
              <a:rPr lang="en-US" sz="2400" dirty="0" smtClean="0"/>
              <a:t>  g0, </a:t>
            </a:r>
            <a:r>
              <a:rPr lang="en-US" sz="2400" dirty="0"/>
              <a:t>method='</a:t>
            </a:r>
            <a:r>
              <a:rPr lang="en-US" sz="2400" dirty="0" smtClean="0"/>
              <a:t>BFGS’,    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</a:t>
            </a:r>
            <a:r>
              <a:rPr lang="en-US" sz="2400" dirty="0" err="1" smtClean="0"/>
              <a:t>jac</a:t>
            </a:r>
            <a:r>
              <a:rPr lang="en-US" sz="2400" dirty="0"/>
              <a:t>=</a:t>
            </a:r>
            <a:r>
              <a:rPr lang="en-US" sz="2400" dirty="0" err="1"/>
              <a:t>objective_der</a:t>
            </a:r>
            <a:r>
              <a:rPr lang="en-US" sz="2400" dirty="0"/>
              <a:t>, </a:t>
            </a:r>
          </a:p>
          <a:p>
            <a:r>
              <a:rPr lang="en-US" sz="2400" dirty="0" smtClean="0"/>
              <a:t>                       options</a:t>
            </a:r>
            <a:r>
              <a:rPr lang="en-US" sz="2400" dirty="0"/>
              <a:t>={'</a:t>
            </a:r>
            <a:r>
              <a:rPr lang="en-US" sz="2400" dirty="0" smtClean="0"/>
              <a:t>maxiter’:10})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7" y="1843088"/>
            <a:ext cx="435292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8364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-324224"/>
            <a:ext cx="8042276" cy="1336956"/>
          </a:xfrm>
        </p:spPr>
        <p:txBody>
          <a:bodyPr/>
          <a:lstStyle/>
          <a:p>
            <a:r>
              <a:rPr lang="en-US" dirty="0" smtClean="0"/>
              <a:t>Color2Gray results</a:t>
            </a:r>
            <a:endParaRPr lang="en-US" dirty="0"/>
          </a:p>
        </p:txBody>
      </p:sp>
      <p:pic>
        <p:nvPicPr>
          <p:cNvPr id="4" name="Picture 3" descr="test50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2095659"/>
            <a:ext cx="1705068" cy="1705068"/>
          </a:xfrm>
          <a:prstGeom prst="rect">
            <a:avLst/>
          </a:prstGeom>
        </p:spPr>
      </p:pic>
      <p:pic>
        <p:nvPicPr>
          <p:cNvPr id="6" name="Picture 5" descr="output_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6" y="2095659"/>
            <a:ext cx="1679668" cy="1679668"/>
          </a:xfrm>
          <a:prstGeom prst="rect">
            <a:avLst/>
          </a:prstGeom>
        </p:spPr>
      </p:pic>
      <p:pic>
        <p:nvPicPr>
          <p:cNvPr id="7" name="Picture 6" descr="output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2095658"/>
            <a:ext cx="1679668" cy="1679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0275" y="982867"/>
            <a:ext cx="221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Maxiter</a:t>
            </a:r>
            <a:r>
              <a:rPr lang="en-US" dirty="0" smtClean="0"/>
              <a:t>: 2</a:t>
            </a:r>
          </a:p>
          <a:p>
            <a:r>
              <a:rPr lang="en-US" dirty="0" smtClean="0"/>
              <a:t>Alpha: 10</a:t>
            </a:r>
          </a:p>
          <a:p>
            <a:r>
              <a:rPr lang="en-US" dirty="0" smtClean="0"/>
              <a:t>Theta: 135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6175" y="982867"/>
            <a:ext cx="221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Maxiter</a:t>
            </a:r>
            <a:r>
              <a:rPr lang="en-US" dirty="0" smtClean="0"/>
              <a:t>: 10</a:t>
            </a:r>
          </a:p>
          <a:p>
            <a:r>
              <a:rPr lang="en-US" dirty="0" smtClean="0"/>
              <a:t>Alpha: 10</a:t>
            </a:r>
          </a:p>
          <a:p>
            <a:r>
              <a:rPr lang="en-US" dirty="0" smtClean="0"/>
              <a:t>Theta: 135</a:t>
            </a:r>
            <a:endParaRPr lang="en-US" dirty="0"/>
          </a:p>
        </p:txBody>
      </p:sp>
      <p:pic>
        <p:nvPicPr>
          <p:cNvPr id="3" name="Picture 2" descr="output_ad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4057901"/>
            <a:ext cx="1679668" cy="1679668"/>
          </a:xfrm>
          <a:prstGeom prst="rect">
            <a:avLst/>
          </a:prstGeom>
        </p:spPr>
      </p:pic>
      <p:pic>
        <p:nvPicPr>
          <p:cNvPr id="5" name="Picture 4" descr="output_2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76" y="4057901"/>
            <a:ext cx="1679668" cy="16796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92476" y="5766739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Maxiter</a:t>
            </a:r>
            <a:r>
              <a:rPr lang="en-US" dirty="0" smtClean="0"/>
              <a:t>: </a:t>
            </a:r>
            <a:r>
              <a:rPr lang="en-US" dirty="0" smtClean="0"/>
              <a:t>20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781676" y="5934670"/>
            <a:ext cx="298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80 to all pixels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738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Learnt/Used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used </a:t>
            </a:r>
          </a:p>
          <a:p>
            <a:pPr lvl="1"/>
            <a:r>
              <a:rPr lang="en-US" dirty="0" smtClean="0">
                <a:solidFill>
                  <a:srgbClr val="800000"/>
                </a:solidFill>
              </a:rPr>
              <a:t>Python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mread</a:t>
            </a:r>
            <a:r>
              <a:rPr lang="en-US" dirty="0" smtClean="0"/>
              <a:t> and </a:t>
            </a:r>
            <a:r>
              <a:rPr lang="en-US" dirty="0" err="1" smtClean="0"/>
              <a:t>imwrite</a:t>
            </a:r>
            <a:r>
              <a:rPr lang="en-US" dirty="0" smtClean="0"/>
              <a:t> functions in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OpenCV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math module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Minimize function in Optimize module of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Scipy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gb2lab function in color module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Scipy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9250" lvl="1" indent="0">
              <a:buNone/>
            </a:pP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04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254998"/>
            <a:ext cx="8042276" cy="1336956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2000" y="129591"/>
            <a:ext cx="158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9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0" y="129591"/>
            <a:ext cx="184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pic>
        <p:nvPicPr>
          <p:cNvPr id="3" name="Picture 2" descr="sasmita_averag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9200" y="129591"/>
            <a:ext cx="236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 Luminance</a:t>
            </a:r>
            <a:endParaRPr lang="en-US" dirty="0"/>
          </a:p>
        </p:txBody>
      </p:sp>
      <p:pic>
        <p:nvPicPr>
          <p:cNvPr id="3" name="Picture 2" descr="sasmita_averag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29591"/>
            <a:ext cx="24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YUV Luminance</a:t>
            </a:r>
            <a:endParaRPr lang="en-US" dirty="0"/>
          </a:p>
        </p:txBody>
      </p:sp>
      <p:pic>
        <p:nvPicPr>
          <p:cNvPr id="3" name="Picture 2" descr="sasmita_averag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7" name="Picture 6" descr="sasmita_yuv_luminace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2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Converting Color Image to Gray Image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585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29591"/>
            <a:ext cx="24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</a:t>
            </a:r>
            <a:endParaRPr lang="en-US" dirty="0"/>
          </a:p>
        </p:txBody>
      </p:sp>
      <p:pic>
        <p:nvPicPr>
          <p:cNvPr id="3" name="Picture 2" descr="sasmita_averag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7" name="Picture 6" descr="sasmita_yuv_luminace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8" name="Picture 7" descr="sasmita_lab_luminance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1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129591"/>
            <a:ext cx="247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 Enhancement</a:t>
            </a:r>
            <a:endParaRPr lang="en-US" dirty="0"/>
          </a:p>
        </p:txBody>
      </p:sp>
      <p:pic>
        <p:nvPicPr>
          <p:cNvPr id="3" name="Picture 2" descr="sasmita_averag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7" name="Picture 6" descr="sasmita_yuv_luminace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8" name="Picture 7" descr="sasmita_lab_luminance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94512"/>
          </a:xfrm>
          <a:prstGeom prst="rect">
            <a:avLst/>
          </a:prstGeom>
        </p:spPr>
      </p:pic>
      <p:pic>
        <p:nvPicPr>
          <p:cNvPr id="9" name="Picture 8" descr="sasmita_lab_enhancement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488"/>
            <a:ext cx="9144000" cy="608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0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29210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4300" y="2921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 Luminance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24300" y="292100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300" y="615950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YUV Luminance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4300" y="61087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 Enhancement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5700" y="61595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</a:t>
            </a:r>
            <a:endParaRPr lang="en-US" dirty="0"/>
          </a:p>
        </p:txBody>
      </p:sp>
      <p:pic>
        <p:nvPicPr>
          <p:cNvPr id="16" name="Picture 15" descr="flower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4666" y="870465"/>
            <a:ext cx="2640568" cy="2222501"/>
          </a:xfrm>
          <a:prstGeom prst="rect">
            <a:avLst/>
          </a:prstGeom>
        </p:spPr>
      </p:pic>
      <p:pic>
        <p:nvPicPr>
          <p:cNvPr id="17" name="Picture 16" descr="flower_averag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6164" y="870466"/>
            <a:ext cx="2640570" cy="2222501"/>
          </a:xfrm>
          <a:prstGeom prst="rect">
            <a:avLst/>
          </a:prstGeom>
        </p:spPr>
      </p:pic>
      <p:pic>
        <p:nvPicPr>
          <p:cNvPr id="18" name="Picture 17" descr="flower_xyz_luminance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4767" y="883167"/>
            <a:ext cx="2640566" cy="2197100"/>
          </a:xfrm>
          <a:prstGeom prst="rect">
            <a:avLst/>
          </a:prstGeom>
        </p:spPr>
      </p:pic>
      <p:pic>
        <p:nvPicPr>
          <p:cNvPr id="19" name="Picture 18" descr="flower_yuv_luminance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4665" y="3677165"/>
            <a:ext cx="2640569" cy="2222500"/>
          </a:xfrm>
          <a:prstGeom prst="rect">
            <a:avLst/>
          </a:prstGeom>
        </p:spPr>
      </p:pic>
      <p:pic>
        <p:nvPicPr>
          <p:cNvPr id="20" name="Picture 19" descr="flower_lab_luminance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96166" y="3727966"/>
            <a:ext cx="2640568" cy="2222500"/>
          </a:xfrm>
          <a:prstGeom prst="rect">
            <a:avLst/>
          </a:prstGeom>
        </p:spPr>
      </p:pic>
      <p:pic>
        <p:nvPicPr>
          <p:cNvPr id="21" name="Picture 20" descr="flower_lab_enhancement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4766" y="3740666"/>
            <a:ext cx="2640568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03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100" y="2921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4300" y="2921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 Luminance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1600" y="292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" y="61595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YUV Luminance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4300" y="61087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 Enhancement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5700" y="61595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</a:t>
            </a:r>
            <a:endParaRPr lang="en-US" dirty="0"/>
          </a:p>
        </p:txBody>
      </p:sp>
      <p:pic>
        <p:nvPicPr>
          <p:cNvPr id="2" name="Picture 1" descr="sunri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661432"/>
            <a:ext cx="2247900" cy="2589768"/>
          </a:xfrm>
          <a:prstGeom prst="rect">
            <a:avLst/>
          </a:prstGeom>
        </p:spPr>
      </p:pic>
      <p:pic>
        <p:nvPicPr>
          <p:cNvPr id="4" name="Picture 3" descr="sunrise_averag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661432"/>
            <a:ext cx="2209800" cy="2589768"/>
          </a:xfrm>
          <a:prstGeom prst="rect">
            <a:avLst/>
          </a:prstGeom>
        </p:spPr>
      </p:pic>
      <p:pic>
        <p:nvPicPr>
          <p:cNvPr id="6" name="Picture 5" descr="sunrise_xyz_lumin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661432"/>
            <a:ext cx="2209800" cy="2589768"/>
          </a:xfrm>
          <a:prstGeom prst="rect">
            <a:avLst/>
          </a:prstGeom>
        </p:spPr>
      </p:pic>
      <p:pic>
        <p:nvPicPr>
          <p:cNvPr id="7" name="Picture 6" descr="sunrise_yuv_lumin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429000"/>
            <a:ext cx="2247900" cy="2679700"/>
          </a:xfrm>
          <a:prstGeom prst="rect">
            <a:avLst/>
          </a:prstGeom>
        </p:spPr>
      </p:pic>
      <p:pic>
        <p:nvPicPr>
          <p:cNvPr id="8" name="Picture 7" descr="sunrise_lab_luminanc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3429000"/>
            <a:ext cx="2209800" cy="2679700"/>
          </a:xfrm>
          <a:prstGeom prst="rect">
            <a:avLst/>
          </a:prstGeom>
        </p:spPr>
      </p:pic>
      <p:pic>
        <p:nvPicPr>
          <p:cNvPr id="13" name="Picture 12" descr="sunrise_lab_enhancemen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429000"/>
            <a:ext cx="22098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5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4100" y="2921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64300" y="2921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XYZ Luminance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64000" y="292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" y="61595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YUV Luminance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4300" y="61087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 Enhancement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5700" y="6159500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 Luminance</a:t>
            </a:r>
            <a:endParaRPr lang="en-US" dirty="0"/>
          </a:p>
        </p:txBody>
      </p:sp>
      <p:pic>
        <p:nvPicPr>
          <p:cNvPr id="3" name="Picture 2" descr="test_aver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1092200"/>
            <a:ext cx="1270000" cy="1270000"/>
          </a:xfrm>
          <a:prstGeom prst="rect">
            <a:avLst/>
          </a:prstGeom>
        </p:spPr>
      </p:pic>
      <p:pic>
        <p:nvPicPr>
          <p:cNvPr id="11" name="Picture 10" descr="test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076026"/>
            <a:ext cx="1286174" cy="1286174"/>
          </a:xfrm>
          <a:prstGeom prst="rect">
            <a:avLst/>
          </a:prstGeom>
        </p:spPr>
      </p:pic>
      <p:pic>
        <p:nvPicPr>
          <p:cNvPr id="16" name="Picture 15" descr="test_lab_enhancemen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3644900"/>
            <a:ext cx="1270000" cy="1270000"/>
          </a:xfrm>
          <a:prstGeom prst="rect">
            <a:avLst/>
          </a:prstGeom>
        </p:spPr>
      </p:pic>
      <p:pic>
        <p:nvPicPr>
          <p:cNvPr id="17" name="Picture 16" descr="test_lab_luminanc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644900"/>
            <a:ext cx="1270000" cy="1270000"/>
          </a:xfrm>
          <a:prstGeom prst="rect">
            <a:avLst/>
          </a:prstGeom>
        </p:spPr>
      </p:pic>
      <p:pic>
        <p:nvPicPr>
          <p:cNvPr id="18" name="Picture 17" descr="test_yuv_luminanc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74" y="3644900"/>
            <a:ext cx="1270000" cy="1270000"/>
          </a:xfrm>
          <a:prstGeom prst="rect">
            <a:avLst/>
          </a:prstGeom>
        </p:spPr>
      </p:pic>
      <p:pic>
        <p:nvPicPr>
          <p:cNvPr id="19" name="Picture 18" descr="test_xyz_luminance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092200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5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Understanding Target difference</a:t>
            </a:r>
            <a:endParaRPr lang="en-US" dirty="0"/>
          </a:p>
          <a:p>
            <a:r>
              <a:rPr lang="en-US" dirty="0" smtClean="0"/>
              <a:t>Implementing Optimization</a:t>
            </a:r>
          </a:p>
          <a:p>
            <a:pPr lvl="1"/>
            <a:r>
              <a:rPr lang="en-US" dirty="0" smtClean="0"/>
              <a:t>Taking lot of time </a:t>
            </a:r>
          </a:p>
          <a:p>
            <a:pPr lvl="1"/>
            <a:r>
              <a:rPr lang="en-US" dirty="0" smtClean="0"/>
              <a:t>Setting maximum Iterations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9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</a:p>
          <a:p>
            <a:pPr lvl="1"/>
            <a:r>
              <a:rPr lang="en-US" dirty="0" smtClean="0"/>
              <a:t>On more images</a:t>
            </a:r>
          </a:p>
          <a:p>
            <a:pPr lvl="1"/>
            <a:r>
              <a:rPr lang="en-US" dirty="0" smtClean="0"/>
              <a:t>Increasing number of iterations</a:t>
            </a:r>
          </a:p>
          <a:p>
            <a:pPr lvl="1"/>
            <a:r>
              <a:rPr lang="en-US" dirty="0" smtClean="0"/>
              <a:t>Changing alpha and theta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47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Color2Gray: 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://www.cs.northwestern.edu/~ago820/color2gray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Rgb to </a:t>
            </a:r>
            <a:r>
              <a:rPr lang="en-US" dirty="0"/>
              <a:t>lab 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://stackoverflow.com/questions/13405956/convert-an-image-rgb-lab-with-</a:t>
            </a:r>
            <a:r>
              <a:rPr lang="en-US" dirty="0" smtClean="0">
                <a:hlinkClick r:id="rId3"/>
              </a:rPr>
              <a:t>python</a:t>
            </a:r>
            <a:endParaRPr lang="en-US" dirty="0" smtClean="0"/>
          </a:p>
          <a:p>
            <a:r>
              <a:rPr lang="en-US" dirty="0" smtClean="0"/>
              <a:t>Optimization using python : </a:t>
            </a:r>
            <a:r>
              <a:rPr lang="en-US" dirty="0">
                <a:hlinkClick r:id="rId4"/>
              </a:rPr>
              <a:t>http://docs.scipy.org/doc/scipy/reference/tutorial/</a:t>
            </a:r>
            <a:r>
              <a:rPr lang="en-US" dirty="0" smtClean="0">
                <a:hlinkClick r:id="rId4"/>
              </a:rPr>
              <a:t>optimize.html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558676"/>
            <a:ext cx="8042276" cy="1336956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7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To Gray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Averaging </a:t>
            </a:r>
          </a:p>
          <a:p>
            <a:r>
              <a:rPr lang="en-US" dirty="0" smtClean="0"/>
              <a:t>XYZ Luminance</a:t>
            </a:r>
          </a:p>
          <a:p>
            <a:r>
              <a:rPr lang="en-US" dirty="0" smtClean="0"/>
              <a:t>YUV Luminance</a:t>
            </a:r>
          </a:p>
          <a:p>
            <a:r>
              <a:rPr lang="en-US" dirty="0" smtClean="0"/>
              <a:t>L*a*b Luminance</a:t>
            </a:r>
          </a:p>
          <a:p>
            <a:r>
              <a:rPr lang="en-US" dirty="0" smtClean="0"/>
              <a:t>L*a*b Luminance Enhancement</a:t>
            </a:r>
          </a:p>
          <a:p>
            <a:r>
              <a:rPr lang="en-US" dirty="0" smtClean="0"/>
              <a:t>Color2Gray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8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Averaging method 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9" name="Content Placeholder 8" descr="sasmita.jp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" b="-71"/>
          <a:stretch/>
        </p:blipFill>
        <p:spPr>
          <a:xfrm>
            <a:off x="760941" y="2169853"/>
            <a:ext cx="4418483" cy="2942166"/>
          </a:xfrm>
        </p:spPr>
      </p:pic>
      <p:pic>
        <p:nvPicPr>
          <p:cNvPr id="5" name="Picture 4" descr="sasmita_averag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640936"/>
            <a:ext cx="4418483" cy="29449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05710" y="1131633"/>
            <a:ext cx="471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Computed </a:t>
            </a:r>
            <a:r>
              <a:rPr lang="en-US" dirty="0" smtClean="0"/>
              <a:t>    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/>
              <a:t>+</a:t>
            </a:r>
            <a:r>
              <a:rPr lang="en-US" dirty="0">
                <a:solidFill>
                  <a:srgbClr val="008000"/>
                </a:solidFill>
              </a:rPr>
              <a:t>G</a:t>
            </a:r>
            <a:r>
              <a:rPr lang="en-US" dirty="0"/>
              <a:t>+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dirty="0"/>
              <a:t>)/3 </a:t>
            </a:r>
            <a:r>
              <a:rPr lang="en-US" dirty="0" smtClean="0"/>
              <a:t>   for every </a:t>
            </a:r>
            <a:r>
              <a:rPr lang="en-US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305758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XYZ Luminance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1" y="2003905"/>
            <a:ext cx="4418483" cy="291580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48624"/>
            <a:ext cx="4418483" cy="2944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301" y="831056"/>
            <a:ext cx="7227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Luminance =  (0.2126 *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 </a:t>
            </a:r>
            <a:r>
              <a:rPr lang="en-US" dirty="0" smtClean="0"/>
              <a:t>+  0.7152 * </a:t>
            </a:r>
            <a:r>
              <a:rPr lang="en-US" dirty="0" smtClean="0">
                <a:solidFill>
                  <a:srgbClr val="008000"/>
                </a:solidFill>
              </a:rPr>
              <a:t>G </a:t>
            </a:r>
            <a:r>
              <a:rPr lang="en-US" dirty="0" smtClean="0"/>
              <a:t>+ 0.0722 *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7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YUV Luminance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1" y="2003905"/>
            <a:ext cx="4418483" cy="291580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48624"/>
            <a:ext cx="4418483" cy="2944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3301" y="831056"/>
            <a:ext cx="7227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Luminance =  (0.257 *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R) </a:t>
            </a:r>
            <a:r>
              <a:rPr lang="en-US" dirty="0" smtClean="0"/>
              <a:t>+  (0.504 * </a:t>
            </a:r>
            <a:r>
              <a:rPr lang="en-US" dirty="0" smtClean="0">
                <a:solidFill>
                  <a:srgbClr val="008000"/>
                </a:solidFill>
              </a:rPr>
              <a:t>G) </a:t>
            </a:r>
            <a:r>
              <a:rPr lang="en-US" dirty="0" smtClean="0"/>
              <a:t>+ (0.098 *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dirty="0" smtClean="0"/>
              <a:t>) + 16</a:t>
            </a:r>
            <a:endParaRPr lang="en-US" dirty="0"/>
          </a:p>
        </p:txBody>
      </p:sp>
      <p:pic>
        <p:nvPicPr>
          <p:cNvPr id="3" name="Picture 2" descr="sasmita_yuv_lumina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48624"/>
            <a:ext cx="4418483" cy="29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Lab Luminance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1" y="2003905"/>
            <a:ext cx="4418483" cy="291580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48624"/>
            <a:ext cx="4418483" cy="2944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2456" y="831056"/>
            <a:ext cx="5588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lab = color.rgb2lab(rgb)</a:t>
            </a:r>
          </a:p>
          <a:p>
            <a:endParaRPr lang="en-US" dirty="0"/>
          </a:p>
        </p:txBody>
      </p:sp>
      <p:pic>
        <p:nvPicPr>
          <p:cNvPr id="3" name="Picture 2" descr="sasmita_lab_luminan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48624"/>
            <a:ext cx="4418483" cy="29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3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Lab Luminance Enhancement</a:t>
            </a:r>
            <a:br>
              <a:rPr lang="en-US" sz="4000" dirty="0" smtClean="0"/>
            </a:br>
            <a:endParaRPr lang="en-US" sz="4000" dirty="0"/>
          </a:p>
        </p:txBody>
      </p:sp>
      <p:pic>
        <p:nvPicPr>
          <p:cNvPr id="4" name="Picture 3" descr="sasmita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1" y="2003905"/>
            <a:ext cx="4418483" cy="2915802"/>
          </a:xfrm>
          <a:prstGeom prst="rect">
            <a:avLst/>
          </a:prstGeom>
        </p:spPr>
      </p:pic>
      <p:pic>
        <p:nvPicPr>
          <p:cNvPr id="6" name="Picture 5" descr="sasmita_lumina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48624"/>
            <a:ext cx="4418483" cy="2944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82456" y="831056"/>
            <a:ext cx="4409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(x – min) * (255/(max – min))</a:t>
            </a:r>
          </a:p>
        </p:txBody>
      </p:sp>
      <p:pic>
        <p:nvPicPr>
          <p:cNvPr id="3" name="Picture 2" descr="sasmita_lab_luminance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1" y="1974772"/>
            <a:ext cx="4418483" cy="2944935"/>
          </a:xfrm>
          <a:prstGeom prst="rect">
            <a:avLst/>
          </a:prstGeom>
        </p:spPr>
      </p:pic>
      <p:pic>
        <p:nvPicPr>
          <p:cNvPr id="5" name="Picture 4" descr="sasmita_lab_enhancement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58" y="3461546"/>
            <a:ext cx="4418483" cy="29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7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Color2Gray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Convert rgb color space to L*a*b color space</a:t>
            </a:r>
          </a:p>
          <a:p>
            <a:r>
              <a:rPr lang="en-US" dirty="0" smtClean="0"/>
              <a:t>Compute Target difference</a:t>
            </a:r>
          </a:p>
          <a:p>
            <a:r>
              <a:rPr lang="en-US" dirty="0" smtClean="0"/>
              <a:t>Solve Least square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61434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1311</TotalTime>
  <Words>643</Words>
  <Application>Microsoft Macintosh PowerPoint</Application>
  <PresentationFormat>On-screen Show (4:3)</PresentationFormat>
  <Paragraphs>144</Paragraphs>
  <Slides>28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Breeze</vt:lpstr>
      <vt:lpstr>COLOR TO GRAY METHODS</vt:lpstr>
      <vt:lpstr>Problem:</vt:lpstr>
      <vt:lpstr>Color To Gray methods</vt:lpstr>
      <vt:lpstr>Averaging method  </vt:lpstr>
      <vt:lpstr>XYZ Luminance </vt:lpstr>
      <vt:lpstr>YUV Luminance </vt:lpstr>
      <vt:lpstr>Lab Luminance </vt:lpstr>
      <vt:lpstr>Lab Luminance Enhancement </vt:lpstr>
      <vt:lpstr>Color2Gray Technique</vt:lpstr>
      <vt:lpstr> Target difference</vt:lpstr>
      <vt:lpstr>Target difference contd.</vt:lpstr>
      <vt:lpstr>Least square Optimization</vt:lpstr>
      <vt:lpstr>Color2Gray results</vt:lpstr>
      <vt:lpstr>Learnt/Used</vt:lpstr>
      <vt:lpstr>Results</vt:lpstr>
      <vt:lpstr>Input</vt:lpstr>
      <vt:lpstr>Input</vt:lpstr>
      <vt:lpstr>Input</vt:lpstr>
      <vt:lpstr>Input</vt:lpstr>
      <vt:lpstr>Input</vt:lpstr>
      <vt:lpstr>Input</vt:lpstr>
      <vt:lpstr>PowerPoint Presentation</vt:lpstr>
      <vt:lpstr>PowerPoint Presentation</vt:lpstr>
      <vt:lpstr>PowerPoint Presentation</vt:lpstr>
      <vt:lpstr>Challenges</vt:lpstr>
      <vt:lpstr>Future work</vt:lpstr>
      <vt:lpstr>References</vt:lpstr>
      <vt:lpstr>Questions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TO GREY METHODS</dc:title>
  <dc:creator>Sasmita Sashi</dc:creator>
  <cp:lastModifiedBy>Sasmita Sashi</cp:lastModifiedBy>
  <cp:revision>70</cp:revision>
  <dcterms:created xsi:type="dcterms:W3CDTF">2013-05-06T03:09:23Z</dcterms:created>
  <dcterms:modified xsi:type="dcterms:W3CDTF">2013-06-06T23:01:10Z</dcterms:modified>
</cp:coreProperties>
</file>