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1013"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oniy\Downloads\SONIYA%20FINA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soniy\Downloads\SONIYA%20FINA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[SONIYA FINAL.xlsx]PIVOT TABLE!PivotTable1</c:name>
    <c:fmtId val="3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VALUES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0D94-44AA-BE08-3FCA7F4057D8}"/>
            </c:ext>
          </c:extLst>
        </c:ser>
        <c:ser>
          <c:idx val="1"/>
          <c:order val="1"/>
          <c:tx>
            <c:strRef>
              <c:f>'PIVOT TABLE'!$C$3:$C$4</c:f>
              <c:strCache>
                <c:ptCount val="1"/>
                <c:pt idx="0">
                  <c:v>LOW</c:v>
                </c:pt>
              </c:strCache>
            </c:strRef>
          </c:tx>
          <c:spPr>
            <a:solidFill>
              <a:schemeClr val="accent2"/>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0D94-44AA-BE08-3FCA7F4057D8}"/>
            </c:ext>
          </c:extLst>
        </c:ser>
        <c:ser>
          <c:idx val="2"/>
          <c:order val="2"/>
          <c:tx>
            <c:strRef>
              <c:f>'PIVOT TABLE'!$D$3:$D$4</c:f>
              <c:strCache>
                <c:ptCount val="1"/>
                <c:pt idx="0">
                  <c:v>MED</c:v>
                </c:pt>
              </c:strCache>
            </c:strRef>
          </c:tx>
          <c:spPr>
            <a:solidFill>
              <a:schemeClr val="accent3"/>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0D94-44AA-BE08-3FCA7F4057D8}"/>
            </c:ext>
          </c:extLst>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0D94-44AA-BE08-3FCA7F4057D8}"/>
            </c:ext>
          </c:extLst>
        </c:ser>
        <c:dLbls>
          <c:showLegendKey val="0"/>
          <c:showVal val="0"/>
          <c:showCatName val="0"/>
          <c:showSerName val="0"/>
          <c:showPercent val="0"/>
          <c:showBubbleSize val="0"/>
        </c:dLbls>
        <c:gapWidth val="219"/>
        <c:overlap val="-27"/>
        <c:axId val="618570703"/>
        <c:axId val="618573199"/>
      </c:barChart>
      <c:catAx>
        <c:axId val="618570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573199"/>
        <c:crosses val="autoZero"/>
        <c:auto val="1"/>
        <c:lblAlgn val="ctr"/>
        <c:lblOffset val="100"/>
        <c:noMultiLvlLbl val="0"/>
      </c:catAx>
      <c:valAx>
        <c:axId val="618573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570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[SONIYA FINAL.xlsx]PIVOT TABLE!PivotTable1</c:name>
    <c:fmtId val="40"/>
  </c:pivotSource>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51"/>
        <c:spPr>
          <a:solidFill>
            <a:schemeClr val="accent3"/>
          </a:solidFill>
          <a:ln>
            <a:noFill/>
          </a:ln>
          <a:effectLst/>
          <a:scene3d>
            <a:camera prst="orthographicFront"/>
            <a:lightRig rig="brightRoom" dir="t"/>
          </a:scene3d>
          <a:sp3d prstMaterial="flat">
            <a:bevelT w="50800" h="101600" prst="angle"/>
            <a:contourClr>
              <a:srgbClr val="000000"/>
            </a:contourClr>
          </a:sp3d>
        </c:spPr>
      </c:pivotFmt>
      <c:pivotFmt>
        <c:idx val="52"/>
        <c:spPr>
          <a:solidFill>
            <a:schemeClr val="accent4"/>
          </a:solidFill>
          <a:ln>
            <a:noFill/>
          </a:ln>
          <a:effectLst/>
          <a:scene3d>
            <a:camera prst="orthographicFront"/>
            <a:lightRig rig="brightRoom" dir="t"/>
          </a:scene3d>
          <a:sp3d prstMaterial="flat">
            <a:bevelT w="50800" h="101600" prst="angle"/>
            <a:contourClr>
              <a:srgbClr val="000000"/>
            </a:contourClr>
          </a:sp3d>
        </c:spPr>
      </c:pivotFmt>
      <c:pivotFmt>
        <c:idx val="53"/>
        <c:spPr>
          <a:solidFill>
            <a:schemeClr val="accent5"/>
          </a:solidFill>
          <a:ln>
            <a:noFill/>
          </a:ln>
          <a:effectLst/>
          <a:scene3d>
            <a:camera prst="orthographicFront"/>
            <a:lightRig rig="brightRoom" dir="t"/>
          </a:scene3d>
          <a:sp3d prstMaterial="flat">
            <a:bevelT w="50800" h="101600" prst="angle"/>
            <a:contourClr>
              <a:srgbClr val="000000"/>
            </a:contourClr>
          </a:sp3d>
        </c:spPr>
      </c:pivotFmt>
      <c:pivotFmt>
        <c:idx val="54"/>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55"/>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56"/>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57"/>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58"/>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5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62"/>
        <c:spPr>
          <a:solidFill>
            <a:schemeClr val="accent3"/>
          </a:solidFill>
          <a:ln>
            <a:noFill/>
          </a:ln>
          <a:effectLst/>
          <a:scene3d>
            <a:camera prst="orthographicFront"/>
            <a:lightRig rig="brightRoom" dir="t"/>
          </a:scene3d>
          <a:sp3d prstMaterial="flat">
            <a:bevelT w="50800" h="101600" prst="angle"/>
            <a:contourClr>
              <a:srgbClr val="000000"/>
            </a:contourClr>
          </a:sp3d>
        </c:spPr>
      </c:pivotFmt>
      <c:pivotFmt>
        <c:idx val="63"/>
        <c:spPr>
          <a:solidFill>
            <a:schemeClr val="accent4"/>
          </a:solidFill>
          <a:ln>
            <a:noFill/>
          </a:ln>
          <a:effectLst/>
          <a:scene3d>
            <a:camera prst="orthographicFront"/>
            <a:lightRig rig="brightRoom" dir="t"/>
          </a:scene3d>
          <a:sp3d prstMaterial="flat">
            <a:bevelT w="50800" h="101600" prst="angle"/>
            <a:contourClr>
              <a:srgbClr val="000000"/>
            </a:contourClr>
          </a:sp3d>
        </c:spPr>
      </c:pivotFmt>
      <c:pivotFmt>
        <c:idx val="64"/>
        <c:spPr>
          <a:solidFill>
            <a:schemeClr val="accent5"/>
          </a:solidFill>
          <a:ln>
            <a:noFill/>
          </a:ln>
          <a:effectLst/>
          <a:scene3d>
            <a:camera prst="orthographicFront"/>
            <a:lightRig rig="brightRoom" dir="t"/>
          </a:scene3d>
          <a:sp3d prstMaterial="flat">
            <a:bevelT w="50800" h="101600" prst="angle"/>
            <a:contourClr>
              <a:srgbClr val="000000"/>
            </a:contourClr>
          </a:sp3d>
        </c:spPr>
      </c:pivotFmt>
      <c:pivotFmt>
        <c:idx val="65"/>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66"/>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67"/>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68"/>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69"/>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7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73"/>
        <c:spPr>
          <a:solidFill>
            <a:schemeClr val="accent3"/>
          </a:solidFill>
          <a:ln>
            <a:noFill/>
          </a:ln>
          <a:effectLst/>
          <a:scene3d>
            <a:camera prst="orthographicFront"/>
            <a:lightRig rig="brightRoom" dir="t"/>
          </a:scene3d>
          <a:sp3d prstMaterial="flat">
            <a:bevelT w="50800" h="101600" prst="angle"/>
            <a:contourClr>
              <a:srgbClr val="000000"/>
            </a:contourClr>
          </a:sp3d>
        </c:spPr>
      </c:pivotFmt>
      <c:pivotFmt>
        <c:idx val="74"/>
        <c:spPr>
          <a:solidFill>
            <a:schemeClr val="accent4"/>
          </a:solidFill>
          <a:ln>
            <a:noFill/>
          </a:ln>
          <a:effectLst/>
          <a:scene3d>
            <a:camera prst="orthographicFront"/>
            <a:lightRig rig="brightRoom" dir="t"/>
          </a:scene3d>
          <a:sp3d prstMaterial="flat">
            <a:bevelT w="50800" h="101600" prst="angle"/>
            <a:contourClr>
              <a:srgbClr val="000000"/>
            </a:contourClr>
          </a:sp3d>
        </c:spPr>
      </c:pivotFmt>
      <c:pivotFmt>
        <c:idx val="75"/>
        <c:spPr>
          <a:solidFill>
            <a:schemeClr val="accent5"/>
          </a:solidFill>
          <a:ln>
            <a:noFill/>
          </a:ln>
          <a:effectLst/>
          <a:scene3d>
            <a:camera prst="orthographicFront"/>
            <a:lightRig rig="brightRoom" dir="t"/>
          </a:scene3d>
          <a:sp3d prstMaterial="flat">
            <a:bevelT w="50800" h="101600" prst="angle"/>
            <a:contourClr>
              <a:srgbClr val="000000"/>
            </a:contourClr>
          </a:sp3d>
        </c:spPr>
      </c:pivotFmt>
      <c:pivotFmt>
        <c:idx val="76"/>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77"/>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78"/>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79"/>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8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8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3"/>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84"/>
        <c:spPr>
          <a:solidFill>
            <a:schemeClr val="accent3"/>
          </a:solidFill>
          <a:ln>
            <a:noFill/>
          </a:ln>
          <a:effectLst/>
          <a:scene3d>
            <a:camera prst="orthographicFront"/>
            <a:lightRig rig="brightRoom" dir="t"/>
          </a:scene3d>
          <a:sp3d prstMaterial="flat">
            <a:bevelT w="50800" h="101600" prst="angle"/>
            <a:contourClr>
              <a:srgbClr val="000000"/>
            </a:contourClr>
          </a:sp3d>
        </c:spPr>
      </c:pivotFmt>
      <c:pivotFmt>
        <c:idx val="85"/>
        <c:spPr>
          <a:solidFill>
            <a:schemeClr val="accent4"/>
          </a:solidFill>
          <a:ln>
            <a:noFill/>
          </a:ln>
          <a:effectLst/>
          <a:scene3d>
            <a:camera prst="orthographicFront"/>
            <a:lightRig rig="brightRoom" dir="t"/>
          </a:scene3d>
          <a:sp3d prstMaterial="flat">
            <a:bevelT w="50800" h="101600" prst="angle"/>
            <a:contourClr>
              <a:srgbClr val="000000"/>
            </a:contourClr>
          </a:sp3d>
        </c:spPr>
      </c:pivotFmt>
      <c:pivotFmt>
        <c:idx val="86"/>
        <c:spPr>
          <a:solidFill>
            <a:schemeClr val="accent5"/>
          </a:solidFill>
          <a:ln>
            <a:noFill/>
          </a:ln>
          <a:effectLst/>
          <a:scene3d>
            <a:camera prst="orthographicFront"/>
            <a:lightRig rig="brightRoom" dir="t"/>
          </a:scene3d>
          <a:sp3d prstMaterial="flat">
            <a:bevelT w="50800" h="101600" prst="angle"/>
            <a:contourClr>
              <a:srgbClr val="000000"/>
            </a:contourClr>
          </a:sp3d>
        </c:spPr>
      </c:pivotFmt>
      <c:pivotFmt>
        <c:idx val="87"/>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88"/>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89"/>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9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91"/>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pivotFmt>
      <c:pivotFmt>
        <c:idx val="9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'PIVOT TABLE'!$B$3:$B$4</c:f>
              <c:strCache>
                <c:ptCount val="1"/>
                <c:pt idx="0">
                  <c:v>HIGH</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F9E-41CF-88D4-DEE520E24A9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F9E-41CF-88D4-DEE520E24A9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F9E-41CF-88D4-DEE520E24A9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F9E-41CF-88D4-DEE520E24A9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4F9E-41CF-88D4-DEE520E24A9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4F9E-41CF-88D4-DEE520E24A9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4F9E-41CF-88D4-DEE520E24A9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4F9E-41CF-88D4-DEE520E24A9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4F9E-41CF-88D4-DEE520E24A9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4F9E-41CF-88D4-DEE520E24A9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4F9E-41CF-88D4-DEE520E24A96}"/>
            </c:ext>
          </c:extLst>
        </c:ser>
        <c:ser>
          <c:idx val="1"/>
          <c:order val="1"/>
          <c:tx>
            <c:strRef>
              <c:f>'PIVOT TABLE'!$C$3:$C$4</c:f>
              <c:strCache>
                <c:ptCount val="1"/>
                <c:pt idx="0">
                  <c:v>LOW</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6-4F9E-41CF-88D4-DEE520E24A9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8-4F9E-41CF-88D4-DEE520E24A9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A-4F9E-41CF-88D4-DEE520E24A9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C-4F9E-41CF-88D4-DEE520E24A9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E-4F9E-41CF-88D4-DEE520E24A9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0-4F9E-41CF-88D4-DEE520E24A9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2-4F9E-41CF-88D4-DEE520E24A9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4-4F9E-41CF-88D4-DEE520E24A9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6-4F9E-41CF-88D4-DEE520E24A9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8-4F9E-41CF-88D4-DEE520E24A9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4F9E-41CF-88D4-DEE520E24A96}"/>
            </c:ext>
          </c:extLst>
        </c:ser>
        <c:ser>
          <c:idx val="2"/>
          <c:order val="2"/>
          <c:tx>
            <c:strRef>
              <c:f>'PIVOT TABLE'!$D$3:$D$4</c:f>
              <c:strCache>
                <c:ptCount val="1"/>
                <c:pt idx="0">
                  <c:v>MED</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B-4F9E-41CF-88D4-DEE520E24A9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D-4F9E-41CF-88D4-DEE520E24A9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F-4F9E-41CF-88D4-DEE520E24A9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1-4F9E-41CF-88D4-DEE520E24A9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3-4F9E-41CF-88D4-DEE520E24A9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5-4F9E-41CF-88D4-DEE520E24A9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7-4F9E-41CF-88D4-DEE520E24A9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9-4F9E-41CF-88D4-DEE520E24A9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B-4F9E-41CF-88D4-DEE520E24A9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D-4F9E-41CF-88D4-DEE520E24A9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4F9E-41CF-88D4-DEE520E24A96}"/>
            </c:ext>
          </c:extLst>
        </c:ser>
        <c:ser>
          <c:idx val="3"/>
          <c:order val="3"/>
          <c:tx>
            <c:strRef>
              <c:f>'PIVOT TABLE'!$E$3:$E$4</c:f>
              <c:strCache>
                <c:ptCount val="1"/>
                <c:pt idx="0">
                  <c:v>VERY HIGH</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0-4F9E-41CF-88D4-DEE520E24A9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2-4F9E-41CF-88D4-DEE520E24A9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4-4F9E-41CF-88D4-DEE520E24A9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6-4F9E-41CF-88D4-DEE520E24A9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8-4F9E-41CF-88D4-DEE520E24A9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A-4F9E-41CF-88D4-DEE520E24A9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C-4F9E-41CF-88D4-DEE520E24A9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E-4F9E-41CF-88D4-DEE520E24A9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0-4F9E-41CF-88D4-DEE520E24A9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2-4F9E-41CF-88D4-DEE520E24A9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4F9E-41CF-88D4-DEE520E24A9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hyperlink" Target="https://svgsilh.com/607d8b/image/42691.html" TargetMode="External" /><Relationship Id="rId4" Type="http://schemas.openxmlformats.org/officeDocument/2006/relationships/image" Target="../media/image9.sv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NAME:DEEPIKA</a:t>
            </a:r>
          </a:p>
          <a:p>
            <a:r>
              <a:rPr lang="en-US" sz="2400" dirty="0"/>
              <a:t>REGISTER NO:322200070</a:t>
            </a:r>
          </a:p>
          <a:p>
            <a:r>
              <a:rPr lang="en-US" sz="2400" dirty="0"/>
              <a:t>DEPARTMENT:B.COM HONOURS</a:t>
            </a:r>
          </a:p>
          <a:p>
            <a:r>
              <a:rPr lang="en-US" sz="2400" dirty="0"/>
              <a:t>COLLEGE:SHRI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C343FB14-6DD9-F641-E82C-99C04A2C4DF3}"/>
              </a:ext>
            </a:extLst>
          </p:cNvPr>
          <p:cNvSpPr>
            <a:spLocks noChangeArrowheads="1"/>
          </p:cNvSpPr>
          <p:nvPr/>
        </p:nvSpPr>
        <p:spPr bwMode="auto">
          <a:xfrm>
            <a:off x="649013" y="991000"/>
            <a:ext cx="9637987"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 was collected through the </a:t>
            </a:r>
            <a:r>
              <a:rPr kumimoji="0" lang="en-US" altLang="en-US" sz="1800" b="0" i="0" u="none" strike="noStrike" cap="none" normalizeH="0" baseline="0" dirty="0" err="1">
                <a:ln>
                  <a:noFill/>
                </a:ln>
                <a:solidFill>
                  <a:schemeClr val="tx1"/>
                </a:solidFill>
                <a:effectLst/>
                <a:latin typeface="Arial" panose="020B0604020202020204" pitchFamily="34" charset="0"/>
              </a:rPr>
              <a:t>Edunet</a:t>
            </a:r>
            <a:r>
              <a:rPr kumimoji="0" lang="en-US" altLang="en-US" sz="1800" b="0" i="0" u="none" strike="noStrike" cap="none" normalizeH="0" baseline="0" dirty="0">
                <a:ln>
                  <a:noFill/>
                </a:ln>
                <a:solidFill>
                  <a:schemeClr val="tx1"/>
                </a:solidFill>
                <a:effectLst/>
                <a:latin typeface="Arial" panose="020B0604020202020204" pitchFamily="34" charset="0"/>
              </a:rPr>
              <a:t> dashboard.</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Feature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Ten specific features were selected for data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Missing values were identified and filtered out.</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Level Calculation: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performance level was determined using a formula based on the current employee rating.</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Summary: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Certain features were organized into rows, columns, headings, and other categories.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completing the pivot table, a graph was created for clear and precise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2156017634"/>
              </p:ext>
            </p:extLst>
          </p:nvPr>
        </p:nvGraphicFramePr>
        <p:xfrm>
          <a:off x="561180" y="1758949"/>
          <a:ext cx="5262563" cy="3603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00000000-0008-0000-0200-000004000000}"/>
              </a:ext>
            </a:extLst>
          </p:cNvPr>
          <p:cNvGraphicFramePr>
            <a:graphicFrameLocks/>
          </p:cNvGraphicFramePr>
          <p:nvPr>
            <p:extLst>
              <p:ext uri="{D42A27DB-BD31-4B8C-83A1-F6EECF244321}">
                <p14:modId xmlns:p14="http://schemas.microsoft.com/office/powerpoint/2010/main" val="631114337"/>
              </p:ext>
            </p:extLst>
          </p:nvPr>
        </p:nvGraphicFramePr>
        <p:xfrm>
          <a:off x="6144556" y="1794196"/>
          <a:ext cx="4407397" cy="356456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93B0A9-5ABA-0EBE-EC38-206C6668D15C}"/>
              </a:ext>
            </a:extLst>
          </p:cNvPr>
          <p:cNvSpPr txBox="1"/>
          <p:nvPr/>
        </p:nvSpPr>
        <p:spPr>
          <a:xfrm>
            <a:off x="755332" y="1458287"/>
            <a:ext cx="8496096" cy="2585323"/>
          </a:xfrm>
          <a:prstGeom prst="rect">
            <a:avLst/>
          </a:prstGeom>
          <a:noFill/>
        </p:spPr>
        <p:txBody>
          <a:bodyPr wrap="square" anchor="t">
            <a:spAutoFit/>
          </a:bodyPr>
          <a:lstStyle/>
          <a:p>
            <a:r>
              <a:rPr lang="en-US" dirty="0"/>
              <a:t>Employees are extremely crucial to any firm. From the Employee Performance</a:t>
            </a:r>
          </a:p>
          <a:p>
            <a:r>
              <a:rPr lang="en-US" dirty="0"/>
              <a:t>Analysis, When analyzing employee performance, we might conclude that typical</a:t>
            </a:r>
          </a:p>
          <a:p>
            <a:r>
              <a:rPr lang="en-US" dirty="0"/>
              <a:t>working employees out number other sorts of employees. We can motivate them by</a:t>
            </a:r>
          </a:p>
          <a:p>
            <a:r>
              <a:rPr lang="en-US" dirty="0"/>
              <a:t>giving them both monetary or non monetary benefits to improve their performance.</a:t>
            </a:r>
          </a:p>
          <a:p>
            <a:r>
              <a:rPr lang="en-US" dirty="0"/>
              <a:t>Financial incentives include monetary rewards like bonuses and salaries, whereas</a:t>
            </a:r>
          </a:p>
          <a:p>
            <a:r>
              <a:rPr lang="en-US" dirty="0"/>
              <a:t>non-financial incentives include non-monetary rewards like recognition and job</a:t>
            </a:r>
          </a:p>
          <a:p>
            <a:r>
              <a:rPr lang="en-US" dirty="0"/>
              <a:t>satisfaction. We can also encourage friendly competition among the employees.</a:t>
            </a:r>
          </a:p>
          <a:p>
            <a:r>
              <a:rPr lang="en-US" dirty="0"/>
              <a:t>Theyshouldbeassignedwiththeworkwithbestsuitedtotheircapabilityandtalent.</a:t>
            </a:r>
          </a:p>
          <a:p>
            <a:r>
              <a:rPr lang="en-US" dirty="0"/>
              <a:t>So, we can achieve the organizational objectives and improve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13587" y="20193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509A092-EE1C-EE13-A306-0C27C428D032}"/>
              </a:ext>
            </a:extLst>
          </p:cNvPr>
          <p:cNvSpPr txBox="1"/>
          <p:nvPr/>
        </p:nvSpPr>
        <p:spPr>
          <a:xfrm>
            <a:off x="774445" y="1437901"/>
            <a:ext cx="6099048" cy="369332"/>
          </a:xfrm>
          <a:prstGeom prst="rect">
            <a:avLst/>
          </a:prstGeom>
          <a:noFill/>
        </p:spPr>
        <p:txBody>
          <a:bodyPr wrap="square">
            <a:spAutoFit/>
          </a:bodyPr>
          <a:lstStyle/>
          <a:p>
            <a:r>
              <a:rPr lang="en-IN" dirty="0"/>
              <a:t>1.Identifying Strengths and Weaknesses</a:t>
            </a:r>
          </a:p>
        </p:txBody>
      </p:sp>
      <p:sp>
        <p:nvSpPr>
          <p:cNvPr id="14" name="TextBox 13">
            <a:extLst>
              <a:ext uri="{FF2B5EF4-FFF2-40B4-BE49-F238E27FC236}">
                <a16:creationId xmlns:a16="http://schemas.microsoft.com/office/drawing/2014/main" id="{524EA26C-36D8-66E7-4C73-58BC7D964C2C}"/>
              </a:ext>
            </a:extLst>
          </p:cNvPr>
          <p:cNvSpPr txBox="1"/>
          <p:nvPr/>
        </p:nvSpPr>
        <p:spPr>
          <a:xfrm>
            <a:off x="754189" y="1857375"/>
            <a:ext cx="6099048" cy="369332"/>
          </a:xfrm>
          <a:prstGeom prst="rect">
            <a:avLst/>
          </a:prstGeom>
          <a:noFill/>
        </p:spPr>
        <p:txBody>
          <a:bodyPr wrap="square">
            <a:spAutoFit/>
          </a:bodyPr>
          <a:lstStyle/>
          <a:p>
            <a:r>
              <a:rPr lang="en-IN" dirty="0"/>
              <a:t>2.Enhancing Productivity</a:t>
            </a:r>
          </a:p>
        </p:txBody>
      </p:sp>
      <p:sp>
        <p:nvSpPr>
          <p:cNvPr id="16" name="TextBox 15">
            <a:extLst>
              <a:ext uri="{FF2B5EF4-FFF2-40B4-BE49-F238E27FC236}">
                <a16:creationId xmlns:a16="http://schemas.microsoft.com/office/drawing/2014/main" id="{DDA848F3-7532-17D8-0267-D523340FCF2A}"/>
              </a:ext>
            </a:extLst>
          </p:cNvPr>
          <p:cNvSpPr txBox="1"/>
          <p:nvPr/>
        </p:nvSpPr>
        <p:spPr>
          <a:xfrm>
            <a:off x="774445" y="2279934"/>
            <a:ext cx="6099048" cy="369332"/>
          </a:xfrm>
          <a:prstGeom prst="rect">
            <a:avLst/>
          </a:prstGeom>
          <a:noFill/>
        </p:spPr>
        <p:txBody>
          <a:bodyPr wrap="square">
            <a:spAutoFit/>
          </a:bodyPr>
          <a:lstStyle/>
          <a:p>
            <a:r>
              <a:rPr lang="en-IN" dirty="0"/>
              <a:t>3.Informed Decision-Making</a:t>
            </a:r>
          </a:p>
        </p:txBody>
      </p:sp>
      <p:sp>
        <p:nvSpPr>
          <p:cNvPr id="18" name="TextBox 17">
            <a:extLst>
              <a:ext uri="{FF2B5EF4-FFF2-40B4-BE49-F238E27FC236}">
                <a16:creationId xmlns:a16="http://schemas.microsoft.com/office/drawing/2014/main" id="{75D94424-9D98-4CB9-EA51-F6455AE7310E}"/>
              </a:ext>
            </a:extLst>
          </p:cNvPr>
          <p:cNvSpPr txBox="1"/>
          <p:nvPr/>
        </p:nvSpPr>
        <p:spPr>
          <a:xfrm>
            <a:off x="774445" y="2680811"/>
            <a:ext cx="6099048" cy="369332"/>
          </a:xfrm>
          <a:prstGeom prst="rect">
            <a:avLst/>
          </a:prstGeom>
          <a:noFill/>
        </p:spPr>
        <p:txBody>
          <a:bodyPr wrap="square">
            <a:spAutoFit/>
          </a:bodyPr>
          <a:lstStyle/>
          <a:p>
            <a:r>
              <a:rPr lang="en-IN" dirty="0"/>
              <a:t>4.Employee Development and Growth</a:t>
            </a:r>
          </a:p>
        </p:txBody>
      </p:sp>
      <p:sp>
        <p:nvSpPr>
          <p:cNvPr id="20" name="TextBox 19">
            <a:extLst>
              <a:ext uri="{FF2B5EF4-FFF2-40B4-BE49-F238E27FC236}">
                <a16:creationId xmlns:a16="http://schemas.microsoft.com/office/drawing/2014/main" id="{B49C7B9D-44A7-A1E6-BC9E-036BA49103DD}"/>
              </a:ext>
            </a:extLst>
          </p:cNvPr>
          <p:cNvSpPr txBox="1"/>
          <p:nvPr/>
        </p:nvSpPr>
        <p:spPr>
          <a:xfrm>
            <a:off x="774445" y="3111341"/>
            <a:ext cx="6099048" cy="369332"/>
          </a:xfrm>
          <a:prstGeom prst="rect">
            <a:avLst/>
          </a:prstGeom>
          <a:noFill/>
        </p:spPr>
        <p:txBody>
          <a:bodyPr wrap="square">
            <a:spAutoFit/>
          </a:bodyPr>
          <a:lstStyle/>
          <a:p>
            <a:r>
              <a:rPr lang="en-US" dirty="0"/>
              <a:t>5.Aligning Individual Goals with Organizational Objectives</a:t>
            </a:r>
            <a:endParaRPr lang="en-IN" dirty="0"/>
          </a:p>
        </p:txBody>
      </p:sp>
      <p:sp>
        <p:nvSpPr>
          <p:cNvPr id="22" name="TextBox 21">
            <a:extLst>
              <a:ext uri="{FF2B5EF4-FFF2-40B4-BE49-F238E27FC236}">
                <a16:creationId xmlns:a16="http://schemas.microsoft.com/office/drawing/2014/main" id="{C255919E-B86E-A53E-DC0A-1E4E79EBED26}"/>
              </a:ext>
            </a:extLst>
          </p:cNvPr>
          <p:cNvSpPr txBox="1"/>
          <p:nvPr/>
        </p:nvSpPr>
        <p:spPr>
          <a:xfrm>
            <a:off x="754189" y="3518328"/>
            <a:ext cx="6099048" cy="369332"/>
          </a:xfrm>
          <a:prstGeom prst="rect">
            <a:avLst/>
          </a:prstGeom>
          <a:noFill/>
        </p:spPr>
        <p:txBody>
          <a:bodyPr wrap="square">
            <a:spAutoFit/>
          </a:bodyPr>
          <a:lstStyle/>
          <a:p>
            <a:r>
              <a:rPr lang="en-IN" dirty="0"/>
              <a:t>6.Enhancing Employee Engagement</a:t>
            </a:r>
          </a:p>
        </p:txBody>
      </p:sp>
      <p:sp>
        <p:nvSpPr>
          <p:cNvPr id="24" name="TextBox 23">
            <a:extLst>
              <a:ext uri="{FF2B5EF4-FFF2-40B4-BE49-F238E27FC236}">
                <a16:creationId xmlns:a16="http://schemas.microsoft.com/office/drawing/2014/main" id="{C5098555-BE52-1840-4A73-0270A6CBCFB3}"/>
              </a:ext>
            </a:extLst>
          </p:cNvPr>
          <p:cNvSpPr txBox="1"/>
          <p:nvPr/>
        </p:nvSpPr>
        <p:spPr>
          <a:xfrm>
            <a:off x="774445" y="3959543"/>
            <a:ext cx="6099048" cy="369332"/>
          </a:xfrm>
          <a:prstGeom prst="rect">
            <a:avLst/>
          </a:prstGeom>
          <a:noFill/>
        </p:spPr>
        <p:txBody>
          <a:bodyPr wrap="square">
            <a:spAutoFit/>
          </a:bodyPr>
          <a:lstStyle/>
          <a:p>
            <a:r>
              <a:rPr lang="en-IN" dirty="0"/>
              <a:t>7.Improving Team Dynamics</a:t>
            </a:r>
          </a:p>
        </p:txBody>
      </p:sp>
      <p:sp>
        <p:nvSpPr>
          <p:cNvPr id="26" name="TextBox 25">
            <a:extLst>
              <a:ext uri="{FF2B5EF4-FFF2-40B4-BE49-F238E27FC236}">
                <a16:creationId xmlns:a16="http://schemas.microsoft.com/office/drawing/2014/main" id="{01CB524F-1510-987F-6F88-E148DEC71E3F}"/>
              </a:ext>
            </a:extLst>
          </p:cNvPr>
          <p:cNvSpPr txBox="1"/>
          <p:nvPr/>
        </p:nvSpPr>
        <p:spPr>
          <a:xfrm>
            <a:off x="774445" y="4349735"/>
            <a:ext cx="6099048" cy="369332"/>
          </a:xfrm>
          <a:prstGeom prst="rect">
            <a:avLst/>
          </a:prstGeom>
          <a:noFill/>
        </p:spPr>
        <p:txBody>
          <a:bodyPr wrap="square">
            <a:spAutoFit/>
          </a:bodyPr>
          <a:lstStyle/>
          <a:p>
            <a:r>
              <a:rPr lang="en-IN" dirty="0"/>
              <a:t>8.Ensuring Accountability</a:t>
            </a:r>
          </a:p>
        </p:txBody>
      </p:sp>
      <p:sp>
        <p:nvSpPr>
          <p:cNvPr id="28" name="TextBox 27">
            <a:extLst>
              <a:ext uri="{FF2B5EF4-FFF2-40B4-BE49-F238E27FC236}">
                <a16:creationId xmlns:a16="http://schemas.microsoft.com/office/drawing/2014/main" id="{CE80293D-26C4-1B68-F367-452A21080882}"/>
              </a:ext>
            </a:extLst>
          </p:cNvPr>
          <p:cNvSpPr txBox="1"/>
          <p:nvPr/>
        </p:nvSpPr>
        <p:spPr>
          <a:xfrm>
            <a:off x="774445" y="4774630"/>
            <a:ext cx="6099048" cy="369332"/>
          </a:xfrm>
          <a:prstGeom prst="rect">
            <a:avLst/>
          </a:prstGeom>
          <a:noFill/>
        </p:spPr>
        <p:txBody>
          <a:bodyPr wrap="square">
            <a:spAutoFit/>
          </a:bodyPr>
          <a:lstStyle/>
          <a:p>
            <a:r>
              <a:rPr lang="en-IN" dirty="0"/>
              <a:t>9.Benchmarking and Competitiveness</a:t>
            </a:r>
          </a:p>
        </p:txBody>
      </p:sp>
      <p:sp>
        <p:nvSpPr>
          <p:cNvPr id="30" name="TextBox 29">
            <a:extLst>
              <a:ext uri="{FF2B5EF4-FFF2-40B4-BE49-F238E27FC236}">
                <a16:creationId xmlns:a16="http://schemas.microsoft.com/office/drawing/2014/main" id="{042CD8B1-148C-740C-43A7-1F7250532C1D}"/>
              </a:ext>
            </a:extLst>
          </p:cNvPr>
          <p:cNvSpPr txBox="1"/>
          <p:nvPr/>
        </p:nvSpPr>
        <p:spPr>
          <a:xfrm>
            <a:off x="726757" y="5201302"/>
            <a:ext cx="6099048" cy="369332"/>
          </a:xfrm>
          <a:prstGeom prst="rect">
            <a:avLst/>
          </a:prstGeom>
          <a:noFill/>
        </p:spPr>
        <p:txBody>
          <a:bodyPr wrap="square">
            <a:spAutoFit/>
          </a:bodyPr>
          <a:lstStyle/>
          <a:p>
            <a:r>
              <a:rPr lang="en-IN" dirty="0"/>
              <a:t>10.Identifying High Potential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09600" y="1910149"/>
            <a:ext cx="7924800" cy="4154984"/>
          </a:xfrm>
          <a:prstGeom prst="rect">
            <a:avLst/>
          </a:prstGeom>
          <a:noFill/>
        </p:spPr>
        <p:txBody>
          <a:bodyPr wrap="square" rtlCol="0">
            <a:spAutoFit/>
          </a:bodyPr>
          <a:lstStyle/>
          <a:p>
            <a:pPr algn="just"/>
            <a:r>
              <a:rPr lang="en-US" sz="2400" dirty="0"/>
              <a:t>This project aims to develop a comprehensive system for analyzing employee performance using Microsoft Excel. The system will be designed to help organizations efficiently track, evaluate, and report on employee performance metrics. Excel will serve as the primary tool due to its accessibility, versatility, and powerful data analysis capabilities. The project will focus on creating a user-friendly framework that enables organizations to collect performance data, perform detailed analyses, generate insightful visualizations, and produce actionable reports.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3B13B29-0F68-BE23-18D3-CA29C0D90C6D}"/>
              </a:ext>
            </a:extLst>
          </p:cNvPr>
          <p:cNvSpPr txBox="1"/>
          <p:nvPr/>
        </p:nvSpPr>
        <p:spPr>
          <a:xfrm>
            <a:off x="696404" y="1695450"/>
            <a:ext cx="6099048" cy="369332"/>
          </a:xfrm>
          <a:prstGeom prst="rect">
            <a:avLst/>
          </a:prstGeom>
          <a:noFill/>
        </p:spPr>
        <p:txBody>
          <a:bodyPr wrap="square">
            <a:spAutoFit/>
          </a:bodyPr>
          <a:lstStyle/>
          <a:p>
            <a:r>
              <a:rPr lang="en-IN" dirty="0"/>
              <a:t>1.Human Resources (HR) Professionals</a:t>
            </a:r>
          </a:p>
        </p:txBody>
      </p:sp>
      <p:sp>
        <p:nvSpPr>
          <p:cNvPr id="11" name="TextBox 10">
            <a:extLst>
              <a:ext uri="{FF2B5EF4-FFF2-40B4-BE49-F238E27FC236}">
                <a16:creationId xmlns:a16="http://schemas.microsoft.com/office/drawing/2014/main" id="{C77B15E8-942C-FD76-39FB-1BF9CC702076}"/>
              </a:ext>
            </a:extLst>
          </p:cNvPr>
          <p:cNvSpPr txBox="1"/>
          <p:nvPr/>
        </p:nvSpPr>
        <p:spPr>
          <a:xfrm>
            <a:off x="696404" y="2120132"/>
            <a:ext cx="6099048" cy="369332"/>
          </a:xfrm>
          <a:prstGeom prst="rect">
            <a:avLst/>
          </a:prstGeom>
          <a:noFill/>
        </p:spPr>
        <p:txBody>
          <a:bodyPr wrap="square">
            <a:spAutoFit/>
          </a:bodyPr>
          <a:lstStyle/>
          <a:p>
            <a:r>
              <a:rPr lang="en-IN" dirty="0"/>
              <a:t>2.Managers and Team Leaders</a:t>
            </a:r>
          </a:p>
        </p:txBody>
      </p:sp>
      <p:sp>
        <p:nvSpPr>
          <p:cNvPr id="13" name="TextBox 12">
            <a:extLst>
              <a:ext uri="{FF2B5EF4-FFF2-40B4-BE49-F238E27FC236}">
                <a16:creationId xmlns:a16="http://schemas.microsoft.com/office/drawing/2014/main" id="{B9FEC175-3CE4-7471-A6E0-EC587CCE9644}"/>
              </a:ext>
            </a:extLst>
          </p:cNvPr>
          <p:cNvSpPr txBox="1"/>
          <p:nvPr/>
        </p:nvSpPr>
        <p:spPr>
          <a:xfrm>
            <a:off x="696404" y="2544814"/>
            <a:ext cx="6099048" cy="369332"/>
          </a:xfrm>
          <a:prstGeom prst="rect">
            <a:avLst/>
          </a:prstGeom>
          <a:noFill/>
        </p:spPr>
        <p:txBody>
          <a:bodyPr wrap="square">
            <a:spAutoFit/>
          </a:bodyPr>
          <a:lstStyle/>
          <a:p>
            <a:r>
              <a:rPr lang="en-IN" dirty="0"/>
              <a:t>3.Executives and Senior Management</a:t>
            </a:r>
          </a:p>
        </p:txBody>
      </p:sp>
      <p:sp>
        <p:nvSpPr>
          <p:cNvPr id="15" name="TextBox 14">
            <a:extLst>
              <a:ext uri="{FF2B5EF4-FFF2-40B4-BE49-F238E27FC236}">
                <a16:creationId xmlns:a16="http://schemas.microsoft.com/office/drawing/2014/main" id="{BEEF3B4F-98C7-36BA-0410-783993534CEC}"/>
              </a:ext>
            </a:extLst>
          </p:cNvPr>
          <p:cNvSpPr txBox="1"/>
          <p:nvPr/>
        </p:nvSpPr>
        <p:spPr>
          <a:xfrm>
            <a:off x="696404" y="2966448"/>
            <a:ext cx="6099048" cy="369332"/>
          </a:xfrm>
          <a:prstGeom prst="rect">
            <a:avLst/>
          </a:prstGeom>
          <a:noFill/>
        </p:spPr>
        <p:txBody>
          <a:bodyPr wrap="square">
            <a:spAutoFit/>
          </a:bodyPr>
          <a:lstStyle/>
          <a:p>
            <a:r>
              <a:rPr lang="en-IN" dirty="0"/>
              <a:t>4.Employees</a:t>
            </a:r>
          </a:p>
        </p:txBody>
      </p:sp>
      <p:sp>
        <p:nvSpPr>
          <p:cNvPr id="17" name="TextBox 16">
            <a:extLst>
              <a:ext uri="{FF2B5EF4-FFF2-40B4-BE49-F238E27FC236}">
                <a16:creationId xmlns:a16="http://schemas.microsoft.com/office/drawing/2014/main" id="{73BE70A3-C1A7-C878-9EF2-591A2B953209}"/>
              </a:ext>
            </a:extLst>
          </p:cNvPr>
          <p:cNvSpPr txBox="1"/>
          <p:nvPr/>
        </p:nvSpPr>
        <p:spPr>
          <a:xfrm>
            <a:off x="696404" y="3337555"/>
            <a:ext cx="6099048" cy="369332"/>
          </a:xfrm>
          <a:prstGeom prst="rect">
            <a:avLst/>
          </a:prstGeom>
          <a:noFill/>
        </p:spPr>
        <p:txBody>
          <a:bodyPr wrap="square">
            <a:spAutoFit/>
          </a:bodyPr>
          <a:lstStyle/>
          <a:p>
            <a:r>
              <a:rPr lang="en-IN" dirty="0"/>
              <a:t>5.Project Managers</a:t>
            </a:r>
          </a:p>
        </p:txBody>
      </p:sp>
      <p:sp>
        <p:nvSpPr>
          <p:cNvPr id="19" name="TextBox 18">
            <a:extLst>
              <a:ext uri="{FF2B5EF4-FFF2-40B4-BE49-F238E27FC236}">
                <a16:creationId xmlns:a16="http://schemas.microsoft.com/office/drawing/2014/main" id="{89E19700-A6BF-3704-9685-704EA0DF3DB5}"/>
              </a:ext>
            </a:extLst>
          </p:cNvPr>
          <p:cNvSpPr txBox="1"/>
          <p:nvPr/>
        </p:nvSpPr>
        <p:spPr>
          <a:xfrm>
            <a:off x="696404" y="3706887"/>
            <a:ext cx="6099048" cy="369332"/>
          </a:xfrm>
          <a:prstGeom prst="rect">
            <a:avLst/>
          </a:prstGeom>
          <a:noFill/>
        </p:spPr>
        <p:txBody>
          <a:bodyPr wrap="square">
            <a:spAutoFit/>
          </a:bodyPr>
          <a:lstStyle/>
          <a:p>
            <a:r>
              <a:rPr lang="en-IN" dirty="0"/>
              <a:t>6.Business Analysts</a:t>
            </a:r>
          </a:p>
        </p:txBody>
      </p:sp>
      <p:pic>
        <p:nvPicPr>
          <p:cNvPr id="23" name="Graphic 22">
            <a:extLst>
              <a:ext uri="{FF2B5EF4-FFF2-40B4-BE49-F238E27FC236}">
                <a16:creationId xmlns:a16="http://schemas.microsoft.com/office/drawing/2014/main" id="{6CE2EA23-2629-CB75-31C1-F704F63BF172}"/>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4343400" y="4045564"/>
            <a:ext cx="3110684" cy="21266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42C32118-C886-C5B3-C3E8-02C4B35F53EB}"/>
              </a:ext>
            </a:extLst>
          </p:cNvPr>
          <p:cNvSpPr>
            <a:spLocks noChangeArrowheads="1"/>
          </p:cNvSpPr>
          <p:nvPr/>
        </p:nvSpPr>
        <p:spPr bwMode="auto">
          <a:xfrm rot="10800000" flipV="1">
            <a:off x="2967036" y="1377811"/>
            <a:ext cx="800576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Conditional Formatting:</a:t>
            </a:r>
            <a:r>
              <a:rPr kumimoji="0" lang="en-US" altLang="en-US" sz="1800" b="0" i="0" u="none" strike="noStrike" cap="none" normalizeH="0" baseline="0" dirty="0">
                <a:ln>
                  <a:noFill/>
                </a:ln>
                <a:solidFill>
                  <a:schemeClr val="tx1"/>
                </a:solidFill>
                <a:effectLst/>
                <a:latin typeface="Arial" panose="020B0604020202020204" pitchFamily="34" charset="0"/>
              </a:rPr>
              <a:t> Conditional formatting simplifies the process of highlighting specific values or making certain cells stand out. In this project, it was utilized to highlight empty cells, indicating missing or null values.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Sort and Filter:</a:t>
            </a:r>
            <a:r>
              <a:rPr kumimoji="0" lang="en-US" altLang="en-US" sz="1800" b="0" i="0" u="none" strike="noStrike" cap="none" normalizeH="0" baseline="0" dirty="0">
                <a:ln>
                  <a:noFill/>
                </a:ln>
                <a:solidFill>
                  <a:schemeClr val="tx1"/>
                </a:solidFill>
                <a:effectLst/>
                <a:latin typeface="Arial" panose="020B0604020202020204" pitchFamily="34" charset="0"/>
              </a:rPr>
              <a:t> The filtering function was applied in the project to manage data effectively. It allows you to filter a range of data based on defined criteria. In this case, the filter was used to exclude missing values from the dataset.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Formula:</a:t>
            </a:r>
            <a:r>
              <a:rPr kumimoji="0" lang="en-US" altLang="en-US" sz="1800" b="0" i="0" u="none" strike="noStrike" cap="none" normalizeH="0" baseline="0" dirty="0">
                <a:ln>
                  <a:noFill/>
                </a:ln>
                <a:solidFill>
                  <a:schemeClr val="tx1"/>
                </a:solidFill>
                <a:effectLst/>
                <a:latin typeface="Arial" panose="020B0604020202020204" pitchFamily="34" charset="0"/>
              </a:rPr>
              <a:t> The IFS function was employed to evaluate multiple conditions and return a value corresponding to the first condition that is true. The formula used was: </a:t>
            </a:r>
            <a:r>
              <a:rPr kumimoji="0" lang="en-US" altLang="en-US" sz="1400" b="1" i="0" u="none" strike="noStrike" cap="none" normalizeH="0" baseline="0" dirty="0">
                <a:ln>
                  <a:noFill/>
                </a:ln>
                <a:solidFill>
                  <a:schemeClr val="tx1"/>
                </a:solidFill>
                <a:effectLst/>
                <a:latin typeface="Arial Unicode MS"/>
              </a:rPr>
              <a:t>=IFS(Z8&gt;=5,"VERY HIGH",Z8&gt;=4,"HIGH",Z8&gt;=3,"MEDIUM",TRUE,"LOW“)</a:t>
            </a:r>
            <a:r>
              <a:rPr kumimoji="0" lang="en-US" altLang="en-US" sz="1400" b="1" i="0" u="none" strike="noStrike" cap="none" normalizeH="0" baseline="0" dirty="0">
                <a:ln>
                  <a:noFill/>
                </a:ln>
                <a:solidFill>
                  <a:schemeClr val="tx1"/>
                </a:solidFill>
                <a:effectLst/>
              </a:rPr>
              <a:t>,</a:t>
            </a:r>
            <a:r>
              <a:rPr kumimoji="0" lang="en-US" altLang="en-US" sz="1400" i="0" u="none" strike="noStrike" cap="none" normalizeH="0" baseline="0" dirty="0">
                <a:ln>
                  <a:noFill/>
                </a:ln>
                <a:solidFill>
                  <a:schemeClr val="tx1"/>
                </a:solidFill>
                <a:effectLst/>
              </a:rPr>
              <a:t> </a:t>
            </a: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which was used to determine the employee performance level.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a:t>
            </a:r>
            <a:r>
              <a:rPr kumimoji="0" lang="en-US" altLang="en-US" sz="1800" b="0" i="0" u="none" strike="noStrike" cap="none" normalizeH="0" baseline="0" dirty="0">
                <a:ln>
                  <a:noFill/>
                </a:ln>
                <a:solidFill>
                  <a:schemeClr val="tx1"/>
                </a:solidFill>
                <a:effectLst/>
                <a:latin typeface="Arial" panose="020B0604020202020204" pitchFamily="34" charset="0"/>
              </a:rPr>
              <a:t> A Pivot Table is a powerful tool for calculating, summarizing, and analyzing data. It helps in identifying comparisons, patterns, and trends within the data. In this project, it was used to generate a summary of the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Graph:</a:t>
            </a:r>
            <a:r>
              <a:rPr kumimoji="0" lang="en-US" altLang="en-US" sz="1800" b="0" i="0" u="none" strike="noStrike" cap="none" normalizeH="0" baseline="0" dirty="0">
                <a:ln>
                  <a:noFill/>
                </a:ln>
                <a:solidFill>
                  <a:schemeClr val="tx1"/>
                </a:solidFill>
                <a:effectLst/>
                <a:latin typeface="Arial" panose="020B0604020202020204" pitchFamily="34" charset="0"/>
              </a:rPr>
              <a:t> A graph is a visual element that represents data within a worksheet. It enables more efficient data analysis by providing a visual representation, making it easier to interpret than raw numbers in a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89EB502-2B2D-B76B-31D8-551E2873BAF3}"/>
              </a:ext>
            </a:extLst>
          </p:cNvPr>
          <p:cNvSpPr txBox="1"/>
          <p:nvPr/>
        </p:nvSpPr>
        <p:spPr>
          <a:xfrm>
            <a:off x="1219200" y="1557952"/>
            <a:ext cx="6099462" cy="1295868"/>
          </a:xfrm>
          <a:prstGeom prst="rect">
            <a:avLst/>
          </a:prstGeom>
          <a:noFill/>
        </p:spPr>
        <p:txBody>
          <a:bodyPr wrap="square">
            <a:spAutoFit/>
          </a:bodyPr>
          <a:lstStyle/>
          <a:p>
            <a:pPr>
              <a:lnSpc>
                <a:spcPct val="150000"/>
              </a:lnSpc>
            </a:pPr>
            <a:r>
              <a:rPr lang="en-IN" dirty="0"/>
              <a:t>• Employee data set taken from the KAGGLE.</a:t>
            </a:r>
          </a:p>
          <a:p>
            <a:pPr>
              <a:lnSpc>
                <a:spcPct val="150000"/>
              </a:lnSpc>
            </a:pPr>
            <a:r>
              <a:rPr lang="en-IN" dirty="0"/>
              <a:t>• In dataset, out of 26 data I took only 9 features out of it.</a:t>
            </a:r>
          </a:p>
          <a:p>
            <a:pPr>
              <a:lnSpc>
                <a:spcPct val="150000"/>
              </a:lnSpc>
            </a:pPr>
            <a:r>
              <a:rPr lang="en-IN" dirty="0"/>
              <a:t>• The selected 10 features are listed below:</a:t>
            </a:r>
          </a:p>
        </p:txBody>
      </p:sp>
      <p:sp>
        <p:nvSpPr>
          <p:cNvPr id="6" name="TextBox 5">
            <a:extLst>
              <a:ext uri="{FF2B5EF4-FFF2-40B4-BE49-F238E27FC236}">
                <a16:creationId xmlns:a16="http://schemas.microsoft.com/office/drawing/2014/main" id="{F3B667FF-6ED2-A0AB-4920-268A7AA3A876}"/>
              </a:ext>
            </a:extLst>
          </p:cNvPr>
          <p:cNvSpPr txBox="1"/>
          <p:nvPr/>
        </p:nvSpPr>
        <p:spPr>
          <a:xfrm>
            <a:off x="1447800" y="2971800"/>
            <a:ext cx="6099462" cy="2862322"/>
          </a:xfrm>
          <a:prstGeom prst="rect">
            <a:avLst/>
          </a:prstGeom>
          <a:noFill/>
        </p:spPr>
        <p:txBody>
          <a:bodyPr wrap="square">
            <a:spAutoFit/>
          </a:bodyPr>
          <a:lstStyle/>
          <a:p>
            <a:r>
              <a:rPr lang="en-IN" dirty="0"/>
              <a:t>1. Employee ID</a:t>
            </a:r>
          </a:p>
          <a:p>
            <a:r>
              <a:rPr lang="en-IN" dirty="0"/>
              <a:t>2. First name</a:t>
            </a:r>
          </a:p>
          <a:p>
            <a:r>
              <a:rPr lang="en-IN" dirty="0"/>
              <a:t>3. Last name</a:t>
            </a:r>
          </a:p>
          <a:p>
            <a:r>
              <a:rPr lang="en-IN" dirty="0"/>
              <a:t>4.Business unit</a:t>
            </a:r>
          </a:p>
          <a:p>
            <a:r>
              <a:rPr lang="en-IN" dirty="0"/>
              <a:t>5. Employee type</a:t>
            </a:r>
          </a:p>
          <a:p>
            <a:r>
              <a:rPr lang="en-IN" dirty="0"/>
              <a:t>6. Employee Status</a:t>
            </a:r>
          </a:p>
          <a:p>
            <a:r>
              <a:rPr lang="en-IN" dirty="0"/>
              <a:t>7. Employee classification type</a:t>
            </a:r>
          </a:p>
          <a:p>
            <a:r>
              <a:rPr lang="en-IN" dirty="0"/>
              <a:t>8. Gender code</a:t>
            </a:r>
          </a:p>
          <a:p>
            <a:r>
              <a:rPr lang="en-IN" dirty="0"/>
              <a:t>9. Performance Score</a:t>
            </a:r>
          </a:p>
          <a:p>
            <a:r>
              <a:rPr lang="en-IN" dirty="0"/>
              <a:t>10. Current employee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2071255"/>
            <a:ext cx="8534018" cy="461665"/>
          </a:xfrm>
          <a:prstGeom prst="rect">
            <a:avLst/>
          </a:prstGeom>
          <a:noFill/>
        </p:spPr>
        <p:txBody>
          <a:bodyPr wrap="square" rtlCol="0">
            <a:spAutoFit/>
          </a:bodyPr>
          <a:lstStyle/>
          <a:p>
            <a:r>
              <a:rPr lang="en-US" sz="2400" b="0" i="0" dirty="0">
                <a:solidFill>
                  <a:srgbClr val="0D0D0D"/>
                </a:solidFill>
                <a:effectLst/>
                <a:latin typeface="Sitka Display Semibold" pitchFamily="2" charset="0"/>
                <a:cs typeface="Times New Roman" panose="02020603050405020304" pitchFamily="18" charset="0"/>
              </a:rPr>
              <a:t>FORMULA FOR PERFORMANCE LEVEL CALCULATION:</a:t>
            </a:r>
          </a:p>
        </p:txBody>
      </p:sp>
      <p:sp>
        <p:nvSpPr>
          <p:cNvPr id="11" name="TextBox 10">
            <a:extLst>
              <a:ext uri="{FF2B5EF4-FFF2-40B4-BE49-F238E27FC236}">
                <a16:creationId xmlns:a16="http://schemas.microsoft.com/office/drawing/2014/main" id="{C3556168-CD94-1712-50E1-B470D5C48F7C}"/>
              </a:ext>
            </a:extLst>
          </p:cNvPr>
          <p:cNvSpPr txBox="1"/>
          <p:nvPr/>
        </p:nvSpPr>
        <p:spPr>
          <a:xfrm>
            <a:off x="1930256" y="2633981"/>
            <a:ext cx="6099462" cy="646331"/>
          </a:xfrm>
          <a:prstGeom prst="rect">
            <a:avLst/>
          </a:prstGeom>
          <a:noFill/>
        </p:spPr>
        <p:txBody>
          <a:bodyPr wrap="square">
            <a:spAutoFit/>
          </a:bodyPr>
          <a:lstStyle/>
          <a:p>
            <a:r>
              <a:rPr lang="en-US" sz="1800" b="0" i="0" dirty="0">
                <a:solidFill>
                  <a:srgbClr val="0D0D0D"/>
                </a:solidFill>
                <a:effectLst/>
                <a:latin typeface="Times New Roman" panose="02020603050405020304" pitchFamily="18" charset="0"/>
                <a:cs typeface="Times New Roman" panose="02020603050405020304" pitchFamily="18" charset="0"/>
              </a:rPr>
              <a:t>=IFS(Z9&gt;=5, “VERY HIGH” ,Z9&gt;=4, “HIGH</a:t>
            </a:r>
            <a:r>
              <a:rPr lang="en-US" dirty="0">
                <a:solidFill>
                  <a:srgbClr val="0D0D0D"/>
                </a:solidFill>
                <a:latin typeface="Times New Roman" panose="02020603050405020304" pitchFamily="18" charset="0"/>
                <a:cs typeface="Times New Roman" panose="02020603050405020304" pitchFamily="18" charset="0"/>
              </a:rPr>
              <a:t>”</a:t>
            </a:r>
            <a:r>
              <a:rPr lang="en-US" sz="1800" b="0" i="0" dirty="0">
                <a:solidFill>
                  <a:srgbClr val="0D0D0D"/>
                </a:solidFill>
                <a:effectLst/>
                <a:latin typeface="Times New Roman" panose="02020603050405020304" pitchFamily="18" charset="0"/>
                <a:cs typeface="Times New Roman" panose="02020603050405020304" pitchFamily="18" charset="0"/>
              </a:rPr>
              <a:t>, Z9&gt;=3, “MED</a:t>
            </a:r>
            <a:r>
              <a:rPr lang="en-US" dirty="0">
                <a:solidFill>
                  <a:srgbClr val="0D0D0D"/>
                </a:solidFill>
                <a:latin typeface="Times New Roman" panose="02020603050405020304" pitchFamily="18" charset="0"/>
                <a:cs typeface="Times New Roman" panose="02020603050405020304" pitchFamily="18" charset="0"/>
              </a:rPr>
              <a:t>”</a:t>
            </a:r>
            <a:r>
              <a:rPr lang="en-US" sz="1800" b="0" i="0" dirty="0">
                <a:solidFill>
                  <a:srgbClr val="0D0D0D"/>
                </a:solidFill>
                <a:effectLst/>
                <a:latin typeface="Times New Roman" panose="02020603050405020304" pitchFamily="18" charset="0"/>
                <a:cs typeface="Times New Roman" panose="02020603050405020304" pitchFamily="18" charset="0"/>
              </a:rPr>
              <a:t>,TRUE, “ LOW”)</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TotalTime>
  <Words>721</Words>
  <Application>Microsoft Office PowerPoint</Application>
  <PresentationFormat>Widescreen</PresentationFormat>
  <Paragraphs>91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Aarthi S</cp:lastModifiedBy>
  <cp:revision>15</cp:revision>
  <dcterms:created xsi:type="dcterms:W3CDTF">2024-03-29T15:07:22Z</dcterms:created>
  <dcterms:modified xsi:type="dcterms:W3CDTF">2024-10-23T15:46:43Z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