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[TANU SASHU DEEPZ PROJECT GOV.xlsx]Sheet3!PivotTable3</c:name>
    <c:fmtId val="2"/>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smtClean="0"/>
              <a:t>STUDENT </a:t>
            </a:r>
            <a:r>
              <a:rPr lang="en-US" sz="2400" dirty="0"/>
              <a:t>NAME</a:t>
            </a:r>
            <a:r>
              <a:rPr lang="en-US" sz="2400" dirty="0" smtClean="0"/>
              <a:t>: </a:t>
            </a:r>
            <a:r>
              <a:rPr lang="en-US" sz="2400" dirty="0" smtClean="0"/>
              <a:t>Sasmitha.R</a:t>
            </a:r>
            <a:endParaRPr lang="en-US" sz="2400" dirty="0"/>
          </a:p>
          <a:p>
            <a:r>
              <a:rPr lang="en-US" sz="2400" dirty="0"/>
              <a:t>REGISTER </a:t>
            </a:r>
            <a:r>
              <a:rPr lang="en-US" sz="2400" dirty="0" smtClean="0"/>
              <a:t>NO:322200083</a:t>
            </a:r>
            <a:endParaRPr lang="en-US" sz="2400" dirty="0"/>
          </a:p>
          <a:p>
            <a:r>
              <a:rPr lang="en-US" sz="2400" dirty="0" smtClean="0"/>
              <a:t>DEPARTMENT: B.Com Honours</a:t>
            </a:r>
            <a:endParaRPr lang="en-US" sz="2400" dirty="0"/>
          </a:p>
          <a:p>
            <a:r>
              <a:rPr lang="en-US" sz="2400" dirty="0" smtClean="0"/>
              <a:t>COLLEGE:  Shri Shankarlal Sundarbai Shasun Jain College for Women</a:t>
            </a:r>
            <a:endParaRPr lang="en-US" sz="2400" dirty="0" smtClean="0"/>
          </a:p>
          <a:p>
            <a:r>
              <a:rPr lang="en-US" sz="2400" dirty="0" smtClean="0"/>
              <a:t/>
            </a:r>
            <a:br>
              <a:rPr lang="en-US" sz="2400" dirty="0" smtClean="0"/>
            </a:b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71612"/>
            <a:ext cx="7500990" cy="440120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1)DATA COLLECTION:</a:t>
            </a:r>
          </a:p>
          <a:p>
            <a:r>
              <a:rPr lang="en-US" sz="1400" dirty="0" smtClean="0">
                <a:latin typeface="Times New Roman" pitchFamily="18" charset="0"/>
                <a:cs typeface="Times New Roman" pitchFamily="18" charset="0"/>
              </a:rPr>
              <a:t>THE DATA HS BEEN COLLECTED THROUGH EDNUT DASH BOARD.</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2)FEATURE COLLECTION:</a:t>
            </a:r>
          </a:p>
          <a:p>
            <a:r>
              <a:rPr lang="en-US" sz="1400" dirty="0" smtClean="0">
                <a:latin typeface="Times New Roman" pitchFamily="18" charset="0"/>
                <a:cs typeface="Times New Roman" pitchFamily="18" charset="0"/>
              </a:rPr>
              <a:t>THE LISTED 10 FEATURES WERE TAKEN FOR THE ANALYSES OF DATA.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3)DATA CLEANING:</a:t>
            </a:r>
          </a:p>
          <a:p>
            <a:r>
              <a:rPr lang="en-US" sz="1400" dirty="0" smtClean="0">
                <a:latin typeface="Times New Roman" pitchFamily="18" charset="0"/>
                <a:cs typeface="Times New Roman" pitchFamily="18" charset="0"/>
              </a:rPr>
              <a:t>IDENTIFYING THE MISSING VALUES.</a:t>
            </a:r>
          </a:p>
          <a:p>
            <a:r>
              <a:rPr lang="en-US" sz="1400" dirty="0" smtClean="0">
                <a:latin typeface="Times New Roman" pitchFamily="18" charset="0"/>
                <a:cs typeface="Times New Roman" pitchFamily="18" charset="0"/>
              </a:rPr>
              <a:t>FILTERING OF THOSE MISSING VALUES</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4)CALCULATION OF PERFORMANCE LEVEL:</a:t>
            </a:r>
          </a:p>
          <a:p>
            <a:r>
              <a:rPr lang="en-US" sz="1400" dirty="0" smtClean="0">
                <a:latin typeface="Times New Roman" pitchFamily="18" charset="0"/>
                <a:cs typeface="Times New Roman" pitchFamily="18" charset="0"/>
              </a:rPr>
              <a:t>BY CONSIDERING THE CURRENT EMPLOYEE RATING, I FOUND THE PERFORMANCE LEVEL USING THE FORMULA.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5)SUMMARY OF PIVOT LEVEL:</a:t>
            </a:r>
          </a:p>
          <a:p>
            <a:r>
              <a:rPr lang="en-US" sz="1400" dirty="0" smtClean="0">
                <a:latin typeface="Times New Roman" pitchFamily="18" charset="0"/>
                <a:cs typeface="Times New Roman" pitchFamily="18" charset="0"/>
              </a:rPr>
              <a:t>SEGREGATING OF CERTAIN FEARURES TO ROWS, COLUMNS ,HEADING AND SO 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6</a:t>
            </a:r>
            <a:r>
              <a:rPr lang="en-US" sz="1400" b="1" dirty="0" smtClean="0">
                <a:latin typeface="Times New Roman" pitchFamily="18" charset="0"/>
                <a:cs typeface="Times New Roman" pitchFamily="18" charset="0"/>
              </a:rPr>
              <a:t>)VISUALIZTION:</a:t>
            </a:r>
          </a:p>
          <a:p>
            <a:r>
              <a:rPr lang="en-US" sz="1400" dirty="0" smtClean="0">
                <a:latin typeface="Times New Roman" pitchFamily="18" charset="0"/>
                <a:cs typeface="Times New Roman" pitchFamily="18" charset="0"/>
              </a:rPr>
              <a:t>ONCE COMPLETED WITH PIVOTTABLEE, CREATED THE GRAPH FOR PREISE VISUALIZATION.</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2" name="Chart 11"/>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3108543"/>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lang="en-US" sz="1400" dirty="0" smtClean="0">
                <a:latin typeface="Times New Roman" pitchFamily="18" charset="0"/>
                <a:cs typeface="Times New Roman" pitchFamily="18" charset="0"/>
              </a:rPr>
            </a:br>
            <a:r>
              <a:rPr lang="en-US" sz="1400" dirty="0" smtClean="0"/>
              <a:t/>
            </a:r>
            <a:br>
              <a:rPr lang="en-US" sz="1400" dirty="0" smtClean="0"/>
            </a:br>
            <a:r>
              <a:rPr lang="en-US" sz="1400" dirty="0" smtClean="0"/>
              <a:t/>
            </a:r>
            <a:br>
              <a:rPr lang="en-US" sz="1400" dirty="0" smtClean="0"/>
            </a:br>
            <a:endParaRPr lang="en-US" sz="1400" dirty="0"/>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smtClean="0"/>
              <a:t>PROJECT</a:t>
            </a:r>
            <a:r>
              <a:rPr sz="4250" spc="-85" smtClean="0"/>
              <a:t> </a:t>
            </a:r>
            <a:r>
              <a:rPr sz="4250" spc="25" smtClean="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5202706"/>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r>
            <a:br>
              <a:rPr lang="en-US" sz="4250" spc="10" dirty="0" smtClean="0"/>
            </a:br>
            <a:r>
              <a:rPr lang="en-US" sz="1400" dirty="0" smtClean="0">
                <a:latin typeface="Times New Roman" pitchFamily="18" charset="0"/>
                <a:cs typeface="Times New Roman" pitchFamily="18" charset="0"/>
              </a:rPr>
              <a:t>Measurement Difficulties: </a:t>
            </a:r>
            <a:r>
              <a:rPr lang="en-US" sz="1400" b="0" dirty="0"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Impact of Performance Factors: </a:t>
            </a:r>
            <a:r>
              <a:rPr lang="en-US" sz="1400" b="0" dirty="0"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lang="en-US" sz="1400" dirty="0" smtClean="0">
                <a:latin typeface="Times New Roman" pitchFamily="18" charset="0"/>
                <a:cs typeface="Times New Roman" pitchFamily="18" charset="0"/>
              </a:rPr>
              <a: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Alignment with Organizational Goals: </a:t>
            </a:r>
            <a:r>
              <a:rPr lang="en-US" sz="1400" b="0" dirty="0"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lang="en-US" sz="1400" b="0" dirty="0" smtClean="0">
                <a:latin typeface="Times New Roman" pitchFamily="18" charset="0"/>
                <a:cs typeface="Times New Roman" pitchFamily="18" charset="0"/>
              </a:rPr>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endParaRPr sz="1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124206"/>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It includes the subsequent elements: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Gathering Data:</a:t>
            </a:r>
            <a:br>
              <a:rPr lang="en-US" sz="1200" b="1"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Formulas and Data Entry:</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Arrange the information in Excel tables to guarantee well-organized storage.</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Apply the proper formulas to calculate efficiency metrics, performance scores, and other pertinent indicators.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Formatting on Condition: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To find and draw attention to performance anomalies, such as underperformers and top performers, use conditional formatting techniques.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Tools for Data Analysis: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b="0" i="0" dirty="0" smtClean="0">
              <a:solidFill>
                <a:srgbClr val="0D0D0D"/>
              </a:solidFill>
              <a:effectLst/>
              <a:latin typeface="Times New Roman" pitchFamily="18" charset="0"/>
              <a:cs typeface="Times New Roman" pitchFamily="18" charset="0"/>
            </a:endParaRPr>
          </a:p>
          <a:p>
            <a:endParaRPr lang="en-IN"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lang="en-US" sz="3200" spc="5" dirty="0" smtClean="0"/>
              <a:t/>
            </a:r>
            <a:br>
              <a:rPr lang="en-US" sz="3200" spc="5" dirty="0" smtClean="0"/>
            </a:br>
            <a:r>
              <a:rPr lang="en-US" sz="3200" spc="5" dirty="0" smtClean="0"/>
              <a:t/>
            </a:r>
            <a:br>
              <a:rPr lang="en-US" sz="3200" spc="5" dirty="0" smtClean="0"/>
            </a:br>
            <a:r>
              <a:rPr lang="en-US" sz="1800" spc="5" dirty="0" smtClean="0">
                <a:latin typeface="Times New Roman" pitchFamily="18" charset="0"/>
                <a:cs typeface="Times New Roman" pitchFamily="18" charset="0"/>
              </a:rPr>
              <a:t>Managers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Employees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Stakeholder</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Executives</a:t>
            </a:r>
            <a:br>
              <a:rPr lang="en-US" sz="1800" dirty="0" smtClean="0">
                <a:latin typeface="Times New Roman" pitchFamily="18" charset="0"/>
                <a:cs typeface="Times New Roman" pitchFamily="18" charset="0"/>
              </a:rPr>
            </a:br>
            <a:r>
              <a:rPr lang="en-US" sz="1200" dirty="0" smtClean="0"/>
              <a:t>	</a:t>
            </a: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p>
          <a:p>
            <a:endParaRPr lang="en-US" sz="2400" dirty="0"/>
          </a:p>
        </p:txBody>
      </p:sp>
      <p:sp>
        <p:nvSpPr>
          <p:cNvPr id="11" name="TextBox 10"/>
          <p:cNvSpPr txBox="1"/>
          <p:nvPr/>
        </p:nvSpPr>
        <p:spPr>
          <a:xfrm>
            <a:off x="3524232" y="2143116"/>
            <a:ext cx="3714776" cy="4154984"/>
          </a:xfrm>
          <a:prstGeom prst="rect">
            <a:avLst/>
          </a:prstGeom>
          <a:noFill/>
        </p:spPr>
        <p:txBody>
          <a:bodyPr wrap="square" rtlCol="0">
            <a:spAutoFit/>
          </a:bodyPr>
          <a:lstStyle/>
          <a:p>
            <a:r>
              <a:rPr lang="en-US" sz="1200" dirty="0" smtClean="0">
                <a:latin typeface="Times New Roman" pitchFamily="18" charset="0"/>
                <a:cs typeface="Times New Roman" pitchFamily="18" charset="0"/>
              </a:rPr>
              <a:t>It allows the company to methodically monitor, evaluate, and display worker performance according to important factors: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Automated data collection and calculation:</a:t>
            </a:r>
          </a:p>
          <a:p>
            <a:r>
              <a:rPr lang="en-US" sz="1200" dirty="0" smtClean="0">
                <a:latin typeface="Times New Roman" pitchFamily="18" charset="0"/>
                <a:cs typeface="Times New Roman" pitchFamily="18" charset="0"/>
              </a:rPr>
              <a:t> Using automated data collection and calculation helps the organization avoid issues.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Alerts:</a:t>
            </a:r>
          </a:p>
          <a:p>
            <a:r>
              <a:rPr lang="en-US" sz="1200" dirty="0" smtClean="0">
                <a:latin typeface="Times New Roman" pitchFamily="18" charset="0"/>
                <a:cs typeface="Times New Roman" pitchFamily="18" charset="0"/>
              </a:rPr>
              <a:t> By employing conditional formatting, it is possible to recognize top performers and pinpoint areas of underperformance.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Detailed reporting:</a:t>
            </a:r>
          </a:p>
          <a:p>
            <a:r>
              <a:rPr lang="en-US" sz="1200" dirty="0" smtClean="0">
                <a:latin typeface="Times New Roman" pitchFamily="18" charset="0"/>
                <a:cs typeface="Times New Roman" pitchFamily="18" charset="0"/>
              </a:rPr>
              <a:t> It assists management and HR in making wise decisions and preventing misunderstandings.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Customizable dashboards: </a:t>
            </a:r>
          </a:p>
          <a:p>
            <a:r>
              <a:rPr lang="en-US" sz="1200" dirty="0" smtClean="0">
                <a:latin typeface="Times New Roman" pitchFamily="18" charset="0"/>
                <a:cs typeface="Times New Roman" pitchFamily="18" charset="0"/>
              </a:rPr>
              <a:t>These aid in comparison-making and performance trend visualization for HR and management.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dirty="0" smtClean="0">
                <a:latin typeface="Times New Romen"/>
              </a:rPr>
              <a:t>The dataset used in this employee performance analysis contains various performance related attributes, which includes,</a:t>
            </a:r>
          </a:p>
          <a:p>
            <a:endParaRPr lang="en-US" sz="1400" dirty="0" smtClean="0">
              <a:latin typeface="Times New Romen"/>
            </a:endParaRPr>
          </a:p>
          <a:p>
            <a:pPr marL="285750" indent="-285750">
              <a:buFont typeface="Wingdings" pitchFamily="2" charset="2"/>
              <a:buChar char="q"/>
            </a:pPr>
            <a:r>
              <a:rPr lang="en-US" sz="1400" dirty="0" smtClean="0">
                <a:latin typeface="Times New Romen"/>
              </a:rPr>
              <a:t>Employee ID</a:t>
            </a:r>
          </a:p>
          <a:p>
            <a:pPr marL="285750" indent="-285750">
              <a:buFont typeface="Wingdings" pitchFamily="2" charset="2"/>
              <a:buChar char="q"/>
            </a:pPr>
            <a:r>
              <a:rPr lang="en-US" sz="1400" dirty="0" smtClean="0">
                <a:latin typeface="Times New Romen"/>
              </a:rPr>
              <a:t>First name</a:t>
            </a:r>
          </a:p>
          <a:p>
            <a:pPr marL="285750" indent="-285750">
              <a:buFont typeface="Wingdings" pitchFamily="2" charset="2"/>
              <a:buChar char="q"/>
            </a:pPr>
            <a:r>
              <a:rPr lang="en-US" sz="1400" dirty="0" smtClean="0">
                <a:latin typeface="Times New Romen"/>
              </a:rPr>
              <a:t>Last name</a:t>
            </a:r>
          </a:p>
          <a:p>
            <a:pPr marL="285750" indent="-285750">
              <a:buFont typeface="Wingdings" pitchFamily="2" charset="2"/>
              <a:buChar char="q"/>
            </a:pPr>
            <a:r>
              <a:rPr lang="en-US" sz="1400" dirty="0" smtClean="0">
                <a:latin typeface="Times New Romen"/>
              </a:rPr>
              <a:t>Business unit</a:t>
            </a:r>
          </a:p>
          <a:p>
            <a:pPr marL="285750" indent="-285750">
              <a:buFont typeface="Wingdings" pitchFamily="2" charset="2"/>
              <a:buChar char="q"/>
            </a:pPr>
            <a:r>
              <a:rPr lang="en-US" sz="1400" dirty="0" smtClean="0">
                <a:latin typeface="Times New Romen"/>
              </a:rPr>
              <a:t>Employee status</a:t>
            </a:r>
          </a:p>
          <a:p>
            <a:pPr marL="285750" indent="-285750">
              <a:buFont typeface="Wingdings" pitchFamily="2" charset="2"/>
              <a:buChar char="q"/>
            </a:pPr>
            <a:r>
              <a:rPr lang="en-US" sz="1400" dirty="0" smtClean="0">
                <a:latin typeface="Times New Romen"/>
              </a:rPr>
              <a:t>Employee type</a:t>
            </a:r>
          </a:p>
          <a:p>
            <a:pPr marL="285750" indent="-285750">
              <a:buFont typeface="Wingdings" pitchFamily="2" charset="2"/>
              <a:buChar char="q"/>
            </a:pPr>
            <a:r>
              <a:rPr lang="en-US" sz="1400" dirty="0" smtClean="0">
                <a:latin typeface="Times New Romen"/>
              </a:rPr>
              <a:t>Employee classification type </a:t>
            </a:r>
          </a:p>
          <a:p>
            <a:pPr marL="285750" indent="-285750">
              <a:buFont typeface="Wingdings" pitchFamily="2" charset="2"/>
              <a:buChar char="q"/>
            </a:pPr>
            <a:r>
              <a:rPr lang="en-US" sz="1400" dirty="0" smtClean="0">
                <a:latin typeface="Times New Romen"/>
              </a:rPr>
              <a:t>Performance score</a:t>
            </a:r>
          </a:p>
          <a:p>
            <a:pPr marL="285750" indent="-285750">
              <a:buFont typeface="Wingdings" pitchFamily="2" charset="2"/>
              <a:buChar char="q"/>
            </a:pPr>
            <a:r>
              <a:rPr lang="en-US" sz="1400" dirty="0" smtClean="0">
                <a:latin typeface="Times New Romen"/>
              </a:rPr>
              <a:t>Current employee rating </a:t>
            </a:r>
            <a:endParaRPr lang="en-IN" sz="1400" dirty="0" smtClean="0">
              <a:latin typeface="Times New Romen"/>
            </a:endParaRPr>
          </a:p>
          <a:p>
            <a:endParaRPr lang="en-US" sz="1400" dirty="0"/>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Performance level=IF(AND(Z8&gt;=5),"VERY HIGH",IF(AND(Z8&gt;=4),"HIGH",IF(AND(Z8&gt;=3),"MED","LOW")))</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631</TotalTime>
  <Words>332</Words>
  <Application>Microsoft Office PowerPoint</Application>
  <PresentationFormat>Custom</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Measurement Difficulties: Many organizations face challenges in establishing reliable metrics to quantify employee performance accurately. Traditional performance evaluation methods often fail to capture the full scope of an employee's contributions, leading to incomplete or biased assessments.  Impact of Performance Factors: There is a need to understand how various factors—such as motivation, job satisfaction, work environment, and leadership—impact employee performance. This understanding is crucial for developing strategies that enhance performance.  Alignment with Organizational Goals: Ensuring that employee performance metrics align with organizational goals and objectives is a significant challenge. Misalignment can lead to inefficiencies and reduced effectiveness in achieving strategic targets.       </vt:lpstr>
      <vt:lpstr>PROJECT OVERVIEW</vt:lpstr>
      <vt:lpstr>WHO ARE THE END USERS?  Managers  Employees  Stakeholder  Executives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39</cp:revision>
  <dcterms:created xsi:type="dcterms:W3CDTF">2024-03-29T15:07:22Z</dcterms:created>
  <dcterms:modified xsi:type="dcterms:W3CDTF">2024-08-30T16:05:45Z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