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410C8-FE6E-4584-A602-5A0BD77F7822}" type="doc">
      <dgm:prSet loTypeId="urn:microsoft.com/office/officeart/2016/7/layout/BasicProcessNew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CC8ABE-88A1-43A1-A30A-7435E23F46AA}">
      <dgm:prSet/>
      <dgm:spPr/>
      <dgm:t>
        <a:bodyPr/>
        <a:lstStyle/>
        <a:p>
          <a:r>
            <a:rPr lang="en-US"/>
            <a:t>81 Unique variables</a:t>
          </a:r>
        </a:p>
      </dgm:t>
    </dgm:pt>
    <dgm:pt modelId="{34D4D014-3B73-48B5-A746-E232CEAA79E2}" type="parTrans" cxnId="{BC0CF4A5-5F81-4C76-8093-5E3A3B6995BC}">
      <dgm:prSet/>
      <dgm:spPr/>
      <dgm:t>
        <a:bodyPr/>
        <a:lstStyle/>
        <a:p>
          <a:endParaRPr lang="en-US"/>
        </a:p>
      </dgm:t>
    </dgm:pt>
    <dgm:pt modelId="{621316D3-D6B7-4EA5-9B7F-596B9192045E}" type="sibTrans" cxnId="{BC0CF4A5-5F81-4C76-8093-5E3A3B6995BC}">
      <dgm:prSet/>
      <dgm:spPr/>
      <dgm:t>
        <a:bodyPr/>
        <a:lstStyle/>
        <a:p>
          <a:endParaRPr lang="en-US"/>
        </a:p>
      </dgm:t>
    </dgm:pt>
    <dgm:pt modelId="{127B9593-EA9D-4FE8-884E-15676D2F68D5}">
      <dgm:prSet/>
      <dgm:spPr/>
      <dgm:t>
        <a:bodyPr/>
        <a:lstStyle/>
        <a:p>
          <a:r>
            <a:rPr lang="en-US"/>
            <a:t>1460 Data points of consideration</a:t>
          </a:r>
        </a:p>
      </dgm:t>
    </dgm:pt>
    <dgm:pt modelId="{FC35B060-EE37-43E2-BD23-C472276EF8F5}" type="parTrans" cxnId="{1F8034F2-AA35-4543-89F8-E63FCB86C0D5}">
      <dgm:prSet/>
      <dgm:spPr/>
      <dgm:t>
        <a:bodyPr/>
        <a:lstStyle/>
        <a:p>
          <a:endParaRPr lang="en-US"/>
        </a:p>
      </dgm:t>
    </dgm:pt>
    <dgm:pt modelId="{446643F6-6936-4C21-BFCE-894DB78F27F0}" type="sibTrans" cxnId="{1F8034F2-AA35-4543-89F8-E63FCB86C0D5}">
      <dgm:prSet/>
      <dgm:spPr/>
      <dgm:t>
        <a:bodyPr/>
        <a:lstStyle/>
        <a:p>
          <a:endParaRPr lang="en-US"/>
        </a:p>
      </dgm:t>
    </dgm:pt>
    <dgm:pt modelId="{35F44324-D70D-415D-A28F-4D95DE649F7F}">
      <dgm:prSet/>
      <dgm:spPr/>
      <dgm:t>
        <a:bodyPr/>
        <a:lstStyle/>
        <a:p>
          <a:r>
            <a:rPr lang="en-US" dirty="0"/>
            <a:t>696 homes identified as remodeled </a:t>
          </a:r>
        </a:p>
      </dgm:t>
    </dgm:pt>
    <dgm:pt modelId="{41225482-AD7C-4367-BAF4-D3675C29CA20}" type="parTrans" cxnId="{188A6574-CD1B-4F3A-AD2C-2AE0C2013419}">
      <dgm:prSet/>
      <dgm:spPr/>
      <dgm:t>
        <a:bodyPr/>
        <a:lstStyle/>
        <a:p>
          <a:endParaRPr lang="en-US"/>
        </a:p>
      </dgm:t>
    </dgm:pt>
    <dgm:pt modelId="{DC5115FD-6F8B-4069-9DC0-F4C53DA42264}" type="sibTrans" cxnId="{188A6574-CD1B-4F3A-AD2C-2AE0C2013419}">
      <dgm:prSet/>
      <dgm:spPr/>
      <dgm:t>
        <a:bodyPr/>
        <a:lstStyle/>
        <a:p>
          <a:endParaRPr lang="en-US"/>
        </a:p>
      </dgm:t>
    </dgm:pt>
    <dgm:pt modelId="{6D6E7396-6796-4414-8973-CB4660BACEC3}" type="pres">
      <dgm:prSet presAssocID="{2BF410C8-FE6E-4584-A602-5A0BD77F7822}" presName="Name0" presStyleCnt="0">
        <dgm:presLayoutVars>
          <dgm:dir/>
          <dgm:resizeHandles val="exact"/>
        </dgm:presLayoutVars>
      </dgm:prSet>
      <dgm:spPr/>
    </dgm:pt>
    <dgm:pt modelId="{55A27CB1-3BC7-4651-A77E-6ED1059E5018}" type="pres">
      <dgm:prSet presAssocID="{D3CC8ABE-88A1-43A1-A30A-7435E23F46AA}" presName="node" presStyleLbl="node1" presStyleIdx="0" presStyleCnt="5">
        <dgm:presLayoutVars>
          <dgm:bulletEnabled val="1"/>
        </dgm:presLayoutVars>
      </dgm:prSet>
      <dgm:spPr/>
    </dgm:pt>
    <dgm:pt modelId="{C22FC87F-339C-452A-A16C-B59C8FC35EA5}" type="pres">
      <dgm:prSet presAssocID="{621316D3-D6B7-4EA5-9B7F-596B9192045E}" presName="sibTransSpacerBeforeConnector" presStyleCnt="0"/>
      <dgm:spPr/>
    </dgm:pt>
    <dgm:pt modelId="{6A5E633A-A251-4BD6-B9B7-745C29383A99}" type="pres">
      <dgm:prSet presAssocID="{621316D3-D6B7-4EA5-9B7F-596B9192045E}" presName="sibTrans" presStyleLbl="node1" presStyleIdx="1" presStyleCnt="5"/>
      <dgm:spPr/>
    </dgm:pt>
    <dgm:pt modelId="{70871906-A13A-4044-BD3E-AC2D74FCCE9B}" type="pres">
      <dgm:prSet presAssocID="{621316D3-D6B7-4EA5-9B7F-596B9192045E}" presName="sibTransSpacerAfterConnector" presStyleCnt="0"/>
      <dgm:spPr/>
    </dgm:pt>
    <dgm:pt modelId="{C8A487C9-52AD-41A9-8266-C68E0637E7A8}" type="pres">
      <dgm:prSet presAssocID="{127B9593-EA9D-4FE8-884E-15676D2F68D5}" presName="node" presStyleLbl="node1" presStyleIdx="2" presStyleCnt="5">
        <dgm:presLayoutVars>
          <dgm:bulletEnabled val="1"/>
        </dgm:presLayoutVars>
      </dgm:prSet>
      <dgm:spPr/>
    </dgm:pt>
    <dgm:pt modelId="{0A362736-5639-48AD-BC74-131DA628374A}" type="pres">
      <dgm:prSet presAssocID="{446643F6-6936-4C21-BFCE-894DB78F27F0}" presName="sibTransSpacerBeforeConnector" presStyleCnt="0"/>
      <dgm:spPr/>
    </dgm:pt>
    <dgm:pt modelId="{221E65B2-C440-4C89-9BE2-CBB6FA983720}" type="pres">
      <dgm:prSet presAssocID="{446643F6-6936-4C21-BFCE-894DB78F27F0}" presName="sibTrans" presStyleLbl="node1" presStyleIdx="3" presStyleCnt="5"/>
      <dgm:spPr/>
    </dgm:pt>
    <dgm:pt modelId="{735F2AAA-A864-48B9-A56F-0529151B0D00}" type="pres">
      <dgm:prSet presAssocID="{446643F6-6936-4C21-BFCE-894DB78F27F0}" presName="sibTransSpacerAfterConnector" presStyleCnt="0"/>
      <dgm:spPr/>
    </dgm:pt>
    <dgm:pt modelId="{ADD11C34-4E6B-4306-AB9F-D033A9CEEA1B}" type="pres">
      <dgm:prSet presAssocID="{35F44324-D70D-415D-A28F-4D95DE649F7F}" presName="node" presStyleLbl="node1" presStyleIdx="4" presStyleCnt="5">
        <dgm:presLayoutVars>
          <dgm:bulletEnabled val="1"/>
        </dgm:presLayoutVars>
      </dgm:prSet>
      <dgm:spPr/>
    </dgm:pt>
  </dgm:ptLst>
  <dgm:cxnLst>
    <dgm:cxn modelId="{6316FD04-6488-422E-B8CF-DD8456CD5928}" type="presOf" srcId="{621316D3-D6B7-4EA5-9B7F-596B9192045E}" destId="{6A5E633A-A251-4BD6-B9B7-745C29383A99}" srcOrd="0" destOrd="0" presId="urn:microsoft.com/office/officeart/2016/7/layout/BasicProcessNew"/>
    <dgm:cxn modelId="{2315A510-9A05-408D-87C2-494B6339A76F}" type="presOf" srcId="{446643F6-6936-4C21-BFCE-894DB78F27F0}" destId="{221E65B2-C440-4C89-9BE2-CBB6FA983720}" srcOrd="0" destOrd="0" presId="urn:microsoft.com/office/officeart/2016/7/layout/BasicProcessNew"/>
    <dgm:cxn modelId="{10E5C56F-9EB4-4805-A3F1-76D523B4468A}" type="presOf" srcId="{35F44324-D70D-415D-A28F-4D95DE649F7F}" destId="{ADD11C34-4E6B-4306-AB9F-D033A9CEEA1B}" srcOrd="0" destOrd="0" presId="urn:microsoft.com/office/officeart/2016/7/layout/BasicProcessNew"/>
    <dgm:cxn modelId="{188A6574-CD1B-4F3A-AD2C-2AE0C2013419}" srcId="{2BF410C8-FE6E-4584-A602-5A0BD77F7822}" destId="{35F44324-D70D-415D-A28F-4D95DE649F7F}" srcOrd="2" destOrd="0" parTransId="{41225482-AD7C-4367-BAF4-D3675C29CA20}" sibTransId="{DC5115FD-6F8B-4069-9DC0-F4C53DA42264}"/>
    <dgm:cxn modelId="{BC0CF4A5-5F81-4C76-8093-5E3A3B6995BC}" srcId="{2BF410C8-FE6E-4584-A602-5A0BD77F7822}" destId="{D3CC8ABE-88A1-43A1-A30A-7435E23F46AA}" srcOrd="0" destOrd="0" parTransId="{34D4D014-3B73-48B5-A746-E232CEAA79E2}" sibTransId="{621316D3-D6B7-4EA5-9B7F-596B9192045E}"/>
    <dgm:cxn modelId="{F39ED4B0-36AB-4439-9BCB-7B3972D19C16}" type="presOf" srcId="{D3CC8ABE-88A1-43A1-A30A-7435E23F46AA}" destId="{55A27CB1-3BC7-4651-A77E-6ED1059E5018}" srcOrd="0" destOrd="0" presId="urn:microsoft.com/office/officeart/2016/7/layout/BasicProcessNew"/>
    <dgm:cxn modelId="{218B68B9-FBFC-4597-A7E8-C7D48100B2F8}" type="presOf" srcId="{127B9593-EA9D-4FE8-884E-15676D2F68D5}" destId="{C8A487C9-52AD-41A9-8266-C68E0637E7A8}" srcOrd="0" destOrd="0" presId="urn:microsoft.com/office/officeart/2016/7/layout/BasicProcessNew"/>
    <dgm:cxn modelId="{6F1040EE-0F1F-4D72-AB6C-C5A690722377}" type="presOf" srcId="{2BF410C8-FE6E-4584-A602-5A0BD77F7822}" destId="{6D6E7396-6796-4414-8973-CB4660BACEC3}" srcOrd="0" destOrd="0" presId="urn:microsoft.com/office/officeart/2016/7/layout/BasicProcessNew"/>
    <dgm:cxn modelId="{1F8034F2-AA35-4543-89F8-E63FCB86C0D5}" srcId="{2BF410C8-FE6E-4584-A602-5A0BD77F7822}" destId="{127B9593-EA9D-4FE8-884E-15676D2F68D5}" srcOrd="1" destOrd="0" parTransId="{FC35B060-EE37-43E2-BD23-C472276EF8F5}" sibTransId="{446643F6-6936-4C21-BFCE-894DB78F27F0}"/>
    <dgm:cxn modelId="{FCE19810-BDE1-4C66-82E5-F8927D49DA8A}" type="presParOf" srcId="{6D6E7396-6796-4414-8973-CB4660BACEC3}" destId="{55A27CB1-3BC7-4651-A77E-6ED1059E5018}" srcOrd="0" destOrd="0" presId="urn:microsoft.com/office/officeart/2016/7/layout/BasicProcessNew"/>
    <dgm:cxn modelId="{226D0100-C428-4524-B9F0-B5BB41C453F4}" type="presParOf" srcId="{6D6E7396-6796-4414-8973-CB4660BACEC3}" destId="{C22FC87F-339C-452A-A16C-B59C8FC35EA5}" srcOrd="1" destOrd="0" presId="urn:microsoft.com/office/officeart/2016/7/layout/BasicProcessNew"/>
    <dgm:cxn modelId="{4160C9AE-4462-4ECA-9112-F4D93F15F41B}" type="presParOf" srcId="{6D6E7396-6796-4414-8973-CB4660BACEC3}" destId="{6A5E633A-A251-4BD6-B9B7-745C29383A99}" srcOrd="2" destOrd="0" presId="urn:microsoft.com/office/officeart/2016/7/layout/BasicProcessNew"/>
    <dgm:cxn modelId="{32BFE514-FE52-40E9-B142-B631C6D76D9F}" type="presParOf" srcId="{6D6E7396-6796-4414-8973-CB4660BACEC3}" destId="{70871906-A13A-4044-BD3E-AC2D74FCCE9B}" srcOrd="3" destOrd="0" presId="urn:microsoft.com/office/officeart/2016/7/layout/BasicProcessNew"/>
    <dgm:cxn modelId="{6DD9840C-9E38-4925-BAF9-5C85AC17F53D}" type="presParOf" srcId="{6D6E7396-6796-4414-8973-CB4660BACEC3}" destId="{C8A487C9-52AD-41A9-8266-C68E0637E7A8}" srcOrd="4" destOrd="0" presId="urn:microsoft.com/office/officeart/2016/7/layout/BasicProcessNew"/>
    <dgm:cxn modelId="{61275DE2-6F05-4D3B-AEAE-625E8CEA0EAC}" type="presParOf" srcId="{6D6E7396-6796-4414-8973-CB4660BACEC3}" destId="{0A362736-5639-48AD-BC74-131DA628374A}" srcOrd="5" destOrd="0" presId="urn:microsoft.com/office/officeart/2016/7/layout/BasicProcessNew"/>
    <dgm:cxn modelId="{D4906B0C-97A5-4D96-A9E0-636262258922}" type="presParOf" srcId="{6D6E7396-6796-4414-8973-CB4660BACEC3}" destId="{221E65B2-C440-4C89-9BE2-CBB6FA983720}" srcOrd="6" destOrd="0" presId="urn:microsoft.com/office/officeart/2016/7/layout/BasicProcessNew"/>
    <dgm:cxn modelId="{CA08896B-AF30-49E0-8009-0B3C089747C6}" type="presParOf" srcId="{6D6E7396-6796-4414-8973-CB4660BACEC3}" destId="{735F2AAA-A864-48B9-A56F-0529151B0D00}" srcOrd="7" destOrd="0" presId="urn:microsoft.com/office/officeart/2016/7/layout/BasicProcessNew"/>
    <dgm:cxn modelId="{DB8C46E8-080A-4A92-B35F-80DFADC0D7FD}" type="presParOf" srcId="{6D6E7396-6796-4414-8973-CB4660BACEC3}" destId="{ADD11C34-4E6B-4306-AB9F-D033A9CEEA1B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7CB1-3BC7-4651-A77E-6ED1059E5018}">
      <dsp:nvSpPr>
        <dsp:cNvPr id="0" name=""/>
        <dsp:cNvSpPr/>
      </dsp:nvSpPr>
      <dsp:spPr>
        <a:xfrm>
          <a:off x="1981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81 Unique variables</a:t>
          </a:r>
        </a:p>
      </dsp:txBody>
      <dsp:txXfrm>
        <a:off x="1981" y="1102401"/>
        <a:ext cx="3126953" cy="1876171"/>
      </dsp:txXfrm>
    </dsp:sp>
    <dsp:sp modelId="{6A5E633A-A251-4BD6-B9B7-745C29383A99}">
      <dsp:nvSpPr>
        <dsp:cNvPr id="0" name=""/>
        <dsp:cNvSpPr/>
      </dsp:nvSpPr>
      <dsp:spPr>
        <a:xfrm>
          <a:off x="3177107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A487C9-52AD-41A9-8266-C68E0637E7A8}">
      <dsp:nvSpPr>
        <dsp:cNvPr id="0" name=""/>
        <dsp:cNvSpPr/>
      </dsp:nvSpPr>
      <dsp:spPr>
        <a:xfrm>
          <a:off x="3694323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1460 Data points of consideration</a:t>
          </a:r>
        </a:p>
      </dsp:txBody>
      <dsp:txXfrm>
        <a:off x="3694323" y="1102401"/>
        <a:ext cx="3126953" cy="1876171"/>
      </dsp:txXfrm>
    </dsp:sp>
    <dsp:sp modelId="{221E65B2-C440-4C89-9BE2-CBB6FA983720}">
      <dsp:nvSpPr>
        <dsp:cNvPr id="0" name=""/>
        <dsp:cNvSpPr/>
      </dsp:nvSpPr>
      <dsp:spPr>
        <a:xfrm>
          <a:off x="6869449" y="1918986"/>
          <a:ext cx="469042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D11C34-4E6B-4306-AB9F-D033A9CEEA1B}">
      <dsp:nvSpPr>
        <dsp:cNvPr id="0" name=""/>
        <dsp:cNvSpPr/>
      </dsp:nvSpPr>
      <dsp:spPr>
        <a:xfrm>
          <a:off x="7386665" y="1102401"/>
          <a:ext cx="3126953" cy="1876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696 homes identified as remodeled </a:t>
          </a:r>
        </a:p>
      </dsp:txBody>
      <dsp:txXfrm>
        <a:off x="7386665" y="1102401"/>
        <a:ext cx="3126953" cy="18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6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68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7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0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B970-045E-4D2B-9FE8-631D5B5A617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38652A-FDC1-49A9-8533-40D03EC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stegg.com/inflation/infl.cgi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F874C-8940-4763-A1BD-DBA5CC402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574" y="4189353"/>
            <a:ext cx="9144000" cy="2150853"/>
          </a:xfrm>
        </p:spPr>
        <p:txBody>
          <a:bodyPr>
            <a:normAutofit/>
          </a:bodyPr>
          <a:lstStyle/>
          <a:p>
            <a:r>
              <a:rPr lang="en-US" b="1" u="sng" dirty="0"/>
              <a:t>Executive Summary</a:t>
            </a:r>
          </a:p>
          <a:p>
            <a:r>
              <a:rPr lang="en-US" dirty="0"/>
              <a:t>Small company home investment group</a:t>
            </a:r>
          </a:p>
          <a:p>
            <a:r>
              <a:rPr lang="en-US" dirty="0"/>
              <a:t>Reviewing real-estate opportunities in Home sales</a:t>
            </a:r>
          </a:p>
          <a:p>
            <a:r>
              <a:rPr lang="en-US" dirty="0"/>
              <a:t>Looking into market areas that provide investment opportunities to refurbish homes for resale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60305-584F-416E-96EF-5AEA0DC2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27" y="660687"/>
            <a:ext cx="5800725" cy="30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375F1-9E5A-4481-B72A-E09203CCFBD0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>
                <a:latin typeface="+mj-lt"/>
                <a:ea typeface="+mj-ea"/>
                <a:cs typeface="+mj-cs"/>
              </a:rPr>
              <a:t>Findings and Conclusions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>
                <a:latin typeface="+mj-lt"/>
                <a:ea typeface="+mj-ea"/>
                <a:cs typeface="+mj-cs"/>
              </a:rPr>
              <a:t>Target properties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E5D82-B549-4E90-A7FD-9D57198EF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4" r="1656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182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D716F-CD57-463F-A2D2-F2CC59FED4F1}"/>
              </a:ext>
            </a:extLst>
          </p:cNvPr>
          <p:cNvSpPr txBox="1"/>
          <p:nvPr/>
        </p:nvSpPr>
        <p:spPr>
          <a:xfrm>
            <a:off x="2558845" y="1659194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396254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BE9F-9980-4C18-96D8-13CA41DE67AE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112227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E0E0A-0A37-40C4-9046-4C4BA97E5753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Modeling parameters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0083F28-353B-45FF-B30A-B0A9A631A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73064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34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12D48-252A-49A5-8585-B2EBE523EF58}"/>
              </a:ext>
            </a:extLst>
          </p:cNvPr>
          <p:cNvSpPr txBox="1"/>
          <p:nvPr/>
        </p:nvSpPr>
        <p:spPr>
          <a:xfrm>
            <a:off x="3637379" y="4400664"/>
            <a:ext cx="79936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Risk Assumption’s to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Undetected property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model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Changes in market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current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pricing index inaccuracies  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9DFF0-D401-432C-AB7A-94B03826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24" y="322052"/>
            <a:ext cx="6826751" cy="40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5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1361689-58A6-4163-B769-A968F6D267FF}"/>
              </a:ext>
            </a:extLst>
          </p:cNvPr>
          <p:cNvSpPr txBox="1">
            <a:spLocks/>
          </p:cNvSpPr>
          <p:nvPr/>
        </p:nvSpPr>
        <p:spPr>
          <a:xfrm>
            <a:off x="673754" y="643467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Pricing Index and 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A278-5EF5-469B-B27C-D61F89E97D92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Case-Shiller U.S. National Home Price Index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What is it?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Composite home indices for all nine U.S. Census divisons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Calculated monthly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Normalized to have value of 100 in January 2000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Why we used it?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To normalize sales prices over period of time (2006-2010)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chemeClr val="bg1"/>
                </a:solidFill>
              </a:rPr>
              <a:t>Eliminate economic and market conditions that affect pricing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DE7EE41-B76F-4B9C-843D-3A6E6362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80382"/>
            <a:ext cx="5143500" cy="3484720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5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35E25-7892-4FCA-8F61-35FC846F860A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Model Tuning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D531-15E1-4A13-9C9E-526A54F0D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6377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533011-3316-4DFD-B545-CAAF85A5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F765C2-CFA0-43E2-B4AA-9B1A7E50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7EBBA5-9C98-41C0-8D3E-B8BF8BD8E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C771D4E-1F4E-45D3-BA61-0D47390C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4E870B5F-9A8A-41E5-B3BA-69025EC20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E85410D-4D65-4C22-8938-1DFF919F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EED07E7-1F26-484A-9FA1-E822B46A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0570AEF5-6B4E-4F8D-BF1F-BC5C65452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5C1811B-FFBE-435C-820F-DADEC25D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97FDC73-3DBB-44D0-8EE8-41F35CABB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B5DE8BB-A829-45DC-AA9E-1138CFB10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A8D355-9776-45D7-A3EB-25A82619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 Review</a:t>
            </a:r>
          </a:p>
        </p:txBody>
      </p:sp>
      <p:pic>
        <p:nvPicPr>
          <p:cNvPr id="7" name="Content Placeholder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A7B30E2-3FC8-4FE5-AC32-DF322874F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36683"/>
            <a:ext cx="2596281" cy="162083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8F916C-E5A7-4F35-BBC0-E7498E4B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13" y="836683"/>
            <a:ext cx="2596281" cy="1620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C1A35-569E-40EA-9D73-257FAFD21CEA}"/>
              </a:ext>
            </a:extLst>
          </p:cNvPr>
          <p:cNvSpPr txBox="1"/>
          <p:nvPr/>
        </p:nvSpPr>
        <p:spPr>
          <a:xfrm>
            <a:off x="6343484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Final model based on Remodeled homes consisted of 35 variables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9 continuous variables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26 dummy variables constructed from 15 categorical variables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Initial model attempts used data that was split between continuous and categorical.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a p-value &gt; .1 were removed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then combined the two groups and tuned the model accordingly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Finally, we split the data into never Remodeled and has been remodeled.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created the final model with the homes that have been remodeled and used that to predict the prices of the homes that have never been remodeled.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Our final model had an RSE of $17870. With an Adjusted R-Squared of .8609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6E4951-FC53-45D8-B5FE-6C9745EF8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6" y="2910558"/>
            <a:ext cx="5014977" cy="31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4D82774-B00B-4329-955F-AB9FE5E7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Predictions vs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E8C8-06ED-4468-A422-63596FB3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Cutoff based on inflation adjusted average remodel price.(Adjusted to 2000)</a:t>
            </a:r>
          </a:p>
          <a:p>
            <a:r>
              <a:rPr lang="en-US" dirty="0"/>
              <a:t>Inflation estimator from: </a:t>
            </a:r>
            <a:r>
              <a:rPr lang="en-US" dirty="0">
                <a:hlinkClick r:id="rId2"/>
              </a:rPr>
              <a:t>https://westegg.com/inflation/infl.cgi</a:t>
            </a:r>
            <a:endParaRPr lang="en-US" dirty="0"/>
          </a:p>
          <a:p>
            <a:r>
              <a:rPr lang="en-US" dirty="0"/>
              <a:t>Average Remodel Pricing from: HomeAdvisor.com</a:t>
            </a:r>
          </a:p>
          <a:p>
            <a:r>
              <a:rPr lang="en-US" dirty="0"/>
              <a:t>Data with estimate higher than Sale on average which is to be expected due to model construction</a:t>
            </a:r>
          </a:p>
          <a:p>
            <a:r>
              <a:rPr lang="en-US" dirty="0"/>
              <a:t>Some outliers that are well negative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CADD45-F638-4417-9788-50749F74C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740008"/>
            <a:ext cx="5860802" cy="36588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670869-325C-403C-BC1C-3D049AD4088C}"/>
              </a:ext>
            </a:extLst>
          </p:cNvPr>
          <p:cNvCxnSpPr/>
          <p:nvPr/>
        </p:nvCxnSpPr>
        <p:spPr>
          <a:xfrm flipV="1">
            <a:off x="5410549" y="2046914"/>
            <a:ext cx="3200400" cy="2743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DCADE-1B0B-4322-8305-1B87FEB88C1D}"/>
              </a:ext>
            </a:extLst>
          </p:cNvPr>
          <p:cNvSpPr txBox="1"/>
          <p:nvPr/>
        </p:nvSpPr>
        <p:spPr>
          <a:xfrm>
            <a:off x="3272287" y="1679275"/>
            <a:ext cx="724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fitness</a:t>
            </a:r>
          </a:p>
        </p:txBody>
      </p:sp>
    </p:spTree>
    <p:extLst>
      <p:ext uri="{BB962C8B-B14F-4D97-AF65-F5344CB8AC3E}">
        <p14:creationId xmlns:p14="http://schemas.microsoft.com/office/powerpoint/2010/main" val="2680546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317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Review</vt:lpstr>
      <vt:lpstr>Predictions vs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Stern</dc:creator>
  <cp:lastModifiedBy>Bobby Schaible</cp:lastModifiedBy>
  <cp:revision>12</cp:revision>
  <dcterms:created xsi:type="dcterms:W3CDTF">2018-12-05T04:17:01Z</dcterms:created>
  <dcterms:modified xsi:type="dcterms:W3CDTF">2018-12-06T04:05:09Z</dcterms:modified>
</cp:coreProperties>
</file>