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 Snow" initials="SS" lastIdx="2" clrIdx="0">
    <p:extLst>
      <p:ext uri="{19B8F6BF-5375-455C-9EA6-DF929625EA0E}">
        <p15:presenceInfo xmlns:p15="http://schemas.microsoft.com/office/powerpoint/2012/main" userId="Scott Snow"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BD3A7"/>
    <a:srgbClr val="339966"/>
    <a:srgbClr val="206A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6" d="100"/>
          <a:sy n="76" d="100"/>
        </p:scale>
        <p:origin x="7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E:\Documents\School2018\SU_ADS_April_2018_Term\MBC638\Assignments\data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Documents\School2018\SU_ADS_April_2018_Term\MBC638\Assignments\dataanalysis.xlsx" TargetMode="External"/><Relationship Id="rId2" Type="http://schemas.microsoft.com/office/2011/relationships/chartColorStyle" Target="colors3.xml"/><Relationship Id="rId1" Type="http://schemas.microsoft.com/office/2011/relationships/chartStyle" Target="style3.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E:\Documents\School2018\SU_ADS_April_2018_Term\MBC638\Assignments\data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Time Display of Measured Represses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Repress 1</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BaseData!$D$57:$D$61</c:f>
              <c:strCache>
                <c:ptCount val="5"/>
                <c:pt idx="0">
                  <c:v>Noticed</c:v>
                </c:pt>
                <c:pt idx="1">
                  <c:v>Determined</c:v>
                </c:pt>
                <c:pt idx="2">
                  <c:v>Foam Cut</c:v>
                </c:pt>
                <c:pt idx="3">
                  <c:v>Presses</c:v>
                </c:pt>
                <c:pt idx="4">
                  <c:v>ReCut</c:v>
                </c:pt>
              </c:strCache>
            </c:strRef>
          </c:cat>
          <c:val>
            <c:numRef>
              <c:f>(BaseData!$F$22,BaseData!$H$22,BaseData!$J$22,BaseData!$L$22,BaseData!$N$22)</c:f>
              <c:numCache>
                <c:formatCode>h:mm</c:formatCode>
                <c:ptCount val="5"/>
                <c:pt idx="0">
                  <c:v>0.23958333333333334</c:v>
                </c:pt>
                <c:pt idx="1">
                  <c:v>0.24305555555555555</c:v>
                </c:pt>
                <c:pt idx="2">
                  <c:v>0.30555555555555552</c:v>
                </c:pt>
                <c:pt idx="3">
                  <c:v>0.31875000000000003</c:v>
                </c:pt>
                <c:pt idx="4">
                  <c:v>0.3576388888888889</c:v>
                </c:pt>
              </c:numCache>
            </c:numRef>
          </c:val>
          <c:smooth val="0"/>
          <c:extLst>
            <c:ext xmlns:c16="http://schemas.microsoft.com/office/drawing/2014/chart" uri="{C3380CC4-5D6E-409C-BE32-E72D297353CC}">
              <c16:uniqueId val="{00000000-7592-48D4-9427-9EAB951F73D3}"/>
            </c:ext>
          </c:extLst>
        </c:ser>
        <c:ser>
          <c:idx val="1"/>
          <c:order val="1"/>
          <c:tx>
            <c:v>Repress 3</c:v>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(BaseData!$F$23,BaseData!$H$23,BaseData!$J$23,BaseData!$L$23,BaseData!$N$23)</c:f>
              <c:numCache>
                <c:formatCode>h:mm</c:formatCode>
                <c:ptCount val="5"/>
                <c:pt idx="0">
                  <c:v>0.3125</c:v>
                </c:pt>
                <c:pt idx="1">
                  <c:v>0.31597222222222221</c:v>
                </c:pt>
                <c:pt idx="2">
                  <c:v>0.31597222222222221</c:v>
                </c:pt>
                <c:pt idx="3">
                  <c:v>0.31944444444444448</c:v>
                </c:pt>
                <c:pt idx="4">
                  <c:v>0.34722222222222227</c:v>
                </c:pt>
              </c:numCache>
            </c:numRef>
          </c:val>
          <c:smooth val="0"/>
          <c:extLst>
            <c:ext xmlns:c16="http://schemas.microsoft.com/office/drawing/2014/chart" uri="{C3380CC4-5D6E-409C-BE32-E72D297353CC}">
              <c16:uniqueId val="{00000001-7592-48D4-9427-9EAB951F73D3}"/>
            </c:ext>
          </c:extLst>
        </c:ser>
        <c:ser>
          <c:idx val="2"/>
          <c:order val="2"/>
          <c:tx>
            <c:v>Repress5</c:v>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(BaseData!$F$24,BaseData!$H$24,BaseData!$J$24,BaseData!$L$24,BaseData!$N$24)</c:f>
              <c:numCache>
                <c:formatCode>h:mm</c:formatCode>
                <c:ptCount val="5"/>
                <c:pt idx="0">
                  <c:v>0.45624999999999999</c:v>
                </c:pt>
                <c:pt idx="1">
                  <c:v>0.45624999999999999</c:v>
                </c:pt>
                <c:pt idx="2">
                  <c:v>0.46527777777777773</c:v>
                </c:pt>
                <c:pt idx="3">
                  <c:v>0.47916666666666669</c:v>
                </c:pt>
                <c:pt idx="4">
                  <c:v>0.59375</c:v>
                </c:pt>
              </c:numCache>
            </c:numRef>
          </c:val>
          <c:smooth val="0"/>
          <c:extLst>
            <c:ext xmlns:c16="http://schemas.microsoft.com/office/drawing/2014/chart" uri="{C3380CC4-5D6E-409C-BE32-E72D297353CC}">
              <c16:uniqueId val="{00000002-7592-48D4-9427-9EAB951F73D3}"/>
            </c:ext>
          </c:extLst>
        </c:ser>
        <c:ser>
          <c:idx val="3"/>
          <c:order val="3"/>
          <c:tx>
            <c:v>Repress 8</c:v>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(BaseData!$F$25,BaseData!$H$25,BaseData!$J$25,BaseData!$L$25,BaseData!$N$25)</c:f>
              <c:numCache>
                <c:formatCode>h:mm</c:formatCode>
                <c:ptCount val="5"/>
                <c:pt idx="0">
                  <c:v>0.3979166666666667</c:v>
                </c:pt>
                <c:pt idx="1">
                  <c:v>0.39930555555555558</c:v>
                </c:pt>
                <c:pt idx="2">
                  <c:v>0.40277777777777773</c:v>
                </c:pt>
                <c:pt idx="3">
                  <c:v>0.40833333333333338</c:v>
                </c:pt>
                <c:pt idx="4">
                  <c:v>0.43402777777777773</c:v>
                </c:pt>
              </c:numCache>
            </c:numRef>
          </c:val>
          <c:smooth val="0"/>
          <c:extLst>
            <c:ext xmlns:c16="http://schemas.microsoft.com/office/drawing/2014/chart" uri="{C3380CC4-5D6E-409C-BE32-E72D297353CC}">
              <c16:uniqueId val="{00000003-7592-48D4-9427-9EAB951F73D3}"/>
            </c:ext>
          </c:extLst>
        </c:ser>
        <c:ser>
          <c:idx val="4"/>
          <c:order val="4"/>
          <c:tx>
            <c:v>Repress 9</c:v>
          </c:tx>
          <c:spPr>
            <a:ln w="28575" cap="rnd">
              <a:solidFill>
                <a:schemeClr val="accent5"/>
              </a:solidFill>
              <a:round/>
            </a:ln>
            <a:effectLst/>
          </c:spPr>
          <c:marker>
            <c:symbol val="circle"/>
            <c:size val="5"/>
            <c:spPr>
              <a:solidFill>
                <a:schemeClr val="accent5"/>
              </a:solidFill>
              <a:ln w="9525">
                <a:solidFill>
                  <a:schemeClr val="accent5"/>
                </a:solidFill>
              </a:ln>
              <a:effectLst/>
            </c:spPr>
          </c:marker>
          <c:val>
            <c:numRef>
              <c:f>(BaseData!$F$26,BaseData!$H$26,BaseData!$J$26,BaseData!$L$26,BaseData!$N$26)</c:f>
              <c:numCache>
                <c:formatCode>h:mm</c:formatCode>
                <c:ptCount val="5"/>
                <c:pt idx="0">
                  <c:v>0.40277777777777773</c:v>
                </c:pt>
                <c:pt idx="1">
                  <c:v>0.41666666666666669</c:v>
                </c:pt>
                <c:pt idx="2">
                  <c:v>0.42708333333333331</c:v>
                </c:pt>
                <c:pt idx="3">
                  <c:v>0.44791666666666669</c:v>
                </c:pt>
                <c:pt idx="4">
                  <c:v>0.47430555555555554</c:v>
                </c:pt>
              </c:numCache>
            </c:numRef>
          </c:val>
          <c:smooth val="0"/>
          <c:extLst>
            <c:ext xmlns:c16="http://schemas.microsoft.com/office/drawing/2014/chart" uri="{C3380CC4-5D6E-409C-BE32-E72D297353CC}">
              <c16:uniqueId val="{00000004-7592-48D4-9427-9EAB951F73D3}"/>
            </c:ext>
          </c:extLst>
        </c:ser>
        <c:ser>
          <c:idx val="5"/>
          <c:order val="5"/>
          <c:tx>
            <c:v>Repress 13</c:v>
          </c:tx>
          <c:spPr>
            <a:ln w="28575" cap="rnd">
              <a:solidFill>
                <a:schemeClr val="accent6"/>
              </a:solidFill>
              <a:round/>
            </a:ln>
            <a:effectLst/>
          </c:spPr>
          <c:marker>
            <c:symbol val="circle"/>
            <c:size val="5"/>
            <c:spPr>
              <a:solidFill>
                <a:schemeClr val="accent6"/>
              </a:solidFill>
              <a:ln w="9525">
                <a:solidFill>
                  <a:schemeClr val="accent6"/>
                </a:solidFill>
              </a:ln>
              <a:effectLst/>
            </c:spPr>
          </c:marker>
          <c:val>
            <c:numRef>
              <c:f>(BaseData!$F$27,BaseData!$H$27,BaseData!$J$27,BaseData!$L$27,BaseData!$N$27)</c:f>
              <c:numCache>
                <c:formatCode>h:mm</c:formatCode>
                <c:ptCount val="5"/>
                <c:pt idx="0">
                  <c:v>0.48472222222222222</c:v>
                </c:pt>
                <c:pt idx="1">
                  <c:v>0.48472222222222222</c:v>
                </c:pt>
                <c:pt idx="2">
                  <c:v>0.53819444444444442</c:v>
                </c:pt>
                <c:pt idx="3">
                  <c:v>0.55208333333333337</c:v>
                </c:pt>
                <c:pt idx="4">
                  <c:v>0.59027777777777779</c:v>
                </c:pt>
              </c:numCache>
            </c:numRef>
          </c:val>
          <c:smooth val="0"/>
          <c:extLst>
            <c:ext xmlns:c16="http://schemas.microsoft.com/office/drawing/2014/chart" uri="{C3380CC4-5D6E-409C-BE32-E72D297353CC}">
              <c16:uniqueId val="{00000005-7592-48D4-9427-9EAB951F73D3}"/>
            </c:ext>
          </c:extLst>
        </c:ser>
        <c:ser>
          <c:idx val="6"/>
          <c:order val="6"/>
          <c:tx>
            <c:v>Repress 14</c:v>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val>
            <c:numRef>
              <c:f>(BaseData!$F$28,BaseData!$H$28,BaseData!$J$28,BaseData!$L$28,BaseData!$N$28)</c:f>
              <c:numCache>
                <c:formatCode>h:mm</c:formatCode>
                <c:ptCount val="5"/>
                <c:pt idx="0">
                  <c:v>0.35416666666666669</c:v>
                </c:pt>
                <c:pt idx="1">
                  <c:v>0.375</c:v>
                </c:pt>
                <c:pt idx="2">
                  <c:v>0.39583333333333331</c:v>
                </c:pt>
                <c:pt idx="3">
                  <c:v>0.41319444444444442</c:v>
                </c:pt>
                <c:pt idx="4">
                  <c:v>0.44444444444444442</c:v>
                </c:pt>
              </c:numCache>
            </c:numRef>
          </c:val>
          <c:smooth val="0"/>
          <c:extLst>
            <c:ext xmlns:c16="http://schemas.microsoft.com/office/drawing/2014/chart" uri="{C3380CC4-5D6E-409C-BE32-E72D297353CC}">
              <c16:uniqueId val="{00000006-7592-48D4-9427-9EAB951F73D3}"/>
            </c:ext>
          </c:extLst>
        </c:ser>
        <c:dLbls>
          <c:showLegendKey val="0"/>
          <c:showVal val="0"/>
          <c:showCatName val="0"/>
          <c:showSerName val="0"/>
          <c:showPercent val="0"/>
          <c:showBubbleSize val="0"/>
        </c:dLbls>
        <c:marker val="1"/>
        <c:smooth val="0"/>
        <c:axId val="623872432"/>
        <c:axId val="623873744"/>
      </c:lineChart>
      <c:catAx>
        <c:axId val="623872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3873744"/>
        <c:crosses val="autoZero"/>
        <c:auto val="1"/>
        <c:lblAlgn val="ctr"/>
        <c:lblOffset val="100"/>
        <c:noMultiLvlLbl val="0"/>
      </c:catAx>
      <c:valAx>
        <c:axId val="623873744"/>
        <c:scaling>
          <c:orientation val="minMax"/>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Time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h:mm"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38724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t>xBar for Total Rework Time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5263002491040083E-2"/>
          <c:y val="0.10778586840629217"/>
          <c:w val="0.83945929294049515"/>
          <c:h val="0.73406474591362958"/>
        </c:manualLayout>
      </c:layout>
      <c:lineChart>
        <c:grouping val="standard"/>
        <c:varyColors val="0"/>
        <c:ser>
          <c:idx val="0"/>
          <c:order val="0"/>
          <c:tx>
            <c:v>Values</c:v>
          </c:tx>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6"/>
            <c:marker>
              <c:symbol val="circle"/>
              <c:size val="5"/>
              <c:spPr>
                <a:solidFill>
                  <a:schemeClr val="accent1"/>
                </a:solidFill>
                <a:ln w="9525">
                  <a:solidFill>
                    <a:srgbClr val="00B050"/>
                  </a:solidFill>
                </a:ln>
                <a:effectLst/>
              </c:spPr>
            </c:marker>
            <c:bubble3D val="0"/>
            <c:spPr>
              <a:ln w="28575" cap="rnd">
                <a:solidFill>
                  <a:schemeClr val="tx2">
                    <a:lumMod val="50000"/>
                  </a:schemeClr>
                </a:solidFill>
                <a:round/>
              </a:ln>
              <a:effectLst/>
            </c:spPr>
            <c:extLst>
              <c:ext xmlns:c16="http://schemas.microsoft.com/office/drawing/2014/chart" uri="{C3380CC4-5D6E-409C-BE32-E72D297353CC}">
                <c16:uniqueId val="{00000001-5001-4D10-B8DB-65F019FE7C3B}"/>
              </c:ext>
            </c:extLst>
          </c:dPt>
          <c:val>
            <c:numRef>
              <c:f>'Process Control'!$B$113:$B$119</c:f>
              <c:numCache>
                <c:formatCode>h:mm;@</c:formatCode>
                <c:ptCount val="7"/>
                <c:pt idx="0">
                  <c:v>2.4305555555555611E-2</c:v>
                </c:pt>
                <c:pt idx="1">
                  <c:v>0.11319444444444446</c:v>
                </c:pt>
                <c:pt idx="2">
                  <c:v>2.777777777777771E-2</c:v>
                </c:pt>
                <c:pt idx="3">
                  <c:v>5.0694444444444403E-2</c:v>
                </c:pt>
                <c:pt idx="4">
                  <c:v>8.1250000000000017E-2</c:v>
                </c:pt>
                <c:pt idx="5">
                  <c:v>6.2499999999999972E-2</c:v>
                </c:pt>
                <c:pt idx="6">
                  <c:v>1.5972222222222224E-2</c:v>
                </c:pt>
              </c:numCache>
            </c:numRef>
          </c:val>
          <c:smooth val="0"/>
          <c:extLst>
            <c:ext xmlns:c16="http://schemas.microsoft.com/office/drawing/2014/chart" uri="{C3380CC4-5D6E-409C-BE32-E72D297353CC}">
              <c16:uniqueId val="{00000002-5001-4D10-B8DB-65F019FE7C3B}"/>
            </c:ext>
          </c:extLst>
        </c:ser>
        <c:ser>
          <c:idx val="1"/>
          <c:order val="1"/>
          <c:tx>
            <c:v>CL</c:v>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'Process Control'!$K$113:$K$119</c:f>
              <c:numCache>
                <c:formatCode>General</c:formatCode>
                <c:ptCount val="7"/>
                <c:pt idx="0">
                  <c:v>6.6765873015873015E-2</c:v>
                </c:pt>
                <c:pt idx="1">
                  <c:v>6.6765873015873015E-2</c:v>
                </c:pt>
                <c:pt idx="2">
                  <c:v>6.6765873015873015E-2</c:v>
                </c:pt>
                <c:pt idx="3">
                  <c:v>6.6765873015873015E-2</c:v>
                </c:pt>
                <c:pt idx="4">
                  <c:v>6.6765873015873015E-2</c:v>
                </c:pt>
                <c:pt idx="5">
                  <c:v>6.6765873015873015E-2</c:v>
                </c:pt>
                <c:pt idx="6">
                  <c:v>6.6765873015873015E-2</c:v>
                </c:pt>
              </c:numCache>
            </c:numRef>
          </c:val>
          <c:smooth val="0"/>
          <c:extLst>
            <c:ext xmlns:c16="http://schemas.microsoft.com/office/drawing/2014/chart" uri="{C3380CC4-5D6E-409C-BE32-E72D297353CC}">
              <c16:uniqueId val="{00000003-5001-4D10-B8DB-65F019FE7C3B}"/>
            </c:ext>
          </c:extLst>
        </c:ser>
        <c:ser>
          <c:idx val="2"/>
          <c:order val="2"/>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'Process Control'!$L$113:$L$118</c:f>
            </c:numRef>
          </c:val>
          <c:smooth val="0"/>
          <c:extLst>
            <c:ext xmlns:c16="http://schemas.microsoft.com/office/drawing/2014/chart" uri="{C3380CC4-5D6E-409C-BE32-E72D297353CC}">
              <c16:uniqueId val="{00000004-5001-4D10-B8DB-65F019FE7C3B}"/>
            </c:ext>
          </c:extLst>
        </c:ser>
        <c:ser>
          <c:idx val="3"/>
          <c:order val="3"/>
          <c:tx>
            <c:v>UCL</c:v>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'Process Control'!$M$113:$M$119</c:f>
              <c:numCache>
                <c:formatCode>General</c:formatCode>
                <c:ptCount val="7"/>
                <c:pt idx="0">
                  <c:v>0.21300429894179901</c:v>
                </c:pt>
                <c:pt idx="1">
                  <c:v>0.21300429894179901</c:v>
                </c:pt>
                <c:pt idx="2">
                  <c:v>0.21300429894179901</c:v>
                </c:pt>
                <c:pt idx="3">
                  <c:v>0.21300429894179901</c:v>
                </c:pt>
                <c:pt idx="4">
                  <c:v>0.21300429894179901</c:v>
                </c:pt>
                <c:pt idx="5">
                  <c:v>0.21300429894179901</c:v>
                </c:pt>
                <c:pt idx="6">
                  <c:v>0.21300429894179901</c:v>
                </c:pt>
              </c:numCache>
            </c:numRef>
          </c:val>
          <c:smooth val="0"/>
          <c:extLst>
            <c:ext xmlns:c16="http://schemas.microsoft.com/office/drawing/2014/chart" uri="{C3380CC4-5D6E-409C-BE32-E72D297353CC}">
              <c16:uniqueId val="{00000005-5001-4D10-B8DB-65F019FE7C3B}"/>
            </c:ext>
          </c:extLst>
        </c:ser>
        <c:ser>
          <c:idx val="4"/>
          <c:order val="4"/>
          <c:tx>
            <c:v>LCL</c:v>
          </c:tx>
          <c:spPr>
            <a:ln w="28575" cap="rnd">
              <a:solidFill>
                <a:schemeClr val="accent5"/>
              </a:solidFill>
              <a:round/>
            </a:ln>
            <a:effectLst/>
          </c:spPr>
          <c:marker>
            <c:symbol val="circle"/>
            <c:size val="5"/>
            <c:spPr>
              <a:solidFill>
                <a:schemeClr val="accent5"/>
              </a:solidFill>
              <a:ln w="9525">
                <a:solidFill>
                  <a:schemeClr val="accent5"/>
                </a:solidFill>
              </a:ln>
              <a:effectLst/>
            </c:spPr>
          </c:marker>
          <c:val>
            <c:numRef>
              <c:f>'Process Control'!$S$113:$S$119</c:f>
              <c:numCache>
                <c:formatCode>General</c:formatCode>
                <c:ptCount val="7"/>
                <c:pt idx="0">
                  <c:v>-7.9472552910052965E-2</c:v>
                </c:pt>
                <c:pt idx="1">
                  <c:v>-7.9472552910052965E-2</c:v>
                </c:pt>
                <c:pt idx="2">
                  <c:v>-7.9472552910052965E-2</c:v>
                </c:pt>
                <c:pt idx="3">
                  <c:v>-7.9472552910052965E-2</c:v>
                </c:pt>
                <c:pt idx="4">
                  <c:v>-7.9472552910052965E-2</c:v>
                </c:pt>
                <c:pt idx="5">
                  <c:v>-7.9472552910052965E-2</c:v>
                </c:pt>
                <c:pt idx="6">
                  <c:v>-7.9472552910052965E-2</c:v>
                </c:pt>
              </c:numCache>
            </c:numRef>
          </c:val>
          <c:smooth val="0"/>
          <c:extLst>
            <c:ext xmlns:c16="http://schemas.microsoft.com/office/drawing/2014/chart" uri="{C3380CC4-5D6E-409C-BE32-E72D297353CC}">
              <c16:uniqueId val="{00000006-5001-4D10-B8DB-65F019FE7C3B}"/>
            </c:ext>
          </c:extLst>
        </c:ser>
        <c:dLbls>
          <c:showLegendKey val="0"/>
          <c:showVal val="0"/>
          <c:showCatName val="0"/>
          <c:showSerName val="0"/>
          <c:showPercent val="0"/>
          <c:showBubbleSize val="0"/>
        </c:dLbls>
        <c:marker val="1"/>
        <c:smooth val="0"/>
        <c:axId val="857799008"/>
        <c:axId val="857799336"/>
      </c:lineChart>
      <c:catAx>
        <c:axId val="85779900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7799336"/>
        <c:crosses val="autoZero"/>
        <c:auto val="1"/>
        <c:lblAlgn val="ctr"/>
        <c:lblOffset val="100"/>
        <c:noMultiLvlLbl val="0"/>
      </c:catAx>
      <c:valAx>
        <c:axId val="857799336"/>
        <c:scaling>
          <c:orientation val="minMax"/>
        </c:scaling>
        <c:delete val="0"/>
        <c:axPos val="l"/>
        <c:majorGridlines>
          <c:spPr>
            <a:ln w="9525" cap="flat" cmpd="sng" algn="ctr">
              <a:solidFill>
                <a:schemeClr val="tx1">
                  <a:lumMod val="15000"/>
                  <a:lumOff val="85000"/>
                </a:schemeClr>
              </a:solidFill>
              <a:round/>
            </a:ln>
            <a:effectLst/>
          </c:spPr>
        </c:majorGridlines>
        <c:numFmt formatCode="h:mm;@"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7799008"/>
        <c:crosses val="autoZero"/>
        <c:crossBetween val="between"/>
      </c:valAx>
      <c:spPr>
        <a:noFill/>
        <a:ln>
          <a:noFill/>
        </a:ln>
        <a:effectLst/>
      </c:spPr>
    </c:plotArea>
    <c:legend>
      <c:legendPos val="r"/>
      <c:layout>
        <c:manualLayout>
          <c:xMode val="edge"/>
          <c:yMode val="edge"/>
          <c:x val="0.18116284527236731"/>
          <c:y val="0.85893095646959394"/>
          <c:w val="0.6299433814464338"/>
          <c:h val="0.1410690435304058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BaseData!$C$34:$C$39</cx:f>
        <cx:lvl ptCount="6">
          <cx:pt idx="0">0</cx:pt>
          <cx:pt idx="1">1</cx:pt>
          <cx:pt idx="2">2</cx:pt>
          <cx:pt idx="3">3</cx:pt>
          <cx:pt idx="4">4</cx:pt>
          <cx:pt idx="5">5</cx:pt>
        </cx:lvl>
      </cx:strDim>
      <cx:numDim type="val">
        <cx:f>BaseData!$I$3:$I$17</cx:f>
        <cx:lvl ptCount="15" formatCode="General">
          <cx:pt idx="0">5</cx:pt>
          <cx:pt idx="1">3</cx:pt>
          <cx:pt idx="2">0</cx:pt>
          <cx:pt idx="3">2</cx:pt>
          <cx:pt idx="4">1</cx:pt>
          <cx:pt idx="5">4</cx:pt>
          <cx:pt idx="6">1</cx:pt>
          <cx:pt idx="7">3</cx:pt>
          <cx:pt idx="8">3</cx:pt>
          <cx:pt idx="9">5</cx:pt>
          <cx:pt idx="10">0</cx:pt>
          <cx:pt idx="11">1</cx:pt>
          <cx:pt idx="12">2</cx:pt>
          <cx:pt idx="13">2</cx:pt>
          <cx:pt idx="14">0</cx:pt>
        </cx:lvl>
      </cx:numDim>
    </cx:data>
  </cx:chartData>
  <cx:chart>
    <cx:title pos="t" align="ctr" overlay="0">
      <cx:tx>
        <cx:txData>
          <cx:v>Frequency of Presses Between</cx:v>
        </cx:txData>
      </cx:tx>
      <cx:txPr>
        <a:bodyPr spcFirstLastPara="1" vertOverflow="ellipsis" horzOverflow="overflow" wrap="square" lIns="0" tIns="0" rIns="0" bIns="0" anchor="ctr" anchorCtr="1"/>
        <a:lstStyle/>
        <a:p>
          <a:pPr algn="ctr" rtl="0">
            <a:defRPr/>
          </a:pPr>
          <a:r>
            <a:rPr lang="en-US" sz="1000" b="0" i="0" u="none" strike="noStrike" baseline="0" dirty="0">
              <a:solidFill>
                <a:schemeClr val="tx1"/>
              </a:solidFill>
              <a:latin typeface="Calibri" panose="020F0502020204030204"/>
            </a:rPr>
            <a:t>Frequency of Presses Between</a:t>
          </a:r>
        </a:p>
      </cx:txPr>
    </cx:title>
    <cx:plotArea>
      <cx:plotAreaRegion>
        <cx:series layoutId="clusteredColumn" uniqueId="{837F32AB-40DE-4E27-936A-92E0E640C1F7}">
          <cx:dataId val="0"/>
          <cx:layoutPr>
            <cx:binning intervalClosed="r">
              <cx:binSize val="0.90000000000000002"/>
            </cx:binning>
          </cx:layoutPr>
        </cx:series>
      </cx:plotAreaRegion>
      <cx:axis id="0" hidden="1">
        <cx:catScaling gapWidth="0"/>
        <cx:tickLabels/>
        <cx:txPr>
          <a:bodyPr spcFirstLastPara="1" vertOverflow="ellipsis" horzOverflow="overflow" wrap="square" lIns="0" tIns="0" rIns="0" bIns="0" anchor="ctr" anchorCtr="1"/>
          <a:lstStyle/>
          <a:p>
            <a:pPr algn="ctr" rtl="0">
              <a:defRPr>
                <a:solidFill>
                  <a:prstClr val="black">
                    <a:lumMod val="65000"/>
                    <a:lumOff val="35000"/>
                    <a:alpha val="0"/>
                  </a:prstClr>
                </a:solidFill>
              </a:defRPr>
            </a:pPr>
            <a:endParaRPr lang="en-US" sz="900" b="0" i="0" u="none" strike="noStrike" baseline="0">
              <a:solidFill>
                <a:prstClr val="black">
                  <a:lumMod val="65000"/>
                  <a:lumOff val="35000"/>
                  <a:alpha val="0"/>
                </a:prstClr>
              </a:solidFill>
              <a:latin typeface="Century Gothic" panose="020B0502020202020204"/>
            </a:endParaRPr>
          </a:p>
        </cx:txPr>
      </cx:axis>
      <cx:axis id="1">
        <cx:valScaling/>
        <cx:majorGridlines/>
        <cx:tickLabels/>
      </cx:axis>
    </cx:plotArea>
  </cx:chart>
  <cx:spPr>
    <a:solidFill>
      <a:schemeClr val="accent5"/>
    </a:solidFill>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32709A-6550-4A66-898F-DA8DAB87F6DF}" type="datetimeFigureOut">
              <a:rPr lang="en-US" smtClean="0"/>
              <a:t>6/23/2018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837ADC-D7EF-4906-9555-E42690B797E8}" type="slidenum">
              <a:rPr lang="en-US" smtClean="0"/>
              <a:t>‹#›</a:t>
            </a:fld>
            <a:endParaRPr lang="en-US" dirty="0"/>
          </a:p>
        </p:txBody>
      </p:sp>
    </p:spTree>
    <p:extLst>
      <p:ext uri="{BB962C8B-B14F-4D97-AF65-F5344CB8AC3E}">
        <p14:creationId xmlns:p14="http://schemas.microsoft.com/office/powerpoint/2010/main" val="885239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B9B85BB8-CE63-4FC6-8D21-27BBEA0299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defRPr>
            </a:lvl1pPr>
            <a:lvl2pPr marL="742950" indent="-285750" defTabSz="931863">
              <a:defRPr sz="2400">
                <a:solidFill>
                  <a:schemeClr val="tx1"/>
                </a:solidFill>
                <a:latin typeface="Times New Roman" panose="02020603050405020304" pitchFamily="18" charset="0"/>
              </a:defRPr>
            </a:lvl2pPr>
            <a:lvl3pPr marL="1143000" indent="-228600" defTabSz="931863">
              <a:defRPr sz="2400">
                <a:solidFill>
                  <a:schemeClr val="tx1"/>
                </a:solidFill>
                <a:latin typeface="Times New Roman" panose="02020603050405020304" pitchFamily="18" charset="0"/>
              </a:defRPr>
            </a:lvl3pPr>
            <a:lvl4pPr marL="1600200" indent="-228600" defTabSz="931863">
              <a:defRPr sz="2400">
                <a:solidFill>
                  <a:schemeClr val="tx1"/>
                </a:solidFill>
                <a:latin typeface="Times New Roman" panose="02020603050405020304" pitchFamily="18" charset="0"/>
              </a:defRPr>
            </a:lvl4pPr>
            <a:lvl5pPr marL="2057400" indent="-228600" defTabSz="931863">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1863" rtl="0" eaLnBrk="0" fontAlgn="base" latinLnBrk="0" hangingPunct="0">
              <a:lnSpc>
                <a:spcPct val="100000"/>
              </a:lnSpc>
              <a:spcBef>
                <a:spcPct val="0"/>
              </a:spcBef>
              <a:spcAft>
                <a:spcPct val="0"/>
              </a:spcAft>
              <a:buClrTx/>
              <a:buSzTx/>
              <a:buFontTx/>
              <a:buNone/>
              <a:tabLst/>
              <a:defRPr/>
            </a:pPr>
            <a:fld id="{0FACC7AF-0877-4520-B766-7DBC46CF9ADD}"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0" fontAlgn="base" latinLnBrk="0" hangingPunct="0">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p:txBody>
      </p:sp>
      <p:sp>
        <p:nvSpPr>
          <p:cNvPr id="16387" name="Rectangle 2">
            <a:extLst>
              <a:ext uri="{FF2B5EF4-FFF2-40B4-BE49-F238E27FC236}">
                <a16:creationId xmlns:a16="http://schemas.microsoft.com/office/drawing/2014/main" id="{49BAB7E3-8428-4B9C-B795-A2B5A4CE9BE5}"/>
              </a:ext>
            </a:extLst>
          </p:cNvPr>
          <p:cNvSpPr>
            <a:spLocks noGrp="1" noChangeArrowheads="1"/>
          </p:cNvSpPr>
          <p:nvPr>
            <p:ph type="body" idx="1"/>
          </p:nvPr>
        </p:nvSpPr>
        <p:spPr>
          <a:xfrm>
            <a:off x="931863" y="4410075"/>
            <a:ext cx="5141912"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17" tIns="51717" rIns="101817" bIns="51717"/>
          <a:lstStyle/>
          <a:p>
            <a:endParaRPr lang="en-US" altLang="en-US" dirty="0"/>
          </a:p>
        </p:txBody>
      </p:sp>
      <p:sp>
        <p:nvSpPr>
          <p:cNvPr id="16388" name="Rectangle 3">
            <a:extLst>
              <a:ext uri="{FF2B5EF4-FFF2-40B4-BE49-F238E27FC236}">
                <a16:creationId xmlns:a16="http://schemas.microsoft.com/office/drawing/2014/main" id="{60FA9D2C-E74F-44C8-9AF3-CA065F4FADB1}"/>
              </a:ext>
            </a:extLst>
          </p:cNvPr>
          <p:cNvSpPr>
            <a:spLocks noChangeArrowheads="1" noTextEdit="1"/>
          </p:cNvSpPr>
          <p:nvPr>
            <p:ph type="sldImg"/>
          </p:nvPr>
        </p:nvSpPr>
        <p:spPr>
          <a:xfrm>
            <a:off x="438150" y="709613"/>
            <a:ext cx="6138863" cy="3454400"/>
          </a:xfrm>
          <a:ln w="12700" cap="flat">
            <a:solidFill>
              <a:schemeClr val="tx1"/>
            </a:solidFill>
          </a:ln>
        </p:spPr>
      </p:sp>
    </p:spTree>
    <p:extLst>
      <p:ext uri="{BB962C8B-B14F-4D97-AF65-F5344CB8AC3E}">
        <p14:creationId xmlns:p14="http://schemas.microsoft.com/office/powerpoint/2010/main" val="38335706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6/23/2018</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6/23/2018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6/23/2018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6/23/2018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6/23/2018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6/23/2018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6/23/2018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6/23/2018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6/23/2018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6/23/2018</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6/23/2018</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6/23/2018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6/23/2018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6/23/2018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6/23/2018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6/23/2018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6/23/2018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6/23/2018</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image" Target="../media/image4.wmf"/><Relationship Id="rId3" Type="http://schemas.openxmlformats.org/officeDocument/2006/relationships/notesSlide" Target="../notesSlides/notesSlide1.xml"/><Relationship Id="rId7" Type="http://schemas.openxmlformats.org/officeDocument/2006/relationships/oleObject" Target="../embeddings/oleObject2.bin"/><Relationship Id="rId12" Type="http://schemas.openxmlformats.org/officeDocument/2006/relationships/oleObject" Target="../embeddings/oleObject3.bin"/><Relationship Id="rId2" Type="http://schemas.openxmlformats.org/officeDocument/2006/relationships/slideLayout" Target="../slideLayouts/slideLayout6.xml"/><Relationship Id="rId16" Type="http://schemas.openxmlformats.org/officeDocument/2006/relationships/chart" Target="../charts/chart2.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image" Target="../media/image7.png"/><Relationship Id="rId5" Type="http://schemas.openxmlformats.org/officeDocument/2006/relationships/oleObject" Target="../embeddings/oleObject1.bin"/><Relationship Id="rId15" Type="http://schemas.openxmlformats.org/officeDocument/2006/relationships/image" Target="../media/image5.wmf"/><Relationship Id="rId10" Type="http://schemas.microsoft.com/office/2014/relationships/chartEx" Target="../charts/chartEx1.xml"/><Relationship Id="rId4" Type="http://schemas.openxmlformats.org/officeDocument/2006/relationships/image" Target="../media/image6.png"/><Relationship Id="rId9" Type="http://schemas.openxmlformats.org/officeDocument/2006/relationships/chart" Target="../charts/chart1.xml"/><Relationship Id="rId1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3D4E2-9417-4EE7-B77C-8091B268A15A}"/>
              </a:ext>
            </a:extLst>
          </p:cNvPr>
          <p:cNvSpPr>
            <a:spLocks noGrp="1"/>
          </p:cNvSpPr>
          <p:nvPr>
            <p:ph type="ctrTitle"/>
          </p:nvPr>
        </p:nvSpPr>
        <p:spPr>
          <a:xfrm>
            <a:off x="1154955" y="1767224"/>
            <a:ext cx="8825658" cy="2677648"/>
          </a:xfrm>
        </p:spPr>
        <p:txBody>
          <a:bodyPr/>
          <a:lstStyle/>
          <a:p>
            <a:r>
              <a:rPr lang="en-US" dirty="0"/>
              <a:t>Process Improvement Project</a:t>
            </a:r>
          </a:p>
        </p:txBody>
      </p:sp>
      <p:sp>
        <p:nvSpPr>
          <p:cNvPr id="3" name="Subtitle 2">
            <a:extLst>
              <a:ext uri="{FF2B5EF4-FFF2-40B4-BE49-F238E27FC236}">
                <a16:creationId xmlns:a16="http://schemas.microsoft.com/office/drawing/2014/main" id="{3FC5C042-2E92-449F-9421-B8756FE8DD88}"/>
              </a:ext>
            </a:extLst>
          </p:cNvPr>
          <p:cNvSpPr>
            <a:spLocks noGrp="1"/>
          </p:cNvSpPr>
          <p:nvPr>
            <p:ph type="subTitle" idx="1"/>
          </p:nvPr>
        </p:nvSpPr>
        <p:spPr>
          <a:xfrm>
            <a:off x="1154955" y="4444872"/>
            <a:ext cx="8825658" cy="1193928"/>
          </a:xfrm>
        </p:spPr>
        <p:txBody>
          <a:bodyPr>
            <a:normAutofit/>
          </a:bodyPr>
          <a:lstStyle/>
          <a:p>
            <a:r>
              <a:rPr lang="en-US" dirty="0"/>
              <a:t>Scott Snow</a:t>
            </a:r>
          </a:p>
          <a:p>
            <a:r>
              <a:rPr lang="en-US" dirty="0"/>
              <a:t>MBC 638 </a:t>
            </a:r>
          </a:p>
          <a:p>
            <a:r>
              <a:rPr lang="en-US" dirty="0"/>
              <a:t>April 2018 – June 2018</a:t>
            </a:r>
          </a:p>
        </p:txBody>
      </p:sp>
    </p:spTree>
    <p:extLst>
      <p:ext uri="{BB962C8B-B14F-4D97-AF65-F5344CB8AC3E}">
        <p14:creationId xmlns:p14="http://schemas.microsoft.com/office/powerpoint/2010/main" val="1001445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7477B27F-21B6-4BC9-A459-5A58119413B6}"/>
              </a:ext>
            </a:extLst>
          </p:cNvPr>
          <p:cNvSpPr>
            <a:spLocks noChangeArrowheads="1"/>
          </p:cNvSpPr>
          <p:nvPr/>
        </p:nvSpPr>
        <p:spPr bwMode="auto">
          <a:xfrm>
            <a:off x="808139" y="990600"/>
            <a:ext cx="9144000" cy="381000"/>
          </a:xfrm>
          <a:prstGeom prst="rect">
            <a:avLst/>
          </a:prstGeom>
          <a:solidFill>
            <a:srgbClr val="206A58"/>
          </a:solidFill>
          <a:ln w="254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defRPr/>
            </a:pPr>
            <a:endParaRPr lang="en-US" altLang="en-US" sz="2400" dirty="0">
              <a:solidFill>
                <a:prstClr val="black"/>
              </a:solidFill>
            </a:endParaRPr>
          </a:p>
        </p:txBody>
      </p:sp>
      <p:sp>
        <p:nvSpPr>
          <p:cNvPr id="15363" name="Line 9">
            <a:extLst>
              <a:ext uri="{FF2B5EF4-FFF2-40B4-BE49-F238E27FC236}">
                <a16:creationId xmlns:a16="http://schemas.microsoft.com/office/drawing/2014/main" id="{5887256A-C53E-4BFC-ACE3-9CCADA4DC0E8}"/>
              </a:ext>
            </a:extLst>
          </p:cNvPr>
          <p:cNvSpPr>
            <a:spLocks noChangeShapeType="1"/>
          </p:cNvSpPr>
          <p:nvPr/>
        </p:nvSpPr>
        <p:spPr bwMode="auto">
          <a:xfrm>
            <a:off x="5011839" y="1397000"/>
            <a:ext cx="25400" cy="523875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2400" dirty="0">
              <a:solidFill>
                <a:prstClr val="black"/>
              </a:solidFill>
              <a:latin typeface="Times New Roman" panose="02020603050405020304" pitchFamily="18" charset="0"/>
            </a:endParaRPr>
          </a:p>
        </p:txBody>
      </p:sp>
      <p:sp>
        <p:nvSpPr>
          <p:cNvPr id="15364" name="Line 10">
            <a:extLst>
              <a:ext uri="{FF2B5EF4-FFF2-40B4-BE49-F238E27FC236}">
                <a16:creationId xmlns:a16="http://schemas.microsoft.com/office/drawing/2014/main" id="{57E0877E-1748-4362-BE24-C3585AFAE00F}"/>
              </a:ext>
            </a:extLst>
          </p:cNvPr>
          <p:cNvSpPr>
            <a:spLocks noChangeShapeType="1"/>
          </p:cNvSpPr>
          <p:nvPr/>
        </p:nvSpPr>
        <p:spPr bwMode="auto">
          <a:xfrm>
            <a:off x="808139" y="6248400"/>
            <a:ext cx="4216400"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2400" dirty="0">
              <a:solidFill>
                <a:prstClr val="black"/>
              </a:solidFill>
              <a:latin typeface="Times New Roman" panose="02020603050405020304" pitchFamily="18" charset="0"/>
            </a:endParaRPr>
          </a:p>
        </p:txBody>
      </p:sp>
      <p:sp>
        <p:nvSpPr>
          <p:cNvPr id="19467" name="Rectangle 11">
            <a:extLst>
              <a:ext uri="{FF2B5EF4-FFF2-40B4-BE49-F238E27FC236}">
                <a16:creationId xmlns:a16="http://schemas.microsoft.com/office/drawing/2014/main" id="{52A12F66-045D-4FFB-B820-2EEAE1548B6B}"/>
              </a:ext>
            </a:extLst>
          </p:cNvPr>
          <p:cNvSpPr>
            <a:spLocks noChangeArrowheads="1"/>
          </p:cNvSpPr>
          <p:nvPr/>
        </p:nvSpPr>
        <p:spPr bwMode="auto">
          <a:xfrm>
            <a:off x="1315647" y="1409223"/>
            <a:ext cx="1447800" cy="287338"/>
          </a:xfrm>
          <a:prstGeom prst="rect">
            <a:avLst/>
          </a:prstGeom>
          <a:noFill/>
          <a:ln w="12700">
            <a:noFill/>
            <a:miter lim="800000"/>
            <a:headEnd/>
            <a:tailEnd/>
          </a:ln>
          <a:effectLst/>
        </p:spPr>
        <p:txBody>
          <a:bodyPr lIns="88900" tIns="44450" rIns="88900" bIns="44450">
            <a:spAutoFit/>
          </a:bodyPr>
          <a:lstStyle/>
          <a:p>
            <a:pPr algn="ctr" defTabSz="885825" eaLnBrk="0" fontAlgn="base" hangingPunct="0">
              <a:spcBef>
                <a:spcPct val="0"/>
              </a:spcBef>
              <a:spcAft>
                <a:spcPct val="0"/>
              </a:spcAft>
              <a:defRPr/>
            </a:pPr>
            <a:r>
              <a:rPr lang="en-US" sz="1300" b="1" u="sng" dirty="0">
                <a:solidFill>
                  <a:srgbClr val="339966"/>
                </a:solidFill>
                <a:effectLst>
                  <a:outerShdw blurRad="38100" dist="38100" dir="2700000" algn="tl">
                    <a:srgbClr val="C0C0C0"/>
                  </a:outerShdw>
                </a:effectLst>
                <a:latin typeface="Arial" charset="0"/>
              </a:rPr>
              <a:t>DEFINE</a:t>
            </a:r>
          </a:p>
        </p:txBody>
      </p:sp>
      <p:sp>
        <p:nvSpPr>
          <p:cNvPr id="19468" name="Rectangle 12">
            <a:extLst>
              <a:ext uri="{FF2B5EF4-FFF2-40B4-BE49-F238E27FC236}">
                <a16:creationId xmlns:a16="http://schemas.microsoft.com/office/drawing/2014/main" id="{8D25E8B2-8B53-4553-AF43-E50D549DEB9C}"/>
              </a:ext>
            </a:extLst>
          </p:cNvPr>
          <p:cNvSpPr>
            <a:spLocks noChangeArrowheads="1"/>
          </p:cNvSpPr>
          <p:nvPr/>
        </p:nvSpPr>
        <p:spPr bwMode="auto">
          <a:xfrm>
            <a:off x="3259239" y="1409700"/>
            <a:ext cx="1371600" cy="287338"/>
          </a:xfrm>
          <a:prstGeom prst="rect">
            <a:avLst/>
          </a:prstGeom>
          <a:noFill/>
          <a:ln w="12700">
            <a:noFill/>
            <a:miter lim="800000"/>
            <a:headEnd/>
            <a:tailEnd/>
          </a:ln>
          <a:effectLst/>
        </p:spPr>
        <p:txBody>
          <a:bodyPr lIns="88900" tIns="44450" rIns="88900" bIns="44450">
            <a:spAutoFit/>
          </a:bodyPr>
          <a:lstStyle/>
          <a:p>
            <a:pPr algn="ctr" defTabSz="885825" eaLnBrk="0" fontAlgn="base" hangingPunct="0">
              <a:spcBef>
                <a:spcPct val="0"/>
              </a:spcBef>
              <a:spcAft>
                <a:spcPct val="0"/>
              </a:spcAft>
              <a:defRPr/>
            </a:pPr>
            <a:r>
              <a:rPr lang="en-US" sz="1300" b="1" u="sng" dirty="0">
                <a:solidFill>
                  <a:srgbClr val="339966"/>
                </a:solidFill>
                <a:effectLst>
                  <a:outerShdw blurRad="38100" dist="38100" dir="2700000" algn="tl">
                    <a:srgbClr val="C0C0C0"/>
                  </a:outerShdw>
                </a:effectLst>
                <a:latin typeface="Arial" charset="0"/>
              </a:rPr>
              <a:t>MEASURE</a:t>
            </a:r>
          </a:p>
        </p:txBody>
      </p:sp>
      <p:sp>
        <p:nvSpPr>
          <p:cNvPr id="15367" name="Rectangle 13">
            <a:extLst>
              <a:ext uri="{FF2B5EF4-FFF2-40B4-BE49-F238E27FC236}">
                <a16:creationId xmlns:a16="http://schemas.microsoft.com/office/drawing/2014/main" id="{AD5335D4-B48E-4B00-A211-1E54B03A0EA3}"/>
              </a:ext>
            </a:extLst>
          </p:cNvPr>
          <p:cNvSpPr>
            <a:spLocks noChangeArrowheads="1"/>
          </p:cNvSpPr>
          <p:nvPr/>
        </p:nvSpPr>
        <p:spPr bwMode="auto">
          <a:xfrm>
            <a:off x="4773714" y="1430339"/>
            <a:ext cx="985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endParaRPr lang="en-US" altLang="en-US" sz="2400" dirty="0">
              <a:solidFill>
                <a:prstClr val="black"/>
              </a:solidFill>
            </a:endParaRPr>
          </a:p>
        </p:txBody>
      </p:sp>
      <p:sp>
        <p:nvSpPr>
          <p:cNvPr id="15368" name="Rectangle 14">
            <a:extLst>
              <a:ext uri="{FF2B5EF4-FFF2-40B4-BE49-F238E27FC236}">
                <a16:creationId xmlns:a16="http://schemas.microsoft.com/office/drawing/2014/main" id="{40F16E10-16C0-453C-9D7B-BD528346AA00}"/>
              </a:ext>
            </a:extLst>
          </p:cNvPr>
          <p:cNvSpPr>
            <a:spLocks noChangeArrowheads="1"/>
          </p:cNvSpPr>
          <p:nvPr/>
        </p:nvSpPr>
        <p:spPr bwMode="auto">
          <a:xfrm>
            <a:off x="8517040"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endParaRPr lang="en-US" altLang="en-US" sz="2400" dirty="0">
              <a:solidFill>
                <a:prstClr val="black"/>
              </a:solidFill>
            </a:endParaRPr>
          </a:p>
        </p:txBody>
      </p:sp>
      <p:sp>
        <p:nvSpPr>
          <p:cNvPr id="15369" name="Rectangle 15">
            <a:extLst>
              <a:ext uri="{FF2B5EF4-FFF2-40B4-BE49-F238E27FC236}">
                <a16:creationId xmlns:a16="http://schemas.microsoft.com/office/drawing/2014/main" id="{0072BD10-03A4-4D87-A4B9-12068A7C6555}"/>
              </a:ext>
            </a:extLst>
          </p:cNvPr>
          <p:cNvSpPr>
            <a:spLocks noChangeArrowheads="1"/>
          </p:cNvSpPr>
          <p:nvPr/>
        </p:nvSpPr>
        <p:spPr bwMode="auto">
          <a:xfrm>
            <a:off x="6867628" y="12525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endParaRPr lang="en-US" altLang="en-US" sz="2400" dirty="0">
              <a:solidFill>
                <a:prstClr val="black"/>
              </a:solidFill>
            </a:endParaRPr>
          </a:p>
        </p:txBody>
      </p:sp>
      <p:sp>
        <p:nvSpPr>
          <p:cNvPr id="15370" name="Text Box 16">
            <a:extLst>
              <a:ext uri="{FF2B5EF4-FFF2-40B4-BE49-F238E27FC236}">
                <a16:creationId xmlns:a16="http://schemas.microsoft.com/office/drawing/2014/main" id="{4B9F04AE-BFF8-476B-A18F-7241D48ADD49}"/>
              </a:ext>
            </a:extLst>
          </p:cNvPr>
          <p:cNvSpPr txBox="1">
            <a:spLocks noChangeArrowheads="1"/>
          </p:cNvSpPr>
          <p:nvPr/>
        </p:nvSpPr>
        <p:spPr bwMode="auto">
          <a:xfrm>
            <a:off x="3421165" y="17379"/>
            <a:ext cx="703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defTabSz="914400" eaLnBrk="0" fontAlgn="base" hangingPunct="0">
              <a:spcBef>
                <a:spcPct val="0"/>
              </a:spcBef>
              <a:spcAft>
                <a:spcPct val="0"/>
              </a:spcAft>
              <a:buNone/>
            </a:pPr>
            <a:r>
              <a:rPr lang="en-US" altLang="en-US" sz="2400" b="1" dirty="0">
                <a:solidFill>
                  <a:srgbClr val="0070C0"/>
                </a:solidFill>
                <a:latin typeface="Arial" panose="020B0604020202020204" pitchFamily="34" charset="0"/>
              </a:rPr>
              <a:t>Defect Response Improvement Project</a:t>
            </a:r>
          </a:p>
        </p:txBody>
      </p:sp>
      <p:sp>
        <p:nvSpPr>
          <p:cNvPr id="15371" name="Text Box 17">
            <a:extLst>
              <a:ext uri="{FF2B5EF4-FFF2-40B4-BE49-F238E27FC236}">
                <a16:creationId xmlns:a16="http://schemas.microsoft.com/office/drawing/2014/main" id="{AE10A04A-E0E5-482C-810B-F03B3E5BEEC0}"/>
              </a:ext>
            </a:extLst>
          </p:cNvPr>
          <p:cNvSpPr txBox="1">
            <a:spLocks noChangeArrowheads="1"/>
          </p:cNvSpPr>
          <p:nvPr/>
        </p:nvSpPr>
        <p:spPr bwMode="auto">
          <a:xfrm>
            <a:off x="1784452" y="974726"/>
            <a:ext cx="63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r>
              <a:rPr lang="en-US" altLang="en-US" sz="1000" b="1" dirty="0">
                <a:solidFill>
                  <a:prstClr val="white"/>
                </a:solidFill>
                <a:latin typeface="Arial" panose="020B0604020202020204" pitchFamily="34" charset="0"/>
              </a:rPr>
              <a:t>Team </a:t>
            </a:r>
          </a:p>
          <a:p>
            <a:pPr defTabSz="914400" eaLnBrk="0" fontAlgn="base" hangingPunct="0">
              <a:spcBef>
                <a:spcPct val="0"/>
              </a:spcBef>
              <a:spcAft>
                <a:spcPct val="0"/>
              </a:spcAft>
              <a:buNone/>
            </a:pPr>
            <a:r>
              <a:rPr lang="en-US" altLang="en-US" sz="1000" b="1" dirty="0">
                <a:solidFill>
                  <a:prstClr val="white"/>
                </a:solidFill>
                <a:latin typeface="Arial" panose="020B0604020202020204" pitchFamily="34" charset="0"/>
              </a:rPr>
              <a:t>Launch</a:t>
            </a:r>
            <a:endParaRPr lang="en-US" altLang="en-US" sz="1000" dirty="0">
              <a:solidFill>
                <a:prstClr val="black"/>
              </a:solidFill>
              <a:latin typeface="Arial" panose="020B0604020202020204" pitchFamily="34" charset="0"/>
            </a:endParaRPr>
          </a:p>
        </p:txBody>
      </p:sp>
      <p:sp>
        <p:nvSpPr>
          <p:cNvPr id="15372" name="Rectangle 19">
            <a:extLst>
              <a:ext uri="{FF2B5EF4-FFF2-40B4-BE49-F238E27FC236}">
                <a16:creationId xmlns:a16="http://schemas.microsoft.com/office/drawing/2014/main" id="{7752599E-DA8A-4105-A222-3B04D1C5621F}"/>
              </a:ext>
            </a:extLst>
          </p:cNvPr>
          <p:cNvSpPr>
            <a:spLocks noChangeArrowheads="1"/>
          </p:cNvSpPr>
          <p:nvPr/>
        </p:nvSpPr>
        <p:spPr bwMode="auto">
          <a:xfrm>
            <a:off x="9355240"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endParaRPr lang="en-US" altLang="en-US" sz="2400" dirty="0">
              <a:solidFill>
                <a:prstClr val="black"/>
              </a:solidFill>
            </a:endParaRPr>
          </a:p>
        </p:txBody>
      </p:sp>
      <p:sp>
        <p:nvSpPr>
          <p:cNvPr id="15373" name="Rectangle 20">
            <a:extLst>
              <a:ext uri="{FF2B5EF4-FFF2-40B4-BE49-F238E27FC236}">
                <a16:creationId xmlns:a16="http://schemas.microsoft.com/office/drawing/2014/main" id="{5B570DB9-D025-4C1D-9D5C-6C486CFEFEFE}"/>
              </a:ext>
            </a:extLst>
          </p:cNvPr>
          <p:cNvSpPr>
            <a:spLocks noChangeArrowheads="1"/>
          </p:cNvSpPr>
          <p:nvPr/>
        </p:nvSpPr>
        <p:spPr bwMode="auto">
          <a:xfrm>
            <a:off x="9360003" y="1274763"/>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endParaRPr lang="en-US" altLang="en-US" sz="2400" dirty="0">
              <a:solidFill>
                <a:prstClr val="black"/>
              </a:solidFill>
            </a:endParaRPr>
          </a:p>
        </p:txBody>
      </p:sp>
      <p:sp>
        <p:nvSpPr>
          <p:cNvPr id="15374" name="Text Box 21">
            <a:extLst>
              <a:ext uri="{FF2B5EF4-FFF2-40B4-BE49-F238E27FC236}">
                <a16:creationId xmlns:a16="http://schemas.microsoft.com/office/drawing/2014/main" id="{BD1FEB2B-7B88-44F5-8617-87CBA6F8DFC2}"/>
              </a:ext>
            </a:extLst>
          </p:cNvPr>
          <p:cNvSpPr txBox="1">
            <a:spLocks noChangeArrowheads="1"/>
          </p:cNvSpPr>
          <p:nvPr/>
        </p:nvSpPr>
        <p:spPr bwMode="auto">
          <a:xfrm>
            <a:off x="3246539" y="974726"/>
            <a:ext cx="7489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r>
              <a:rPr lang="en-US" altLang="en-US" sz="1000" b="1" dirty="0">
                <a:solidFill>
                  <a:prstClr val="white"/>
                </a:solidFill>
                <a:latin typeface="Arial" panose="020B0604020202020204" pitchFamily="34" charset="0"/>
              </a:rPr>
              <a:t>Define</a:t>
            </a:r>
          </a:p>
          <a:p>
            <a:pPr defTabSz="914400" eaLnBrk="0" fontAlgn="base" hangingPunct="0">
              <a:spcBef>
                <a:spcPct val="0"/>
              </a:spcBef>
              <a:spcAft>
                <a:spcPct val="0"/>
              </a:spcAft>
              <a:buNone/>
            </a:pPr>
            <a:r>
              <a:rPr lang="en-US" altLang="en-US" sz="1000" dirty="0">
                <a:solidFill>
                  <a:prstClr val="black"/>
                </a:solidFill>
                <a:latin typeface="Arial" panose="020B0604020202020204" pitchFamily="34" charset="0"/>
              </a:rPr>
              <a:t>4/30 – 5/5</a:t>
            </a:r>
          </a:p>
        </p:txBody>
      </p:sp>
      <p:sp>
        <p:nvSpPr>
          <p:cNvPr id="15375" name="Text Box 22">
            <a:extLst>
              <a:ext uri="{FF2B5EF4-FFF2-40B4-BE49-F238E27FC236}">
                <a16:creationId xmlns:a16="http://schemas.microsoft.com/office/drawing/2014/main" id="{CE4E3C6C-2C0B-4194-B7CC-43B9DC248FBF}"/>
              </a:ext>
            </a:extLst>
          </p:cNvPr>
          <p:cNvSpPr txBox="1">
            <a:spLocks noChangeArrowheads="1"/>
          </p:cNvSpPr>
          <p:nvPr/>
        </p:nvSpPr>
        <p:spPr bwMode="auto">
          <a:xfrm>
            <a:off x="4541940" y="974726"/>
            <a:ext cx="696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r>
              <a:rPr lang="en-US" altLang="en-US" sz="1000" b="1" dirty="0">
                <a:solidFill>
                  <a:prstClr val="white"/>
                </a:solidFill>
                <a:latin typeface="Arial" panose="020B0604020202020204" pitchFamily="34" charset="0"/>
              </a:rPr>
              <a:t>Measure</a:t>
            </a:r>
          </a:p>
          <a:p>
            <a:pPr defTabSz="914400" eaLnBrk="0" fontAlgn="base" hangingPunct="0">
              <a:spcBef>
                <a:spcPct val="0"/>
              </a:spcBef>
              <a:spcAft>
                <a:spcPct val="0"/>
              </a:spcAft>
              <a:buNone/>
            </a:pPr>
            <a:r>
              <a:rPr lang="en-US" altLang="en-US" sz="1000" dirty="0">
                <a:solidFill>
                  <a:prstClr val="black"/>
                </a:solidFill>
                <a:latin typeface="Arial" panose="020B0604020202020204" pitchFamily="34" charset="0"/>
              </a:rPr>
              <a:t>5/7-6/16</a:t>
            </a:r>
          </a:p>
        </p:txBody>
      </p:sp>
      <p:sp>
        <p:nvSpPr>
          <p:cNvPr id="15376" name="Text Box 23">
            <a:extLst>
              <a:ext uri="{FF2B5EF4-FFF2-40B4-BE49-F238E27FC236}">
                <a16:creationId xmlns:a16="http://schemas.microsoft.com/office/drawing/2014/main" id="{3B3DC969-343D-45A7-A90A-3AA5CA984132}"/>
              </a:ext>
            </a:extLst>
          </p:cNvPr>
          <p:cNvSpPr txBox="1">
            <a:spLocks noChangeArrowheads="1"/>
          </p:cNvSpPr>
          <p:nvPr/>
        </p:nvSpPr>
        <p:spPr bwMode="auto">
          <a:xfrm>
            <a:off x="5913539" y="974726"/>
            <a:ext cx="721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r>
              <a:rPr lang="en-US" altLang="en-US" sz="1000" b="1" dirty="0">
                <a:solidFill>
                  <a:prstClr val="white"/>
                </a:solidFill>
                <a:latin typeface="Arial" panose="020B0604020202020204" pitchFamily="34" charset="0"/>
              </a:rPr>
              <a:t>Analyze</a:t>
            </a:r>
          </a:p>
          <a:p>
            <a:pPr defTabSz="914400" eaLnBrk="0" fontAlgn="base" hangingPunct="0">
              <a:spcBef>
                <a:spcPct val="0"/>
              </a:spcBef>
              <a:spcAft>
                <a:spcPct val="0"/>
              </a:spcAft>
              <a:buNone/>
            </a:pPr>
            <a:r>
              <a:rPr lang="en-US" altLang="en-US" sz="1000" dirty="0">
                <a:solidFill>
                  <a:prstClr val="black"/>
                </a:solidFill>
                <a:latin typeface="Arial" panose="020B0604020202020204" pitchFamily="34" charset="0"/>
              </a:rPr>
              <a:t>6/12-6/17</a:t>
            </a:r>
          </a:p>
        </p:txBody>
      </p:sp>
      <p:sp>
        <p:nvSpPr>
          <p:cNvPr id="15377" name="Text Box 24">
            <a:extLst>
              <a:ext uri="{FF2B5EF4-FFF2-40B4-BE49-F238E27FC236}">
                <a16:creationId xmlns:a16="http://schemas.microsoft.com/office/drawing/2014/main" id="{9828E49A-D25A-4864-9E23-28941FA652F9}"/>
              </a:ext>
            </a:extLst>
          </p:cNvPr>
          <p:cNvSpPr txBox="1">
            <a:spLocks noChangeArrowheads="1"/>
          </p:cNvSpPr>
          <p:nvPr/>
        </p:nvSpPr>
        <p:spPr bwMode="auto">
          <a:xfrm>
            <a:off x="8504339" y="974726"/>
            <a:ext cx="636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r>
              <a:rPr lang="en-US" altLang="en-US" sz="1000" b="1" dirty="0">
                <a:solidFill>
                  <a:prstClr val="white"/>
                </a:solidFill>
                <a:latin typeface="Arial" panose="020B0604020202020204" pitchFamily="34" charset="0"/>
              </a:rPr>
              <a:t>Control</a:t>
            </a:r>
          </a:p>
          <a:p>
            <a:pPr defTabSz="914400" eaLnBrk="0" fontAlgn="base" hangingPunct="0">
              <a:spcBef>
                <a:spcPct val="0"/>
              </a:spcBef>
              <a:spcAft>
                <a:spcPct val="0"/>
              </a:spcAft>
              <a:buNone/>
            </a:pPr>
            <a:r>
              <a:rPr lang="en-US" altLang="en-US" sz="1000" dirty="0">
                <a:latin typeface="Arial" panose="020B0604020202020204" pitchFamily="34" charset="0"/>
              </a:rPr>
              <a:t>6/20 -</a:t>
            </a:r>
          </a:p>
        </p:txBody>
      </p:sp>
      <p:sp>
        <p:nvSpPr>
          <p:cNvPr id="15378" name="Text Box 25">
            <a:extLst>
              <a:ext uri="{FF2B5EF4-FFF2-40B4-BE49-F238E27FC236}">
                <a16:creationId xmlns:a16="http://schemas.microsoft.com/office/drawing/2014/main" id="{B76AB118-E89D-42D8-AEE2-339D653AED1B}"/>
              </a:ext>
            </a:extLst>
          </p:cNvPr>
          <p:cNvSpPr txBox="1">
            <a:spLocks noChangeArrowheads="1"/>
          </p:cNvSpPr>
          <p:nvPr/>
        </p:nvSpPr>
        <p:spPr bwMode="auto">
          <a:xfrm>
            <a:off x="7208940" y="974726"/>
            <a:ext cx="721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r>
              <a:rPr lang="en-US" altLang="en-US" sz="1000" b="1" dirty="0">
                <a:solidFill>
                  <a:prstClr val="white"/>
                </a:solidFill>
                <a:latin typeface="Arial" panose="020B0604020202020204" pitchFamily="34" charset="0"/>
              </a:rPr>
              <a:t>Improve</a:t>
            </a:r>
          </a:p>
          <a:p>
            <a:pPr defTabSz="914400" eaLnBrk="0" fontAlgn="base" hangingPunct="0">
              <a:spcBef>
                <a:spcPct val="0"/>
              </a:spcBef>
              <a:spcAft>
                <a:spcPct val="0"/>
              </a:spcAft>
              <a:buNone/>
            </a:pPr>
            <a:r>
              <a:rPr lang="en-US" altLang="en-US" sz="1000" dirty="0">
                <a:latin typeface="Arial" panose="020B0604020202020204" pitchFamily="34" charset="0"/>
              </a:rPr>
              <a:t>6/18-6/19</a:t>
            </a:r>
          </a:p>
        </p:txBody>
      </p:sp>
      <p:sp>
        <p:nvSpPr>
          <p:cNvPr id="15379" name="Text Box 31">
            <a:extLst>
              <a:ext uri="{FF2B5EF4-FFF2-40B4-BE49-F238E27FC236}">
                <a16:creationId xmlns:a16="http://schemas.microsoft.com/office/drawing/2014/main" id="{6A8813FD-CAE5-414B-8EA8-ED3680C735B1}"/>
              </a:ext>
            </a:extLst>
          </p:cNvPr>
          <p:cNvSpPr txBox="1">
            <a:spLocks noChangeArrowheads="1"/>
          </p:cNvSpPr>
          <p:nvPr/>
        </p:nvSpPr>
        <p:spPr bwMode="auto">
          <a:xfrm>
            <a:off x="884340" y="1050926"/>
            <a:ext cx="10334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r>
              <a:rPr lang="en-US" altLang="en-US" sz="1000" b="1" dirty="0">
                <a:solidFill>
                  <a:prstClr val="white"/>
                </a:solidFill>
                <a:latin typeface="Arial" panose="020B0604020202020204" pitchFamily="34" charset="0"/>
              </a:rPr>
              <a:t>Key Dates ---&gt;</a:t>
            </a:r>
            <a:endParaRPr lang="en-US" altLang="en-US" sz="1000" dirty="0">
              <a:solidFill>
                <a:prstClr val="black"/>
              </a:solidFill>
              <a:latin typeface="Arial" panose="020B0604020202020204" pitchFamily="34" charset="0"/>
            </a:endParaRPr>
          </a:p>
        </p:txBody>
      </p:sp>
      <p:sp>
        <p:nvSpPr>
          <p:cNvPr id="15380" name="Line 32">
            <a:extLst>
              <a:ext uri="{FF2B5EF4-FFF2-40B4-BE49-F238E27FC236}">
                <a16:creationId xmlns:a16="http://schemas.microsoft.com/office/drawing/2014/main" id="{BE4B9210-0569-407E-997E-490E870ABEA4}"/>
              </a:ext>
            </a:extLst>
          </p:cNvPr>
          <p:cNvSpPr>
            <a:spLocks noChangeShapeType="1"/>
          </p:cNvSpPr>
          <p:nvPr/>
        </p:nvSpPr>
        <p:spPr bwMode="auto">
          <a:xfrm>
            <a:off x="3170339"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2400" dirty="0">
              <a:solidFill>
                <a:prstClr val="black"/>
              </a:solidFill>
              <a:latin typeface="Times New Roman" panose="02020603050405020304" pitchFamily="18" charset="0"/>
            </a:endParaRPr>
          </a:p>
        </p:txBody>
      </p:sp>
      <p:sp>
        <p:nvSpPr>
          <p:cNvPr id="15381" name="Line 33">
            <a:extLst>
              <a:ext uri="{FF2B5EF4-FFF2-40B4-BE49-F238E27FC236}">
                <a16:creationId xmlns:a16="http://schemas.microsoft.com/office/drawing/2014/main" id="{521DB721-7D46-43B6-B843-D9304E5D18C5}"/>
              </a:ext>
            </a:extLst>
          </p:cNvPr>
          <p:cNvSpPr>
            <a:spLocks noChangeShapeType="1"/>
          </p:cNvSpPr>
          <p:nvPr/>
        </p:nvSpPr>
        <p:spPr bwMode="auto">
          <a:xfrm>
            <a:off x="8504339"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2400" dirty="0">
              <a:solidFill>
                <a:prstClr val="black"/>
              </a:solidFill>
              <a:latin typeface="Times New Roman" panose="02020603050405020304" pitchFamily="18" charset="0"/>
            </a:endParaRPr>
          </a:p>
        </p:txBody>
      </p:sp>
      <p:sp>
        <p:nvSpPr>
          <p:cNvPr id="15382" name="Line 34">
            <a:extLst>
              <a:ext uri="{FF2B5EF4-FFF2-40B4-BE49-F238E27FC236}">
                <a16:creationId xmlns:a16="http://schemas.microsoft.com/office/drawing/2014/main" id="{6BCC0E02-CA91-4D1B-B896-54E287F1FBFE}"/>
              </a:ext>
            </a:extLst>
          </p:cNvPr>
          <p:cNvSpPr>
            <a:spLocks noChangeShapeType="1"/>
          </p:cNvSpPr>
          <p:nvPr/>
        </p:nvSpPr>
        <p:spPr bwMode="auto">
          <a:xfrm>
            <a:off x="7208939"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2400" dirty="0">
              <a:solidFill>
                <a:prstClr val="black"/>
              </a:solidFill>
              <a:latin typeface="Times New Roman" panose="02020603050405020304" pitchFamily="18" charset="0"/>
            </a:endParaRPr>
          </a:p>
        </p:txBody>
      </p:sp>
      <p:sp>
        <p:nvSpPr>
          <p:cNvPr id="15383" name="Line 35">
            <a:extLst>
              <a:ext uri="{FF2B5EF4-FFF2-40B4-BE49-F238E27FC236}">
                <a16:creationId xmlns:a16="http://schemas.microsoft.com/office/drawing/2014/main" id="{751E14E4-4B47-472B-8BEF-9D19050ABA05}"/>
              </a:ext>
            </a:extLst>
          </p:cNvPr>
          <p:cNvSpPr>
            <a:spLocks noChangeShapeType="1"/>
          </p:cNvSpPr>
          <p:nvPr/>
        </p:nvSpPr>
        <p:spPr bwMode="auto">
          <a:xfrm>
            <a:off x="5837339"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2400" dirty="0">
              <a:solidFill>
                <a:prstClr val="black"/>
              </a:solidFill>
              <a:latin typeface="Times New Roman" panose="02020603050405020304" pitchFamily="18" charset="0"/>
            </a:endParaRPr>
          </a:p>
        </p:txBody>
      </p:sp>
      <p:sp>
        <p:nvSpPr>
          <p:cNvPr id="15384" name="Line 36">
            <a:extLst>
              <a:ext uri="{FF2B5EF4-FFF2-40B4-BE49-F238E27FC236}">
                <a16:creationId xmlns:a16="http://schemas.microsoft.com/office/drawing/2014/main" id="{F97BCA95-D3F5-4FF9-84AA-6EF3909A547E}"/>
              </a:ext>
            </a:extLst>
          </p:cNvPr>
          <p:cNvSpPr>
            <a:spLocks noChangeShapeType="1"/>
          </p:cNvSpPr>
          <p:nvPr/>
        </p:nvSpPr>
        <p:spPr bwMode="auto">
          <a:xfrm>
            <a:off x="4465739"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2400" dirty="0">
              <a:solidFill>
                <a:prstClr val="black"/>
              </a:solidFill>
              <a:latin typeface="Times New Roman" panose="02020603050405020304" pitchFamily="18" charset="0"/>
            </a:endParaRPr>
          </a:p>
        </p:txBody>
      </p:sp>
      <p:sp>
        <p:nvSpPr>
          <p:cNvPr id="15385" name="WordArt 37">
            <a:extLst>
              <a:ext uri="{FF2B5EF4-FFF2-40B4-BE49-F238E27FC236}">
                <a16:creationId xmlns:a16="http://schemas.microsoft.com/office/drawing/2014/main" id="{DB90C07A-0D61-4EE2-9E27-B9CCF9301C6E}"/>
              </a:ext>
            </a:extLst>
          </p:cNvPr>
          <p:cNvSpPr>
            <a:spLocks noChangeArrowheads="1" noChangeShapeType="1" noTextEdit="1"/>
          </p:cNvSpPr>
          <p:nvPr/>
        </p:nvSpPr>
        <p:spPr bwMode="auto">
          <a:xfrm>
            <a:off x="947839" y="6300056"/>
            <a:ext cx="4064000" cy="37941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DeflateBottom">
              <a:avLst>
                <a:gd name="adj" fmla="val 53125"/>
              </a:avLst>
            </a:prstTxWarp>
          </a:bodyPr>
          <a:lstStyle/>
          <a:p>
            <a:pPr algn="ctr" defTabSz="914400" eaLnBrk="0" fontAlgn="base" hangingPunct="0">
              <a:spcBef>
                <a:spcPct val="0"/>
              </a:spcBef>
              <a:spcAft>
                <a:spcPct val="0"/>
              </a:spcAft>
            </a:pPr>
            <a:r>
              <a:rPr lang="en-US" sz="1600" kern="10" dirty="0">
                <a:solidFill>
                  <a:srgbClr val="0070C0"/>
                </a:solidFill>
                <a:latin typeface="Andale Mono"/>
              </a:rPr>
              <a:t>TEAM </a:t>
            </a:r>
            <a:r>
              <a:rPr lang="en-US" sz="1600" kern="10" dirty="0">
                <a:solidFill>
                  <a:srgbClr val="0070C0"/>
                </a:solidFill>
                <a:latin typeface="Berlin Sans FB Demi" panose="020E0802020502020306" pitchFamily="34" charset="0"/>
              </a:rPr>
              <a:t>MEMBERS</a:t>
            </a:r>
          </a:p>
        </p:txBody>
      </p:sp>
      <p:sp>
        <p:nvSpPr>
          <p:cNvPr id="19495" name="Rectangle 39">
            <a:extLst>
              <a:ext uri="{FF2B5EF4-FFF2-40B4-BE49-F238E27FC236}">
                <a16:creationId xmlns:a16="http://schemas.microsoft.com/office/drawing/2014/main" id="{213476A8-84CD-400E-8E54-BCA53FCF4B21}"/>
              </a:ext>
            </a:extLst>
          </p:cNvPr>
          <p:cNvSpPr>
            <a:spLocks noChangeArrowheads="1"/>
          </p:cNvSpPr>
          <p:nvPr/>
        </p:nvSpPr>
        <p:spPr bwMode="auto">
          <a:xfrm>
            <a:off x="5454753" y="1395413"/>
            <a:ext cx="1371600" cy="287338"/>
          </a:xfrm>
          <a:prstGeom prst="rect">
            <a:avLst/>
          </a:prstGeom>
          <a:noFill/>
          <a:ln w="12700">
            <a:noFill/>
            <a:miter lim="800000"/>
            <a:headEnd/>
            <a:tailEnd/>
          </a:ln>
          <a:effectLst/>
        </p:spPr>
        <p:txBody>
          <a:bodyPr lIns="88900" tIns="44450" rIns="88900" bIns="44450">
            <a:spAutoFit/>
          </a:bodyPr>
          <a:lstStyle/>
          <a:p>
            <a:pPr algn="ctr" defTabSz="885825" eaLnBrk="0" fontAlgn="base" hangingPunct="0">
              <a:spcBef>
                <a:spcPct val="0"/>
              </a:spcBef>
              <a:spcAft>
                <a:spcPct val="0"/>
              </a:spcAft>
              <a:defRPr/>
            </a:pPr>
            <a:r>
              <a:rPr lang="en-US" sz="1300" b="1" u="sng" dirty="0">
                <a:solidFill>
                  <a:srgbClr val="339966"/>
                </a:solidFill>
                <a:effectLst>
                  <a:outerShdw blurRad="38100" dist="38100" dir="2700000" algn="tl">
                    <a:srgbClr val="C0C0C0"/>
                  </a:outerShdw>
                </a:effectLst>
                <a:latin typeface="Arial" charset="0"/>
              </a:rPr>
              <a:t>ANALYZE</a:t>
            </a:r>
          </a:p>
        </p:txBody>
      </p:sp>
      <p:sp>
        <p:nvSpPr>
          <p:cNvPr id="19496" name="Rectangle 40">
            <a:extLst>
              <a:ext uri="{FF2B5EF4-FFF2-40B4-BE49-F238E27FC236}">
                <a16:creationId xmlns:a16="http://schemas.microsoft.com/office/drawing/2014/main" id="{FE25D6BC-5933-4833-B148-B8B05384B8A2}"/>
              </a:ext>
            </a:extLst>
          </p:cNvPr>
          <p:cNvSpPr>
            <a:spLocks noChangeArrowheads="1"/>
          </p:cNvSpPr>
          <p:nvPr/>
        </p:nvSpPr>
        <p:spPr bwMode="auto">
          <a:xfrm>
            <a:off x="7972528" y="1384519"/>
            <a:ext cx="1371600" cy="287338"/>
          </a:xfrm>
          <a:prstGeom prst="rect">
            <a:avLst/>
          </a:prstGeom>
          <a:noFill/>
          <a:ln w="12700">
            <a:noFill/>
            <a:miter lim="800000"/>
            <a:headEnd/>
            <a:tailEnd/>
          </a:ln>
          <a:effectLst/>
        </p:spPr>
        <p:txBody>
          <a:bodyPr lIns="88900" tIns="44450" rIns="88900" bIns="44450">
            <a:spAutoFit/>
          </a:bodyPr>
          <a:lstStyle/>
          <a:p>
            <a:pPr algn="ctr" defTabSz="885825" eaLnBrk="0" fontAlgn="base" hangingPunct="0">
              <a:spcBef>
                <a:spcPct val="0"/>
              </a:spcBef>
              <a:spcAft>
                <a:spcPct val="0"/>
              </a:spcAft>
              <a:defRPr/>
            </a:pPr>
            <a:r>
              <a:rPr lang="en-US" sz="1300" b="1" u="sng" dirty="0">
                <a:solidFill>
                  <a:srgbClr val="339966"/>
                </a:solidFill>
                <a:effectLst>
                  <a:outerShdw blurRad="38100" dist="38100" dir="2700000" algn="tl">
                    <a:srgbClr val="C0C0C0"/>
                  </a:outerShdw>
                </a:effectLst>
                <a:latin typeface="Arial" charset="0"/>
              </a:rPr>
              <a:t>IMPROVE</a:t>
            </a:r>
          </a:p>
        </p:txBody>
      </p:sp>
      <p:sp>
        <p:nvSpPr>
          <p:cNvPr id="15388" name="Line 43">
            <a:extLst>
              <a:ext uri="{FF2B5EF4-FFF2-40B4-BE49-F238E27FC236}">
                <a16:creationId xmlns:a16="http://schemas.microsoft.com/office/drawing/2014/main" id="{15EEC007-77B0-46F3-804C-C54DB6C77E32}"/>
              </a:ext>
            </a:extLst>
          </p:cNvPr>
          <p:cNvSpPr>
            <a:spLocks noChangeShapeType="1"/>
          </p:cNvSpPr>
          <p:nvPr/>
        </p:nvSpPr>
        <p:spPr bwMode="auto">
          <a:xfrm flipH="1">
            <a:off x="7247039" y="1447800"/>
            <a:ext cx="38100" cy="518795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2400" dirty="0">
              <a:solidFill>
                <a:prstClr val="black"/>
              </a:solidFill>
              <a:latin typeface="Times New Roman" panose="02020603050405020304" pitchFamily="18" charset="0"/>
            </a:endParaRPr>
          </a:p>
        </p:txBody>
      </p:sp>
      <p:sp>
        <p:nvSpPr>
          <p:cNvPr id="15390" name="Text Box 46">
            <a:extLst>
              <a:ext uri="{FF2B5EF4-FFF2-40B4-BE49-F238E27FC236}">
                <a16:creationId xmlns:a16="http://schemas.microsoft.com/office/drawing/2014/main" id="{E06C5FAA-E5B7-467D-9C70-43A10E33871A}"/>
              </a:ext>
            </a:extLst>
          </p:cNvPr>
          <p:cNvSpPr txBox="1">
            <a:spLocks noChangeArrowheads="1"/>
          </p:cNvSpPr>
          <p:nvPr/>
        </p:nvSpPr>
        <p:spPr bwMode="auto">
          <a:xfrm>
            <a:off x="4967655" y="665360"/>
            <a:ext cx="5040312" cy="307777"/>
          </a:xfrm>
          <a:prstGeom prst="rect">
            <a:avLst/>
          </a:prstGeom>
          <a:noFill/>
          <a:ln>
            <a:noFill/>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defTabSz="914400" eaLnBrk="0" fontAlgn="base" hangingPunct="0">
              <a:spcBef>
                <a:spcPct val="50000"/>
              </a:spcBef>
              <a:spcAft>
                <a:spcPct val="0"/>
              </a:spcAft>
              <a:buNone/>
            </a:pPr>
            <a:r>
              <a:rPr lang="en-US" altLang="en-US" sz="1400" dirty="0">
                <a:solidFill>
                  <a:srgbClr val="7BD3A7"/>
                </a:solidFill>
                <a:latin typeface="Arial" panose="020B0604020202020204" pitchFamily="34" charset="0"/>
              </a:rPr>
              <a:t>Project Owner: Scott Snow</a:t>
            </a:r>
          </a:p>
        </p:txBody>
      </p:sp>
      <p:sp>
        <p:nvSpPr>
          <p:cNvPr id="15391" name="Line 54">
            <a:extLst>
              <a:ext uri="{FF2B5EF4-FFF2-40B4-BE49-F238E27FC236}">
                <a16:creationId xmlns:a16="http://schemas.microsoft.com/office/drawing/2014/main" id="{4B9BDEDB-09F4-4E3D-84A3-24A174EB42A6}"/>
              </a:ext>
            </a:extLst>
          </p:cNvPr>
          <p:cNvSpPr>
            <a:spLocks noChangeShapeType="1"/>
          </p:cNvSpPr>
          <p:nvPr/>
        </p:nvSpPr>
        <p:spPr bwMode="auto">
          <a:xfrm flipH="1">
            <a:off x="2916339" y="1346201"/>
            <a:ext cx="0" cy="4894263"/>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2400" dirty="0">
              <a:solidFill>
                <a:prstClr val="black"/>
              </a:solidFill>
              <a:latin typeface="Times New Roman" panose="02020603050405020304" pitchFamily="18" charset="0"/>
            </a:endParaRPr>
          </a:p>
        </p:txBody>
      </p:sp>
      <p:sp>
        <p:nvSpPr>
          <p:cNvPr id="15393" name="Line 77">
            <a:extLst>
              <a:ext uri="{FF2B5EF4-FFF2-40B4-BE49-F238E27FC236}">
                <a16:creationId xmlns:a16="http://schemas.microsoft.com/office/drawing/2014/main" id="{8F06CF60-9FE3-48C7-8230-A4BA560114B8}"/>
              </a:ext>
            </a:extLst>
          </p:cNvPr>
          <p:cNvSpPr>
            <a:spLocks noChangeShapeType="1"/>
          </p:cNvSpPr>
          <p:nvPr/>
        </p:nvSpPr>
        <p:spPr bwMode="auto">
          <a:xfrm>
            <a:off x="7279583" y="4254882"/>
            <a:ext cx="2590800"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2400" dirty="0">
              <a:solidFill>
                <a:prstClr val="black"/>
              </a:solidFill>
              <a:latin typeface="Times New Roman" panose="02020603050405020304" pitchFamily="18" charset="0"/>
            </a:endParaRPr>
          </a:p>
        </p:txBody>
      </p:sp>
      <p:sp>
        <p:nvSpPr>
          <p:cNvPr id="19534" name="Rectangle 78">
            <a:extLst>
              <a:ext uri="{FF2B5EF4-FFF2-40B4-BE49-F238E27FC236}">
                <a16:creationId xmlns:a16="http://schemas.microsoft.com/office/drawing/2014/main" id="{733286B1-593E-45FE-8575-9DF837DA437C}"/>
              </a:ext>
            </a:extLst>
          </p:cNvPr>
          <p:cNvSpPr>
            <a:spLocks noChangeArrowheads="1"/>
          </p:cNvSpPr>
          <p:nvPr/>
        </p:nvSpPr>
        <p:spPr bwMode="auto">
          <a:xfrm>
            <a:off x="8082153" y="4212945"/>
            <a:ext cx="1371600" cy="287338"/>
          </a:xfrm>
          <a:prstGeom prst="rect">
            <a:avLst/>
          </a:prstGeom>
          <a:noFill/>
          <a:ln w="12700">
            <a:noFill/>
            <a:miter lim="800000"/>
            <a:headEnd/>
            <a:tailEnd/>
          </a:ln>
          <a:effectLst/>
        </p:spPr>
        <p:txBody>
          <a:bodyPr lIns="88900" tIns="44450" rIns="88900" bIns="44450">
            <a:spAutoFit/>
          </a:bodyPr>
          <a:lstStyle/>
          <a:p>
            <a:pPr algn="ctr" defTabSz="885825" eaLnBrk="0" fontAlgn="base" hangingPunct="0">
              <a:spcBef>
                <a:spcPct val="0"/>
              </a:spcBef>
              <a:spcAft>
                <a:spcPct val="0"/>
              </a:spcAft>
              <a:defRPr/>
            </a:pPr>
            <a:r>
              <a:rPr lang="en-US" sz="1300" b="1" u="sng" dirty="0">
                <a:solidFill>
                  <a:prstClr val="black"/>
                </a:solidFill>
                <a:effectLst>
                  <a:outerShdw blurRad="38100" dist="38100" dir="2700000" algn="tl">
                    <a:srgbClr val="C0C0C0"/>
                  </a:outerShdw>
                </a:effectLst>
                <a:latin typeface="Arial" charset="0"/>
              </a:rPr>
              <a:t>CONTROL</a:t>
            </a:r>
          </a:p>
        </p:txBody>
      </p:sp>
      <p:sp>
        <p:nvSpPr>
          <p:cNvPr id="6" name="Footer Placeholder 5">
            <a:extLst>
              <a:ext uri="{FF2B5EF4-FFF2-40B4-BE49-F238E27FC236}">
                <a16:creationId xmlns:a16="http://schemas.microsoft.com/office/drawing/2014/main" id="{06AFB8B4-63F0-4573-AC33-D3336AE63E42}"/>
              </a:ext>
            </a:extLst>
          </p:cNvPr>
          <p:cNvSpPr>
            <a:spLocks noGrp="1"/>
          </p:cNvSpPr>
          <p:nvPr>
            <p:ph type="ftr" sz="quarter" idx="11"/>
          </p:nvPr>
        </p:nvSpPr>
        <p:spPr/>
        <p:txBody>
          <a:bodyPr/>
          <a:lstStyle/>
          <a:p>
            <a:r>
              <a:rPr lang="en-US" dirty="0"/>
              <a:t>
              </a:t>
            </a:r>
          </a:p>
        </p:txBody>
      </p:sp>
      <p:sp>
        <p:nvSpPr>
          <p:cNvPr id="7" name="TextBox 6">
            <a:extLst>
              <a:ext uri="{FF2B5EF4-FFF2-40B4-BE49-F238E27FC236}">
                <a16:creationId xmlns:a16="http://schemas.microsoft.com/office/drawing/2014/main" id="{39B6EAC2-A336-4400-9382-7D7F83A89753}"/>
              </a:ext>
            </a:extLst>
          </p:cNvPr>
          <p:cNvSpPr txBox="1"/>
          <p:nvPr/>
        </p:nvSpPr>
        <p:spPr>
          <a:xfrm>
            <a:off x="1773816" y="6506280"/>
            <a:ext cx="4083691" cy="369332"/>
          </a:xfrm>
          <a:prstGeom prst="rect">
            <a:avLst/>
          </a:prstGeom>
          <a:noFill/>
        </p:spPr>
        <p:txBody>
          <a:bodyPr wrap="square" rtlCol="0">
            <a:spAutoFit/>
          </a:bodyPr>
          <a:lstStyle/>
          <a:p>
            <a:r>
              <a:rPr lang="en-US" dirty="0"/>
              <a:t>Alex, Sarek, Ron, Kris</a:t>
            </a:r>
          </a:p>
        </p:txBody>
      </p:sp>
      <p:pic>
        <p:nvPicPr>
          <p:cNvPr id="9" name="Picture 8">
            <a:extLst>
              <a:ext uri="{FF2B5EF4-FFF2-40B4-BE49-F238E27FC236}">
                <a16:creationId xmlns:a16="http://schemas.microsoft.com/office/drawing/2014/main" id="{10DAB226-61E2-459A-8FB9-5FDE05C7801E}"/>
              </a:ext>
            </a:extLst>
          </p:cNvPr>
          <p:cNvPicPr>
            <a:picLocks noChangeAspect="1"/>
          </p:cNvPicPr>
          <p:nvPr/>
        </p:nvPicPr>
        <p:blipFill rotWithShape="1">
          <a:blip r:embed="rId4"/>
          <a:srcRect r="6539" b="6574"/>
          <a:stretch/>
        </p:blipFill>
        <p:spPr>
          <a:xfrm>
            <a:off x="7317684" y="1870076"/>
            <a:ext cx="3625056" cy="2311999"/>
          </a:xfrm>
          <a:prstGeom prst="rect">
            <a:avLst/>
          </a:prstGeom>
        </p:spPr>
      </p:pic>
      <p:sp>
        <p:nvSpPr>
          <p:cNvPr id="10" name="TextBox 9">
            <a:extLst>
              <a:ext uri="{FF2B5EF4-FFF2-40B4-BE49-F238E27FC236}">
                <a16:creationId xmlns:a16="http://schemas.microsoft.com/office/drawing/2014/main" id="{6C7E7B88-13A5-4D3B-B9DB-0F4440A669B5}"/>
              </a:ext>
            </a:extLst>
          </p:cNvPr>
          <p:cNvSpPr txBox="1"/>
          <p:nvPr/>
        </p:nvSpPr>
        <p:spPr>
          <a:xfrm>
            <a:off x="7386739" y="4432901"/>
            <a:ext cx="3276600" cy="230832"/>
          </a:xfrm>
          <a:prstGeom prst="rect">
            <a:avLst/>
          </a:prstGeom>
          <a:noFill/>
        </p:spPr>
        <p:txBody>
          <a:bodyPr wrap="square" rtlCol="0">
            <a:spAutoFit/>
          </a:bodyPr>
          <a:lstStyle/>
          <a:p>
            <a:pPr marL="285750" indent="-285750">
              <a:buFont typeface="Arial" panose="020B0604020202020204" pitchFamily="34" charset="0"/>
              <a:buChar char="•"/>
            </a:pPr>
            <a:r>
              <a:rPr lang="en-US" sz="900" dirty="0"/>
              <a:t>Building new sample to utilize in a 2 sample T-Test</a:t>
            </a:r>
          </a:p>
        </p:txBody>
      </p:sp>
      <p:sp>
        <p:nvSpPr>
          <p:cNvPr id="11" name="TextBox 10">
            <a:extLst>
              <a:ext uri="{FF2B5EF4-FFF2-40B4-BE49-F238E27FC236}">
                <a16:creationId xmlns:a16="http://schemas.microsoft.com/office/drawing/2014/main" id="{E69C11AB-C99A-48DD-9E67-BD3B1D1D0A90}"/>
              </a:ext>
            </a:extLst>
          </p:cNvPr>
          <p:cNvSpPr txBox="1"/>
          <p:nvPr/>
        </p:nvSpPr>
        <p:spPr>
          <a:xfrm>
            <a:off x="1131216" y="1603992"/>
            <a:ext cx="1803400" cy="1477328"/>
          </a:xfrm>
          <a:prstGeom prst="rect">
            <a:avLst/>
          </a:prstGeom>
          <a:noFill/>
        </p:spPr>
        <p:txBody>
          <a:bodyPr wrap="square" rtlCol="0">
            <a:spAutoFit/>
          </a:bodyPr>
          <a:lstStyle/>
          <a:p>
            <a:r>
              <a:rPr lang="en-US" sz="1000" b="1" dirty="0">
                <a:solidFill>
                  <a:schemeClr val="bg1"/>
                </a:solidFill>
              </a:rPr>
              <a:t>Initial Defect Definition</a:t>
            </a:r>
            <a:r>
              <a:rPr lang="en-US" sz="1000" dirty="0">
                <a:solidFill>
                  <a:schemeClr val="bg1"/>
                </a:solidFill>
              </a:rPr>
              <a:t>: </a:t>
            </a:r>
          </a:p>
          <a:p>
            <a:r>
              <a:rPr lang="en-US" sz="1000" dirty="0">
                <a:solidFill>
                  <a:schemeClr val="bg1"/>
                </a:solidFill>
              </a:rPr>
              <a:t>Total Time &gt; 25 m</a:t>
            </a:r>
          </a:p>
          <a:p>
            <a:endParaRPr lang="en-US" sz="1000" dirty="0"/>
          </a:p>
          <a:p>
            <a:r>
              <a:rPr lang="en-US" sz="1000" b="1" dirty="0"/>
              <a:t>Post Measure Definition</a:t>
            </a:r>
            <a:r>
              <a:rPr lang="en-US" sz="1000" dirty="0"/>
              <a:t>: Total Time &gt; 40 minutes. </a:t>
            </a:r>
          </a:p>
          <a:p>
            <a:r>
              <a:rPr lang="en-US" sz="1000" dirty="0"/>
              <a:t>Breaks down as:</a:t>
            </a:r>
          </a:p>
          <a:p>
            <a:r>
              <a:rPr lang="en-US" sz="1000" dirty="0"/>
              <a:t>10m to foam, 10m to press and 20m to cut and recheck. </a:t>
            </a:r>
          </a:p>
        </p:txBody>
      </p:sp>
      <p:sp>
        <p:nvSpPr>
          <p:cNvPr id="12" name="Star: 7 Points 11">
            <a:extLst>
              <a:ext uri="{FF2B5EF4-FFF2-40B4-BE49-F238E27FC236}">
                <a16:creationId xmlns:a16="http://schemas.microsoft.com/office/drawing/2014/main" id="{BCEAF1ED-5A81-4516-9617-E4ED02A531CF}"/>
              </a:ext>
            </a:extLst>
          </p:cNvPr>
          <p:cNvSpPr/>
          <p:nvPr/>
        </p:nvSpPr>
        <p:spPr>
          <a:xfrm>
            <a:off x="1158126" y="3023684"/>
            <a:ext cx="1459684" cy="811390"/>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FE63B844-C8A7-4E46-8CF9-DE90CF837A6D}"/>
              </a:ext>
            </a:extLst>
          </p:cNvPr>
          <p:cNvSpPr txBox="1"/>
          <p:nvPr/>
        </p:nvSpPr>
        <p:spPr>
          <a:xfrm>
            <a:off x="1451183" y="3276233"/>
            <a:ext cx="965608" cy="307777"/>
          </a:xfrm>
          <a:prstGeom prst="rect">
            <a:avLst/>
          </a:prstGeom>
          <a:noFill/>
        </p:spPr>
        <p:txBody>
          <a:bodyPr wrap="square" rtlCol="0">
            <a:spAutoFit/>
          </a:bodyPr>
          <a:lstStyle/>
          <a:p>
            <a:pPr algn="ctr"/>
            <a:r>
              <a:rPr lang="en-US" sz="1400" dirty="0"/>
              <a:t>SQL = .93</a:t>
            </a:r>
          </a:p>
        </p:txBody>
      </p:sp>
      <p:graphicFrame>
        <p:nvGraphicFramePr>
          <p:cNvPr id="14" name="Object 13">
            <a:extLst>
              <a:ext uri="{FF2B5EF4-FFF2-40B4-BE49-F238E27FC236}">
                <a16:creationId xmlns:a16="http://schemas.microsoft.com/office/drawing/2014/main" id="{8887BDCE-F99C-4E90-AD63-6399A6D0A00B}"/>
              </a:ext>
            </a:extLst>
          </p:cNvPr>
          <p:cNvGraphicFramePr>
            <a:graphicFrameLocks noChangeAspect="1"/>
          </p:cNvGraphicFramePr>
          <p:nvPr>
            <p:extLst>
              <p:ext uri="{D42A27DB-BD31-4B8C-83A1-F6EECF244321}">
                <p14:modId xmlns:p14="http://schemas.microsoft.com/office/powerpoint/2010/main" val="3297498597"/>
              </p:ext>
            </p:extLst>
          </p:nvPr>
        </p:nvGraphicFramePr>
        <p:xfrm>
          <a:off x="811990" y="4034144"/>
          <a:ext cx="2037419" cy="1401455"/>
        </p:xfrm>
        <a:graphic>
          <a:graphicData uri="http://schemas.openxmlformats.org/presentationml/2006/ole">
            <mc:AlternateContent xmlns:mc="http://schemas.openxmlformats.org/markup-compatibility/2006">
              <mc:Choice xmlns:v="urn:schemas-microsoft-com:vml" Requires="v">
                <p:oleObj spid="_x0000_s1221" r:id="rId5" imgW="2552040" imgH="1523520" progId="">
                  <p:embed/>
                </p:oleObj>
              </mc:Choice>
              <mc:Fallback>
                <p:oleObj r:id="rId5" imgW="2552040" imgH="1523520" progId="">
                  <p:embed/>
                  <p:pic>
                    <p:nvPicPr>
                      <p:cNvPr id="0" name=""/>
                      <p:cNvPicPr/>
                      <p:nvPr/>
                    </p:nvPicPr>
                    <p:blipFill>
                      <a:blip r:embed="rId6"/>
                      <a:stretch>
                        <a:fillRect/>
                      </a:stretch>
                    </p:blipFill>
                    <p:spPr>
                      <a:xfrm>
                        <a:off x="811990" y="4034144"/>
                        <a:ext cx="2037419" cy="1401455"/>
                      </a:xfrm>
                      <a:prstGeom prst="rect">
                        <a:avLst/>
                      </a:prstGeom>
                    </p:spPr>
                  </p:pic>
                </p:oleObj>
              </mc:Fallback>
            </mc:AlternateContent>
          </a:graphicData>
        </a:graphic>
      </p:graphicFrame>
      <p:sp>
        <p:nvSpPr>
          <p:cNvPr id="15" name="TextBox 14">
            <a:extLst>
              <a:ext uri="{FF2B5EF4-FFF2-40B4-BE49-F238E27FC236}">
                <a16:creationId xmlns:a16="http://schemas.microsoft.com/office/drawing/2014/main" id="{70D0DABF-2FA7-41C8-BE3A-7556D11B42E5}"/>
              </a:ext>
            </a:extLst>
          </p:cNvPr>
          <p:cNvSpPr txBox="1"/>
          <p:nvPr/>
        </p:nvSpPr>
        <p:spPr>
          <a:xfrm>
            <a:off x="1074489" y="3782755"/>
            <a:ext cx="1576390" cy="307777"/>
          </a:xfrm>
          <a:prstGeom prst="rect">
            <a:avLst/>
          </a:prstGeom>
          <a:noFill/>
        </p:spPr>
        <p:txBody>
          <a:bodyPr wrap="square" rtlCol="0">
            <a:spAutoFit/>
          </a:bodyPr>
          <a:lstStyle/>
          <a:p>
            <a:r>
              <a:rPr lang="en-US" sz="1400" dirty="0"/>
              <a:t>The Product</a:t>
            </a:r>
          </a:p>
        </p:txBody>
      </p:sp>
      <p:sp>
        <p:nvSpPr>
          <p:cNvPr id="16" name="TextBox 15">
            <a:extLst>
              <a:ext uri="{FF2B5EF4-FFF2-40B4-BE49-F238E27FC236}">
                <a16:creationId xmlns:a16="http://schemas.microsoft.com/office/drawing/2014/main" id="{D6998BEA-AE7E-48C3-ADBD-6DC1C21EB344}"/>
              </a:ext>
            </a:extLst>
          </p:cNvPr>
          <p:cNvSpPr txBox="1"/>
          <p:nvPr/>
        </p:nvSpPr>
        <p:spPr>
          <a:xfrm>
            <a:off x="1008689" y="4173413"/>
            <a:ext cx="1774920" cy="707886"/>
          </a:xfrm>
          <a:prstGeom prst="rect">
            <a:avLst/>
          </a:prstGeom>
          <a:noFill/>
        </p:spPr>
        <p:txBody>
          <a:bodyPr wrap="square" rtlCol="0">
            <a:spAutoFit/>
          </a:bodyPr>
          <a:lstStyle/>
          <a:p>
            <a:r>
              <a:rPr lang="en-US" sz="800" b="1" dirty="0"/>
              <a:t>When a defect in making this product causes us to have to start over, it is crucial that that restart time be as short as possible</a:t>
            </a:r>
          </a:p>
        </p:txBody>
      </p:sp>
      <p:sp>
        <p:nvSpPr>
          <p:cNvPr id="17" name="TextBox 16">
            <a:extLst>
              <a:ext uri="{FF2B5EF4-FFF2-40B4-BE49-F238E27FC236}">
                <a16:creationId xmlns:a16="http://schemas.microsoft.com/office/drawing/2014/main" id="{21D03228-5A67-4DF6-AFDD-C1643875141B}"/>
              </a:ext>
            </a:extLst>
          </p:cNvPr>
          <p:cNvSpPr txBox="1"/>
          <p:nvPr/>
        </p:nvSpPr>
        <p:spPr>
          <a:xfrm>
            <a:off x="532302" y="5374824"/>
            <a:ext cx="2423446" cy="769441"/>
          </a:xfrm>
          <a:prstGeom prst="rect">
            <a:avLst/>
          </a:prstGeom>
          <a:noFill/>
        </p:spPr>
        <p:txBody>
          <a:bodyPr wrap="square" rtlCol="0">
            <a:spAutoFit/>
          </a:bodyPr>
          <a:lstStyle/>
          <a:p>
            <a:r>
              <a:rPr lang="en-US" sz="1100" b="1" dirty="0"/>
              <a:t>Cost</a:t>
            </a:r>
            <a:r>
              <a:rPr lang="en-US" sz="1100" dirty="0"/>
              <a:t> = Average Minutes/Panel *Labor</a:t>
            </a:r>
          </a:p>
          <a:p>
            <a:r>
              <a:rPr lang="en-US" sz="1100" b="1" dirty="0"/>
              <a:t>Savings</a:t>
            </a:r>
            <a:r>
              <a:rPr lang="en-US" sz="1100" dirty="0"/>
              <a:t> = Reduction in labor costs from increased efficiency</a:t>
            </a:r>
          </a:p>
        </p:txBody>
      </p:sp>
      <p:graphicFrame>
        <p:nvGraphicFramePr>
          <p:cNvPr id="18" name="Object 17">
            <a:extLst>
              <a:ext uri="{FF2B5EF4-FFF2-40B4-BE49-F238E27FC236}">
                <a16:creationId xmlns:a16="http://schemas.microsoft.com/office/drawing/2014/main" id="{DCAA7761-1084-45D0-9B77-7E47227BD205}"/>
              </a:ext>
            </a:extLst>
          </p:cNvPr>
          <p:cNvGraphicFramePr>
            <a:graphicFrameLocks noChangeAspect="1"/>
          </p:cNvGraphicFramePr>
          <p:nvPr>
            <p:extLst>
              <p:ext uri="{D42A27DB-BD31-4B8C-83A1-F6EECF244321}">
                <p14:modId xmlns:p14="http://schemas.microsoft.com/office/powerpoint/2010/main" val="1848169700"/>
              </p:ext>
            </p:extLst>
          </p:nvPr>
        </p:nvGraphicFramePr>
        <p:xfrm>
          <a:off x="2955748" y="1801995"/>
          <a:ext cx="2067998" cy="1583158"/>
        </p:xfrm>
        <a:graphic>
          <a:graphicData uri="http://schemas.openxmlformats.org/presentationml/2006/ole">
            <mc:AlternateContent xmlns:mc="http://schemas.openxmlformats.org/markup-compatibility/2006">
              <mc:Choice xmlns:v="urn:schemas-microsoft-com:vml" Requires="v">
                <p:oleObj spid="_x0000_s1222" r:id="rId7" imgW="8152200" imgH="4203000" progId="">
                  <p:embed/>
                </p:oleObj>
              </mc:Choice>
              <mc:Fallback>
                <p:oleObj r:id="rId7" imgW="8152200" imgH="4203000" progId="">
                  <p:embed/>
                  <p:pic>
                    <p:nvPicPr>
                      <p:cNvPr id="0" name=""/>
                      <p:cNvPicPr/>
                      <p:nvPr/>
                    </p:nvPicPr>
                    <p:blipFill>
                      <a:blip r:embed="rId8"/>
                      <a:stretch>
                        <a:fillRect/>
                      </a:stretch>
                    </p:blipFill>
                    <p:spPr>
                      <a:xfrm>
                        <a:off x="2955748" y="1801995"/>
                        <a:ext cx="2067998" cy="1583158"/>
                      </a:xfrm>
                      <a:prstGeom prst="rect">
                        <a:avLst/>
                      </a:prstGeom>
                    </p:spPr>
                  </p:pic>
                </p:oleObj>
              </mc:Fallback>
            </mc:AlternateContent>
          </a:graphicData>
        </a:graphic>
      </p:graphicFrame>
      <p:graphicFrame>
        <p:nvGraphicFramePr>
          <p:cNvPr id="57" name="Chart 56">
            <a:extLst>
              <a:ext uri="{FF2B5EF4-FFF2-40B4-BE49-F238E27FC236}">
                <a16:creationId xmlns:a16="http://schemas.microsoft.com/office/drawing/2014/main" id="{E679D94A-460A-4CCB-97E3-B0D85A3BFAA6}"/>
              </a:ext>
            </a:extLst>
          </p:cNvPr>
          <p:cNvGraphicFramePr>
            <a:graphicFrameLocks/>
          </p:cNvGraphicFramePr>
          <p:nvPr>
            <p:extLst>
              <p:ext uri="{D42A27DB-BD31-4B8C-83A1-F6EECF244321}">
                <p14:modId xmlns:p14="http://schemas.microsoft.com/office/powerpoint/2010/main" val="2758731853"/>
              </p:ext>
            </p:extLst>
          </p:nvPr>
        </p:nvGraphicFramePr>
        <p:xfrm>
          <a:off x="2837100" y="3390116"/>
          <a:ext cx="2401753" cy="1969284"/>
        </p:xfrm>
        <a:graphic>
          <a:graphicData uri="http://schemas.openxmlformats.org/drawingml/2006/chart">
            <c:chart xmlns:c="http://schemas.openxmlformats.org/drawingml/2006/chart" xmlns:r="http://schemas.openxmlformats.org/officeDocument/2006/relationships" r:id="rId9"/>
          </a:graphicData>
        </a:graphic>
      </p:graphicFrame>
      <p:sp>
        <p:nvSpPr>
          <p:cNvPr id="19" name="TextBox 18">
            <a:extLst>
              <a:ext uri="{FF2B5EF4-FFF2-40B4-BE49-F238E27FC236}">
                <a16:creationId xmlns:a16="http://schemas.microsoft.com/office/drawing/2014/main" id="{DC7941BE-B5CC-4459-9C38-4BCEE3801D67}"/>
              </a:ext>
            </a:extLst>
          </p:cNvPr>
          <p:cNvSpPr txBox="1"/>
          <p:nvPr/>
        </p:nvSpPr>
        <p:spPr>
          <a:xfrm>
            <a:off x="3069150" y="5192793"/>
            <a:ext cx="1979614" cy="1015663"/>
          </a:xfrm>
          <a:prstGeom prst="rect">
            <a:avLst/>
          </a:prstGeom>
          <a:noFill/>
        </p:spPr>
        <p:txBody>
          <a:bodyPr wrap="square" rtlCol="0">
            <a:spAutoFit/>
          </a:bodyPr>
          <a:lstStyle/>
          <a:p>
            <a:r>
              <a:rPr lang="en-US" sz="1000" dirty="0"/>
              <a:t>Average: 1 hour 26 min</a:t>
            </a:r>
          </a:p>
          <a:p>
            <a:r>
              <a:rPr lang="en-US" sz="1000" dirty="0"/>
              <a:t>St. Dev: 51 min</a:t>
            </a:r>
          </a:p>
          <a:p>
            <a:r>
              <a:rPr lang="en-US" sz="1000" dirty="0"/>
              <a:t>Range: 2 hours 8 minutes</a:t>
            </a:r>
          </a:p>
          <a:p>
            <a:r>
              <a:rPr lang="en-US" sz="1000" dirty="0"/>
              <a:t>A large part of our improve phase will be to get that range down</a:t>
            </a:r>
          </a:p>
        </p:txBody>
      </p:sp>
      <p:graphicFrame>
        <p:nvGraphicFramePr>
          <p:cNvPr id="20" name="Table 19">
            <a:extLst>
              <a:ext uri="{FF2B5EF4-FFF2-40B4-BE49-F238E27FC236}">
                <a16:creationId xmlns:a16="http://schemas.microsoft.com/office/drawing/2014/main" id="{2058B215-38CA-4F70-B340-D3FB13B7E215}"/>
              </a:ext>
            </a:extLst>
          </p:cNvPr>
          <p:cNvGraphicFramePr>
            <a:graphicFrameLocks noGrp="1"/>
          </p:cNvGraphicFramePr>
          <p:nvPr>
            <p:extLst>
              <p:ext uri="{D42A27DB-BD31-4B8C-83A1-F6EECF244321}">
                <p14:modId xmlns:p14="http://schemas.microsoft.com/office/powerpoint/2010/main" val="2440810074"/>
              </p:ext>
            </p:extLst>
          </p:nvPr>
        </p:nvGraphicFramePr>
        <p:xfrm>
          <a:off x="0" y="0"/>
          <a:ext cx="1270000" cy="381000"/>
        </p:xfrm>
        <a:graphic>
          <a:graphicData uri="http://schemas.openxmlformats.org/drawingml/2006/table">
            <a:tbl>
              <a:tblPr>
                <a:tableStyleId>{5C22544A-7EE6-4342-B048-85BDC9FD1C3A}</a:tableStyleId>
              </a:tblPr>
              <a:tblGrid>
                <a:gridCol w="1270000">
                  <a:extLst>
                    <a:ext uri="{9D8B030D-6E8A-4147-A177-3AD203B41FA5}">
                      <a16:colId xmlns:a16="http://schemas.microsoft.com/office/drawing/2014/main" val="479563147"/>
                    </a:ext>
                  </a:extLst>
                </a:gridCol>
              </a:tblGrid>
              <a:tr h="190500">
                <a:tc>
                  <a:txBody>
                    <a:bodyPr/>
                    <a:lstStyle/>
                    <a:p>
                      <a:pPr algn="r" fontAlgn="b"/>
                      <a:endParaRPr lang="en-US" sz="11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22557690"/>
                  </a:ext>
                </a:extLst>
              </a:tr>
              <a:tr h="190500">
                <a:tc>
                  <a:txBody>
                    <a:bodyPr/>
                    <a:lstStyle/>
                    <a:p>
                      <a:pPr algn="r" fontAlgn="b"/>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17856491"/>
                  </a:ext>
                </a:extLst>
              </a:tr>
            </a:tbl>
          </a:graphicData>
        </a:graphic>
      </p:graphicFrame>
      <mc:AlternateContent xmlns:mc="http://schemas.openxmlformats.org/markup-compatibility/2006">
        <mc:Choice xmlns:cx1="http://schemas.microsoft.com/office/drawing/2015/9/8/chartex" Requires="cx1">
          <p:graphicFrame>
            <p:nvGraphicFramePr>
              <p:cNvPr id="61" name="Chart 60">
                <a:extLst>
                  <a:ext uri="{FF2B5EF4-FFF2-40B4-BE49-F238E27FC236}">
                    <a16:creationId xmlns:a16="http://schemas.microsoft.com/office/drawing/2014/main" id="{3C57A65F-710A-4FBD-891E-B976AD3EB888}"/>
                  </a:ext>
                </a:extLst>
              </p:cNvPr>
              <p:cNvGraphicFramePr/>
              <p:nvPr>
                <p:extLst>
                  <p:ext uri="{D42A27DB-BD31-4B8C-83A1-F6EECF244321}">
                    <p14:modId xmlns:p14="http://schemas.microsoft.com/office/powerpoint/2010/main" val="3878677584"/>
                  </p:ext>
                </p:extLst>
              </p:nvPr>
            </p:nvGraphicFramePr>
            <p:xfrm>
              <a:off x="5099751" y="1704976"/>
              <a:ext cx="2045688" cy="1073330"/>
            </p:xfrm>
            <a:graphic>
              <a:graphicData uri="http://schemas.microsoft.com/office/drawing/2014/chartex">
                <cx:chart xmlns:cx="http://schemas.microsoft.com/office/drawing/2014/chartex" xmlns:r="http://schemas.openxmlformats.org/officeDocument/2006/relationships" r:id="rId10"/>
              </a:graphicData>
            </a:graphic>
          </p:graphicFrame>
        </mc:Choice>
        <mc:Fallback>
          <p:pic>
            <p:nvPicPr>
              <p:cNvPr id="61" name="Chart 60">
                <a:extLst>
                  <a:ext uri="{FF2B5EF4-FFF2-40B4-BE49-F238E27FC236}">
                    <a16:creationId xmlns:a16="http://schemas.microsoft.com/office/drawing/2014/main" id="{3C57A65F-710A-4FBD-891E-B976AD3EB888}"/>
                  </a:ext>
                </a:extLst>
              </p:cNvPr>
              <p:cNvPicPr>
                <a:picLocks noGrp="1" noRot="1" noChangeAspect="1" noMove="1" noResize="1" noEditPoints="1" noAdjustHandles="1" noChangeArrowheads="1" noChangeShapeType="1"/>
              </p:cNvPicPr>
              <p:nvPr/>
            </p:nvPicPr>
            <p:blipFill>
              <a:blip r:embed="rId11"/>
              <a:stretch>
                <a:fillRect/>
              </a:stretch>
            </p:blipFill>
            <p:spPr>
              <a:xfrm>
                <a:off x="5099751" y="1704976"/>
                <a:ext cx="2045688" cy="1073330"/>
              </a:xfrm>
              <a:prstGeom prst="rect">
                <a:avLst/>
              </a:prstGeom>
            </p:spPr>
          </p:pic>
        </mc:Fallback>
      </mc:AlternateContent>
      <p:graphicFrame>
        <p:nvGraphicFramePr>
          <p:cNvPr id="22" name="Object 21">
            <a:extLst>
              <a:ext uri="{FF2B5EF4-FFF2-40B4-BE49-F238E27FC236}">
                <a16:creationId xmlns:a16="http://schemas.microsoft.com/office/drawing/2014/main" id="{D1090510-16CA-4140-94D3-3B061A3FB485}"/>
              </a:ext>
            </a:extLst>
          </p:cNvPr>
          <p:cNvGraphicFramePr>
            <a:graphicFrameLocks noChangeAspect="1"/>
          </p:cNvGraphicFramePr>
          <p:nvPr>
            <p:extLst>
              <p:ext uri="{D42A27DB-BD31-4B8C-83A1-F6EECF244321}">
                <p14:modId xmlns:p14="http://schemas.microsoft.com/office/powerpoint/2010/main" val="2504783990"/>
              </p:ext>
            </p:extLst>
          </p:nvPr>
        </p:nvGraphicFramePr>
        <p:xfrm>
          <a:off x="5408935" y="3444962"/>
          <a:ext cx="1388050" cy="812009"/>
        </p:xfrm>
        <a:graphic>
          <a:graphicData uri="http://schemas.openxmlformats.org/presentationml/2006/ole">
            <mc:AlternateContent xmlns:mc="http://schemas.openxmlformats.org/markup-compatibility/2006">
              <mc:Choice xmlns:v="urn:schemas-microsoft-com:vml" Requires="v">
                <p:oleObj spid="_x0000_s1223" r:id="rId12" imgW="2539440" imgH="1485360" progId="">
                  <p:embed/>
                </p:oleObj>
              </mc:Choice>
              <mc:Fallback>
                <p:oleObj r:id="rId12" imgW="2539440" imgH="1485360" progId="">
                  <p:embed/>
                  <p:pic>
                    <p:nvPicPr>
                      <p:cNvPr id="0" name=""/>
                      <p:cNvPicPr/>
                      <p:nvPr/>
                    </p:nvPicPr>
                    <p:blipFill>
                      <a:blip r:embed="rId13"/>
                      <a:stretch>
                        <a:fillRect/>
                      </a:stretch>
                    </p:blipFill>
                    <p:spPr>
                      <a:xfrm>
                        <a:off x="5408935" y="3444962"/>
                        <a:ext cx="1388050" cy="812009"/>
                      </a:xfrm>
                      <a:prstGeom prst="rect">
                        <a:avLst/>
                      </a:prstGeom>
                    </p:spPr>
                  </p:pic>
                </p:oleObj>
              </mc:Fallback>
            </mc:AlternateContent>
          </a:graphicData>
        </a:graphic>
      </p:graphicFrame>
      <p:sp>
        <p:nvSpPr>
          <p:cNvPr id="23" name="TextBox 22">
            <a:extLst>
              <a:ext uri="{FF2B5EF4-FFF2-40B4-BE49-F238E27FC236}">
                <a16:creationId xmlns:a16="http://schemas.microsoft.com/office/drawing/2014/main" id="{B8D5F245-1F84-4543-9642-A1F681143F88}"/>
              </a:ext>
            </a:extLst>
          </p:cNvPr>
          <p:cNvSpPr txBox="1"/>
          <p:nvPr/>
        </p:nvSpPr>
        <p:spPr>
          <a:xfrm>
            <a:off x="5525835" y="3228227"/>
            <a:ext cx="1332707" cy="246221"/>
          </a:xfrm>
          <a:prstGeom prst="rect">
            <a:avLst/>
          </a:prstGeom>
          <a:noFill/>
        </p:spPr>
        <p:txBody>
          <a:bodyPr wrap="square" rtlCol="0">
            <a:spAutoFit/>
          </a:bodyPr>
          <a:lstStyle/>
          <a:p>
            <a:r>
              <a:rPr lang="en-US" sz="1000" dirty="0"/>
              <a:t>90% CI for Mu</a:t>
            </a:r>
          </a:p>
        </p:txBody>
      </p:sp>
      <p:sp>
        <p:nvSpPr>
          <p:cNvPr id="26" name="TextBox 25">
            <a:extLst>
              <a:ext uri="{FF2B5EF4-FFF2-40B4-BE49-F238E27FC236}">
                <a16:creationId xmlns:a16="http://schemas.microsoft.com/office/drawing/2014/main" id="{55F251E8-D5F2-4E9F-9491-5AFDF034E252}"/>
              </a:ext>
            </a:extLst>
          </p:cNvPr>
          <p:cNvSpPr txBox="1"/>
          <p:nvPr/>
        </p:nvSpPr>
        <p:spPr>
          <a:xfrm>
            <a:off x="5284616" y="5717288"/>
            <a:ext cx="1756923" cy="1031051"/>
          </a:xfrm>
          <a:prstGeom prst="rect">
            <a:avLst/>
          </a:prstGeom>
          <a:solidFill>
            <a:schemeClr val="tx2">
              <a:lumMod val="60000"/>
              <a:lumOff val="40000"/>
            </a:schemeClr>
          </a:solidFill>
        </p:spPr>
        <p:txBody>
          <a:bodyPr wrap="square" rtlCol="0">
            <a:spAutoFit/>
          </a:bodyPr>
          <a:lstStyle/>
          <a:p>
            <a:r>
              <a:rPr lang="en-US" sz="900" dirty="0"/>
              <a:t>Our regression with these four X’s was quite strong. Our only control sample thus far was different from the estimated value by a factor of 6 to 1</a:t>
            </a:r>
          </a:p>
          <a:p>
            <a:endParaRPr lang="en-US" sz="700" dirty="0"/>
          </a:p>
        </p:txBody>
      </p:sp>
      <p:sp>
        <p:nvSpPr>
          <p:cNvPr id="27" name="TextBox 26">
            <a:extLst>
              <a:ext uri="{FF2B5EF4-FFF2-40B4-BE49-F238E27FC236}">
                <a16:creationId xmlns:a16="http://schemas.microsoft.com/office/drawing/2014/main" id="{16859262-9C9F-462F-B3B9-B5CE7E9076DD}"/>
              </a:ext>
            </a:extLst>
          </p:cNvPr>
          <p:cNvSpPr txBox="1"/>
          <p:nvPr/>
        </p:nvSpPr>
        <p:spPr>
          <a:xfrm>
            <a:off x="2419452" y="1050926"/>
            <a:ext cx="624680" cy="276999"/>
          </a:xfrm>
          <a:prstGeom prst="rect">
            <a:avLst/>
          </a:prstGeom>
          <a:noFill/>
        </p:spPr>
        <p:txBody>
          <a:bodyPr wrap="square" rtlCol="0">
            <a:spAutoFit/>
          </a:bodyPr>
          <a:lstStyle/>
          <a:p>
            <a:r>
              <a:rPr lang="en-US" sz="1200" dirty="0"/>
              <a:t>4/30</a:t>
            </a:r>
          </a:p>
        </p:txBody>
      </p:sp>
      <p:sp>
        <p:nvSpPr>
          <p:cNvPr id="29" name="Speech Bubble: Oval 28">
            <a:extLst>
              <a:ext uri="{FF2B5EF4-FFF2-40B4-BE49-F238E27FC236}">
                <a16:creationId xmlns:a16="http://schemas.microsoft.com/office/drawing/2014/main" id="{559020F3-F915-4443-9F75-28FBD4B92937}"/>
              </a:ext>
            </a:extLst>
          </p:cNvPr>
          <p:cNvSpPr/>
          <p:nvPr/>
        </p:nvSpPr>
        <p:spPr>
          <a:xfrm>
            <a:off x="6355773" y="2623956"/>
            <a:ext cx="1132038" cy="75593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We estimate our average process speed to be defective</a:t>
            </a:r>
          </a:p>
        </p:txBody>
      </p:sp>
      <p:sp>
        <p:nvSpPr>
          <p:cNvPr id="31" name="Callout: Double Bent Line 30">
            <a:extLst>
              <a:ext uri="{FF2B5EF4-FFF2-40B4-BE49-F238E27FC236}">
                <a16:creationId xmlns:a16="http://schemas.microsoft.com/office/drawing/2014/main" id="{7D5CC086-CEF3-4642-90BF-CC6958D61AE0}"/>
              </a:ext>
            </a:extLst>
          </p:cNvPr>
          <p:cNvSpPr/>
          <p:nvPr/>
        </p:nvSpPr>
        <p:spPr>
          <a:xfrm>
            <a:off x="4254443" y="2771577"/>
            <a:ext cx="1329246" cy="678370"/>
          </a:xfrm>
          <a:prstGeom prst="borderCallout3">
            <a:avLst>
              <a:gd name="adj1" fmla="val 99817"/>
              <a:gd name="adj2" fmla="val 67406"/>
              <a:gd name="adj3" fmla="val 144953"/>
              <a:gd name="adj4" fmla="val 67411"/>
              <a:gd name="adj5" fmla="val 188863"/>
              <a:gd name="adj6" fmla="val 48650"/>
              <a:gd name="adj7" fmla="val 206350"/>
              <a:gd name="adj8" fmla="val 129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What we see initially is larger gaps between </a:t>
            </a:r>
            <a:r>
              <a:rPr lang="en-US" sz="900" dirty="0" err="1"/>
              <a:t>foamcut</a:t>
            </a:r>
            <a:r>
              <a:rPr lang="en-US" sz="900" dirty="0"/>
              <a:t> and determine. And recut-press</a:t>
            </a:r>
          </a:p>
        </p:txBody>
      </p:sp>
      <p:sp>
        <p:nvSpPr>
          <p:cNvPr id="19488" name="Speech Bubble: Rectangle 19487">
            <a:extLst>
              <a:ext uri="{FF2B5EF4-FFF2-40B4-BE49-F238E27FC236}">
                <a16:creationId xmlns:a16="http://schemas.microsoft.com/office/drawing/2014/main" id="{0132C545-13F9-4F9D-8FEF-ABC08CBC9504}"/>
              </a:ext>
            </a:extLst>
          </p:cNvPr>
          <p:cNvSpPr/>
          <p:nvPr/>
        </p:nvSpPr>
        <p:spPr>
          <a:xfrm>
            <a:off x="10590565" y="4326558"/>
            <a:ext cx="1168400" cy="660443"/>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This is what we are hoping to see with our new process</a:t>
            </a:r>
          </a:p>
        </p:txBody>
      </p:sp>
      <p:sp>
        <p:nvSpPr>
          <p:cNvPr id="19489" name="Callout: Line 19488">
            <a:extLst>
              <a:ext uri="{FF2B5EF4-FFF2-40B4-BE49-F238E27FC236}">
                <a16:creationId xmlns:a16="http://schemas.microsoft.com/office/drawing/2014/main" id="{CBD92B0D-0ABD-446F-A16C-7B9A553544F9}"/>
              </a:ext>
            </a:extLst>
          </p:cNvPr>
          <p:cNvSpPr/>
          <p:nvPr/>
        </p:nvSpPr>
        <p:spPr>
          <a:xfrm>
            <a:off x="10784281" y="2775618"/>
            <a:ext cx="897293" cy="604271"/>
          </a:xfrm>
          <a:prstGeom prst="borderCallout1">
            <a:avLst>
              <a:gd name="adj1" fmla="val 33462"/>
              <a:gd name="adj2" fmla="val -1256"/>
              <a:gd name="adj3" fmla="val 70466"/>
              <a:gd name="adj4" fmla="val -623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Changed Items in red</a:t>
            </a:r>
          </a:p>
        </p:txBody>
      </p:sp>
      <p:graphicFrame>
        <p:nvGraphicFramePr>
          <p:cNvPr id="19491" name="Object 19490">
            <a:extLst>
              <a:ext uri="{FF2B5EF4-FFF2-40B4-BE49-F238E27FC236}">
                <a16:creationId xmlns:a16="http://schemas.microsoft.com/office/drawing/2014/main" id="{6EDA30D9-9053-4FB1-933A-94AF6201DBE3}"/>
              </a:ext>
            </a:extLst>
          </p:cNvPr>
          <p:cNvGraphicFramePr>
            <a:graphicFrameLocks noChangeAspect="1"/>
          </p:cNvGraphicFramePr>
          <p:nvPr>
            <p:extLst>
              <p:ext uri="{D42A27DB-BD31-4B8C-83A1-F6EECF244321}">
                <p14:modId xmlns:p14="http://schemas.microsoft.com/office/powerpoint/2010/main" val="1774791749"/>
              </p:ext>
            </p:extLst>
          </p:nvPr>
        </p:nvGraphicFramePr>
        <p:xfrm>
          <a:off x="5037240" y="4291523"/>
          <a:ext cx="2107024" cy="1325756"/>
        </p:xfrm>
        <a:graphic>
          <a:graphicData uri="http://schemas.openxmlformats.org/presentationml/2006/ole">
            <mc:AlternateContent xmlns:mc="http://schemas.openxmlformats.org/markup-compatibility/2006">
              <mc:Choice xmlns:v="urn:schemas-microsoft-com:vml" Requires="v">
                <p:oleObj spid="_x0000_s1224" r:id="rId14" imgW="4952160" imgH="2107800" progId="">
                  <p:embed/>
                </p:oleObj>
              </mc:Choice>
              <mc:Fallback>
                <p:oleObj r:id="rId14" imgW="4952160" imgH="2107800" progId="">
                  <p:embed/>
                  <p:pic>
                    <p:nvPicPr>
                      <p:cNvPr id="0" name=""/>
                      <p:cNvPicPr/>
                      <p:nvPr/>
                    </p:nvPicPr>
                    <p:blipFill>
                      <a:blip r:embed="rId15"/>
                      <a:stretch>
                        <a:fillRect/>
                      </a:stretch>
                    </p:blipFill>
                    <p:spPr>
                      <a:xfrm>
                        <a:off x="5037240" y="4291523"/>
                        <a:ext cx="2107024" cy="1325756"/>
                      </a:xfrm>
                      <a:prstGeom prst="rect">
                        <a:avLst/>
                      </a:prstGeom>
                    </p:spPr>
                  </p:pic>
                </p:oleObj>
              </mc:Fallback>
            </mc:AlternateContent>
          </a:graphicData>
        </a:graphic>
      </p:graphicFrame>
      <p:cxnSp>
        <p:nvCxnSpPr>
          <p:cNvPr id="19493" name="Connector: Elbow 19492">
            <a:extLst>
              <a:ext uri="{FF2B5EF4-FFF2-40B4-BE49-F238E27FC236}">
                <a16:creationId xmlns:a16="http://schemas.microsoft.com/office/drawing/2014/main" id="{7ABE809D-1E61-4971-BB1E-1472C63BCD42}"/>
              </a:ext>
            </a:extLst>
          </p:cNvPr>
          <p:cNvCxnSpPr>
            <a:cxnSpLocks/>
          </p:cNvCxnSpPr>
          <p:nvPr/>
        </p:nvCxnSpPr>
        <p:spPr>
          <a:xfrm flipV="1">
            <a:off x="7041539" y="5933670"/>
            <a:ext cx="3510800" cy="639728"/>
          </a:xfrm>
          <a:prstGeom prst="bentConnector3">
            <a:avLst>
              <a:gd name="adj1" fmla="val 108064"/>
            </a:avLst>
          </a:prstGeom>
          <a:ln w="2540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0" name="Chart 79">
            <a:extLst>
              <a:ext uri="{FF2B5EF4-FFF2-40B4-BE49-F238E27FC236}">
                <a16:creationId xmlns:a16="http://schemas.microsoft.com/office/drawing/2014/main" id="{F71B23BA-542E-47C1-84D5-52D703A1366A}"/>
              </a:ext>
            </a:extLst>
          </p:cNvPr>
          <p:cNvGraphicFramePr>
            <a:graphicFrameLocks/>
          </p:cNvGraphicFramePr>
          <p:nvPr>
            <p:extLst>
              <p:ext uri="{D42A27DB-BD31-4B8C-83A1-F6EECF244321}">
                <p14:modId xmlns:p14="http://schemas.microsoft.com/office/powerpoint/2010/main" val="4213829419"/>
              </p:ext>
            </p:extLst>
          </p:nvPr>
        </p:nvGraphicFramePr>
        <p:xfrm>
          <a:off x="7324722" y="4584783"/>
          <a:ext cx="3630612" cy="2201220"/>
        </p:xfrm>
        <a:graphic>
          <a:graphicData uri="http://schemas.openxmlformats.org/drawingml/2006/chart">
            <c:chart xmlns:c="http://schemas.openxmlformats.org/drawingml/2006/chart" xmlns:r="http://schemas.openxmlformats.org/officeDocument/2006/relationships" r:id="rId16"/>
          </a:graphicData>
        </a:graphic>
      </p:graphicFrame>
      <p:cxnSp>
        <p:nvCxnSpPr>
          <p:cNvPr id="19502" name="Connector: Elbow 19501">
            <a:extLst>
              <a:ext uri="{FF2B5EF4-FFF2-40B4-BE49-F238E27FC236}">
                <a16:creationId xmlns:a16="http://schemas.microsoft.com/office/drawing/2014/main" id="{B27C5E5B-5650-46D3-9BB2-E40834E192D7}"/>
              </a:ext>
            </a:extLst>
          </p:cNvPr>
          <p:cNvCxnSpPr>
            <a:cxnSpLocks/>
          </p:cNvCxnSpPr>
          <p:nvPr/>
        </p:nvCxnSpPr>
        <p:spPr>
          <a:xfrm rot="5400000">
            <a:off x="10299014" y="5309193"/>
            <a:ext cx="877803" cy="371151"/>
          </a:xfrm>
          <a:prstGeom prst="bentConnector3">
            <a:avLst>
              <a:gd name="adj1" fmla="val 9954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83034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6F727D-4E33-45AE-893D-CF69C8C09514}"/>
              </a:ext>
            </a:extLst>
          </p:cNvPr>
          <p:cNvSpPr>
            <a:spLocks noGrp="1"/>
          </p:cNvSpPr>
          <p:nvPr>
            <p:ph type="title"/>
          </p:nvPr>
        </p:nvSpPr>
        <p:spPr/>
        <p:txBody>
          <a:bodyPr/>
          <a:lstStyle/>
          <a:p>
            <a:r>
              <a:rPr lang="en-US" dirty="0"/>
              <a:t>Define</a:t>
            </a:r>
          </a:p>
        </p:txBody>
      </p:sp>
      <p:sp>
        <p:nvSpPr>
          <p:cNvPr id="4" name="Content Placeholder 3">
            <a:extLst>
              <a:ext uri="{FF2B5EF4-FFF2-40B4-BE49-F238E27FC236}">
                <a16:creationId xmlns:a16="http://schemas.microsoft.com/office/drawing/2014/main" id="{FDE9112D-0521-4686-A8EB-7AD70E8A14BE}"/>
              </a:ext>
            </a:extLst>
          </p:cNvPr>
          <p:cNvSpPr>
            <a:spLocks noGrp="1"/>
          </p:cNvSpPr>
          <p:nvPr>
            <p:ph idx="1"/>
          </p:nvPr>
        </p:nvSpPr>
        <p:spPr/>
        <p:txBody>
          <a:bodyPr>
            <a:normAutofit fontScale="70000" lnSpcReduction="20000"/>
          </a:bodyPr>
          <a:lstStyle/>
          <a:p>
            <a:r>
              <a:rPr lang="en-US" b="1" dirty="0">
                <a:latin typeface="Arial" panose="020B0604020202020204" pitchFamily="34" charset="0"/>
                <a:cs typeface="Arial" panose="020B0604020202020204" pitchFamily="34" charset="0"/>
              </a:rPr>
              <a:t>The goal </a:t>
            </a:r>
            <a:r>
              <a:rPr lang="en-US" dirty="0">
                <a:latin typeface="Arial" panose="020B0604020202020204" pitchFamily="34" charset="0"/>
                <a:cs typeface="Arial" panose="020B0604020202020204" pitchFamily="34" charset="0"/>
              </a:rPr>
              <a:t>of this project was to reduce the time we take to rework a defective panel. Since we made a mistake, this rework is essentially free labor for the customer and is something we want to eliminate as much as possible. </a:t>
            </a:r>
          </a:p>
          <a:p>
            <a:r>
              <a:rPr lang="en-US" dirty="0">
                <a:latin typeface="Arial" panose="020B0604020202020204" pitchFamily="34" charset="0"/>
                <a:cs typeface="Arial" panose="020B0604020202020204" pitchFamily="34" charset="0"/>
              </a:rPr>
              <a:t>Furthermore, a defect is bad for morale which in theory effects speed and quality of product. While our sample didn’t actually support this, a sample of size of 7 is not conclusive. </a:t>
            </a:r>
          </a:p>
          <a:p>
            <a:r>
              <a:rPr lang="en-US" b="1" dirty="0">
                <a:latin typeface="Arial" panose="020B0604020202020204" pitchFamily="34" charset="0"/>
                <a:cs typeface="Arial" panose="020B0604020202020204" pitchFamily="34" charset="0"/>
              </a:rPr>
              <a:t>A defect </a:t>
            </a:r>
            <a:r>
              <a:rPr lang="en-US" dirty="0">
                <a:latin typeface="Arial" panose="020B0604020202020204" pitchFamily="34" charset="0"/>
                <a:cs typeface="Arial" panose="020B0604020202020204" pitchFamily="34" charset="0"/>
              </a:rPr>
              <a:t>was defined at the start to be anything greater than 25 minutes for Total Rework Time. During the measure phase, we concluded this to be too ambitious given our current pace and we changed that to greater than 40 minutes.</a:t>
            </a:r>
          </a:p>
          <a:p>
            <a:r>
              <a:rPr lang="en-US" dirty="0">
                <a:latin typeface="Arial" panose="020B0604020202020204" pitchFamily="34" charset="0"/>
                <a:cs typeface="Arial" panose="020B0604020202020204" pitchFamily="34" charset="0"/>
              </a:rPr>
              <a:t>Our inputs are: Line, Shift, Form Filled, Process Clock Times and:</a:t>
            </a:r>
          </a:p>
          <a:p>
            <a:pPr lvl="1"/>
            <a:r>
              <a:rPr lang="en-US" dirty="0">
                <a:latin typeface="Arial" panose="020B0604020202020204" pitchFamily="34" charset="0"/>
                <a:cs typeface="Arial" panose="020B0604020202020204" pitchFamily="34" charset="0"/>
              </a:rPr>
              <a:t>Presses In between: A line receives presses from the laminator. Once the defect panel is cut, we are measuring how many panels the cutter on the fabrication line cuts before attempting to re-cut the repressed panel. This is to determine how the speed of the fabrication line is effected by the defect.  </a:t>
            </a:r>
          </a:p>
          <a:p>
            <a:pPr lvl="1"/>
            <a:r>
              <a:rPr lang="en-US" dirty="0">
                <a:latin typeface="Arial" panose="020B0604020202020204" pitchFamily="34" charset="0"/>
                <a:cs typeface="Arial" panose="020B0604020202020204" pitchFamily="34" charset="0"/>
              </a:rPr>
              <a:t>Speed of day at Time noticed: This is the time of day that the defect was noticed, minus breaks, divided by the number of panels pressed up till that point. This is to determine how the speed of the laminator is effected by a defect. </a:t>
            </a:r>
          </a:p>
          <a:p>
            <a:pPr lvl="1"/>
            <a:r>
              <a:rPr lang="en-US" dirty="0">
                <a:latin typeface="Arial" panose="020B0604020202020204" pitchFamily="34" charset="0"/>
                <a:cs typeface="Arial" panose="020B0604020202020204" pitchFamily="34" charset="0"/>
              </a:rPr>
              <a:t>Speed of day at Time cut: This is the same measurement, just taken when the repress is recut or when it resumes its original place on the line for pre-fabrication defects. </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0905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ED26C-5382-45EC-AE55-1586CA73CED5}"/>
              </a:ext>
            </a:extLst>
          </p:cNvPr>
          <p:cNvSpPr>
            <a:spLocks noGrp="1"/>
          </p:cNvSpPr>
          <p:nvPr>
            <p:ph type="title"/>
          </p:nvPr>
        </p:nvSpPr>
        <p:spPr/>
        <p:txBody>
          <a:bodyPr/>
          <a:lstStyle/>
          <a:p>
            <a:r>
              <a:rPr lang="en-US" dirty="0"/>
              <a:t>Original Process</a:t>
            </a:r>
          </a:p>
        </p:txBody>
      </p:sp>
      <p:pic>
        <p:nvPicPr>
          <p:cNvPr id="5" name="Content Placeholder 4">
            <a:extLst>
              <a:ext uri="{FF2B5EF4-FFF2-40B4-BE49-F238E27FC236}">
                <a16:creationId xmlns:a16="http://schemas.microsoft.com/office/drawing/2014/main" id="{95BEB8D5-1A6A-444C-B4D5-A5A79431F598}"/>
              </a:ext>
            </a:extLst>
          </p:cNvPr>
          <p:cNvPicPr>
            <a:picLocks noGrp="1" noChangeAspect="1"/>
          </p:cNvPicPr>
          <p:nvPr>
            <p:ph sz="half" idx="1"/>
          </p:nvPr>
        </p:nvPicPr>
        <p:blipFill>
          <a:blip r:embed="rId2"/>
          <a:stretch>
            <a:fillRect/>
          </a:stretch>
        </p:blipFill>
        <p:spPr>
          <a:xfrm>
            <a:off x="1644039" y="2477561"/>
            <a:ext cx="4328924" cy="3778030"/>
          </a:xfrm>
        </p:spPr>
      </p:pic>
      <p:sp>
        <p:nvSpPr>
          <p:cNvPr id="6" name="Content Placeholder 5">
            <a:extLst>
              <a:ext uri="{FF2B5EF4-FFF2-40B4-BE49-F238E27FC236}">
                <a16:creationId xmlns:a16="http://schemas.microsoft.com/office/drawing/2014/main" id="{F6AEC730-5040-467F-82E4-BC4C8170E388}"/>
              </a:ext>
            </a:extLst>
          </p:cNvPr>
          <p:cNvSpPr>
            <a:spLocks noGrp="1"/>
          </p:cNvSpPr>
          <p:nvPr>
            <p:ph sz="half" idx="2"/>
          </p:nvPr>
        </p:nvSpPr>
        <p:spPr/>
        <p:txBody>
          <a:bodyPr>
            <a:normAutofit fontScale="70000" lnSpcReduction="20000"/>
          </a:bodyPr>
          <a:lstStyle/>
          <a:p>
            <a:r>
              <a:rPr lang="en-US" dirty="0">
                <a:latin typeface="Arial" panose="020B0604020202020204" pitchFamily="34" charset="0"/>
                <a:cs typeface="Arial" panose="020B0604020202020204" pitchFamily="34" charset="0"/>
              </a:rPr>
              <a:t>Identifying a defect was </a:t>
            </a:r>
            <a:r>
              <a:rPr lang="en-US" b="1" dirty="0" err="1">
                <a:latin typeface="Arial" panose="020B0604020202020204" pitchFamily="34" charset="0"/>
                <a:cs typeface="Arial" panose="020B0604020202020204" pitchFamily="34" charset="0"/>
              </a:rPr>
              <a:t>Tn</a:t>
            </a:r>
            <a:r>
              <a:rPr lang="en-US" dirty="0">
                <a:latin typeface="Arial" panose="020B0604020202020204" pitchFamily="34" charset="0"/>
                <a:cs typeface="Arial" panose="020B0604020202020204" pitchFamily="34" charset="0"/>
              </a:rPr>
              <a:t> for Time noticed</a:t>
            </a:r>
          </a:p>
          <a:p>
            <a:r>
              <a:rPr lang="en-US" dirty="0">
                <a:latin typeface="Arial" panose="020B0604020202020204" pitchFamily="34" charset="0"/>
                <a:cs typeface="Arial" panose="020B0604020202020204" pitchFamily="34" charset="0"/>
              </a:rPr>
              <a:t>Identifying or determining the need for a rework was </a:t>
            </a:r>
            <a:r>
              <a:rPr lang="en-US" b="1" dirty="0">
                <a:latin typeface="Arial" panose="020B0604020202020204" pitchFamily="34" charset="0"/>
                <a:cs typeface="Arial" panose="020B0604020202020204" pitchFamily="34" charset="0"/>
              </a:rPr>
              <a:t>Td</a:t>
            </a:r>
            <a:r>
              <a:rPr lang="en-US" dirty="0">
                <a:latin typeface="Arial" panose="020B0604020202020204" pitchFamily="34" charset="0"/>
                <a:cs typeface="Arial" panose="020B0604020202020204" pitchFamily="34" charset="0"/>
              </a:rPr>
              <a:t> or Time determined</a:t>
            </a:r>
          </a:p>
          <a:p>
            <a:r>
              <a:rPr lang="en-US" dirty="0">
                <a:latin typeface="Arial" panose="020B0604020202020204" pitchFamily="34" charset="0"/>
                <a:cs typeface="Arial" panose="020B0604020202020204" pitchFamily="34" charset="0"/>
              </a:rPr>
              <a:t>Cutting the foam for the repress was </a:t>
            </a:r>
            <a:r>
              <a:rPr lang="en-US" b="1" dirty="0" err="1">
                <a:latin typeface="Arial" panose="020B0604020202020204" pitchFamily="34" charset="0"/>
                <a:cs typeface="Arial" panose="020B0604020202020204" pitchFamily="34" charset="0"/>
              </a:rPr>
              <a:t>Tf</a:t>
            </a:r>
            <a:r>
              <a:rPr lang="en-US" dirty="0">
                <a:latin typeface="Arial" panose="020B0604020202020204" pitchFamily="34" charset="0"/>
                <a:cs typeface="Arial" panose="020B0604020202020204" pitchFamily="34" charset="0"/>
              </a:rPr>
              <a:t> for Time Foam cut</a:t>
            </a:r>
          </a:p>
          <a:p>
            <a:r>
              <a:rPr lang="en-US" dirty="0">
                <a:latin typeface="Arial" panose="020B0604020202020204" pitchFamily="34" charset="0"/>
                <a:cs typeface="Arial" panose="020B0604020202020204" pitchFamily="34" charset="0"/>
              </a:rPr>
              <a:t>Pressing the rework was </a:t>
            </a:r>
            <a:r>
              <a:rPr lang="en-US" b="1" dirty="0" err="1">
                <a:latin typeface="Arial" panose="020B0604020202020204" pitchFamily="34" charset="0"/>
                <a:cs typeface="Arial" panose="020B0604020202020204" pitchFamily="34" charset="0"/>
              </a:rPr>
              <a:t>Tp</a:t>
            </a:r>
            <a:r>
              <a:rPr lang="en-US" dirty="0">
                <a:latin typeface="Arial" panose="020B0604020202020204" pitchFamily="34" charset="0"/>
                <a:cs typeface="Arial" panose="020B0604020202020204" pitchFamily="34" charset="0"/>
              </a:rPr>
              <a:t> or Time Pressed</a:t>
            </a:r>
          </a:p>
          <a:p>
            <a:r>
              <a:rPr lang="en-US" dirty="0">
                <a:latin typeface="Arial" panose="020B0604020202020204" pitchFamily="34" charset="0"/>
                <a:cs typeface="Arial" panose="020B0604020202020204" pitchFamily="34" charset="0"/>
              </a:rPr>
              <a:t>Re-cutting the rework was </a:t>
            </a:r>
            <a:r>
              <a:rPr lang="en-US" b="1" dirty="0" err="1">
                <a:latin typeface="Arial" panose="020B0604020202020204" pitchFamily="34" charset="0"/>
                <a:cs typeface="Arial" panose="020B0604020202020204" pitchFamily="34" charset="0"/>
              </a:rPr>
              <a:t>Tr</a:t>
            </a:r>
            <a:r>
              <a:rPr lang="en-US" dirty="0">
                <a:latin typeface="Arial" panose="020B0604020202020204" pitchFamily="34" charset="0"/>
                <a:cs typeface="Arial" panose="020B0604020202020204" pitchFamily="34" charset="0"/>
              </a:rPr>
              <a:t> or Time Re-cut</a:t>
            </a:r>
          </a:p>
          <a:p>
            <a:r>
              <a:rPr lang="en-US" dirty="0">
                <a:latin typeface="Arial" panose="020B0604020202020204" pitchFamily="34" charset="0"/>
                <a:cs typeface="Arial" panose="020B0604020202020204" pitchFamily="34" charset="0"/>
              </a:rPr>
              <a:t>As the project want on, </a:t>
            </a:r>
            <a:r>
              <a:rPr lang="en-US" b="1" dirty="0" err="1">
                <a:latin typeface="Arial" panose="020B0604020202020204" pitchFamily="34" charset="0"/>
                <a:cs typeface="Arial" panose="020B0604020202020204" pitchFamily="34" charset="0"/>
              </a:rPr>
              <a:t>Tn</a:t>
            </a:r>
            <a:r>
              <a:rPr lang="en-US" dirty="0">
                <a:latin typeface="Arial" panose="020B0604020202020204" pitchFamily="34" charset="0"/>
                <a:cs typeface="Arial" panose="020B0604020202020204" pitchFamily="34" charset="0"/>
              </a:rPr>
              <a:t> to </a:t>
            </a:r>
            <a:r>
              <a:rPr lang="en-US" b="1" dirty="0">
                <a:latin typeface="Arial" panose="020B0604020202020204" pitchFamily="34" charset="0"/>
                <a:cs typeface="Arial" panose="020B0604020202020204" pitchFamily="34" charset="0"/>
              </a:rPr>
              <a:t>Td</a:t>
            </a:r>
            <a:r>
              <a:rPr lang="en-US" dirty="0">
                <a:latin typeface="Arial" panose="020B0604020202020204" pitchFamily="34" charset="0"/>
                <a:cs typeface="Arial" panose="020B0604020202020204" pitchFamily="34" charset="0"/>
              </a:rPr>
              <a:t> and the time after</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became less important as it became apparent these were separate sub processes that could take varying amounts of time depending on the job, its deadline, materials etc.</a:t>
            </a:r>
          </a:p>
          <a:p>
            <a:r>
              <a:rPr lang="en-US" dirty="0">
                <a:latin typeface="Arial" panose="020B0604020202020204" pitchFamily="34" charset="0"/>
                <a:cs typeface="Arial" panose="020B0604020202020204" pitchFamily="34" charset="0"/>
              </a:rPr>
              <a:t>Layout, which Is within </a:t>
            </a:r>
            <a:r>
              <a:rPr lang="en-US" b="1" dirty="0" err="1">
                <a:latin typeface="Arial" panose="020B0604020202020204" pitchFamily="34" charset="0"/>
                <a:cs typeface="Arial" panose="020B0604020202020204" pitchFamily="34" charset="0"/>
              </a:rPr>
              <a:t>Tp</a:t>
            </a:r>
            <a:r>
              <a:rPr lang="en-US" dirty="0">
                <a:latin typeface="Arial" panose="020B0604020202020204" pitchFamily="34" charset="0"/>
                <a:cs typeface="Arial" panose="020B0604020202020204" pitchFamily="34" charset="0"/>
              </a:rPr>
              <a:t> to </a:t>
            </a:r>
            <a:r>
              <a:rPr lang="en-US" b="1" dirty="0" err="1">
                <a:latin typeface="Arial" panose="020B0604020202020204" pitchFamily="34" charset="0"/>
                <a:cs typeface="Arial" panose="020B0604020202020204" pitchFamily="34" charset="0"/>
              </a:rPr>
              <a:t>Tr</a:t>
            </a:r>
            <a:r>
              <a:rPr lang="en-US" dirty="0">
                <a:latin typeface="Arial" panose="020B0604020202020204" pitchFamily="34" charset="0"/>
                <a:cs typeface="Arial" panose="020B0604020202020204" pitchFamily="34" charset="0"/>
              </a:rPr>
              <a:t>, can vary on occasion but it is very rare that a single panel is so complex to actually be the cause of the defect. Most normally, it is either a simple misread of a measuring type or accidently using the wrong angle on a saw</a:t>
            </a:r>
          </a:p>
        </p:txBody>
      </p:sp>
    </p:spTree>
    <p:extLst>
      <p:ext uri="{BB962C8B-B14F-4D97-AF65-F5344CB8AC3E}">
        <p14:creationId xmlns:p14="http://schemas.microsoft.com/office/powerpoint/2010/main" val="1739468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4BDEB-FACA-42C7-9170-1FC97C0427BA}"/>
              </a:ext>
            </a:extLst>
          </p:cNvPr>
          <p:cNvSpPr>
            <a:spLocks noGrp="1"/>
          </p:cNvSpPr>
          <p:nvPr>
            <p:ph type="title"/>
          </p:nvPr>
        </p:nvSpPr>
        <p:spPr/>
        <p:txBody>
          <a:bodyPr/>
          <a:lstStyle/>
          <a:p>
            <a:r>
              <a:rPr lang="en-US" dirty="0"/>
              <a:t>Measure</a:t>
            </a:r>
          </a:p>
        </p:txBody>
      </p:sp>
      <p:sp>
        <p:nvSpPr>
          <p:cNvPr id="3" name="Content Placeholder 2">
            <a:extLst>
              <a:ext uri="{FF2B5EF4-FFF2-40B4-BE49-F238E27FC236}">
                <a16:creationId xmlns:a16="http://schemas.microsoft.com/office/drawing/2014/main" id="{67CCC4C5-5CB1-4458-A905-9A1F2EC5D57E}"/>
              </a:ext>
            </a:extLst>
          </p:cNvPr>
          <p:cNvSpPr>
            <a:spLocks noGrp="1"/>
          </p:cNvSpPr>
          <p:nvPr>
            <p:ph idx="1"/>
          </p:nvPr>
        </p:nvSpPr>
        <p:spPr>
          <a:xfrm>
            <a:off x="1154954" y="2412998"/>
            <a:ext cx="9801068" cy="4229101"/>
          </a:xfrm>
        </p:spPr>
        <p:txBody>
          <a:bodyPr>
            <a:noAutofit/>
          </a:bodyPr>
          <a:lstStyle/>
          <a:p>
            <a:r>
              <a:rPr lang="en-US" altLang="en-US" sz="1000" b="1" dirty="0">
                <a:latin typeface="Arial" panose="020B0604020202020204" pitchFamily="34" charset="0"/>
                <a:cs typeface="Arial" panose="020B0604020202020204" pitchFamily="34" charset="0"/>
              </a:rPr>
              <a:t>Our data measurement plan initially </a:t>
            </a:r>
            <a:r>
              <a:rPr lang="en-US" altLang="en-US" sz="1000" dirty="0">
                <a:latin typeface="Arial" panose="020B0604020202020204" pitchFamily="34" charset="0"/>
                <a:cs typeface="Arial" panose="020B0604020202020204" pitchFamily="34" charset="0"/>
              </a:rPr>
              <a:t>consisted of measuring the time gaps between each of 5 overarching process steps: Defect Noticed, Repress Determined, Foam Cut, Panel Pressed, Panel Re-cut or when it resumed its original place. We also recorded discrete information such as which shift, which production line, etc. </a:t>
            </a:r>
          </a:p>
          <a:p>
            <a:pPr lvl="1"/>
            <a:r>
              <a:rPr lang="en-US" altLang="en-US" sz="1000" dirty="0">
                <a:latin typeface="Arial" panose="020B0604020202020204" pitchFamily="34" charset="0"/>
                <a:cs typeface="Arial" panose="020B0604020202020204" pitchFamily="34" charset="0"/>
              </a:rPr>
              <a:t>Sometimes a defect was noticed before it was cut either in its production detail or in the lamination process</a:t>
            </a:r>
          </a:p>
          <a:p>
            <a:r>
              <a:rPr lang="en-US" altLang="en-US" sz="1000" dirty="0">
                <a:latin typeface="Arial" panose="020B0604020202020204" pitchFamily="34" charset="0"/>
                <a:cs typeface="Arial" panose="020B0604020202020204" pitchFamily="34" charset="0"/>
              </a:rPr>
              <a:t>After a few defects occurred where the data wasn’t recorded, I changed the plan to include recording all repress data and including a field for whether the time data was filled out. Out of 15 represses, 7 data sheets were filled.</a:t>
            </a:r>
          </a:p>
          <a:p>
            <a:r>
              <a:rPr lang="en-US" altLang="en-US" sz="1000" dirty="0">
                <a:latin typeface="Arial" panose="020B0604020202020204" pitchFamily="34" charset="0"/>
                <a:cs typeface="Arial" panose="020B0604020202020204" pitchFamily="34" charset="0"/>
              </a:rPr>
              <a:t>The time data and the rate of production data was </a:t>
            </a:r>
            <a:r>
              <a:rPr lang="en-US" altLang="en-US" sz="1000" b="1" dirty="0">
                <a:latin typeface="Arial" panose="020B0604020202020204" pitchFamily="34" charset="0"/>
                <a:cs typeface="Arial" panose="020B0604020202020204" pitchFamily="34" charset="0"/>
              </a:rPr>
              <a:t>continuous</a:t>
            </a:r>
            <a:r>
              <a:rPr lang="en-US" altLang="en-US" sz="1000" dirty="0">
                <a:latin typeface="Arial" panose="020B0604020202020204" pitchFamily="34" charset="0"/>
                <a:cs typeface="Arial" panose="020B0604020202020204" pitchFamily="34" charset="0"/>
              </a:rPr>
              <a:t>. The panel number data, and the binary shift, line etc. data is </a:t>
            </a:r>
            <a:r>
              <a:rPr lang="en-US" altLang="en-US" sz="1000" b="1" dirty="0">
                <a:latin typeface="Arial" panose="020B0604020202020204" pitchFamily="34" charset="0"/>
                <a:cs typeface="Arial" panose="020B0604020202020204" pitchFamily="34" charset="0"/>
              </a:rPr>
              <a:t>discrete</a:t>
            </a:r>
            <a:r>
              <a:rPr lang="en-US" altLang="en-US" sz="1000" dirty="0">
                <a:latin typeface="Arial" panose="020B0604020202020204" pitchFamily="34" charset="0"/>
                <a:cs typeface="Arial" panose="020B0604020202020204" pitchFamily="34" charset="0"/>
              </a:rPr>
              <a:t>.</a:t>
            </a:r>
          </a:p>
          <a:p>
            <a:r>
              <a:rPr lang="en-US" altLang="en-US" sz="1000" dirty="0">
                <a:latin typeface="Arial" panose="020B0604020202020204" pitchFamily="34" charset="0"/>
                <a:cs typeface="Arial" panose="020B0604020202020204" pitchFamily="34" charset="0"/>
              </a:rPr>
              <a:t>There was a mixture of collecting new data and getting data that was already recorded. This specifically occurred because the data collection form wasn’t always being filled out and this actually ended up as a testable input.</a:t>
            </a:r>
          </a:p>
          <a:p>
            <a:r>
              <a:rPr lang="en-US" altLang="en-US" sz="1000" dirty="0">
                <a:latin typeface="Arial" panose="020B0604020202020204" pitchFamily="34" charset="0"/>
                <a:cs typeface="Arial" panose="020B0604020202020204" pitchFamily="34" charset="0"/>
              </a:rPr>
              <a:t>I collected 15 total samples because that was the total number of represses we had in the 40 day measure span. Of those, I was able to collect, or have collected continuous data for seven samples. This difference likely comes for a lack of communication on my part and a lack of communication in the workplace</a:t>
            </a:r>
          </a:p>
          <a:p>
            <a:r>
              <a:rPr lang="en-US" altLang="en-US" sz="1000" dirty="0">
                <a:latin typeface="Arial" panose="020B0604020202020204" pitchFamily="34" charset="0"/>
                <a:cs typeface="Arial" panose="020B0604020202020204" pitchFamily="34" charset="0"/>
              </a:rPr>
              <a:t>After the first 4 continuous samples, and at the end of the measurement phase, I went through our production records to collect all of the discrete data. The continuous data I gathered came from forms I had stored at the QC station that were supposed to be grabbed and stapled to the repress’ production detail to be filled out as the repress made its way through the process. </a:t>
            </a:r>
          </a:p>
          <a:p>
            <a:r>
              <a:rPr lang="en-US" sz="1000" dirty="0">
                <a:latin typeface="Arial" panose="020B0604020202020204" pitchFamily="34" charset="0"/>
                <a:cs typeface="Arial" panose="020B0604020202020204" pitchFamily="34" charset="0"/>
              </a:rPr>
              <a:t>Measurement error can and probably did occur in filling out the sheets. Since we are in a new building, all of our clocks are analogue and some are in fact off.  Additionally, I have no way of ensuring for the sheets where I wasn’t present, that the data wasn’t estimated and filled out after the fact. Of the sheets, I filled out 3 personally, for those sheets I reduced error by using my phone’s clock to record each time. </a:t>
            </a:r>
          </a:p>
          <a:p>
            <a:r>
              <a:rPr lang="en-US" sz="1000" dirty="0">
                <a:latin typeface="Arial" panose="020B0604020202020204" pitchFamily="34" charset="0"/>
                <a:cs typeface="Arial" panose="020B0604020202020204" pitchFamily="34" charset="0"/>
              </a:rPr>
              <a:t>For our initial target margin of error of five minutes, we came to a </a:t>
            </a:r>
            <a:r>
              <a:rPr lang="en-US" sz="1000" b="1" dirty="0">
                <a:latin typeface="Arial" panose="020B0604020202020204" pitchFamily="34" charset="0"/>
                <a:cs typeface="Arial" panose="020B0604020202020204" pitchFamily="34" charset="0"/>
              </a:rPr>
              <a:t>sample size of 174 </a:t>
            </a:r>
            <a:r>
              <a:rPr lang="en-US" sz="1000" dirty="0">
                <a:latin typeface="Arial" panose="020B0604020202020204" pitchFamily="34" charset="0"/>
                <a:cs typeface="Arial" panose="020B0604020202020204" pitchFamily="34" charset="0"/>
              </a:rPr>
              <a:t>which was much more than we ended up collecting. Changing the numbers to match our sample size we found that we had enough data to be 90% confident with a margin of error of 25 minutes. If I had been able to get continuous data for every repress, that would have dropped our margin of error to 17 minutes unless that additional data drastically changed our standard deviation.</a:t>
            </a:r>
          </a:p>
        </p:txBody>
      </p:sp>
    </p:spTree>
    <p:extLst>
      <p:ext uri="{BB962C8B-B14F-4D97-AF65-F5344CB8AC3E}">
        <p14:creationId xmlns:p14="http://schemas.microsoft.com/office/powerpoint/2010/main" val="2412765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4145-F996-4D65-B202-E4335DBCA663}"/>
              </a:ext>
            </a:extLst>
          </p:cNvPr>
          <p:cNvSpPr>
            <a:spLocks noGrp="1"/>
          </p:cNvSpPr>
          <p:nvPr>
            <p:ph type="title"/>
          </p:nvPr>
        </p:nvSpPr>
        <p:spPr/>
        <p:txBody>
          <a:bodyPr/>
          <a:lstStyle/>
          <a:p>
            <a:r>
              <a:rPr lang="en-US" dirty="0"/>
              <a:t>Analyze</a:t>
            </a:r>
          </a:p>
        </p:txBody>
      </p:sp>
      <p:sp>
        <p:nvSpPr>
          <p:cNvPr id="3" name="Content Placeholder 2">
            <a:extLst>
              <a:ext uri="{FF2B5EF4-FFF2-40B4-BE49-F238E27FC236}">
                <a16:creationId xmlns:a16="http://schemas.microsoft.com/office/drawing/2014/main" id="{DB0C46E3-A464-4AC6-9CE8-FAD57B817E96}"/>
              </a:ext>
            </a:extLst>
          </p:cNvPr>
          <p:cNvSpPr>
            <a:spLocks noGrp="1"/>
          </p:cNvSpPr>
          <p:nvPr>
            <p:ph idx="1"/>
          </p:nvPr>
        </p:nvSpPr>
        <p:spPr>
          <a:xfrm>
            <a:off x="1154954" y="2603499"/>
            <a:ext cx="9968848" cy="3738577"/>
          </a:xfrm>
        </p:spPr>
        <p:txBody>
          <a:bodyPr>
            <a:normAutofit fontScale="77500" lnSpcReduction="20000"/>
          </a:bodyPr>
          <a:lstStyle/>
          <a:p>
            <a:r>
              <a:rPr lang="en-US" b="1" dirty="0">
                <a:latin typeface="Arial" panose="020B0604020202020204" pitchFamily="34" charset="0"/>
                <a:cs typeface="Arial" panose="020B0604020202020204" pitchFamily="34" charset="0"/>
              </a:rPr>
              <a:t>Tools Used</a:t>
            </a:r>
          </a:p>
          <a:p>
            <a:pPr lvl="1"/>
            <a:r>
              <a:rPr lang="en-US" dirty="0">
                <a:latin typeface="Arial" panose="020B0604020202020204" pitchFamily="34" charset="0"/>
                <a:cs typeface="Arial" panose="020B0604020202020204" pitchFamily="34" charset="0"/>
              </a:rPr>
              <a:t>We are doing 2 </a:t>
            </a:r>
            <a:r>
              <a:rPr lang="en-US" b="1" dirty="0">
                <a:latin typeface="Arial" panose="020B0604020202020204" pitchFamily="34" charset="0"/>
                <a:cs typeface="Arial" panose="020B0604020202020204" pitchFamily="34" charset="0"/>
              </a:rPr>
              <a:t>two-sample T-tests</a:t>
            </a:r>
            <a:r>
              <a:rPr lang="en-US" dirty="0">
                <a:latin typeface="Arial" panose="020B0604020202020204" pitchFamily="34" charset="0"/>
                <a:cs typeface="Arial" panose="020B0604020202020204" pitchFamily="34" charset="0"/>
              </a:rPr>
              <a:t>, 1 determine whether there is in fact a slow down after a defect occurs, and the other to determine whether our new process actually made a difference. For the speed difference test we </a:t>
            </a:r>
            <a:r>
              <a:rPr lang="en-US" b="1" dirty="0">
                <a:latin typeface="Arial" panose="020B0604020202020204" pitchFamily="34" charset="0"/>
                <a:cs typeface="Arial" panose="020B0604020202020204" pitchFamily="34" charset="0"/>
              </a:rPr>
              <a:t>failed to reject H0.</a:t>
            </a: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We wished to use a </a:t>
            </a:r>
            <a:r>
              <a:rPr lang="en-US" b="1" dirty="0">
                <a:latin typeface="Arial" panose="020B0604020202020204" pitchFamily="34" charset="0"/>
                <a:cs typeface="Arial" panose="020B0604020202020204" pitchFamily="34" charset="0"/>
              </a:rPr>
              <a:t>Chi-Squared test of independence </a:t>
            </a:r>
            <a:r>
              <a:rPr lang="en-US" dirty="0">
                <a:latin typeface="Arial" panose="020B0604020202020204" pitchFamily="34" charset="0"/>
                <a:cs typeface="Arial" panose="020B0604020202020204" pitchFamily="34" charset="0"/>
              </a:rPr>
              <a:t>for our discrete variables. Unfortunately, significant results require at most 20% of Expected values to be less than 5. We were not able to achieve this for any combination of discrete data since each table was 2 by 2. Instead we checked for </a:t>
            </a:r>
            <a:r>
              <a:rPr lang="en-US" b="1" dirty="0">
                <a:latin typeface="Arial" panose="020B0604020202020204" pitchFamily="34" charset="0"/>
                <a:cs typeface="Arial" panose="020B0604020202020204" pitchFamily="34" charset="0"/>
              </a:rPr>
              <a:t>correlation</a:t>
            </a:r>
            <a:r>
              <a:rPr lang="en-US" dirty="0">
                <a:latin typeface="Arial" panose="020B0604020202020204" pitchFamily="34" charset="0"/>
                <a:cs typeface="Arial" panose="020B0604020202020204" pitchFamily="34" charset="0"/>
              </a:rPr>
              <a:t> between Presses in between the original and the repress, and the total rework time. This yielded a </a:t>
            </a:r>
            <a:r>
              <a:rPr lang="en-US" b="1" dirty="0">
                <a:latin typeface="Arial" panose="020B0604020202020204" pitchFamily="34" charset="0"/>
                <a:cs typeface="Arial" panose="020B0604020202020204" pitchFamily="34" charset="0"/>
              </a:rPr>
              <a:t>correlation of .309</a:t>
            </a:r>
            <a:r>
              <a:rPr lang="en-US" dirty="0">
                <a:latin typeface="Arial" panose="020B0604020202020204" pitchFamily="34" charset="0"/>
                <a:cs typeface="Arial" panose="020B0604020202020204" pitchFamily="34" charset="0"/>
              </a:rPr>
              <a:t>. There is some but not enough to be statistically relevant. We also checked correlation between pressed in between and stacks from original of .716. </a:t>
            </a:r>
          </a:p>
          <a:p>
            <a:pPr lvl="1"/>
            <a:r>
              <a:rPr lang="en-US" dirty="0">
                <a:latin typeface="Arial" panose="020B0604020202020204" pitchFamily="34" charset="0"/>
                <a:cs typeface="Arial" panose="020B0604020202020204" pitchFamily="34" charset="0"/>
              </a:rPr>
              <a:t>Since we were unable to get continuous data for all of our represses, we used a </a:t>
            </a:r>
            <a:r>
              <a:rPr lang="en-US" b="1" dirty="0">
                <a:latin typeface="Arial" panose="020B0604020202020204" pitchFamily="34" charset="0"/>
                <a:cs typeface="Arial" panose="020B0604020202020204" pitchFamily="34" charset="0"/>
              </a:rPr>
              <a:t>confidence interval of 90% </a:t>
            </a:r>
            <a:r>
              <a:rPr lang="en-US" dirty="0">
                <a:latin typeface="Arial" panose="020B0604020202020204" pitchFamily="34" charset="0"/>
                <a:cs typeface="Arial" panose="020B0604020202020204" pitchFamily="34" charset="0"/>
              </a:rPr>
              <a:t>for that population average. We are 90% confident that the average would have been </a:t>
            </a:r>
            <a:r>
              <a:rPr lang="en-US" b="1" dirty="0">
                <a:latin typeface="Arial" panose="020B0604020202020204" pitchFamily="34" charset="0"/>
                <a:cs typeface="Arial" panose="020B0604020202020204" pitchFamily="34" charset="0"/>
              </a:rPr>
              <a:t>between 58 and 133 minutes </a:t>
            </a:r>
            <a:r>
              <a:rPr lang="en-US" dirty="0">
                <a:latin typeface="Arial" panose="020B0604020202020204" pitchFamily="34" charset="0"/>
                <a:cs typeface="Arial" panose="020B0604020202020204" pitchFamily="34" charset="0"/>
              </a:rPr>
              <a:t>if we had gotten data for every repress. </a:t>
            </a:r>
          </a:p>
          <a:p>
            <a:pPr lvl="1"/>
            <a:r>
              <a:rPr lang="en-US" dirty="0">
                <a:latin typeface="Arial" panose="020B0604020202020204" pitchFamily="34" charset="0"/>
                <a:cs typeface="Arial" panose="020B0604020202020204" pitchFamily="34" charset="0"/>
              </a:rPr>
              <a:t>To check to see how all of our variable interacted, we performed </a:t>
            </a:r>
            <a:r>
              <a:rPr lang="en-US" b="1" dirty="0">
                <a:latin typeface="Arial" panose="020B0604020202020204" pitchFamily="34" charset="0"/>
                <a:cs typeface="Arial" panose="020B0604020202020204" pitchFamily="34" charset="0"/>
              </a:rPr>
              <a:t>multiple regression </a:t>
            </a:r>
            <a:r>
              <a:rPr lang="en-US" dirty="0">
                <a:latin typeface="Arial" panose="020B0604020202020204" pitchFamily="34" charset="0"/>
                <a:cs typeface="Arial" panose="020B0604020202020204" pitchFamily="34" charset="0"/>
              </a:rPr>
              <a:t>on four of our inputs. In this process, we did attempt to remove some of the values to see if we got similar R values. Unfortunately, each time we removed something, we got a significantly lower R value. </a:t>
            </a:r>
            <a:r>
              <a:rPr lang="en-US" b="1" dirty="0">
                <a:latin typeface="Arial" panose="020B0604020202020204" pitchFamily="34" charset="0"/>
                <a:cs typeface="Arial" panose="020B0604020202020204" pitchFamily="34" charset="0"/>
              </a:rPr>
              <a:t>Our r value for all four inputs was .922 and our average p value for each coefficient and our intercept was .65</a:t>
            </a:r>
            <a:r>
              <a:rPr lang="en-US" dirty="0">
                <a:latin typeface="Arial" panose="020B0604020202020204" pitchFamily="34" charset="0"/>
                <a:cs typeface="Arial" panose="020B0604020202020204" pitchFamily="34" charset="0"/>
              </a:rPr>
              <a:t>. This is somewhat low, but it will still be a decent tool in estimating our success.</a:t>
            </a:r>
          </a:p>
          <a:p>
            <a:pPr lvl="1"/>
            <a:r>
              <a:rPr lang="en-US" dirty="0">
                <a:latin typeface="Arial" panose="020B0604020202020204" pitchFamily="34" charset="0"/>
                <a:cs typeface="Arial" panose="020B0604020202020204" pitchFamily="34" charset="0"/>
              </a:rPr>
              <a:t>Finally, to help us visualize our data and determine the successfulness of our improvements, we set up an </a:t>
            </a:r>
            <a:r>
              <a:rPr lang="en-US" b="1" dirty="0">
                <a:latin typeface="Arial" panose="020B0604020202020204" pitchFamily="34" charset="0"/>
                <a:cs typeface="Arial" panose="020B0604020202020204" pitchFamily="34" charset="0"/>
              </a:rPr>
              <a:t>Individual xBar control charts</a:t>
            </a:r>
            <a:r>
              <a:rPr lang="en-US" dirty="0">
                <a:latin typeface="Arial" panose="020B0604020202020204" pitchFamily="34" charset="0"/>
                <a:cs typeface="Arial" panose="020B0604020202020204" pitchFamily="34" charset="0"/>
              </a:rPr>
              <a:t> for each of the three time gaps that we care about and for Total Rework Time. Unfortunately, any new data won’t have the potential to cause a clear indication of improvement since our lower control limit was negative for every chart. However, we will be able to take our next sample and plot them on our graph to see where they lay and to see if our process becomes our of control and a positive way. </a:t>
            </a:r>
          </a:p>
          <a:p>
            <a:pPr lvl="1"/>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5151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4925F-578A-4CDD-A0A5-691206EEB7B8}"/>
              </a:ext>
            </a:extLst>
          </p:cNvPr>
          <p:cNvSpPr>
            <a:spLocks noGrp="1"/>
          </p:cNvSpPr>
          <p:nvPr>
            <p:ph type="title"/>
          </p:nvPr>
        </p:nvSpPr>
        <p:spPr/>
        <p:txBody>
          <a:bodyPr/>
          <a:lstStyle/>
          <a:p>
            <a:r>
              <a:rPr lang="en-US" dirty="0"/>
              <a:t>Improve</a:t>
            </a:r>
          </a:p>
        </p:txBody>
      </p:sp>
      <p:sp>
        <p:nvSpPr>
          <p:cNvPr id="3" name="Content Placeholder 2">
            <a:extLst>
              <a:ext uri="{FF2B5EF4-FFF2-40B4-BE49-F238E27FC236}">
                <a16:creationId xmlns:a16="http://schemas.microsoft.com/office/drawing/2014/main" id="{81902AC5-282E-45C3-9550-8253BE69C23B}"/>
              </a:ext>
            </a:extLst>
          </p:cNvPr>
          <p:cNvSpPr>
            <a:spLocks noGrp="1"/>
          </p:cNvSpPr>
          <p:nvPr>
            <p:ph idx="1"/>
          </p:nvPr>
        </p:nvSpPr>
        <p:spPr>
          <a:xfrm>
            <a:off x="1154954" y="2603499"/>
            <a:ext cx="10044349" cy="3889579"/>
          </a:xfrm>
        </p:spPr>
        <p:txBody>
          <a:bodyPr>
            <a:normAutofit/>
          </a:bodyPr>
          <a:lstStyle/>
          <a:p>
            <a:r>
              <a:rPr lang="en-US" sz="1400" dirty="0">
                <a:latin typeface="Arial" panose="020B0604020202020204" pitchFamily="34" charset="0"/>
                <a:cs typeface="Arial" panose="020B0604020202020204" pitchFamily="34" charset="0"/>
              </a:rPr>
              <a:t>For improvements, we sought to decrease each time zone to as close to 10 minutes,10 minutes, and 20 minutes as possible. We established 20 minutes as close to the quickest time possible for a repress that was defective pre fabrication and 25 minutes as the quickest time for a defect during fabrication. </a:t>
            </a:r>
          </a:p>
          <a:p>
            <a:r>
              <a:rPr lang="en-US" sz="1400" dirty="0">
                <a:latin typeface="Arial" panose="020B0604020202020204" pitchFamily="34" charset="0"/>
                <a:cs typeface="Arial" panose="020B0604020202020204" pitchFamily="34" charset="0"/>
              </a:rPr>
              <a:t>We sought to make these changes without affecting speed. </a:t>
            </a:r>
          </a:p>
          <a:p>
            <a:r>
              <a:rPr lang="en-US" sz="1400" dirty="0">
                <a:latin typeface="Arial" panose="020B0604020202020204" pitchFamily="34" charset="0"/>
                <a:cs typeface="Arial" panose="020B0604020202020204" pitchFamily="34" charset="0"/>
              </a:rPr>
              <a:t>Our changes are two fold:</a:t>
            </a:r>
          </a:p>
          <a:p>
            <a:pPr lvl="1"/>
            <a:r>
              <a:rPr lang="en-US" sz="1400" dirty="0">
                <a:latin typeface="Arial" panose="020B0604020202020204" pitchFamily="34" charset="0"/>
                <a:cs typeface="Arial" panose="020B0604020202020204" pitchFamily="34" charset="0"/>
              </a:rPr>
              <a:t>The determination needs to be efficient and once the size necessary is determined, the detail is double checked once, and then sent to the foam area for cutting. We have two foam tables so the cutters are able to stop whatever they were cutting and then quickly cut the repress on the other table. </a:t>
            </a:r>
          </a:p>
          <a:p>
            <a:pPr lvl="1"/>
            <a:r>
              <a:rPr lang="en-US" sz="1400" dirty="0">
                <a:latin typeface="Arial" panose="020B0604020202020204" pitchFamily="34" charset="0"/>
                <a:cs typeface="Arial" panose="020B0604020202020204" pitchFamily="34" charset="0"/>
              </a:rPr>
              <a:t>If the defect was noticed and determined three or more panels prior, the repress needs to be the next panel that is pressed and then it needs to be carried or forklifted to the front of the line. </a:t>
            </a:r>
          </a:p>
          <a:p>
            <a:pPr lvl="1"/>
            <a:r>
              <a:rPr lang="en-US" sz="1400" dirty="0">
                <a:latin typeface="Arial" panose="020B0604020202020204" pitchFamily="34" charset="0"/>
                <a:cs typeface="Arial" panose="020B0604020202020204" pitchFamily="34" charset="0"/>
              </a:rPr>
              <a:t>If not (usually on a very quick paced day) it can simply be pressed and placed on the line in its natural order.</a:t>
            </a:r>
          </a:p>
          <a:p>
            <a:r>
              <a:rPr lang="en-US" sz="1400" dirty="0">
                <a:latin typeface="Arial" panose="020B0604020202020204" pitchFamily="34" charset="0"/>
                <a:cs typeface="Arial" panose="020B0604020202020204" pitchFamily="34" charset="0"/>
              </a:rPr>
              <a:t>Additionally, we made a notice to improve communication if a defect occurs at the end of a shift such that it has to be repressed the next day. 	</a:t>
            </a:r>
          </a:p>
        </p:txBody>
      </p:sp>
    </p:spTree>
    <p:extLst>
      <p:ext uri="{BB962C8B-B14F-4D97-AF65-F5344CB8AC3E}">
        <p14:creationId xmlns:p14="http://schemas.microsoft.com/office/powerpoint/2010/main" val="382500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5C155-C94D-414A-91EC-729C77376A09}"/>
              </a:ext>
            </a:extLst>
          </p:cNvPr>
          <p:cNvSpPr>
            <a:spLocks noGrp="1"/>
          </p:cNvSpPr>
          <p:nvPr>
            <p:ph type="title"/>
          </p:nvPr>
        </p:nvSpPr>
        <p:spPr/>
        <p:txBody>
          <a:bodyPr/>
          <a:lstStyle/>
          <a:p>
            <a:r>
              <a:rPr lang="en-US" dirty="0"/>
              <a:t>Control</a:t>
            </a:r>
          </a:p>
        </p:txBody>
      </p:sp>
      <p:sp>
        <p:nvSpPr>
          <p:cNvPr id="3" name="Content Placeholder 2">
            <a:extLst>
              <a:ext uri="{FF2B5EF4-FFF2-40B4-BE49-F238E27FC236}">
                <a16:creationId xmlns:a16="http://schemas.microsoft.com/office/drawing/2014/main" id="{27350641-B280-4408-8D9A-91A5342AA81F}"/>
              </a:ext>
            </a:extLst>
          </p:cNvPr>
          <p:cNvSpPr>
            <a:spLocks noGrp="1"/>
          </p:cNvSpPr>
          <p:nvPr>
            <p:ph idx="1"/>
          </p:nvPr>
        </p:nvSpPr>
        <p:spPr>
          <a:xfrm>
            <a:off x="1154954" y="2603500"/>
            <a:ext cx="10135346" cy="3416300"/>
          </a:xfrm>
        </p:spPr>
        <p:txBody>
          <a:bodyPr>
            <a:normAutofit fontScale="77500" lnSpcReduction="20000"/>
          </a:bodyPr>
          <a:lstStyle/>
          <a:p>
            <a:r>
              <a:rPr lang="en-US" sz="1400" dirty="0">
                <a:latin typeface="Arial" panose="020B0604020202020204" pitchFamily="34" charset="0"/>
                <a:cs typeface="Arial" panose="020B0604020202020204" pitchFamily="34" charset="0"/>
              </a:rPr>
              <a:t>For control we have three methods to determine if we achieved improvement:</a:t>
            </a:r>
          </a:p>
          <a:p>
            <a:pPr lvl="1"/>
            <a:r>
              <a:rPr lang="en-US" sz="1400" dirty="0">
                <a:latin typeface="Arial" panose="020B0604020202020204" pitchFamily="34" charset="0"/>
                <a:cs typeface="Arial" panose="020B0604020202020204" pitchFamily="34" charset="0"/>
              </a:rPr>
              <a:t>We can visually inspect the process control chart and plot new data to determine if our process is becoming unstable. </a:t>
            </a:r>
          </a:p>
          <a:p>
            <a:pPr lvl="1"/>
            <a:r>
              <a:rPr lang="en-US" sz="1400" dirty="0">
                <a:latin typeface="Arial" panose="020B0604020202020204" pitchFamily="34" charset="0"/>
                <a:cs typeface="Arial" panose="020B0604020202020204" pitchFamily="34" charset="0"/>
              </a:rPr>
              <a:t>We can utilize our regression equation to compare our actual Total rework time to the estimated Total rework time. If we continually see actual times less than the estimated time, this is strong indication that we have made a difference.</a:t>
            </a:r>
          </a:p>
          <a:p>
            <a:pPr lvl="1"/>
            <a:r>
              <a:rPr lang="en-US" sz="1400" dirty="0">
                <a:latin typeface="Arial" panose="020B0604020202020204" pitchFamily="34" charset="0"/>
                <a:cs typeface="Arial" panose="020B0604020202020204" pitchFamily="34" charset="0"/>
              </a:rPr>
              <a:t>Once we obtain enough samples, we can complete the two sample T-test to see whether we reject the null hypothesis: There is no statistically relevant change in total rework time. </a:t>
            </a:r>
          </a:p>
          <a:p>
            <a:r>
              <a:rPr lang="en-US" sz="1400" dirty="0">
                <a:latin typeface="Arial" panose="020B0604020202020204" pitchFamily="34" charset="0"/>
                <a:cs typeface="Arial" panose="020B0604020202020204" pitchFamily="34" charset="0"/>
              </a:rPr>
              <a:t>So far, we have only had two represses in our control phase. </a:t>
            </a:r>
          </a:p>
          <a:p>
            <a:pPr lvl="1"/>
            <a:r>
              <a:rPr lang="en-US" sz="1400" dirty="0">
                <a:latin typeface="Arial" panose="020B0604020202020204" pitchFamily="34" charset="0"/>
                <a:cs typeface="Arial" panose="020B0604020202020204" pitchFamily="34" charset="0"/>
              </a:rPr>
              <a:t>The first defect occurred pre-fabrication so the total rework time was only 23 minutes. Based on the conditions present when it occurred, this compares very well to a </a:t>
            </a:r>
            <a:r>
              <a:rPr lang="en-US" sz="1400" b="1" dirty="0">
                <a:latin typeface="Arial" panose="020B0604020202020204" pitchFamily="34" charset="0"/>
                <a:cs typeface="Arial" panose="020B0604020202020204" pitchFamily="34" charset="0"/>
              </a:rPr>
              <a:t>regression estimated time of 97 minutes</a:t>
            </a:r>
            <a:r>
              <a:rPr lang="en-US" sz="1400" dirty="0">
                <a:latin typeface="Arial" panose="020B0604020202020204" pitchFamily="34" charset="0"/>
                <a:cs typeface="Arial" panose="020B0604020202020204" pitchFamily="34" charset="0"/>
              </a:rPr>
              <a:t>. </a:t>
            </a:r>
          </a:p>
          <a:p>
            <a:pPr lvl="1"/>
            <a:r>
              <a:rPr lang="en-US" sz="1400" dirty="0">
                <a:latin typeface="Arial" panose="020B0604020202020204" pitchFamily="34" charset="0"/>
                <a:cs typeface="Arial" panose="020B0604020202020204" pitchFamily="34" charset="0"/>
              </a:rPr>
              <a:t>This data point is also </a:t>
            </a:r>
            <a:r>
              <a:rPr lang="en-US" sz="1400" b="1" dirty="0">
                <a:latin typeface="Arial" panose="020B0604020202020204" pitchFamily="34" charset="0"/>
                <a:cs typeface="Arial" panose="020B0604020202020204" pitchFamily="34" charset="0"/>
              </a:rPr>
              <a:t>well below the center line</a:t>
            </a:r>
            <a:r>
              <a:rPr lang="en-US" sz="1400" dirty="0">
                <a:latin typeface="Arial" panose="020B0604020202020204" pitchFamily="34" charset="0"/>
                <a:cs typeface="Arial" panose="020B0604020202020204" pitchFamily="34" charset="0"/>
              </a:rPr>
              <a:t> on each individual </a:t>
            </a:r>
            <a:r>
              <a:rPr lang="en-US" sz="1400" dirty="0" err="1">
                <a:latin typeface="Arial" panose="020B0604020202020204" pitchFamily="34" charset="0"/>
                <a:cs typeface="Arial" panose="020B0604020202020204" pitchFamily="34" charset="0"/>
              </a:rPr>
              <a:t>ImR</a:t>
            </a:r>
            <a:r>
              <a:rPr lang="en-US" sz="1400" dirty="0">
                <a:latin typeface="Arial" panose="020B0604020202020204" pitchFamily="34" charset="0"/>
                <a:cs typeface="Arial" panose="020B0604020202020204" pitchFamily="34" charset="0"/>
              </a:rPr>
              <a:t> chart and on the Total </a:t>
            </a:r>
            <a:r>
              <a:rPr lang="en-US" sz="1400" dirty="0" err="1">
                <a:latin typeface="Arial" panose="020B0604020202020204" pitchFamily="34" charset="0"/>
                <a:cs typeface="Arial" panose="020B0604020202020204" pitchFamily="34" charset="0"/>
              </a:rPr>
              <a:t>ImR</a:t>
            </a:r>
            <a:r>
              <a:rPr lang="en-US" sz="1400" dirty="0">
                <a:latin typeface="Arial" panose="020B0604020202020204" pitchFamily="34" charset="0"/>
                <a:cs typeface="Arial" panose="020B0604020202020204" pitchFamily="34" charset="0"/>
              </a:rPr>
              <a:t> chart</a:t>
            </a:r>
          </a:p>
          <a:p>
            <a:pPr lvl="1"/>
            <a:r>
              <a:rPr lang="en-US" sz="1400" dirty="0">
                <a:latin typeface="Arial" panose="020B0604020202020204" pitchFamily="34" charset="0"/>
                <a:cs typeface="Arial" panose="020B0604020202020204" pitchFamily="34" charset="0"/>
              </a:rPr>
              <a:t>Our second data point was from a defect that had occurred the previous day. Unfortunately, one of your regression inputs isn’t available in that case. </a:t>
            </a:r>
          </a:p>
          <a:p>
            <a:pPr lvl="1"/>
            <a:r>
              <a:rPr lang="en-US" sz="1400" dirty="0">
                <a:latin typeface="Arial" panose="020B0604020202020204" pitchFamily="34" charset="0"/>
                <a:cs typeface="Arial" panose="020B0604020202020204" pitchFamily="34" charset="0"/>
              </a:rPr>
              <a:t>This did however allow us to attempt our 2 sample T test, based on those two results </a:t>
            </a:r>
            <a:r>
              <a:rPr lang="en-US" sz="1400" b="1" dirty="0">
                <a:latin typeface="Arial" panose="020B0604020202020204" pitchFamily="34" charset="0"/>
                <a:cs typeface="Arial" panose="020B0604020202020204" pitchFamily="34" charset="0"/>
              </a:rPr>
              <a:t>we looked for a confidence level of 90%. This would mean alpha = .10. </a:t>
            </a:r>
            <a:r>
              <a:rPr lang="en-US" sz="1400" dirty="0">
                <a:latin typeface="Arial" panose="020B0604020202020204" pitchFamily="34" charset="0"/>
                <a:cs typeface="Arial" panose="020B0604020202020204" pitchFamily="34" charset="0"/>
              </a:rPr>
              <a:t>Our T-value was </a:t>
            </a:r>
            <a:r>
              <a:rPr lang="en-US" sz="1400" b="1" dirty="0">
                <a:latin typeface="Arial" panose="020B0604020202020204" pitchFamily="34" charset="0"/>
                <a:cs typeface="Arial" panose="020B0604020202020204" pitchFamily="34" charset="0"/>
              </a:rPr>
              <a:t>-0.73 </a:t>
            </a:r>
            <a:r>
              <a:rPr lang="en-US" sz="1400" dirty="0">
                <a:latin typeface="Arial" panose="020B0604020202020204" pitchFamily="34" charset="0"/>
                <a:cs typeface="Arial" panose="020B0604020202020204" pitchFamily="34" charset="0"/>
              </a:rPr>
              <a:t>which resulted in a P-value of </a:t>
            </a:r>
            <a:r>
              <a:rPr lang="en-US" sz="1400" b="1" dirty="0">
                <a:latin typeface="Arial" panose="020B0604020202020204" pitchFamily="34" charset="0"/>
                <a:cs typeface="Arial" panose="020B0604020202020204" pitchFamily="34" charset="0"/>
              </a:rPr>
              <a:t>.24. </a:t>
            </a:r>
            <a:r>
              <a:rPr lang="en-US" sz="1400" dirty="0">
                <a:latin typeface="Arial" panose="020B0604020202020204" pitchFamily="34" charset="0"/>
                <a:cs typeface="Arial" panose="020B0604020202020204" pitchFamily="34" charset="0"/>
              </a:rPr>
              <a:t>Since </a:t>
            </a:r>
            <a:r>
              <a:rPr lang="en-US" sz="1400" b="1" dirty="0">
                <a:latin typeface="Arial" panose="020B0604020202020204" pitchFamily="34" charset="0"/>
                <a:cs typeface="Arial" panose="020B0604020202020204" pitchFamily="34" charset="0"/>
              </a:rPr>
              <a:t>.24 &gt; .10, we failed to reject the null</a:t>
            </a:r>
            <a:r>
              <a:rPr lang="en-US" sz="1400" dirty="0">
                <a:latin typeface="Arial" panose="020B0604020202020204" pitchFamily="34" charset="0"/>
                <a:cs typeface="Arial" panose="020B0604020202020204" pitchFamily="34" charset="0"/>
              </a:rPr>
              <a:t>. </a:t>
            </a:r>
          </a:p>
          <a:p>
            <a:pPr lvl="1"/>
            <a:r>
              <a:rPr lang="en-US" sz="1400" dirty="0">
                <a:latin typeface="Arial" panose="020B0604020202020204" pitchFamily="34" charset="0"/>
                <a:cs typeface="Arial" panose="020B0604020202020204" pitchFamily="34" charset="0"/>
              </a:rPr>
              <a:t>We are hopeful that further data will change this conclusion </a:t>
            </a:r>
          </a:p>
        </p:txBody>
      </p:sp>
    </p:spTree>
    <p:extLst>
      <p:ext uri="{BB962C8B-B14F-4D97-AF65-F5344CB8AC3E}">
        <p14:creationId xmlns:p14="http://schemas.microsoft.com/office/powerpoint/2010/main" val="2233388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BE1F6-03B1-4F0C-A799-68E0F6A7E3D7}"/>
              </a:ext>
            </a:extLst>
          </p:cNvPr>
          <p:cNvSpPr>
            <a:spLocks noGrp="1"/>
          </p:cNvSpPr>
          <p:nvPr>
            <p:ph type="title"/>
          </p:nvPr>
        </p:nvSpPr>
        <p:spPr/>
        <p:txBody>
          <a:bodyPr/>
          <a:lstStyle/>
          <a:p>
            <a:r>
              <a:rPr lang="en-US" dirty="0"/>
              <a:t>Conclusions and Thoughts</a:t>
            </a:r>
          </a:p>
        </p:txBody>
      </p:sp>
      <p:sp>
        <p:nvSpPr>
          <p:cNvPr id="3" name="Content Placeholder 2">
            <a:extLst>
              <a:ext uri="{FF2B5EF4-FFF2-40B4-BE49-F238E27FC236}">
                <a16:creationId xmlns:a16="http://schemas.microsoft.com/office/drawing/2014/main" id="{BE93309E-3614-4FD1-93A3-1A4392F1DFAC}"/>
              </a:ext>
            </a:extLst>
          </p:cNvPr>
          <p:cNvSpPr>
            <a:spLocks noGrp="1"/>
          </p:cNvSpPr>
          <p:nvPr>
            <p:ph idx="1"/>
          </p:nvPr>
        </p:nvSpPr>
        <p:spPr>
          <a:xfrm>
            <a:off x="1154954" y="2603500"/>
            <a:ext cx="10109946" cy="3416300"/>
          </a:xfrm>
        </p:spPr>
        <p:txBody>
          <a:bodyPr>
            <a:normAutofit/>
          </a:bodyPr>
          <a:lstStyle/>
          <a:p>
            <a:r>
              <a:rPr lang="en-US" dirty="0">
                <a:latin typeface="Arial" panose="020B0604020202020204" pitchFamily="34" charset="0"/>
                <a:cs typeface="Arial" panose="020B0604020202020204" pitchFamily="34" charset="0"/>
              </a:rPr>
              <a:t>This project was a great opportunity to improve one of the rare inefficient policies at my job. The company has been around in one way or another for a long time with the same production manager for the last 9 years. Many of its main processes are quite efficient. While many of them could potentially be more efficient, this is one we had wanted to work on for some time. </a:t>
            </a:r>
          </a:p>
          <a:p>
            <a:r>
              <a:rPr lang="en-US" dirty="0">
                <a:latin typeface="Arial" panose="020B0604020202020204" pitchFamily="34" charset="0"/>
                <a:cs typeface="Arial" panose="020B0604020202020204" pitchFamily="34" charset="0"/>
              </a:rPr>
              <a:t>It is unfortunate that I was unable to utilize the Chi-Squared test for independence. Hidden in the requirement is actually a sample size minimum. </a:t>
            </a:r>
          </a:p>
          <a:p>
            <a:r>
              <a:rPr lang="en-US" dirty="0">
                <a:latin typeface="Arial" panose="020B0604020202020204" pitchFamily="34" charset="0"/>
                <a:cs typeface="Arial" panose="020B0604020202020204" pitchFamily="34" charset="0"/>
              </a:rPr>
              <a:t>There is a part of me that would go back and choose a different topic that allows me to do all of the collecting by myself and where I could collect more data. The project also taught me that I have more to work on as far as my communication skills go. </a:t>
            </a:r>
          </a:p>
        </p:txBody>
      </p:sp>
    </p:spTree>
    <p:extLst>
      <p:ext uri="{BB962C8B-B14F-4D97-AF65-F5344CB8AC3E}">
        <p14:creationId xmlns:p14="http://schemas.microsoft.com/office/powerpoint/2010/main" val="19303757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1903</TotalTime>
  <Words>2299</Words>
  <Application>Microsoft Office PowerPoint</Application>
  <PresentationFormat>Widescreen</PresentationFormat>
  <Paragraphs>111</Paragraphs>
  <Slides>9</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0</vt:i4>
      </vt:variant>
      <vt:variant>
        <vt:lpstr>Slide Titles</vt:lpstr>
      </vt:variant>
      <vt:variant>
        <vt:i4>9</vt:i4>
      </vt:variant>
    </vt:vector>
  </HeadingPairs>
  <TitlesOfParts>
    <vt:vector size="17" baseType="lpstr">
      <vt:lpstr>Andale Mono</vt:lpstr>
      <vt:lpstr>Arial</vt:lpstr>
      <vt:lpstr>Berlin Sans FB Demi</vt:lpstr>
      <vt:lpstr>Calibri</vt:lpstr>
      <vt:lpstr>Century Gothic</vt:lpstr>
      <vt:lpstr>Times New Roman</vt:lpstr>
      <vt:lpstr>Wingdings 3</vt:lpstr>
      <vt:lpstr>Ion Boardroom</vt:lpstr>
      <vt:lpstr>Process Improvement Project</vt:lpstr>
      <vt:lpstr>PowerPoint Presentation</vt:lpstr>
      <vt:lpstr>Define</vt:lpstr>
      <vt:lpstr>Original Process</vt:lpstr>
      <vt:lpstr>Measure</vt:lpstr>
      <vt:lpstr>Analyze</vt:lpstr>
      <vt:lpstr>Improve</vt:lpstr>
      <vt:lpstr>Control</vt:lpstr>
      <vt:lpstr>Conclusions and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 Snow</dc:creator>
  <cp:lastModifiedBy>Scott Snow</cp:lastModifiedBy>
  <cp:revision>49</cp:revision>
  <dcterms:created xsi:type="dcterms:W3CDTF">2018-06-23T17:52:37Z</dcterms:created>
  <dcterms:modified xsi:type="dcterms:W3CDTF">2018-06-25T01:35:54Z</dcterms:modified>
</cp:coreProperties>
</file>