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font" Target="fonts/Nunito-boldItalic.fntdata"/><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5cb15b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5cb15b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23d970fe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23d970fe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2b08dcac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2b08dcac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2b59f1f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2b59f1f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IST 687 Final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Jeffrey Kao, Kendra Osburn, Benjamin Schneider, Scott Snow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NBA Player Data Set</a:t>
            </a:r>
            <a:endParaRPr/>
          </a:p>
        </p:txBody>
      </p:sp>
      <p:sp>
        <p:nvSpPr>
          <p:cNvPr id="135" name="Google Shape;135;p14"/>
          <p:cNvSpPr txBox="1"/>
          <p:nvPr>
            <p:ph idx="1" type="body"/>
          </p:nvPr>
        </p:nvSpPr>
        <p:spPr>
          <a:xfrm>
            <a:off x="819150" y="1520050"/>
            <a:ext cx="7505700" cy="291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NBA player data for every player from 1978 to mid 2016.</a:t>
            </a:r>
            <a:endParaRPr/>
          </a:p>
          <a:p>
            <a:pPr indent="-311150" lvl="0" marL="457200" rtl="0" algn="l">
              <a:spcBef>
                <a:spcPts val="0"/>
              </a:spcBef>
              <a:spcAft>
                <a:spcPts val="0"/>
              </a:spcAft>
              <a:buSzPts val="1300"/>
              <a:buChar char="●"/>
            </a:pPr>
            <a:r>
              <a:rPr lang="en"/>
              <a:t>Original data set was over 17,000 rows and 83 columns.</a:t>
            </a:r>
            <a:endParaRPr/>
          </a:p>
          <a:p>
            <a:pPr indent="-311150" lvl="0" marL="457200" rtl="0" algn="l">
              <a:spcBef>
                <a:spcPts val="0"/>
              </a:spcBef>
              <a:spcAft>
                <a:spcPts val="0"/>
              </a:spcAft>
              <a:buSzPts val="1300"/>
              <a:buChar char="●"/>
            </a:pPr>
            <a:r>
              <a:rPr lang="en"/>
              <a:t>Filter and cleaned the data to only analyze 2005-2015 data and 43 relevant columns.</a:t>
            </a:r>
            <a:endParaRPr/>
          </a:p>
          <a:p>
            <a:pPr indent="-311150" lvl="0" marL="457200" rtl="0" algn="l">
              <a:spcBef>
                <a:spcPts val="0"/>
              </a:spcBef>
              <a:spcAft>
                <a:spcPts val="0"/>
              </a:spcAft>
              <a:buSzPts val="1300"/>
              <a:buChar char="●"/>
            </a:pPr>
            <a:r>
              <a:rPr lang="en"/>
              <a:t>Added other relevant data like MVP, Championship, and Runner Up.</a:t>
            </a:r>
            <a:endParaRPr/>
          </a:p>
          <a:p>
            <a:pPr indent="-311150" lvl="0" marL="457200" rtl="0" algn="l">
              <a:spcBef>
                <a:spcPts val="0"/>
              </a:spcBef>
              <a:spcAft>
                <a:spcPts val="0"/>
              </a:spcAft>
              <a:buSzPts val="1300"/>
              <a:buChar char="●"/>
            </a:pPr>
            <a:r>
              <a:rPr lang="en"/>
              <a:t>For one of our questions, 11 rows with an “Average Player” was added                                                            for each year</a:t>
            </a:r>
            <a:endParaRPr/>
          </a:p>
          <a:p>
            <a:pPr indent="-298450" lvl="1" marL="914400" rtl="0" algn="l">
              <a:spcBef>
                <a:spcPts val="0"/>
              </a:spcBef>
              <a:spcAft>
                <a:spcPts val="0"/>
              </a:spcAft>
              <a:buSzPts val="1100"/>
              <a:buChar char="○"/>
            </a:pPr>
            <a:r>
              <a:rPr lang="en"/>
              <a:t>Each “Average Player” had the mean of each statistic for that year </a:t>
            </a:r>
            <a:endParaRPr/>
          </a:p>
        </p:txBody>
      </p:sp>
      <p:pic>
        <p:nvPicPr>
          <p:cNvPr id="136" name="Google Shape;136;p14"/>
          <p:cNvPicPr preferRelativeResize="0"/>
          <p:nvPr/>
        </p:nvPicPr>
        <p:blipFill>
          <a:blip r:embed="rId3">
            <a:alphaModFix/>
          </a:blip>
          <a:stretch>
            <a:fillRect/>
          </a:stretch>
        </p:blipFill>
        <p:spPr>
          <a:xfrm>
            <a:off x="6243200" y="2248475"/>
            <a:ext cx="2435925" cy="243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Questions</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Which player statistics seem to have the most impact on the selection that was made for regular season mvp</a:t>
            </a:r>
            <a:endParaRPr sz="1100">
              <a:solidFill>
                <a:srgbClr val="000000"/>
              </a:solidFill>
              <a:latin typeface="Helvetica Neue"/>
              <a:ea typeface="Helvetica Neue"/>
              <a:cs typeface="Helvetica Neue"/>
              <a:sym typeface="Helvetica Neue"/>
            </a:endParaRPr>
          </a:p>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Which team averages seem to have the most impact on the team that wins the Championship?</a:t>
            </a:r>
            <a:endParaRPr sz="1100">
              <a:solidFill>
                <a:srgbClr val="000000"/>
              </a:solidFill>
              <a:latin typeface="Helvetica Neue"/>
              <a:ea typeface="Helvetica Neue"/>
              <a:cs typeface="Helvetica Neue"/>
              <a:sym typeface="Helvetica Neue"/>
            </a:endParaRPr>
          </a:p>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Do any random or non-random samples from this data set suggest something contrary?</a:t>
            </a:r>
            <a:endParaRPr sz="1100">
              <a:solidFill>
                <a:srgbClr val="000000"/>
              </a:solidFill>
              <a:latin typeface="Helvetica Neue"/>
              <a:ea typeface="Helvetica Neue"/>
              <a:cs typeface="Helvetica Neue"/>
              <a:sym typeface="Helvetica Neue"/>
            </a:endParaRPr>
          </a:p>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Is there a sample of years where the statistics indicate, for either category, that the wrong player was chosen as MVP or there was an upset based on this data in the outcome of that year’s finals?</a:t>
            </a:r>
            <a:endParaRPr sz="1100">
              <a:solidFill>
                <a:srgbClr val="000000"/>
              </a:solidFill>
              <a:latin typeface="Helvetica Neue"/>
              <a:ea typeface="Helvetica Neue"/>
              <a:cs typeface="Helvetica Neue"/>
              <a:sym typeface="Helvetica Neue"/>
            </a:endParaRPr>
          </a:p>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What similarities exist between the players or teams in those samples?</a:t>
            </a:r>
            <a:endParaRPr sz="1100">
              <a:solidFill>
                <a:srgbClr val="000000"/>
              </a:solidFill>
              <a:latin typeface="Helvetica Neue"/>
              <a:ea typeface="Helvetica Neue"/>
              <a:cs typeface="Helvetica Neue"/>
              <a:sym typeface="Helvetica Neue"/>
            </a:endParaRPr>
          </a:p>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Can we draw any conclusions to what statistics about a player or team, might secure them an MVP award or NBA Championship over a more generally higher qualified player or team.</a:t>
            </a:r>
            <a:endParaRPr sz="1100">
              <a:solidFill>
                <a:srgbClr val="000000"/>
              </a:solidFill>
              <a:latin typeface="Helvetica Neue"/>
              <a:ea typeface="Helvetica Neue"/>
              <a:cs typeface="Helvetica Neue"/>
              <a:sym typeface="Helvetica Neue"/>
            </a:endParaRPr>
          </a:p>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Did each player earn their salary. </a:t>
            </a:r>
            <a:endParaRPr sz="1100">
              <a:solidFill>
                <a:srgbClr val="000000"/>
              </a:solidFill>
              <a:latin typeface="Helvetica Neue"/>
              <a:ea typeface="Helvetica Neue"/>
              <a:cs typeface="Helvetica Neue"/>
              <a:sym typeface="Helvetica Neue"/>
            </a:endParaRPr>
          </a:p>
          <a:p>
            <a:pPr indent="-298450" lvl="0" marL="457200" rtl="0" algn="l">
              <a:spcBef>
                <a:spcPts val="0"/>
              </a:spcBef>
              <a:spcAft>
                <a:spcPts val="0"/>
              </a:spcAft>
              <a:buClr>
                <a:srgbClr val="000000"/>
              </a:buClr>
              <a:buSzPts val="1100"/>
              <a:buFont typeface="Helvetica Neue"/>
              <a:buChar char="●"/>
            </a:pPr>
            <a:r>
              <a:rPr lang="en" sz="1100">
                <a:solidFill>
                  <a:srgbClr val="000000"/>
                </a:solidFill>
                <a:latin typeface="Helvetica Neue"/>
                <a:ea typeface="Helvetica Neue"/>
                <a:cs typeface="Helvetica Neue"/>
                <a:sym typeface="Helvetica Neue"/>
              </a:rPr>
              <a:t>How much of an impact did Salary expenditures have on season outcome.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459025" y="506450"/>
            <a:ext cx="5045700" cy="6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Sampling Visualizations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16"/>
          <p:cNvPicPr preferRelativeResize="0"/>
          <p:nvPr/>
        </p:nvPicPr>
        <p:blipFill>
          <a:blip r:embed="rId3">
            <a:alphaModFix/>
          </a:blip>
          <a:stretch>
            <a:fillRect/>
          </a:stretch>
        </p:blipFill>
        <p:spPr>
          <a:xfrm>
            <a:off x="4816595" y="2291750"/>
            <a:ext cx="4056001" cy="2571750"/>
          </a:xfrm>
          <a:prstGeom prst="rect">
            <a:avLst/>
          </a:prstGeom>
          <a:noFill/>
          <a:ln>
            <a:noFill/>
          </a:ln>
        </p:spPr>
      </p:pic>
      <p:pic>
        <p:nvPicPr>
          <p:cNvPr id="150" name="Google Shape;150;p16"/>
          <p:cNvPicPr preferRelativeResize="0"/>
          <p:nvPr/>
        </p:nvPicPr>
        <p:blipFill>
          <a:blip r:embed="rId4">
            <a:alphaModFix/>
          </a:blip>
          <a:stretch>
            <a:fillRect/>
          </a:stretch>
        </p:blipFill>
        <p:spPr>
          <a:xfrm>
            <a:off x="252620" y="2291750"/>
            <a:ext cx="4056001" cy="2571750"/>
          </a:xfrm>
          <a:prstGeom prst="rect">
            <a:avLst/>
          </a:prstGeom>
          <a:noFill/>
          <a:ln>
            <a:noFill/>
          </a:ln>
        </p:spPr>
      </p:pic>
      <p:sp>
        <p:nvSpPr>
          <p:cNvPr id="151" name="Google Shape;151;p16"/>
          <p:cNvSpPr txBox="1"/>
          <p:nvPr/>
        </p:nvSpPr>
        <p:spPr>
          <a:xfrm>
            <a:off x="639700" y="1128900"/>
            <a:ext cx="6660300" cy="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chart for three of the main variables(TS%, Win Shares and USG%) show that random sampling and simply looking at the raw data produce similar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270725" y="255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Salary Worth</a:t>
            </a:r>
            <a:endParaRPr/>
          </a:p>
        </p:txBody>
      </p:sp>
      <p:sp>
        <p:nvSpPr>
          <p:cNvPr id="157" name="Google Shape;157;p17"/>
          <p:cNvSpPr txBox="1"/>
          <p:nvPr/>
        </p:nvSpPr>
        <p:spPr>
          <a:xfrm>
            <a:off x="5808250" y="980500"/>
            <a:ext cx="2949900" cy="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Presented</a:t>
            </a:r>
            <a:r>
              <a:rPr lang="en" sz="1200"/>
              <a:t> here are the MVP </a:t>
            </a:r>
            <a:r>
              <a:rPr lang="en" sz="1200"/>
              <a:t>recipients mapped against their salaries.</a:t>
            </a:r>
            <a:r>
              <a:rPr lang="en" sz="1200"/>
              <a:t>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Chart Arrangement</a:t>
            </a:r>
            <a:endParaRPr sz="1200"/>
          </a:p>
          <a:p>
            <a:pPr indent="-304800" lvl="1" marL="914400" rtl="0" algn="l">
              <a:spcBef>
                <a:spcPts val="0"/>
              </a:spcBef>
              <a:spcAft>
                <a:spcPts val="0"/>
              </a:spcAft>
              <a:buSzPts val="1200"/>
              <a:buChar char="➢"/>
            </a:pPr>
            <a:r>
              <a:rPr lang="en" sz="1200"/>
              <a:t>Light blue labeled players won the NBA title the year of their MVP accolade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Analysis</a:t>
            </a:r>
            <a:endParaRPr sz="1200"/>
          </a:p>
          <a:p>
            <a:pPr indent="-304800" lvl="1" marL="914400" rtl="0" algn="l">
              <a:spcBef>
                <a:spcPts val="0"/>
              </a:spcBef>
              <a:spcAft>
                <a:spcPts val="0"/>
              </a:spcAft>
              <a:buSzPts val="1200"/>
              <a:buChar char="➢"/>
            </a:pPr>
            <a:r>
              <a:rPr lang="en" sz="1200"/>
              <a:t>Lebron James was the highest paid MVP. Through the years of being the top paid, he was 1 for 3 in championship titles</a:t>
            </a:r>
            <a:endParaRPr sz="1200"/>
          </a:p>
          <a:p>
            <a:pPr indent="-304800" lvl="1" marL="914400" rtl="0" algn="l">
              <a:spcBef>
                <a:spcPts val="0"/>
              </a:spcBef>
              <a:spcAft>
                <a:spcPts val="0"/>
              </a:spcAft>
              <a:buSzPts val="1200"/>
              <a:buChar char="➢"/>
            </a:pPr>
            <a:r>
              <a:rPr lang="en" sz="1200"/>
              <a:t>MVPs are considered to be the players most likely to have a “max contract”. However, only 3 out of 11 teams won a championship</a:t>
            </a:r>
            <a:endParaRPr sz="1200"/>
          </a:p>
          <a:p>
            <a:pPr indent="0" lvl="0" marL="0" rtl="0" algn="l">
              <a:spcBef>
                <a:spcPts val="0"/>
              </a:spcBef>
              <a:spcAft>
                <a:spcPts val="0"/>
              </a:spcAft>
              <a:buNone/>
            </a:pPr>
            <a:r>
              <a:t/>
            </a:r>
            <a:endParaRPr/>
          </a:p>
        </p:txBody>
      </p:sp>
      <p:pic>
        <p:nvPicPr>
          <p:cNvPr id="158" name="Google Shape;158;p17"/>
          <p:cNvPicPr preferRelativeResize="0"/>
          <p:nvPr/>
        </p:nvPicPr>
        <p:blipFill>
          <a:blip r:embed="rId3">
            <a:alphaModFix/>
          </a:blip>
          <a:stretch>
            <a:fillRect/>
          </a:stretch>
        </p:blipFill>
        <p:spPr>
          <a:xfrm>
            <a:off x="4082600" y="2211275"/>
            <a:ext cx="1895076" cy="252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