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</p:sldIdLst>
  <p:sldSz cx="990346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113F67"/>
    <a:srgbClr val="65C6C4"/>
    <a:srgbClr val="C8DAD3"/>
    <a:srgbClr val="B2D3BE"/>
    <a:srgbClr val="89A3B2"/>
    <a:srgbClr val="7F7F7F"/>
    <a:srgbClr val="5E6073"/>
    <a:srgbClr val="63707E"/>
    <a:srgbClr val="93B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16" y="404"/>
      </p:cViewPr>
      <p:guideLst>
        <p:guide orient="horz" pos="3134"/>
        <p:guide pos="30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37350" y="1143000"/>
            <a:ext cx="3183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81" y="1571407"/>
            <a:ext cx="8418179" cy="3342850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968" y="5043170"/>
            <a:ext cx="7427805" cy="2318212"/>
          </a:xfrm>
        </p:spPr>
        <p:txBody>
          <a:bodyPr/>
          <a:lstStyle>
            <a:lvl1pPr marL="0" indent="0" algn="ctr">
              <a:buNone/>
              <a:defRPr sz="2600"/>
            </a:lvl1pPr>
            <a:lvl2pPr marL="494665" indent="0" algn="ctr">
              <a:buNone/>
              <a:defRPr sz="2165"/>
            </a:lvl2pPr>
            <a:lvl3pPr marL="990600" indent="0" algn="ctr">
              <a:buNone/>
              <a:defRPr sz="1950"/>
            </a:lvl3pPr>
            <a:lvl4pPr marL="1485265" indent="0" algn="ctr">
              <a:buNone/>
              <a:defRPr sz="1735"/>
            </a:lvl4pPr>
            <a:lvl5pPr marL="1981200" indent="0" algn="ctr">
              <a:buNone/>
              <a:defRPr sz="1735"/>
            </a:lvl5pPr>
            <a:lvl6pPr marL="2475865" indent="0" algn="ctr">
              <a:buNone/>
              <a:defRPr sz="1735"/>
            </a:lvl6pPr>
            <a:lvl7pPr marL="2971165" indent="0" algn="ctr">
              <a:buNone/>
              <a:defRPr sz="1735"/>
            </a:lvl7pPr>
            <a:lvl8pPr marL="3466465" indent="0" algn="ctr">
              <a:buNone/>
              <a:defRPr sz="1735"/>
            </a:lvl8pPr>
            <a:lvl9pPr marL="3961765" indent="0" algn="ctr">
              <a:buNone/>
              <a:defRPr sz="173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7365" y="511207"/>
            <a:ext cx="2135494" cy="81370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883" y="511207"/>
            <a:ext cx="6282685" cy="81370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25" y="2393786"/>
            <a:ext cx="8541976" cy="3994083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25" y="6425655"/>
            <a:ext cx="8541976" cy="2100394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4665" indent="0">
              <a:buNone/>
              <a:defRPr sz="2165">
                <a:solidFill>
                  <a:schemeClr val="tx1">
                    <a:tint val="75000"/>
                  </a:schemeClr>
                </a:solidFill>
              </a:defRPr>
            </a:lvl2pPr>
            <a:lvl3pPr marL="99060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265" indent="0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4pPr>
            <a:lvl5pPr marL="1981200" indent="0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5pPr>
            <a:lvl6pPr marL="2475865" indent="0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6pPr>
            <a:lvl7pPr marL="2971165" indent="0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7pPr>
            <a:lvl8pPr marL="3466465" indent="0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8pPr>
            <a:lvl9pPr marL="3961765" indent="0">
              <a:buNone/>
              <a:defRPr sz="1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883" y="2556036"/>
            <a:ext cx="4209090" cy="60922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769" y="2556036"/>
            <a:ext cx="4209090" cy="609225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72" y="511210"/>
            <a:ext cx="8541976" cy="18559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173" y="2353776"/>
            <a:ext cx="4189746" cy="115354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4665" indent="0">
              <a:buNone/>
              <a:defRPr sz="2165" b="1"/>
            </a:lvl2pPr>
            <a:lvl3pPr marL="990600" indent="0">
              <a:buNone/>
              <a:defRPr sz="1950" b="1"/>
            </a:lvl3pPr>
            <a:lvl4pPr marL="1485265" indent="0">
              <a:buNone/>
              <a:defRPr sz="1735" b="1"/>
            </a:lvl4pPr>
            <a:lvl5pPr marL="1981200" indent="0">
              <a:buNone/>
              <a:defRPr sz="1735" b="1"/>
            </a:lvl5pPr>
            <a:lvl6pPr marL="2475865" indent="0">
              <a:buNone/>
              <a:defRPr sz="1735" b="1"/>
            </a:lvl6pPr>
            <a:lvl7pPr marL="2971165" indent="0">
              <a:buNone/>
              <a:defRPr sz="1735" b="1"/>
            </a:lvl7pPr>
            <a:lvl8pPr marL="3466465" indent="0">
              <a:buNone/>
              <a:defRPr sz="1735" b="1"/>
            </a:lvl8pPr>
            <a:lvl9pPr marL="3961765" indent="0">
              <a:buNone/>
              <a:defRPr sz="17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173" y="3507325"/>
            <a:ext cx="4189746" cy="51587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3769" y="2353776"/>
            <a:ext cx="4210379" cy="115354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4665" indent="0">
              <a:buNone/>
              <a:defRPr sz="2165" b="1"/>
            </a:lvl2pPr>
            <a:lvl3pPr marL="990600" indent="0">
              <a:buNone/>
              <a:defRPr sz="1950" b="1"/>
            </a:lvl3pPr>
            <a:lvl4pPr marL="1485265" indent="0">
              <a:buNone/>
              <a:defRPr sz="1735" b="1"/>
            </a:lvl4pPr>
            <a:lvl5pPr marL="1981200" indent="0">
              <a:buNone/>
              <a:defRPr sz="1735" b="1"/>
            </a:lvl5pPr>
            <a:lvl6pPr marL="2475865" indent="0">
              <a:buNone/>
              <a:defRPr sz="1735" b="1"/>
            </a:lvl6pPr>
            <a:lvl7pPr marL="2971165" indent="0">
              <a:buNone/>
              <a:defRPr sz="1735" b="1"/>
            </a:lvl7pPr>
            <a:lvl8pPr marL="3466465" indent="0">
              <a:buNone/>
              <a:defRPr sz="1735" b="1"/>
            </a:lvl8pPr>
            <a:lvl9pPr marL="3961765" indent="0">
              <a:buNone/>
              <a:defRPr sz="17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3769" y="3507325"/>
            <a:ext cx="4210379" cy="51587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72" y="640120"/>
            <a:ext cx="3194214" cy="2240421"/>
          </a:xfrm>
        </p:spPr>
        <p:txBody>
          <a:bodyPr anchor="b"/>
          <a:lstStyle>
            <a:lvl1pPr>
              <a:defRPr sz="34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379" y="1382485"/>
            <a:ext cx="5013769" cy="6823504"/>
          </a:xfrm>
        </p:spPr>
        <p:txBody>
          <a:bodyPr/>
          <a:lstStyle>
            <a:lvl1pPr>
              <a:defRPr sz="3465"/>
            </a:lvl1pPr>
            <a:lvl2pPr>
              <a:defRPr sz="3035"/>
            </a:lvl2pPr>
            <a:lvl3pPr>
              <a:defRPr sz="2600"/>
            </a:lvl3pPr>
            <a:lvl4pPr>
              <a:defRPr sz="2165"/>
            </a:lvl4pPr>
            <a:lvl5pPr>
              <a:defRPr sz="2165"/>
            </a:lvl5pPr>
            <a:lvl6pPr>
              <a:defRPr sz="2165"/>
            </a:lvl6pPr>
            <a:lvl7pPr>
              <a:defRPr sz="2165"/>
            </a:lvl7pPr>
            <a:lvl8pPr>
              <a:defRPr sz="2165"/>
            </a:lvl8pPr>
            <a:lvl9pPr>
              <a:defRPr sz="21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72" y="2880541"/>
            <a:ext cx="3194214" cy="5336558"/>
          </a:xfrm>
        </p:spPr>
        <p:txBody>
          <a:bodyPr/>
          <a:lstStyle>
            <a:lvl1pPr marL="0" indent="0">
              <a:buNone/>
              <a:defRPr sz="1735"/>
            </a:lvl1pPr>
            <a:lvl2pPr marL="494665" indent="0">
              <a:buNone/>
              <a:defRPr sz="1515"/>
            </a:lvl2pPr>
            <a:lvl3pPr marL="990600" indent="0">
              <a:buNone/>
              <a:defRPr sz="1300"/>
            </a:lvl3pPr>
            <a:lvl4pPr marL="1485265" indent="0">
              <a:buNone/>
              <a:defRPr sz="1085"/>
            </a:lvl4pPr>
            <a:lvl5pPr marL="1981200" indent="0">
              <a:buNone/>
              <a:defRPr sz="1085"/>
            </a:lvl5pPr>
            <a:lvl6pPr marL="2475865" indent="0">
              <a:buNone/>
              <a:defRPr sz="1085"/>
            </a:lvl6pPr>
            <a:lvl7pPr marL="2971165" indent="0">
              <a:buNone/>
              <a:defRPr sz="1085"/>
            </a:lvl7pPr>
            <a:lvl8pPr marL="3466465" indent="0">
              <a:buNone/>
              <a:defRPr sz="1085"/>
            </a:lvl8pPr>
            <a:lvl9pPr marL="3961765" indent="0">
              <a:buNone/>
              <a:defRPr sz="108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72" y="640120"/>
            <a:ext cx="3194214" cy="2240421"/>
          </a:xfrm>
        </p:spPr>
        <p:txBody>
          <a:bodyPr anchor="b"/>
          <a:lstStyle>
            <a:lvl1pPr>
              <a:defRPr sz="34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0379" y="1382485"/>
            <a:ext cx="5013769" cy="6823504"/>
          </a:xfrm>
        </p:spPr>
        <p:txBody>
          <a:bodyPr anchor="t"/>
          <a:lstStyle>
            <a:lvl1pPr marL="0" indent="0">
              <a:buNone/>
              <a:defRPr sz="3465"/>
            </a:lvl1pPr>
            <a:lvl2pPr marL="494665" indent="0">
              <a:buNone/>
              <a:defRPr sz="3035"/>
            </a:lvl2pPr>
            <a:lvl3pPr marL="990600" indent="0">
              <a:buNone/>
              <a:defRPr sz="2600"/>
            </a:lvl3pPr>
            <a:lvl4pPr marL="1485265" indent="0">
              <a:buNone/>
              <a:defRPr sz="2165"/>
            </a:lvl4pPr>
            <a:lvl5pPr marL="1981200" indent="0">
              <a:buNone/>
              <a:defRPr sz="2165"/>
            </a:lvl5pPr>
            <a:lvl6pPr marL="2475865" indent="0">
              <a:buNone/>
              <a:defRPr sz="2165"/>
            </a:lvl6pPr>
            <a:lvl7pPr marL="2971165" indent="0">
              <a:buNone/>
              <a:defRPr sz="2165"/>
            </a:lvl7pPr>
            <a:lvl8pPr marL="3466465" indent="0">
              <a:buNone/>
              <a:defRPr sz="2165"/>
            </a:lvl8pPr>
            <a:lvl9pPr marL="3961765" indent="0">
              <a:buNone/>
              <a:defRPr sz="21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172" y="2880541"/>
            <a:ext cx="3194214" cy="5336558"/>
          </a:xfrm>
        </p:spPr>
        <p:txBody>
          <a:bodyPr/>
          <a:lstStyle>
            <a:lvl1pPr marL="0" indent="0">
              <a:buNone/>
              <a:defRPr sz="1735"/>
            </a:lvl1pPr>
            <a:lvl2pPr marL="494665" indent="0">
              <a:buNone/>
              <a:defRPr sz="1515"/>
            </a:lvl2pPr>
            <a:lvl3pPr marL="990600" indent="0">
              <a:buNone/>
              <a:defRPr sz="1300"/>
            </a:lvl3pPr>
            <a:lvl4pPr marL="1485265" indent="0">
              <a:buNone/>
              <a:defRPr sz="1085"/>
            </a:lvl4pPr>
            <a:lvl5pPr marL="1981200" indent="0">
              <a:buNone/>
              <a:defRPr sz="1085"/>
            </a:lvl5pPr>
            <a:lvl6pPr marL="2475865" indent="0">
              <a:buNone/>
              <a:defRPr sz="1085"/>
            </a:lvl6pPr>
            <a:lvl7pPr marL="2971165" indent="0">
              <a:buNone/>
              <a:defRPr sz="1085"/>
            </a:lvl7pPr>
            <a:lvl8pPr marL="3466465" indent="0">
              <a:buNone/>
              <a:defRPr sz="1085"/>
            </a:lvl8pPr>
            <a:lvl9pPr marL="3961765" indent="0">
              <a:buNone/>
              <a:defRPr sz="108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883" y="511210"/>
            <a:ext cx="8541976" cy="1855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883" y="2556036"/>
            <a:ext cx="8541976" cy="609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883" y="8899452"/>
            <a:ext cx="2228342" cy="511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817D9-29E7-40D9-8F8F-2E66531EC4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614" y="8899452"/>
            <a:ext cx="3342512" cy="511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517" y="8899452"/>
            <a:ext cx="2228342" cy="511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42AC-FBA3-4F45-9763-49CAD7E89E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90600" rtl="0" eaLnBrk="1" latinLnBrk="0" hangingPunct="1">
        <a:lnSpc>
          <a:spcPct val="90000"/>
        </a:lnSpc>
        <a:spcBef>
          <a:spcPct val="0"/>
        </a:spcBef>
        <a:buNone/>
        <a:defRPr sz="47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50" indent="-247650" algn="l" defTabSz="990600" rtl="0" eaLnBrk="1" latinLnBrk="0" hangingPunct="1">
        <a:lnSpc>
          <a:spcPct val="90000"/>
        </a:lnSpc>
        <a:spcBef>
          <a:spcPct val="217000"/>
        </a:spcBef>
        <a:buFont typeface="Arial" panose="020B0604020202020204" pitchFamily="34" charset="0"/>
        <a:buChar char="•"/>
        <a:defRPr sz="3035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47650" algn="l" defTabSz="990600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50" indent="-247650" algn="l" defTabSz="990600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5" kern="1200">
          <a:solidFill>
            <a:schemeClr val="tx1"/>
          </a:solidFill>
          <a:latin typeface="+mn-lt"/>
          <a:ea typeface="+mn-ea"/>
          <a:cs typeface="+mn-cs"/>
        </a:defRPr>
      </a:lvl3pPr>
      <a:lvl4pPr marL="1732915" indent="-247650" algn="l" defTabSz="990600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850" indent="-247650" algn="l" defTabSz="990600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indent="-247650" algn="l" defTabSz="990600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8815" indent="-247650" algn="l" defTabSz="990600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115" indent="-247650" algn="l" defTabSz="990600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8780" indent="-247650" algn="l" defTabSz="990600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4665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265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5865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465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1765" algn="l" defTabSz="99060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连接符: 肘形 93"/>
          <p:cNvCxnSpPr>
            <a:stCxn id="12" idx="2"/>
          </p:cNvCxnSpPr>
          <p:nvPr/>
        </p:nvCxnSpPr>
        <p:spPr>
          <a:xfrm rot="5400000" flipV="1">
            <a:off x="3036570" y="1889760"/>
            <a:ext cx="1026795" cy="3760470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5264150" y="88900"/>
            <a:ext cx="26035" cy="618363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/>
        </p:nvSpPr>
        <p:spPr>
          <a:xfrm>
            <a:off x="7498715" y="1473200"/>
            <a:ext cx="2036445" cy="352800"/>
          </a:xfrm>
          <a:prstGeom prst="roundRect">
            <a:avLst/>
          </a:prstGeom>
          <a:solidFill>
            <a:srgbClr val="C8DA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510" dirty="0">
                <a:solidFill>
                  <a:schemeClr val="tx1"/>
                </a:solidFill>
              </a:rPr>
              <a:t>NekNonlinSysNewton</a:t>
            </a:r>
            <a:endParaRPr lang="en-US" altLang="en-US" sz="1510" dirty="0">
              <a:solidFill>
                <a:schemeClr val="tx1"/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5486400" y="953135"/>
            <a:ext cx="1715770" cy="352800"/>
          </a:xfrm>
          <a:prstGeom prst="roundRect">
            <a:avLst/>
          </a:prstGeom>
          <a:solidFill>
            <a:srgbClr val="C8DA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 dirty="0">
                <a:solidFill>
                  <a:schemeClr val="tx1"/>
                </a:solidFill>
              </a:rPr>
              <a:t>NekLinSysIter</a:t>
            </a:r>
            <a:endParaRPr lang="en-US" altLang="zh-CN" sz="1510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7506970" y="953135"/>
            <a:ext cx="2028190" cy="352800"/>
          </a:xfrm>
          <a:prstGeom prst="roundRect">
            <a:avLst/>
          </a:prstGeom>
          <a:solidFill>
            <a:srgbClr val="C8DA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 dirty="0">
                <a:solidFill>
                  <a:schemeClr val="tx1"/>
                </a:solidFill>
              </a:rPr>
              <a:t>NekLinSysIterGMRES</a:t>
            </a:r>
            <a:endParaRPr lang="en-US" altLang="zh-CN" sz="1510" dirty="0">
              <a:solidFill>
                <a:schemeClr val="tx1"/>
              </a:solidFill>
            </a:endParaRPr>
          </a:p>
        </p:txBody>
      </p:sp>
      <p:sp>
        <p:nvSpPr>
          <p:cNvPr id="5" name="矩形: 圆角 5"/>
          <p:cNvSpPr/>
          <p:nvPr/>
        </p:nvSpPr>
        <p:spPr>
          <a:xfrm>
            <a:off x="2550407" y="2656399"/>
            <a:ext cx="1151936" cy="608881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>
                <a:solidFill>
                  <a:schemeClr val="tx1"/>
                </a:solidFill>
              </a:rPr>
              <a:t>EulerCFE</a:t>
            </a:r>
            <a:endParaRPr lang="en-US" altLang="zh-CN" sz="1510" dirty="0">
              <a:solidFill>
                <a:schemeClr val="tx1"/>
              </a:solidFill>
            </a:endParaRPr>
          </a:p>
        </p:txBody>
      </p:sp>
      <p:sp>
        <p:nvSpPr>
          <p:cNvPr id="12" name="矩形: 圆角 8"/>
          <p:cNvSpPr/>
          <p:nvPr/>
        </p:nvSpPr>
        <p:spPr>
          <a:xfrm>
            <a:off x="989868" y="2655609"/>
            <a:ext cx="1359696" cy="601338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 dirty="0" err="1">
                <a:solidFill>
                  <a:schemeClr val="tx1"/>
                </a:solidFill>
              </a:rPr>
              <a:t>NavierStokesCFE</a:t>
            </a:r>
            <a:endParaRPr lang="en-US" altLang="zh-CN" sz="1510" dirty="0" err="1">
              <a:solidFill>
                <a:schemeClr val="tx1"/>
              </a:solidFill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5394891" y="5772490"/>
            <a:ext cx="1397408" cy="351752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10" dirty="0" err="1">
                <a:solidFill>
                  <a:schemeClr val="tx1"/>
                </a:solidFill>
              </a:rPr>
              <a:t>RiemannSo</a:t>
            </a:r>
            <a:r>
              <a:rPr lang="en-US" altLang="en-US" sz="1510" dirty="0" err="1">
                <a:solidFill>
                  <a:schemeClr val="tx1"/>
                </a:solidFill>
              </a:rPr>
              <a:t>l</a:t>
            </a:r>
            <a:r>
              <a:rPr lang="en-US" altLang="zh-CN" sz="1510" dirty="0" err="1">
                <a:solidFill>
                  <a:schemeClr val="tx1"/>
                </a:solidFill>
              </a:rPr>
              <a:t>ver</a:t>
            </a:r>
            <a:endParaRPr lang="en-US" altLang="zh-CN" sz="1510" dirty="0" err="1">
              <a:solidFill>
                <a:schemeClr val="tx1"/>
              </a:solidFill>
            </a:endParaRPr>
          </a:p>
        </p:txBody>
      </p:sp>
      <p:sp>
        <p:nvSpPr>
          <p:cNvPr id="20" name="矩形: 圆角 14"/>
          <p:cNvSpPr/>
          <p:nvPr/>
        </p:nvSpPr>
        <p:spPr>
          <a:xfrm>
            <a:off x="5477172" y="2648171"/>
            <a:ext cx="1050456" cy="647279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 dirty="0">
                <a:solidFill>
                  <a:schemeClr val="tx1"/>
                </a:solidFill>
              </a:rPr>
              <a:t>Advection</a:t>
            </a:r>
            <a:endParaRPr lang="en-US" altLang="zh-CN" sz="1510" dirty="0">
              <a:solidFill>
                <a:schemeClr val="tx1"/>
              </a:solidFill>
            </a:endParaRPr>
          </a:p>
          <a:p>
            <a:pPr algn="ctr"/>
            <a:r>
              <a:rPr lang="en-US" altLang="zh-CN" sz="1510" dirty="0">
                <a:solidFill>
                  <a:schemeClr val="tx1"/>
                </a:solidFill>
              </a:rPr>
              <a:t>System</a:t>
            </a:r>
            <a:endParaRPr lang="en-US" altLang="zh-CN" sz="1510" dirty="0">
              <a:solidFill>
                <a:schemeClr val="tx1"/>
              </a:solidFill>
            </a:endParaRPr>
          </a:p>
        </p:txBody>
      </p:sp>
      <p:sp>
        <p:nvSpPr>
          <p:cNvPr id="29" name="矩形: 圆角 18"/>
          <p:cNvSpPr/>
          <p:nvPr/>
        </p:nvSpPr>
        <p:spPr>
          <a:xfrm>
            <a:off x="6724417" y="2648067"/>
            <a:ext cx="1151251" cy="647279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 dirty="0">
                <a:solidFill>
                  <a:schemeClr val="tx1"/>
                </a:solidFill>
              </a:rPr>
              <a:t>Unsteady</a:t>
            </a:r>
            <a:endParaRPr lang="en-US" altLang="zh-CN" sz="1510" dirty="0">
              <a:solidFill>
                <a:schemeClr val="tx1"/>
              </a:solidFill>
            </a:endParaRPr>
          </a:p>
          <a:p>
            <a:pPr algn="ctr"/>
            <a:r>
              <a:rPr lang="en-US" altLang="zh-CN" sz="1510" dirty="0">
                <a:solidFill>
                  <a:schemeClr val="tx1"/>
                </a:solidFill>
              </a:rPr>
              <a:t>System</a:t>
            </a:r>
            <a:endParaRPr lang="en-US" altLang="zh-CN" sz="1510" dirty="0">
              <a:solidFill>
                <a:schemeClr val="tx1"/>
              </a:solidFill>
            </a:endParaRPr>
          </a:p>
        </p:txBody>
      </p:sp>
      <p:sp>
        <p:nvSpPr>
          <p:cNvPr id="30" name="矩形: 圆角 20"/>
          <p:cNvSpPr/>
          <p:nvPr/>
        </p:nvSpPr>
        <p:spPr>
          <a:xfrm>
            <a:off x="8280903" y="2647381"/>
            <a:ext cx="1522887" cy="648650"/>
          </a:xfrm>
          <a:prstGeom prst="roundRect">
            <a:avLst/>
          </a:prstGeom>
          <a:solidFill>
            <a:srgbClr val="637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 dirty="0" err="1"/>
              <a:t>TimeIntegrationScheme</a:t>
            </a:r>
            <a:endParaRPr lang="en-US" altLang="zh-CN" sz="1510" dirty="0" err="1"/>
          </a:p>
        </p:txBody>
      </p:sp>
      <p:cxnSp>
        <p:nvCxnSpPr>
          <p:cNvPr id="31" name="直接箭头连接符 49"/>
          <p:cNvCxnSpPr>
            <a:stCxn id="2" idx="3"/>
            <a:endCxn id="20" idx="1"/>
          </p:cNvCxnSpPr>
          <p:nvPr/>
        </p:nvCxnSpPr>
        <p:spPr>
          <a:xfrm>
            <a:off x="5216638" y="2970388"/>
            <a:ext cx="260350" cy="127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51"/>
          <p:cNvCxnSpPr>
            <a:stCxn id="20" idx="3"/>
            <a:endCxn id="29" idx="1"/>
          </p:cNvCxnSpPr>
          <p:nvPr/>
        </p:nvCxnSpPr>
        <p:spPr>
          <a:xfrm>
            <a:off x="6527006" y="2958950"/>
            <a:ext cx="19748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184"/>
          <p:cNvSpPr/>
          <p:nvPr/>
        </p:nvSpPr>
        <p:spPr>
          <a:xfrm>
            <a:off x="8295005" y="106680"/>
            <a:ext cx="1336040" cy="596265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45" dirty="0"/>
              <a:t>Library</a:t>
            </a:r>
            <a:endParaRPr lang="zh-CN" altLang="en-US" sz="1945" dirty="0"/>
          </a:p>
        </p:txBody>
      </p:sp>
      <p:sp>
        <p:nvSpPr>
          <p:cNvPr id="54" name="矩形: 圆角 185"/>
          <p:cNvSpPr/>
          <p:nvPr/>
        </p:nvSpPr>
        <p:spPr>
          <a:xfrm>
            <a:off x="424180" y="106680"/>
            <a:ext cx="1384300" cy="5962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45" dirty="0"/>
              <a:t>Solver</a:t>
            </a:r>
            <a:endParaRPr lang="zh-CN" altLang="en-US" sz="1945" dirty="0"/>
          </a:p>
        </p:txBody>
      </p:sp>
      <p:cxnSp>
        <p:nvCxnSpPr>
          <p:cNvPr id="62" name="直接箭头连接符 49"/>
          <p:cNvCxnSpPr>
            <a:stCxn id="5" idx="3"/>
            <a:endCxn id="2" idx="1"/>
          </p:cNvCxnSpPr>
          <p:nvPr/>
        </p:nvCxnSpPr>
        <p:spPr>
          <a:xfrm>
            <a:off x="3702344" y="2960736"/>
            <a:ext cx="201930" cy="9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49"/>
          <p:cNvCxnSpPr>
            <a:stCxn id="12" idx="3"/>
            <a:endCxn id="5" idx="1"/>
          </p:cNvCxnSpPr>
          <p:nvPr/>
        </p:nvCxnSpPr>
        <p:spPr>
          <a:xfrm>
            <a:off x="2349564" y="2943921"/>
            <a:ext cx="200660" cy="444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11"/>
          <p:cNvCxnSpPr>
            <a:stCxn id="29" idx="3"/>
            <a:endCxn id="30" idx="1"/>
          </p:cNvCxnSpPr>
          <p:nvPr/>
        </p:nvCxnSpPr>
        <p:spPr>
          <a:xfrm>
            <a:off x="7875668" y="2959030"/>
            <a:ext cx="40513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10"/>
          <p:cNvSpPr/>
          <p:nvPr/>
        </p:nvSpPr>
        <p:spPr>
          <a:xfrm>
            <a:off x="1833782" y="5785112"/>
            <a:ext cx="1791672" cy="351752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10" dirty="0" err="1">
                <a:solidFill>
                  <a:schemeClr val="tx1"/>
                </a:solidFill>
              </a:rPr>
              <a:t>CompressibleSolver</a:t>
            </a:r>
            <a:endParaRPr lang="en-US" altLang="zh-CN" sz="1510" dirty="0" err="1">
              <a:solidFill>
                <a:schemeClr val="tx1"/>
              </a:solidFill>
            </a:endParaRPr>
          </a:p>
        </p:txBody>
      </p:sp>
      <p:sp>
        <p:nvSpPr>
          <p:cNvPr id="70" name="矩形: 圆角 10"/>
          <p:cNvSpPr/>
          <p:nvPr/>
        </p:nvSpPr>
        <p:spPr>
          <a:xfrm>
            <a:off x="1845796" y="5306470"/>
            <a:ext cx="1766988" cy="351752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510" dirty="0" err="1">
                <a:solidFill>
                  <a:schemeClr val="tx1"/>
                </a:solidFill>
              </a:rPr>
              <a:t>CFSBndCond</a:t>
            </a:r>
            <a:endParaRPr lang="en-US" altLang="en-US" sz="1510" dirty="0" err="1">
              <a:solidFill>
                <a:schemeClr val="tx1"/>
              </a:solidFill>
            </a:endParaRPr>
          </a:p>
        </p:txBody>
      </p:sp>
      <p:sp>
        <p:nvSpPr>
          <p:cNvPr id="71" name="矩形: 圆角 21"/>
          <p:cNvSpPr/>
          <p:nvPr/>
        </p:nvSpPr>
        <p:spPr>
          <a:xfrm>
            <a:off x="5472430" y="1473200"/>
            <a:ext cx="1731010" cy="352800"/>
          </a:xfrm>
          <a:prstGeom prst="roundRect">
            <a:avLst/>
          </a:prstGeom>
          <a:solidFill>
            <a:srgbClr val="C8DA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 dirty="0">
                <a:solidFill>
                  <a:schemeClr val="tx1"/>
                </a:solidFill>
                <a:sym typeface="+mn-ea"/>
              </a:rPr>
              <a:t>NekNonlinSys</a:t>
            </a:r>
            <a:endParaRPr lang="en-US" altLang="zh-CN" sz="151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62498" y="5720736"/>
            <a:ext cx="1463233" cy="416891"/>
            <a:chOff x="2036" y="8210"/>
            <a:chExt cx="2134" cy="608"/>
          </a:xfrm>
        </p:grpSpPr>
        <p:sp>
          <p:nvSpPr>
            <p:cNvPr id="66" name="矩形: 圆角 10"/>
            <p:cNvSpPr/>
            <p:nvPr/>
          </p:nvSpPr>
          <p:spPr>
            <a:xfrm>
              <a:off x="2036" y="8210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510" dirty="0" err="1">
                  <a:solidFill>
                    <a:schemeClr val="tx1"/>
                  </a:solidFill>
                </a:rPr>
                <a:t>RiemannSover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矩形: 圆角 10"/>
            <p:cNvSpPr/>
            <p:nvPr/>
          </p:nvSpPr>
          <p:spPr>
            <a:xfrm>
              <a:off x="2080" y="8254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510" dirty="0" err="1">
                  <a:solidFill>
                    <a:schemeClr val="tx1"/>
                  </a:solidFill>
                </a:rPr>
                <a:t>RiemannSover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矩形: 圆角 10"/>
            <p:cNvSpPr/>
            <p:nvPr/>
          </p:nvSpPr>
          <p:spPr>
            <a:xfrm>
              <a:off x="2132" y="8306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10" dirty="0" err="1">
                  <a:solidFill>
                    <a:schemeClr val="tx1"/>
                  </a:solidFill>
                </a:rPr>
                <a:t>RoeSo</a:t>
              </a:r>
              <a:r>
                <a:rPr lang="en-US" altLang="en-US" sz="1510" dirty="0" err="1">
                  <a:solidFill>
                    <a:schemeClr val="tx1"/>
                  </a:solidFill>
                </a:rPr>
                <a:t>l</a:t>
              </a:r>
              <a:r>
                <a:rPr lang="en-US" altLang="zh-CN" sz="1510" dirty="0" err="1">
                  <a:solidFill>
                    <a:schemeClr val="tx1"/>
                  </a:solidFill>
                </a:rPr>
                <a:t>ver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75" name="直接箭头连接符 49"/>
          <p:cNvCxnSpPr>
            <a:stCxn id="73" idx="3"/>
            <a:endCxn id="67" idx="1"/>
          </p:cNvCxnSpPr>
          <p:nvPr/>
        </p:nvCxnSpPr>
        <p:spPr>
          <a:xfrm flipV="1">
            <a:off x="1626366" y="5973575"/>
            <a:ext cx="207645" cy="19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49"/>
          <p:cNvCxnSpPr>
            <a:stCxn id="67" idx="3"/>
            <a:endCxn id="14" idx="1"/>
          </p:cNvCxnSpPr>
          <p:nvPr/>
        </p:nvCxnSpPr>
        <p:spPr>
          <a:xfrm flipV="1">
            <a:off x="3625799" y="5961066"/>
            <a:ext cx="1769110" cy="120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75429" y="5240489"/>
            <a:ext cx="1463233" cy="416891"/>
            <a:chOff x="2036" y="8210"/>
            <a:chExt cx="2134" cy="608"/>
          </a:xfrm>
        </p:grpSpPr>
        <p:sp>
          <p:nvSpPr>
            <p:cNvPr id="78" name="矩形: 圆角 10"/>
            <p:cNvSpPr/>
            <p:nvPr/>
          </p:nvSpPr>
          <p:spPr>
            <a:xfrm>
              <a:off x="2036" y="8210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510" dirty="0" err="1">
                  <a:solidFill>
                    <a:schemeClr val="tx1"/>
                  </a:solidFill>
                </a:rPr>
                <a:t>RiemannSover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矩形: 圆角 10"/>
            <p:cNvSpPr/>
            <p:nvPr/>
          </p:nvSpPr>
          <p:spPr>
            <a:xfrm>
              <a:off x="2080" y="8254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510" dirty="0" err="1">
                  <a:solidFill>
                    <a:schemeClr val="tx1"/>
                  </a:solidFill>
                </a:rPr>
                <a:t>RiemannSover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矩形: 圆角 10"/>
            <p:cNvSpPr/>
            <p:nvPr/>
          </p:nvSpPr>
          <p:spPr>
            <a:xfrm>
              <a:off x="2132" y="8306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10" dirty="0" err="1">
                  <a:solidFill>
                    <a:schemeClr val="tx1"/>
                  </a:solidFill>
                </a:rPr>
                <a:t>WallViscous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接箭头连接符 49"/>
          <p:cNvCxnSpPr>
            <a:stCxn id="80" idx="3"/>
            <a:endCxn id="70" idx="1"/>
          </p:cNvCxnSpPr>
          <p:nvPr/>
        </p:nvCxnSpPr>
        <p:spPr>
          <a:xfrm>
            <a:off x="1638662" y="5494598"/>
            <a:ext cx="207010" cy="6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720989" y="4131764"/>
            <a:ext cx="1199934" cy="430605"/>
            <a:chOff x="8962" y="6728"/>
            <a:chExt cx="1750" cy="628"/>
          </a:xfrm>
        </p:grpSpPr>
        <p:sp>
          <p:nvSpPr>
            <p:cNvPr id="85" name="矩形: 圆角 16"/>
            <p:cNvSpPr/>
            <p:nvPr/>
          </p:nvSpPr>
          <p:spPr>
            <a:xfrm>
              <a:off x="8962" y="6728"/>
              <a:ext cx="1650" cy="528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151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16"/>
            <p:cNvSpPr/>
            <p:nvPr/>
          </p:nvSpPr>
          <p:spPr>
            <a:xfrm>
              <a:off x="9007" y="6775"/>
              <a:ext cx="1650" cy="528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151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16"/>
            <p:cNvSpPr/>
            <p:nvPr/>
          </p:nvSpPr>
          <p:spPr>
            <a:xfrm>
              <a:off x="9062" y="6828"/>
              <a:ext cx="1650" cy="528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10" dirty="0">
                  <a:solidFill>
                    <a:schemeClr val="tx1"/>
                  </a:solidFill>
                </a:rPr>
                <a:t>Diffusion</a:t>
              </a:r>
              <a:r>
                <a:rPr lang="en-US" altLang="en-US" sz="1510" dirty="0">
                  <a:solidFill>
                    <a:schemeClr val="tx1"/>
                  </a:solidFill>
                </a:rPr>
                <a:t>IP</a:t>
              </a:r>
              <a:endParaRPr lang="en-US" altLang="en-US" sz="1510" dirty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矩形: 圆角 16"/>
          <p:cNvSpPr/>
          <p:nvPr/>
        </p:nvSpPr>
        <p:spPr>
          <a:xfrm>
            <a:off x="5411239" y="4735835"/>
            <a:ext cx="1131366" cy="362037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 dirty="0">
                <a:solidFill>
                  <a:schemeClr val="tx1"/>
                </a:solidFill>
              </a:rPr>
              <a:t>Forcing</a:t>
            </a:r>
            <a:endParaRPr lang="en-US" altLang="zh-CN" sz="1510" dirty="0">
              <a:solidFill>
                <a:schemeClr val="tx1"/>
              </a:solidFill>
            </a:endParaRPr>
          </a:p>
        </p:txBody>
      </p:sp>
      <p:cxnSp>
        <p:nvCxnSpPr>
          <p:cNvPr id="108" name="连接符: 肘形 107"/>
          <p:cNvCxnSpPr/>
          <p:nvPr/>
        </p:nvCxnSpPr>
        <p:spPr>
          <a:xfrm rot="16200000" flipV="1">
            <a:off x="4495800" y="3578860"/>
            <a:ext cx="1230630" cy="612140"/>
          </a:xfrm>
          <a:prstGeom prst="bentConnector3">
            <a:avLst>
              <a:gd name="adj1" fmla="val -773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/>
          <p:cNvCxnSpPr>
            <a:stCxn id="107" idx="1"/>
          </p:cNvCxnSpPr>
          <p:nvPr/>
        </p:nvCxnSpPr>
        <p:spPr>
          <a:xfrm rot="10800000">
            <a:off x="4690745" y="3028315"/>
            <a:ext cx="720725" cy="188849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4" idx="1"/>
            <a:endCxn id="61" idx="3"/>
          </p:cNvCxnSpPr>
          <p:nvPr/>
        </p:nvCxnSpPr>
        <p:spPr>
          <a:xfrm flipH="1">
            <a:off x="6565401" y="4381351"/>
            <a:ext cx="2241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724417" y="4667278"/>
            <a:ext cx="1199934" cy="430605"/>
            <a:chOff x="8943" y="7561"/>
            <a:chExt cx="1750" cy="628"/>
          </a:xfrm>
        </p:grpSpPr>
        <p:sp>
          <p:nvSpPr>
            <p:cNvPr id="110" name="矩形: 圆角 16"/>
            <p:cNvSpPr/>
            <p:nvPr/>
          </p:nvSpPr>
          <p:spPr>
            <a:xfrm>
              <a:off x="8943" y="7561"/>
              <a:ext cx="1650" cy="528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151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: 圆角 16"/>
            <p:cNvSpPr/>
            <p:nvPr/>
          </p:nvSpPr>
          <p:spPr>
            <a:xfrm>
              <a:off x="8988" y="7608"/>
              <a:ext cx="1650" cy="528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151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: 圆角 16"/>
            <p:cNvSpPr/>
            <p:nvPr/>
          </p:nvSpPr>
          <p:spPr>
            <a:xfrm>
              <a:off x="9043" y="7661"/>
              <a:ext cx="1650" cy="528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10" dirty="0" err="1">
                  <a:solidFill>
                    <a:schemeClr val="tx1"/>
                  </a:solidFill>
                </a:rPr>
                <a:t>BodyForce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连接符: 肘形 20"/>
          <p:cNvCxnSpPr>
            <a:stCxn id="70" idx="3"/>
          </p:cNvCxnSpPr>
          <p:nvPr/>
        </p:nvCxnSpPr>
        <p:spPr>
          <a:xfrm flipV="1">
            <a:off x="3613150" y="2909570"/>
            <a:ext cx="694690" cy="257302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/>
          <p:cNvCxnSpPr>
            <a:stCxn id="44" idx="3"/>
          </p:cNvCxnSpPr>
          <p:nvPr/>
        </p:nvCxnSpPr>
        <p:spPr>
          <a:xfrm flipV="1">
            <a:off x="3613150" y="2896870"/>
            <a:ext cx="822325" cy="210121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/>
          <p:cNvCxnSpPr>
            <a:stCxn id="14" idx="0"/>
          </p:cNvCxnSpPr>
          <p:nvPr/>
        </p:nvCxnSpPr>
        <p:spPr>
          <a:xfrm rot="16200000" flipV="1">
            <a:off x="4062730" y="3741420"/>
            <a:ext cx="2888615" cy="1173480"/>
          </a:xfrm>
          <a:prstGeom prst="bentConnector3">
            <a:avLst>
              <a:gd name="adj1" fmla="val 805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1"/>
            <a:endCxn id="23" idx="3"/>
          </p:cNvCxnSpPr>
          <p:nvPr/>
        </p:nvCxnSpPr>
        <p:spPr>
          <a:xfrm flipH="1">
            <a:off x="7201860" y="1117098"/>
            <a:ext cx="3048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endCxn id="71" idx="3"/>
          </p:cNvCxnSpPr>
          <p:nvPr/>
        </p:nvCxnSpPr>
        <p:spPr>
          <a:xfrm flipH="1">
            <a:off x="7203269" y="1637184"/>
            <a:ext cx="30626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肘形 117"/>
          <p:cNvCxnSpPr>
            <a:stCxn id="24" idx="0"/>
            <a:endCxn id="37" idx="0"/>
          </p:cNvCxnSpPr>
          <p:nvPr/>
        </p:nvCxnSpPr>
        <p:spPr>
          <a:xfrm rot="16200000" flipH="1" flipV="1">
            <a:off x="5387658" y="-1702117"/>
            <a:ext cx="478155" cy="5788660"/>
          </a:xfrm>
          <a:prstGeom prst="bentConnector3">
            <a:avLst>
              <a:gd name="adj1" fmla="val -2589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76"/>
          <p:cNvGrpSpPr/>
          <p:nvPr/>
        </p:nvGrpSpPr>
        <p:grpSpPr>
          <a:xfrm>
            <a:off x="175199" y="4756305"/>
            <a:ext cx="1463233" cy="416891"/>
            <a:chOff x="2036" y="8210"/>
            <a:chExt cx="2134" cy="608"/>
          </a:xfrm>
        </p:grpSpPr>
        <p:sp>
          <p:nvSpPr>
            <p:cNvPr id="127" name="矩形: 圆角 10"/>
            <p:cNvSpPr/>
            <p:nvPr/>
          </p:nvSpPr>
          <p:spPr>
            <a:xfrm>
              <a:off x="2036" y="8210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510" dirty="0" err="1">
                  <a:solidFill>
                    <a:schemeClr val="tx1"/>
                  </a:solidFill>
                </a:rPr>
                <a:t>RiemannSover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128" name="矩形: 圆角 10"/>
            <p:cNvSpPr/>
            <p:nvPr/>
          </p:nvSpPr>
          <p:spPr>
            <a:xfrm>
              <a:off x="2080" y="8254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510" dirty="0" err="1">
                  <a:solidFill>
                    <a:schemeClr val="tx1"/>
                  </a:solidFill>
                </a:rPr>
                <a:t>RiemannSover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129" name="矩形: 圆角 10"/>
            <p:cNvSpPr/>
            <p:nvPr/>
          </p:nvSpPr>
          <p:spPr>
            <a:xfrm>
              <a:off x="2132" y="8306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10" dirty="0">
                  <a:solidFill>
                    <a:schemeClr val="tx1"/>
                  </a:solidFill>
                </a:rPr>
                <a:t>Smooth</a:t>
              </a:r>
              <a:endParaRPr lang="en-US" altLang="zh-CN" sz="151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直接箭头连接符 124"/>
          <p:cNvCxnSpPr>
            <a:stCxn id="129" idx="3"/>
            <a:endCxn id="44" idx="1"/>
          </p:cNvCxnSpPr>
          <p:nvPr/>
        </p:nvCxnSpPr>
        <p:spPr>
          <a:xfrm>
            <a:off x="1638722" y="4997819"/>
            <a:ext cx="20637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/>
          <p:cNvCxnSpPr>
            <a:stCxn id="4" idx="3"/>
            <a:endCxn id="30" idx="0"/>
          </p:cNvCxnSpPr>
          <p:nvPr/>
        </p:nvCxnSpPr>
        <p:spPr>
          <a:xfrm>
            <a:off x="5216525" y="2221230"/>
            <a:ext cx="3825875" cy="426085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98"/>
          <p:cNvSpPr/>
          <p:nvPr/>
        </p:nvSpPr>
        <p:spPr>
          <a:xfrm>
            <a:off x="7938853" y="2081469"/>
            <a:ext cx="256562" cy="2571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945" dirty="0"/>
              <a:t>B</a:t>
            </a:r>
            <a:endParaRPr lang="en-US" altLang="en-US" sz="1945" dirty="0"/>
          </a:p>
        </p:txBody>
      </p:sp>
      <p:cxnSp>
        <p:nvCxnSpPr>
          <p:cNvPr id="172" name="连接符: 肘形 171"/>
          <p:cNvCxnSpPr>
            <a:endCxn id="30" idx="2"/>
          </p:cNvCxnSpPr>
          <p:nvPr/>
        </p:nvCxnSpPr>
        <p:spPr>
          <a:xfrm>
            <a:off x="5047615" y="3256915"/>
            <a:ext cx="3994785" cy="26035"/>
          </a:xfrm>
          <a:prstGeom prst="bentConnector4">
            <a:avLst>
              <a:gd name="adj1" fmla="val -47"/>
              <a:gd name="adj2" fmla="val 57317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98"/>
          <p:cNvSpPr/>
          <p:nvPr/>
        </p:nvSpPr>
        <p:spPr>
          <a:xfrm>
            <a:off x="7964253" y="3270179"/>
            <a:ext cx="256562" cy="2571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945" dirty="0"/>
              <a:t>A</a:t>
            </a:r>
            <a:endParaRPr lang="en-US" altLang="en-US" sz="1945" dirty="0"/>
          </a:p>
        </p:txBody>
      </p:sp>
      <p:cxnSp>
        <p:nvCxnSpPr>
          <p:cNvPr id="183" name="连接符: 肘形 182"/>
          <p:cNvCxnSpPr/>
          <p:nvPr/>
        </p:nvCxnSpPr>
        <p:spPr>
          <a:xfrm flipV="1">
            <a:off x="4271010" y="1548130"/>
            <a:ext cx="1184910" cy="793115"/>
          </a:xfrm>
          <a:prstGeom prst="bentConnector3">
            <a:avLst>
              <a:gd name="adj1" fmla="val 2679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98"/>
          <p:cNvSpPr/>
          <p:nvPr/>
        </p:nvSpPr>
        <p:spPr>
          <a:xfrm>
            <a:off x="4370074" y="1413338"/>
            <a:ext cx="256562" cy="2571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945" dirty="0"/>
              <a:t>C</a:t>
            </a:r>
            <a:endParaRPr lang="en-US" altLang="en-US" sz="1945" dirty="0"/>
          </a:p>
        </p:txBody>
      </p:sp>
      <p:cxnSp>
        <p:nvCxnSpPr>
          <p:cNvPr id="94" name="连接符: 肘形 93"/>
          <p:cNvCxnSpPr>
            <a:endCxn id="37" idx="3"/>
          </p:cNvCxnSpPr>
          <p:nvPr/>
        </p:nvCxnSpPr>
        <p:spPr>
          <a:xfrm rot="10800000">
            <a:off x="3616325" y="1607185"/>
            <a:ext cx="462280" cy="409575"/>
          </a:xfrm>
          <a:prstGeom prst="bentConnector3">
            <a:avLst>
              <a:gd name="adj1" fmla="val 412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8"/>
          <p:cNvSpPr/>
          <p:nvPr/>
        </p:nvSpPr>
        <p:spPr>
          <a:xfrm>
            <a:off x="3747575" y="1463230"/>
            <a:ext cx="256562" cy="2571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945" dirty="0"/>
              <a:t>E</a:t>
            </a:r>
            <a:endParaRPr lang="en-US" altLang="en-US" sz="1945" dirty="0"/>
          </a:p>
        </p:txBody>
      </p:sp>
      <p:cxnSp>
        <p:nvCxnSpPr>
          <p:cNvPr id="7" name="连接符: 肘形 182"/>
          <p:cNvCxnSpPr>
            <a:endCxn id="23" idx="1"/>
          </p:cNvCxnSpPr>
          <p:nvPr/>
        </p:nvCxnSpPr>
        <p:spPr>
          <a:xfrm flipV="1">
            <a:off x="4193540" y="1129665"/>
            <a:ext cx="1292860" cy="1012190"/>
          </a:xfrm>
          <a:prstGeom prst="bentConnector3">
            <a:avLst>
              <a:gd name="adj1" fmla="val -245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98"/>
          <p:cNvSpPr/>
          <p:nvPr/>
        </p:nvSpPr>
        <p:spPr>
          <a:xfrm>
            <a:off x="4372817" y="978979"/>
            <a:ext cx="256562" cy="2571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945" dirty="0"/>
              <a:t>D</a:t>
            </a:r>
            <a:endParaRPr lang="en-US" altLang="en-US" sz="1945" dirty="0"/>
          </a:p>
        </p:txBody>
      </p:sp>
      <p:cxnSp>
        <p:nvCxnSpPr>
          <p:cNvPr id="36" name="直接箭头连接符 112"/>
          <p:cNvCxnSpPr>
            <a:stCxn id="112" idx="1"/>
            <a:endCxn id="107" idx="3"/>
          </p:cNvCxnSpPr>
          <p:nvPr/>
        </p:nvCxnSpPr>
        <p:spPr>
          <a:xfrm flipH="1">
            <a:off x="6542795" y="4929564"/>
            <a:ext cx="250190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10"/>
          <p:cNvSpPr/>
          <p:nvPr/>
        </p:nvSpPr>
        <p:spPr>
          <a:xfrm>
            <a:off x="1845110" y="4822235"/>
            <a:ext cx="1767674" cy="351752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 dirty="0" err="1">
                <a:solidFill>
                  <a:schemeClr val="tx1"/>
                </a:solidFill>
                <a:sym typeface="+mn-ea"/>
              </a:rPr>
              <a:t>ArtificialDiffusion</a:t>
            </a:r>
            <a:endParaRPr lang="en-US" altLang="zh-CN" sz="1510" dirty="0" err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7" name="连接符: 肘形 117"/>
          <p:cNvCxnSpPr>
            <a:stCxn id="22" idx="0"/>
            <a:endCxn id="23" idx="2"/>
          </p:cNvCxnSpPr>
          <p:nvPr/>
        </p:nvCxnSpPr>
        <p:spPr>
          <a:xfrm rot="16200000" flipV="1">
            <a:off x="7347268" y="290513"/>
            <a:ext cx="167005" cy="21729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16"/>
          <p:cNvSpPr/>
          <p:nvPr/>
        </p:nvSpPr>
        <p:spPr>
          <a:xfrm>
            <a:off x="5436477" y="3609593"/>
            <a:ext cx="1131366" cy="362037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510" dirty="0">
                <a:solidFill>
                  <a:schemeClr val="tx1"/>
                </a:solidFill>
              </a:rPr>
              <a:t>Advection</a:t>
            </a:r>
            <a:endParaRPr lang="en-US" altLang="en-US" sz="1510" dirty="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738816" y="3449516"/>
            <a:ext cx="1199934" cy="584196"/>
            <a:chOff x="8962" y="6728"/>
            <a:chExt cx="1750" cy="628"/>
          </a:xfrm>
        </p:grpSpPr>
        <p:sp>
          <p:nvSpPr>
            <p:cNvPr id="55" name="矩形: 圆角 16"/>
            <p:cNvSpPr/>
            <p:nvPr/>
          </p:nvSpPr>
          <p:spPr>
            <a:xfrm>
              <a:off x="8962" y="6728"/>
              <a:ext cx="1650" cy="528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151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: 圆角 16"/>
            <p:cNvSpPr/>
            <p:nvPr/>
          </p:nvSpPr>
          <p:spPr>
            <a:xfrm>
              <a:off x="9007" y="6775"/>
              <a:ext cx="1650" cy="528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 sz="151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: 圆角 16"/>
            <p:cNvSpPr/>
            <p:nvPr/>
          </p:nvSpPr>
          <p:spPr>
            <a:xfrm>
              <a:off x="9062" y="6828"/>
              <a:ext cx="1650" cy="528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510" dirty="0">
                  <a:solidFill>
                    <a:schemeClr val="tx1"/>
                  </a:solidFill>
                </a:rPr>
                <a:t>AdvectionWeakDG</a:t>
              </a:r>
              <a:endParaRPr lang="en-US" altLang="en-US" sz="151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16"/>
          <p:cNvCxnSpPr>
            <a:stCxn id="57" idx="1"/>
            <a:endCxn id="51" idx="3"/>
          </p:cNvCxnSpPr>
          <p:nvPr/>
        </p:nvCxnSpPr>
        <p:spPr>
          <a:xfrm flipH="1">
            <a:off x="6567989" y="3800941"/>
            <a:ext cx="239395" cy="190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/>
          <p:cNvCxnSpPr>
            <a:stCxn id="51" idx="0"/>
            <a:endCxn id="20" idx="2"/>
          </p:cNvCxnSpPr>
          <p:nvPr/>
        </p:nvCxnSpPr>
        <p:spPr>
          <a:xfrm rot="16200000">
            <a:off x="5844858" y="3452178"/>
            <a:ext cx="314325" cy="317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16"/>
          <p:cNvSpPr/>
          <p:nvPr/>
        </p:nvSpPr>
        <p:spPr>
          <a:xfrm>
            <a:off x="5433735" y="4200646"/>
            <a:ext cx="1131366" cy="362037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510" dirty="0">
                <a:solidFill>
                  <a:schemeClr val="tx1"/>
                </a:solidFill>
              </a:rPr>
              <a:t>Diffusion</a:t>
            </a:r>
            <a:endParaRPr lang="en-US" altLang="en-US" sz="1510" dirty="0">
              <a:solidFill>
                <a:schemeClr val="tx1"/>
              </a:solidFill>
            </a:endParaRPr>
          </a:p>
        </p:txBody>
      </p:sp>
      <p:cxnSp>
        <p:nvCxnSpPr>
          <p:cNvPr id="64" name="连接符: 肘形 93"/>
          <p:cNvCxnSpPr>
            <a:stCxn id="5" idx="2"/>
            <a:endCxn id="51" idx="1"/>
          </p:cNvCxnSpPr>
          <p:nvPr/>
        </p:nvCxnSpPr>
        <p:spPr>
          <a:xfrm rot="5400000" flipV="1">
            <a:off x="4018598" y="2372678"/>
            <a:ext cx="525145" cy="2310130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98"/>
          <p:cNvSpPr/>
          <p:nvPr/>
        </p:nvSpPr>
        <p:spPr>
          <a:xfrm>
            <a:off x="3834891" y="3658428"/>
            <a:ext cx="256562" cy="25712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945" dirty="0"/>
              <a:t>F</a:t>
            </a:r>
            <a:endParaRPr lang="en-US" altLang="en-US" sz="1945" dirty="0"/>
          </a:p>
        </p:txBody>
      </p:sp>
      <p:sp>
        <p:nvSpPr>
          <p:cNvPr id="86" name="Oval 98"/>
          <p:cNvSpPr/>
          <p:nvPr/>
        </p:nvSpPr>
        <p:spPr>
          <a:xfrm>
            <a:off x="3834765" y="4142105"/>
            <a:ext cx="269240" cy="2362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945" dirty="0"/>
              <a:t>G</a:t>
            </a:r>
            <a:endParaRPr lang="en-US" altLang="en-US" sz="1945" dirty="0"/>
          </a:p>
        </p:txBody>
      </p:sp>
      <p:grpSp>
        <p:nvGrpSpPr>
          <p:cNvPr id="16" name="Group 15"/>
          <p:cNvGrpSpPr/>
          <p:nvPr/>
        </p:nvGrpSpPr>
        <p:grpSpPr>
          <a:xfrm>
            <a:off x="424180" y="6270625"/>
            <a:ext cx="4373245" cy="1958340"/>
            <a:chOff x="1150" y="12217"/>
            <a:chExt cx="6188" cy="2644"/>
          </a:xfrm>
        </p:grpSpPr>
        <p:sp>
          <p:nvSpPr>
            <p:cNvPr id="119" name="矩形: 圆角 23"/>
            <p:cNvSpPr/>
            <p:nvPr/>
          </p:nvSpPr>
          <p:spPr>
            <a:xfrm>
              <a:off x="1150" y="12217"/>
              <a:ext cx="6188" cy="264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510" dirty="0"/>
            </a:p>
          </p:txBody>
        </p:sp>
        <p:cxnSp>
          <p:nvCxnSpPr>
            <p:cNvPr id="45" name="直接箭头连接符 170"/>
            <p:cNvCxnSpPr>
              <a:stCxn id="87" idx="3"/>
              <a:endCxn id="88" idx="1"/>
            </p:cNvCxnSpPr>
            <p:nvPr/>
          </p:nvCxnSpPr>
          <p:spPr>
            <a:xfrm>
              <a:off x="5230" y="13386"/>
              <a:ext cx="12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71"/>
            <p:cNvSpPr txBox="1"/>
            <p:nvPr/>
          </p:nvSpPr>
          <p:spPr>
            <a:xfrm>
              <a:off x="1275" y="13155"/>
              <a:ext cx="2028" cy="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instantiat</a:t>
              </a:r>
              <a:r>
                <a:rPr lang="en-US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 Y</a:t>
              </a:r>
              <a:endPara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: 圆角 3"/>
            <p:cNvSpPr/>
            <p:nvPr/>
          </p:nvSpPr>
          <p:spPr>
            <a:xfrm>
              <a:off x="4638" y="13155"/>
              <a:ext cx="592" cy="461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510" dirty="0" err="1">
                  <a:solidFill>
                    <a:schemeClr val="tx1"/>
                  </a:solidFill>
                </a:rPr>
                <a:t>X</a:t>
              </a:r>
              <a:endParaRPr lang="en-US" altLang="en-US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88" name="矩形: 圆角 3"/>
            <p:cNvSpPr/>
            <p:nvPr/>
          </p:nvSpPr>
          <p:spPr>
            <a:xfrm>
              <a:off x="6516" y="13155"/>
              <a:ext cx="592" cy="461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510" dirty="0" err="1">
                  <a:solidFill>
                    <a:schemeClr val="tx1"/>
                  </a:solidFill>
                </a:rPr>
                <a:t>Y</a:t>
              </a:r>
              <a:endParaRPr lang="en-US" altLang="en-US" sz="151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9" name="直接箭头连接符 170"/>
            <p:cNvCxnSpPr>
              <a:stCxn id="90" idx="3"/>
              <a:endCxn id="91" idx="1"/>
            </p:cNvCxnSpPr>
            <p:nvPr/>
          </p:nvCxnSpPr>
          <p:spPr>
            <a:xfrm>
              <a:off x="5230" y="13949"/>
              <a:ext cx="1286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: 圆角 3"/>
            <p:cNvSpPr/>
            <p:nvPr/>
          </p:nvSpPr>
          <p:spPr>
            <a:xfrm>
              <a:off x="4638" y="13718"/>
              <a:ext cx="592" cy="461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510" dirty="0" err="1">
                  <a:solidFill>
                    <a:schemeClr val="tx1"/>
                  </a:solidFill>
                </a:rPr>
                <a:t>X</a:t>
              </a:r>
              <a:endParaRPr lang="en-US" altLang="en-US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矩形: 圆角 3"/>
            <p:cNvSpPr/>
            <p:nvPr/>
          </p:nvSpPr>
          <p:spPr>
            <a:xfrm>
              <a:off x="6516" y="13718"/>
              <a:ext cx="592" cy="461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510" dirty="0" err="1">
                  <a:solidFill>
                    <a:schemeClr val="tx1"/>
                  </a:solidFill>
                </a:rPr>
                <a:t>Y</a:t>
              </a:r>
              <a:endParaRPr lang="en-US" altLang="en-US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文本框 171"/>
            <p:cNvSpPr txBox="1"/>
            <p:nvPr/>
          </p:nvSpPr>
          <p:spPr>
            <a:xfrm>
              <a:off x="1275" y="13717"/>
              <a:ext cx="2929" cy="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inherit</a:t>
              </a:r>
              <a:r>
                <a:rPr lang="en-US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 from Y</a:t>
              </a:r>
              <a:endPara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93" name="直接箭头连接符 170"/>
            <p:cNvCxnSpPr>
              <a:stCxn id="95" idx="3"/>
              <a:endCxn id="96" idx="1"/>
            </p:cNvCxnSpPr>
            <p:nvPr/>
          </p:nvCxnSpPr>
          <p:spPr>
            <a:xfrm>
              <a:off x="5235" y="14517"/>
              <a:ext cx="1286" cy="0"/>
            </a:xfrm>
            <a:prstGeom prst="straightConnector1">
              <a:avLst/>
            </a:prstGeom>
            <a:solidFill>
              <a:srgbClr val="89A3B2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: 圆角 3"/>
            <p:cNvSpPr/>
            <p:nvPr/>
          </p:nvSpPr>
          <p:spPr>
            <a:xfrm>
              <a:off x="4643" y="14286"/>
              <a:ext cx="592" cy="461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510" dirty="0" err="1">
                  <a:solidFill>
                    <a:schemeClr val="tx1"/>
                  </a:solidFill>
                </a:rPr>
                <a:t>X</a:t>
              </a:r>
              <a:endParaRPr lang="en-US" altLang="en-US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96" name="矩形: 圆角 3"/>
            <p:cNvSpPr/>
            <p:nvPr/>
          </p:nvSpPr>
          <p:spPr>
            <a:xfrm>
              <a:off x="6521" y="14286"/>
              <a:ext cx="592" cy="461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510" dirty="0" err="1">
                  <a:solidFill>
                    <a:schemeClr val="tx1"/>
                  </a:solidFill>
                </a:rPr>
                <a:t>Y</a:t>
              </a:r>
              <a:endParaRPr lang="en-US" altLang="en-US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文本框 171"/>
            <p:cNvSpPr txBox="1"/>
            <p:nvPr/>
          </p:nvSpPr>
          <p:spPr>
            <a:xfrm>
              <a:off x="1275" y="14155"/>
              <a:ext cx="3176" cy="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 pointer Z of class X is linked to Y</a:t>
              </a:r>
              <a:endPara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5623" y="14286"/>
              <a:ext cx="404" cy="40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945" dirty="0"/>
                <a:t>Z</a:t>
              </a:r>
              <a:endParaRPr lang="en-US" altLang="en-US" sz="1945" dirty="0"/>
            </a:p>
          </p:txBody>
        </p:sp>
        <p:grpSp>
          <p:nvGrpSpPr>
            <p:cNvPr id="104" name="Group 76"/>
            <p:cNvGrpSpPr/>
            <p:nvPr/>
          </p:nvGrpSpPr>
          <p:grpSpPr>
            <a:xfrm rot="0">
              <a:off x="4726" y="12384"/>
              <a:ext cx="2304" cy="658"/>
              <a:chOff x="2036" y="8210"/>
              <a:chExt cx="2134" cy="609"/>
            </a:xfrm>
          </p:grpSpPr>
          <p:sp>
            <p:nvSpPr>
              <p:cNvPr id="105" name="矩形: 圆角 10"/>
              <p:cNvSpPr/>
              <p:nvPr/>
            </p:nvSpPr>
            <p:spPr>
              <a:xfrm>
                <a:off x="2036" y="8210"/>
                <a:ext cx="2038" cy="513"/>
              </a:xfrm>
              <a:prstGeom prst="roundRect">
                <a:avLst/>
              </a:prstGeom>
              <a:solidFill>
                <a:srgbClr val="93B5B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510" dirty="0" err="1"/>
                  <a:t>RiemannSover</a:t>
                </a:r>
                <a:endParaRPr lang="en-US" altLang="zh-CN" sz="1510" dirty="0" err="1"/>
              </a:p>
            </p:txBody>
          </p:sp>
          <p:sp>
            <p:nvSpPr>
              <p:cNvPr id="106" name="矩形: 圆角 10"/>
              <p:cNvSpPr/>
              <p:nvPr/>
            </p:nvSpPr>
            <p:spPr>
              <a:xfrm>
                <a:off x="2080" y="8254"/>
                <a:ext cx="2038" cy="513"/>
              </a:xfrm>
              <a:prstGeom prst="roundRect">
                <a:avLst/>
              </a:prstGeom>
              <a:solidFill>
                <a:srgbClr val="93B5B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510" dirty="0" err="1"/>
                  <a:t>RiemannSover</a:t>
                </a:r>
                <a:endParaRPr lang="en-US" altLang="zh-CN" sz="1510" dirty="0" err="1"/>
              </a:p>
            </p:txBody>
          </p:sp>
          <p:sp>
            <p:nvSpPr>
              <p:cNvPr id="114" name="矩形: 圆角 10"/>
              <p:cNvSpPr/>
              <p:nvPr/>
            </p:nvSpPr>
            <p:spPr>
              <a:xfrm>
                <a:off x="2132" y="8306"/>
                <a:ext cx="2038" cy="513"/>
              </a:xfrm>
              <a:prstGeom prst="roundRect">
                <a:avLst/>
              </a:prstGeom>
              <a:solidFill>
                <a:srgbClr val="93B5B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10" dirty="0">
                    <a:solidFill>
                      <a:schemeClr val="tx1"/>
                    </a:solidFill>
                  </a:rPr>
                  <a:t>Subclass</a:t>
                </a:r>
                <a:endParaRPr lang="en-US" altLang="zh-CN" sz="151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275" y="12487"/>
              <a:ext cx="2929" cy="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Several 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subclassses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Group 76"/>
          <p:cNvGrpSpPr/>
          <p:nvPr/>
        </p:nvGrpSpPr>
        <p:grpSpPr>
          <a:xfrm>
            <a:off x="178627" y="4273889"/>
            <a:ext cx="1463233" cy="416891"/>
            <a:chOff x="2036" y="8210"/>
            <a:chExt cx="2134" cy="608"/>
          </a:xfrm>
        </p:grpSpPr>
        <p:sp>
          <p:nvSpPr>
            <p:cNvPr id="130" name="矩形: 圆角 10"/>
            <p:cNvSpPr/>
            <p:nvPr/>
          </p:nvSpPr>
          <p:spPr>
            <a:xfrm>
              <a:off x="2036" y="8210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510" dirty="0" err="1">
                  <a:solidFill>
                    <a:schemeClr val="tx1"/>
                  </a:solidFill>
                </a:rPr>
                <a:t>RiemannSover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矩形: 圆角 10"/>
            <p:cNvSpPr/>
            <p:nvPr/>
          </p:nvSpPr>
          <p:spPr>
            <a:xfrm>
              <a:off x="2080" y="8254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510" dirty="0" err="1">
                  <a:solidFill>
                    <a:schemeClr val="tx1"/>
                  </a:solidFill>
                </a:rPr>
                <a:t>RiemannSover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矩形: 圆角 10"/>
            <p:cNvSpPr/>
            <p:nvPr/>
          </p:nvSpPr>
          <p:spPr>
            <a:xfrm>
              <a:off x="2132" y="8306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10" dirty="0">
                  <a:solidFill>
                    <a:schemeClr val="tx1"/>
                  </a:solidFill>
                </a:rPr>
                <a:t>IdealGasEoS</a:t>
              </a:r>
              <a:endParaRPr lang="en-US" altLang="zh-CN" sz="151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直接箭头连接符 124"/>
          <p:cNvCxnSpPr>
            <a:stCxn id="132" idx="3"/>
            <a:endCxn id="134" idx="1"/>
          </p:cNvCxnSpPr>
          <p:nvPr/>
        </p:nvCxnSpPr>
        <p:spPr>
          <a:xfrm>
            <a:off x="1642150" y="4515402"/>
            <a:ext cx="20637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: 圆角 10"/>
          <p:cNvSpPr/>
          <p:nvPr/>
        </p:nvSpPr>
        <p:spPr>
          <a:xfrm>
            <a:off x="1848539" y="4339818"/>
            <a:ext cx="1767674" cy="351752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 dirty="0" err="1">
                <a:solidFill>
                  <a:schemeClr val="tx1"/>
                </a:solidFill>
                <a:sym typeface="+mn-ea"/>
              </a:rPr>
              <a:t>EquationOfState</a:t>
            </a:r>
            <a:endParaRPr lang="en-US" altLang="zh-CN" sz="1510" dirty="0" err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35" name="连接符: 肘形 114"/>
          <p:cNvCxnSpPr>
            <a:stCxn id="134" idx="3"/>
            <a:endCxn id="2" idx="2"/>
          </p:cNvCxnSpPr>
          <p:nvPr/>
        </p:nvCxnSpPr>
        <p:spPr>
          <a:xfrm flipV="1">
            <a:off x="3616325" y="3268345"/>
            <a:ext cx="944245" cy="124714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20"/>
          <p:cNvCxnSpPr/>
          <p:nvPr/>
        </p:nvCxnSpPr>
        <p:spPr>
          <a:xfrm rot="10800000" flipV="1">
            <a:off x="4378960" y="1777365"/>
            <a:ext cx="1089660" cy="563880"/>
          </a:xfrm>
          <a:prstGeom prst="bentConnector3">
            <a:avLst>
              <a:gd name="adj1" fmla="val 95571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23"/>
          <p:cNvSpPr/>
          <p:nvPr/>
        </p:nvSpPr>
        <p:spPr>
          <a:xfrm>
            <a:off x="5372735" y="6270625"/>
            <a:ext cx="4373245" cy="1958340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27965" indent="-227965" algn="l"/>
            <a:endParaRPr lang="en-US" altLang="en-US" sz="1510" dirty="0">
              <a:solidFill>
                <a:schemeClr val="tx1"/>
              </a:solidFill>
              <a:sym typeface="+mn-ea"/>
            </a:endParaRPr>
          </a:p>
          <a:p>
            <a:pPr marL="227965" indent="-227965" algn="l"/>
            <a:r>
              <a:rPr lang="en-US" altLang="en-US" sz="1600" dirty="0">
                <a:solidFill>
                  <a:schemeClr val="tx1"/>
                </a:solidFill>
                <a:sym typeface="+mn-ea"/>
              </a:rPr>
              <a:t>List of function pointers:</a:t>
            </a:r>
            <a:endParaRPr lang="en-US" altLang="en-US" sz="1510" dirty="0">
              <a:solidFill>
                <a:schemeClr val="tx1"/>
              </a:solidFill>
            </a:endParaRPr>
          </a:p>
          <a:p>
            <a:pPr marL="227965" indent="-227965" algn="l"/>
            <a:r>
              <a:rPr lang="en-US" altLang="en-US" sz="1510" dirty="0">
                <a:solidFill>
                  <a:schemeClr val="tx1"/>
                </a:solidFill>
                <a:sym typeface="+mn-ea"/>
              </a:rPr>
              <a:t>A:  Flux derivative evaluator</a:t>
            </a:r>
            <a:endParaRPr lang="en-US" altLang="en-US" sz="1510" dirty="0">
              <a:solidFill>
                <a:schemeClr val="tx1"/>
              </a:solidFill>
            </a:endParaRPr>
          </a:p>
          <a:p>
            <a:pPr marL="227965" indent="-227965" algn="l"/>
            <a:r>
              <a:rPr lang="en-US" altLang="en-US" sz="1510" dirty="0">
                <a:solidFill>
                  <a:schemeClr val="tx1"/>
                </a:solidFill>
                <a:sym typeface="+mn-ea"/>
              </a:rPr>
              <a:t>B:  Implicit system solver</a:t>
            </a:r>
            <a:endParaRPr lang="en-US" altLang="en-US" sz="1510" dirty="0">
              <a:solidFill>
                <a:schemeClr val="tx1"/>
              </a:solidFill>
            </a:endParaRPr>
          </a:p>
          <a:p>
            <a:pPr marL="227965" indent="-227965" algn="l"/>
            <a:r>
              <a:rPr lang="en-US" altLang="en-US" sz="1510" dirty="0">
                <a:solidFill>
                  <a:schemeClr val="tx1"/>
                </a:solidFill>
                <a:sym typeface="+mn-ea"/>
              </a:rPr>
              <a:t>C:  Nonlinear system residual evaluator</a:t>
            </a:r>
            <a:endParaRPr lang="en-US" altLang="en-US" sz="1510" dirty="0">
              <a:solidFill>
                <a:schemeClr val="tx1"/>
              </a:solidFill>
            </a:endParaRPr>
          </a:p>
          <a:p>
            <a:pPr marL="227965" indent="-227965" algn="l"/>
            <a:r>
              <a:rPr lang="en-US" altLang="en-US" sz="1510" dirty="0">
                <a:solidFill>
                  <a:schemeClr val="tx1"/>
                </a:solidFill>
                <a:sym typeface="+mn-ea"/>
              </a:rPr>
              <a:t>D:  Jacobian matrix inner product operator</a:t>
            </a:r>
            <a:endParaRPr lang="en-US" altLang="en-US" sz="1510" dirty="0">
              <a:solidFill>
                <a:schemeClr val="tx1"/>
              </a:solidFill>
            </a:endParaRPr>
          </a:p>
          <a:p>
            <a:pPr marL="227965" indent="-227965" algn="l"/>
            <a:r>
              <a:rPr lang="en-US" altLang="en-US" sz="1510" dirty="0">
                <a:solidFill>
                  <a:schemeClr val="tx1"/>
                </a:solidFill>
                <a:sym typeface="+mn-ea"/>
              </a:rPr>
              <a:t>E:   Preconditioning matrix operators</a:t>
            </a:r>
            <a:endParaRPr lang="en-US" altLang="en-US" sz="1510" dirty="0">
              <a:solidFill>
                <a:schemeClr val="tx1"/>
              </a:solidFill>
            </a:endParaRPr>
          </a:p>
          <a:p>
            <a:pPr marL="227965" indent="-227965" algn="l"/>
            <a:r>
              <a:rPr lang="en-US" altLang="en-US" sz="1510" dirty="0">
                <a:solidFill>
                  <a:schemeClr val="tx1"/>
                </a:solidFill>
                <a:sym typeface="+mn-ea"/>
              </a:rPr>
              <a:t>F:   Advection flux</a:t>
            </a:r>
            <a:endParaRPr lang="en-US" altLang="en-US" sz="1510" dirty="0">
              <a:solidFill>
                <a:schemeClr val="tx1"/>
              </a:solidFill>
            </a:endParaRPr>
          </a:p>
          <a:p>
            <a:pPr marL="227965" indent="-227965" algn="l"/>
            <a:r>
              <a:rPr lang="en-US" altLang="en-US" sz="1510" dirty="0">
                <a:solidFill>
                  <a:schemeClr val="tx1"/>
                </a:solidFill>
                <a:sym typeface="+mn-ea"/>
              </a:rPr>
              <a:t>G:  Diffusion flux</a:t>
            </a:r>
            <a:endParaRPr lang="en-US" altLang="en-US" sz="1510" dirty="0">
              <a:solidFill>
                <a:schemeClr val="tx1"/>
              </a:solidFill>
            </a:endParaRPr>
          </a:p>
          <a:p>
            <a:pPr marL="227965" indent="-227965" algn="l"/>
            <a:endParaRPr lang="en-US" altLang="en-US" sz="1510" dirty="0">
              <a:solidFill>
                <a:schemeClr val="tx1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3904260" y="1922766"/>
            <a:ext cx="1312385" cy="596538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10" dirty="0" err="1">
                <a:solidFill>
                  <a:schemeClr val="tx1"/>
                </a:solidFill>
              </a:rPr>
              <a:t>CFSImplicit</a:t>
            </a:r>
            <a:endParaRPr lang="en-US" altLang="zh-CN" sz="1510" dirty="0" err="1">
              <a:solidFill>
                <a:schemeClr val="tx1"/>
              </a:solidFill>
            </a:endParaRPr>
          </a:p>
        </p:txBody>
      </p:sp>
      <p:sp>
        <p:nvSpPr>
          <p:cNvPr id="11" name="矩形: 圆角 5"/>
          <p:cNvSpPr/>
          <p:nvPr/>
        </p:nvSpPr>
        <p:spPr>
          <a:xfrm>
            <a:off x="2550407" y="1907099"/>
            <a:ext cx="1151936" cy="608881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10">
                <a:solidFill>
                  <a:schemeClr val="tx1"/>
                </a:solidFill>
              </a:rPr>
              <a:t>Euler</a:t>
            </a:r>
            <a:endParaRPr lang="en-US" altLang="zh-CN" sz="1510">
              <a:solidFill>
                <a:schemeClr val="tx1"/>
              </a:solidFill>
            </a:endParaRPr>
          </a:p>
          <a:p>
            <a:pPr algn="ctr"/>
            <a:r>
              <a:rPr lang="en-US" altLang="zh-CN" sz="1510">
                <a:solidFill>
                  <a:schemeClr val="tx1"/>
                </a:solidFill>
              </a:rPr>
              <a:t>ImplicitCFE</a:t>
            </a:r>
            <a:endParaRPr lang="en-US" altLang="zh-CN" sz="1510">
              <a:solidFill>
                <a:schemeClr val="tx1"/>
              </a:solidFill>
            </a:endParaRPr>
          </a:p>
        </p:txBody>
      </p:sp>
      <p:sp>
        <p:nvSpPr>
          <p:cNvPr id="13" name="矩形: 圆角 8"/>
          <p:cNvSpPr/>
          <p:nvPr/>
        </p:nvSpPr>
        <p:spPr>
          <a:xfrm>
            <a:off x="989868" y="1906309"/>
            <a:ext cx="1359696" cy="601338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10" dirty="0" err="1">
                <a:solidFill>
                  <a:schemeClr val="tx1"/>
                </a:solidFill>
              </a:rPr>
              <a:t>NavierStokes</a:t>
            </a:r>
            <a:endParaRPr lang="en-US" altLang="zh-CN" sz="1510" dirty="0" err="1">
              <a:solidFill>
                <a:schemeClr val="tx1"/>
              </a:solidFill>
            </a:endParaRPr>
          </a:p>
          <a:p>
            <a:pPr algn="ctr"/>
            <a:r>
              <a:rPr lang="en-US" altLang="zh-CN" sz="1510" dirty="0" err="1">
                <a:solidFill>
                  <a:schemeClr val="tx1"/>
                </a:solidFill>
              </a:rPr>
              <a:t>ImplicitCFE</a:t>
            </a:r>
            <a:endParaRPr lang="en-US" altLang="zh-CN" sz="1510" dirty="0" err="1">
              <a:solidFill>
                <a:schemeClr val="tx1"/>
              </a:solidFill>
            </a:endParaRPr>
          </a:p>
        </p:txBody>
      </p:sp>
      <p:cxnSp>
        <p:nvCxnSpPr>
          <p:cNvPr id="15" name="直接箭头连接符 49"/>
          <p:cNvCxnSpPr>
            <a:stCxn id="11" idx="3"/>
            <a:endCxn id="4" idx="1"/>
          </p:cNvCxnSpPr>
          <p:nvPr/>
        </p:nvCxnSpPr>
        <p:spPr>
          <a:xfrm>
            <a:off x="3702344" y="2198736"/>
            <a:ext cx="201930" cy="9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49"/>
          <p:cNvCxnSpPr>
            <a:stCxn id="13" idx="3"/>
            <a:endCxn id="11" idx="1"/>
          </p:cNvCxnSpPr>
          <p:nvPr/>
        </p:nvCxnSpPr>
        <p:spPr>
          <a:xfrm>
            <a:off x="2349564" y="2194621"/>
            <a:ext cx="200660" cy="444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3"/>
          <p:cNvSpPr/>
          <p:nvPr/>
        </p:nvSpPr>
        <p:spPr>
          <a:xfrm>
            <a:off x="3904260" y="2672066"/>
            <a:ext cx="1312385" cy="596538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0" dirty="0">
                <a:solidFill>
                  <a:schemeClr val="tx1"/>
                </a:solidFill>
              </a:rPr>
              <a:t>Compressible</a:t>
            </a:r>
            <a:endParaRPr lang="en-US" altLang="zh-CN" sz="1510" dirty="0">
              <a:solidFill>
                <a:schemeClr val="tx1"/>
              </a:solidFill>
            </a:endParaRPr>
          </a:p>
          <a:p>
            <a:pPr algn="ctr"/>
            <a:r>
              <a:rPr lang="en-US" altLang="zh-CN" sz="1510" dirty="0" err="1">
                <a:solidFill>
                  <a:schemeClr val="tx1"/>
                </a:solidFill>
              </a:rPr>
              <a:t>FlowSystem</a:t>
            </a:r>
            <a:endParaRPr lang="en-US" altLang="zh-CN" sz="1510" dirty="0" err="1">
              <a:solidFill>
                <a:schemeClr val="tx1"/>
              </a:solidFill>
            </a:endParaRPr>
          </a:p>
        </p:txBody>
      </p:sp>
      <p:grpSp>
        <p:nvGrpSpPr>
          <p:cNvPr id="28" name="Group 76"/>
          <p:cNvGrpSpPr/>
          <p:nvPr/>
        </p:nvGrpSpPr>
        <p:grpSpPr>
          <a:xfrm>
            <a:off x="178627" y="1365589"/>
            <a:ext cx="1463233" cy="416891"/>
            <a:chOff x="2036" y="8210"/>
            <a:chExt cx="2134" cy="608"/>
          </a:xfrm>
        </p:grpSpPr>
        <p:sp>
          <p:nvSpPr>
            <p:cNvPr id="32" name="矩形: 圆角 10"/>
            <p:cNvSpPr/>
            <p:nvPr/>
          </p:nvSpPr>
          <p:spPr>
            <a:xfrm>
              <a:off x="2036" y="8210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sz="1510" dirty="0" err="1">
                  <a:solidFill>
                    <a:schemeClr val="tx1"/>
                  </a:solidFill>
                </a:rPr>
                <a:t>RiemannSover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10"/>
            <p:cNvSpPr/>
            <p:nvPr/>
          </p:nvSpPr>
          <p:spPr>
            <a:xfrm>
              <a:off x="2080" y="8254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US" altLang="zh-CN" sz="1510" dirty="0" err="1">
                  <a:solidFill>
                    <a:schemeClr val="tx1"/>
                  </a:solidFill>
                </a:rPr>
                <a:t>RiemannSover</a:t>
              </a:r>
              <a:endParaRPr lang="en-US" altLang="zh-CN" sz="1510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10"/>
            <p:cNvSpPr/>
            <p:nvPr/>
          </p:nvSpPr>
          <p:spPr>
            <a:xfrm>
              <a:off x="2132" y="8306"/>
              <a:ext cx="2038" cy="513"/>
            </a:xfrm>
            <a:prstGeom prst="roundRect">
              <a:avLst/>
            </a:prstGeom>
            <a:solidFill>
              <a:srgbClr val="93B5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10" dirty="0">
                  <a:solidFill>
                    <a:schemeClr val="tx1"/>
                  </a:solidFill>
                </a:rPr>
                <a:t>PreconCfsBRJ</a:t>
              </a:r>
              <a:endParaRPr lang="en-US" altLang="zh-CN" sz="151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直接箭头连接符 124"/>
          <p:cNvCxnSpPr>
            <a:stCxn id="34" idx="3"/>
            <a:endCxn id="37" idx="1"/>
          </p:cNvCxnSpPr>
          <p:nvPr/>
        </p:nvCxnSpPr>
        <p:spPr>
          <a:xfrm>
            <a:off x="1642150" y="1607102"/>
            <a:ext cx="20637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10"/>
          <p:cNvSpPr/>
          <p:nvPr/>
        </p:nvSpPr>
        <p:spPr>
          <a:xfrm>
            <a:off x="1848539" y="1431518"/>
            <a:ext cx="1767674" cy="351752"/>
          </a:xfrm>
          <a:prstGeom prst="roundRect">
            <a:avLst/>
          </a:prstGeom>
          <a:solidFill>
            <a:srgbClr val="93B5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10" dirty="0" err="1">
                <a:solidFill>
                  <a:schemeClr val="tx1"/>
                </a:solidFill>
                <a:sym typeface="+mn-ea"/>
              </a:rPr>
              <a:t>PreconCfs</a:t>
            </a:r>
            <a:endParaRPr lang="en-US" altLang="zh-CN" sz="1510" dirty="0" err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8" name="直接箭头连接符 49"/>
          <p:cNvCxnSpPr>
            <a:stCxn id="13" idx="2"/>
            <a:endCxn id="12" idx="0"/>
          </p:cNvCxnSpPr>
          <p:nvPr/>
        </p:nvCxnSpPr>
        <p:spPr>
          <a:xfrm>
            <a:off x="1670050" y="2494915"/>
            <a:ext cx="0" cy="14795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49"/>
          <p:cNvCxnSpPr>
            <a:stCxn id="11" idx="2"/>
          </p:cNvCxnSpPr>
          <p:nvPr/>
        </p:nvCxnSpPr>
        <p:spPr>
          <a:xfrm flipH="1">
            <a:off x="3119755" y="2503170"/>
            <a:ext cx="6350" cy="1250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9"/>
          <p:cNvCxnSpPr>
            <a:stCxn id="4" idx="2"/>
            <a:endCxn id="2" idx="0"/>
          </p:cNvCxnSpPr>
          <p:nvPr/>
        </p:nvCxnSpPr>
        <p:spPr>
          <a:xfrm>
            <a:off x="4560570" y="2506345"/>
            <a:ext cx="0" cy="1530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911</Words>
  <Application>WPS 演示</Application>
  <PresentationFormat>A4 纸张(210x297 毫米)</PresentationFormat>
  <Paragraphs>141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Pan, Yu</dc:creator>
  <cp:lastModifiedBy>zhgyan</cp:lastModifiedBy>
  <cp:revision>193</cp:revision>
  <dcterms:created xsi:type="dcterms:W3CDTF">2021-05-30T13:12:00Z</dcterms:created>
  <dcterms:modified xsi:type="dcterms:W3CDTF">2021-05-30T17:40:04Z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88F6226B020C4624858F031BF3B32375</vt:lpwstr>
  </property>
</Properties>
</file>