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6" r:id="rId4"/>
    <p:sldId id="267" r:id="rId5"/>
    <p:sldId id="268" r:id="rId6"/>
    <p:sldId id="270" r:id="rId7"/>
    <p:sldId id="272" r:id="rId8"/>
    <p:sldId id="280" r:id="rId9"/>
    <p:sldId id="273" r:id="rId10"/>
    <p:sldId id="278" r:id="rId11"/>
    <p:sldId id="279" r:id="rId12"/>
    <p:sldId id="276" r:id="rId13"/>
    <p:sldId id="275" r:id="rId14"/>
    <p:sldId id="277"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FAB65"/>
    <a:srgbClr val="DC8D52"/>
    <a:srgbClr val="00CC00"/>
    <a:srgbClr val="9EE1E6"/>
    <a:srgbClr val="8BE9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4" autoAdjust="0"/>
    <p:restoredTop sz="94660"/>
  </p:normalViewPr>
  <p:slideViewPr>
    <p:cSldViewPr snapToGrid="0">
      <p:cViewPr varScale="1">
        <p:scale>
          <a:sx n="86" d="100"/>
          <a:sy n="86" d="100"/>
        </p:scale>
        <p:origin x="451"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18/11/2022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78519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18/11/2022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8084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18/11/2022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83249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18/11/2022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54111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4527C95-2A78-4141-8116-E15B9177E7E0}" type="datetimeFigureOut">
              <a:rPr lang="es-MX" smtClean="0"/>
              <a:t>18/11/2022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18151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4527C95-2A78-4141-8116-E15B9177E7E0}" type="datetimeFigureOut">
              <a:rPr lang="es-MX" smtClean="0"/>
              <a:t>18/11/2022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82126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4527C95-2A78-4141-8116-E15B9177E7E0}" type="datetimeFigureOut">
              <a:rPr lang="es-MX" smtClean="0"/>
              <a:t>18/11/2022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751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24527C95-2A78-4141-8116-E15B9177E7E0}" type="datetimeFigureOut">
              <a:rPr lang="es-MX" smtClean="0"/>
              <a:t>18/11/2022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10207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527C95-2A78-4141-8116-E15B9177E7E0}" type="datetimeFigureOut">
              <a:rPr lang="es-MX" smtClean="0"/>
              <a:t>18/11/2022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00425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4527C95-2A78-4141-8116-E15B9177E7E0}" type="datetimeFigureOut">
              <a:rPr lang="es-MX" smtClean="0"/>
              <a:t>18/11/2022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46902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4527C95-2A78-4141-8116-E15B9177E7E0}" type="datetimeFigureOut">
              <a:rPr lang="es-MX" smtClean="0"/>
              <a:t>18/11/2022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11011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27C95-2A78-4141-8116-E15B9177E7E0}" type="datetimeFigureOut">
              <a:rPr lang="es-MX" smtClean="0"/>
              <a:t>18/11/2022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FD038-6D7C-40C9-98BD-9DFF93DE4422}" type="slidenum">
              <a:rPr lang="es-MX" smtClean="0"/>
              <a:t>‹Nº›</a:t>
            </a:fld>
            <a:endParaRPr lang="es-MX"/>
          </a:p>
        </p:txBody>
      </p:sp>
    </p:spTree>
    <p:extLst>
      <p:ext uri="{BB962C8B-B14F-4D97-AF65-F5344CB8AC3E}">
        <p14:creationId xmlns:p14="http://schemas.microsoft.com/office/powerpoint/2010/main" val="3772348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0" name="Elipse 9"/>
          <p:cNvSpPr/>
          <p:nvPr/>
        </p:nvSpPr>
        <p:spPr>
          <a:xfrm>
            <a:off x="4544703" y="1815152"/>
            <a:ext cx="3166281" cy="3111689"/>
          </a:xfrm>
          <a:prstGeom prst="ellipse">
            <a:avLst/>
          </a:prstGeom>
          <a:gradFill>
            <a:gsLst>
              <a:gs pos="0">
                <a:schemeClr val="bg1"/>
              </a:gs>
              <a:gs pos="66000">
                <a:schemeClr val="bg2">
                  <a:lumMod val="90000"/>
                </a:schemeClr>
              </a:gs>
              <a:gs pos="34000">
                <a:schemeClr val="bg2"/>
              </a:gs>
              <a:gs pos="100000">
                <a:schemeClr val="bg2">
                  <a:lumMod val="7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12"/>
          <p:cNvGrpSpPr/>
          <p:nvPr/>
        </p:nvGrpSpPr>
        <p:grpSpPr>
          <a:xfrm>
            <a:off x="4360459" y="1583140"/>
            <a:ext cx="3562066" cy="3562066"/>
            <a:chOff x="4360459" y="1583140"/>
            <a:chExt cx="3562066" cy="3562066"/>
          </a:xfrm>
        </p:grpSpPr>
        <p:sp>
          <p:nvSpPr>
            <p:cNvPr id="11" name="Forma libre 10"/>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orma libre 11"/>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gradFill flip="none" rotWithShape="1">
              <a:gsLst>
                <a:gs pos="20000">
                  <a:srgbClr val="FFC000"/>
                </a:gs>
                <a:gs pos="2000">
                  <a:srgbClr val="FF0000"/>
                </a:gs>
                <a:gs pos="38000">
                  <a:srgbClr val="00CC00"/>
                </a:gs>
                <a:gs pos="58000">
                  <a:srgbClr val="0070C0"/>
                </a:gs>
                <a:gs pos="95000">
                  <a:srgbClr val="7030A0"/>
                </a:gs>
                <a:gs pos="77000">
                  <a:srgbClr val="FF006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CuadroTexto 13"/>
          <p:cNvSpPr txBox="1"/>
          <p:nvPr/>
        </p:nvSpPr>
        <p:spPr>
          <a:xfrm>
            <a:off x="4558351" y="2746649"/>
            <a:ext cx="3166281" cy="1569660"/>
          </a:xfrm>
          <a:prstGeom prst="rect">
            <a:avLst/>
          </a:prstGeom>
          <a:noFill/>
        </p:spPr>
        <p:txBody>
          <a:bodyPr wrap="square" rtlCol="0">
            <a:spAutoFit/>
          </a:bodyPr>
          <a:lstStyle/>
          <a:p>
            <a:pPr algn="ctr"/>
            <a:r>
              <a:rPr lang="es-MX" sz="2400" b="1" i="1" dirty="0"/>
              <a:t>“</a:t>
            </a:r>
            <a:r>
              <a:rPr lang="es-ES" sz="2400" b="1" i="1" dirty="0"/>
              <a:t>Diseño y optimización para la configuración de un sistema de Rack para Pallet.</a:t>
            </a:r>
            <a:r>
              <a:rPr lang="es-MX" sz="2400" b="1" i="1" dirty="0"/>
              <a:t>”</a:t>
            </a:r>
            <a:endParaRPr lang="es-MX" sz="2400" b="1" dirty="0"/>
          </a:p>
        </p:txBody>
      </p:sp>
      <p:cxnSp>
        <p:nvCxnSpPr>
          <p:cNvPr id="16" name="Conector angular 15"/>
          <p:cNvCxnSpPr>
            <a:cxnSpLocks/>
          </p:cNvCxnSpPr>
          <p:nvPr/>
        </p:nvCxnSpPr>
        <p:spPr>
          <a:xfrm>
            <a:off x="7879309" y="4153455"/>
            <a:ext cx="4078912" cy="2366973"/>
          </a:xfrm>
          <a:prstGeom prst="bentConnector3">
            <a:avLst>
              <a:gd name="adj1" fmla="val 32153"/>
            </a:avLst>
          </a:prstGeom>
          <a:ln w="38100"/>
        </p:spPr>
        <p:style>
          <a:lnRef idx="3">
            <a:schemeClr val="dk1"/>
          </a:lnRef>
          <a:fillRef idx="0">
            <a:schemeClr val="dk1"/>
          </a:fillRef>
          <a:effectRef idx="2">
            <a:schemeClr val="dk1"/>
          </a:effectRef>
          <a:fontRef idx="minor">
            <a:schemeClr val="tx1"/>
          </a:fontRef>
        </p:style>
      </p:cxnSp>
      <p:sp>
        <p:nvSpPr>
          <p:cNvPr id="25" name="CuadroTexto 24"/>
          <p:cNvSpPr txBox="1"/>
          <p:nvPr/>
        </p:nvSpPr>
        <p:spPr>
          <a:xfrm>
            <a:off x="9370326" y="5210691"/>
            <a:ext cx="2838735" cy="646331"/>
          </a:xfrm>
          <a:prstGeom prst="rect">
            <a:avLst/>
          </a:prstGeom>
          <a:noFill/>
        </p:spPr>
        <p:txBody>
          <a:bodyPr wrap="square" rtlCol="0">
            <a:spAutoFit/>
          </a:bodyPr>
          <a:lstStyle/>
          <a:p>
            <a:r>
              <a:rPr lang="es-MX" b="1" dirty="0"/>
              <a:t>Eliana Rachel Mendoza Hernández (1814505) </a:t>
            </a:r>
          </a:p>
        </p:txBody>
      </p:sp>
      <p:sp>
        <p:nvSpPr>
          <p:cNvPr id="26" name="CuadroTexto 25"/>
          <p:cNvSpPr txBox="1"/>
          <p:nvPr/>
        </p:nvSpPr>
        <p:spPr>
          <a:xfrm>
            <a:off x="9370326" y="4564360"/>
            <a:ext cx="2688610" cy="646331"/>
          </a:xfrm>
          <a:prstGeom prst="rect">
            <a:avLst/>
          </a:prstGeom>
          <a:noFill/>
        </p:spPr>
        <p:txBody>
          <a:bodyPr wrap="square" rtlCol="0">
            <a:spAutoFit/>
          </a:bodyPr>
          <a:lstStyle/>
          <a:p>
            <a:r>
              <a:rPr lang="es-ES" b="1" dirty="0"/>
              <a:t>María del Carmen Moya Martínez (1844160) </a:t>
            </a:r>
            <a:endParaRPr lang="es-MX" b="1" dirty="0"/>
          </a:p>
        </p:txBody>
      </p:sp>
      <p:sp>
        <p:nvSpPr>
          <p:cNvPr id="27" name="CuadroTexto 26"/>
          <p:cNvSpPr txBox="1"/>
          <p:nvPr/>
        </p:nvSpPr>
        <p:spPr>
          <a:xfrm>
            <a:off x="8084023" y="3722925"/>
            <a:ext cx="1050877" cy="400110"/>
          </a:xfrm>
          <a:prstGeom prst="rect">
            <a:avLst/>
          </a:prstGeom>
          <a:noFill/>
        </p:spPr>
        <p:txBody>
          <a:bodyPr wrap="square" rtlCol="0">
            <a:spAutoFit/>
          </a:bodyPr>
          <a:lstStyle/>
          <a:p>
            <a:r>
              <a:rPr lang="es-MX" sz="2000" b="1" dirty="0"/>
              <a:t>Alumno</a:t>
            </a:r>
            <a:r>
              <a:rPr lang="es-MX" dirty="0"/>
              <a:t> </a:t>
            </a:r>
          </a:p>
        </p:txBody>
      </p:sp>
      <p:sp>
        <p:nvSpPr>
          <p:cNvPr id="28" name="CuadroTexto 27"/>
          <p:cNvSpPr txBox="1"/>
          <p:nvPr/>
        </p:nvSpPr>
        <p:spPr>
          <a:xfrm>
            <a:off x="9370326" y="3918029"/>
            <a:ext cx="2671549" cy="646331"/>
          </a:xfrm>
          <a:prstGeom prst="rect">
            <a:avLst/>
          </a:prstGeom>
          <a:noFill/>
        </p:spPr>
        <p:txBody>
          <a:bodyPr wrap="square" rtlCol="0">
            <a:spAutoFit/>
          </a:bodyPr>
          <a:lstStyle/>
          <a:p>
            <a:r>
              <a:rPr lang="es-MX" b="1" dirty="0"/>
              <a:t>Stephanie Andreina Suarez Rinconi (1884227)</a:t>
            </a:r>
          </a:p>
        </p:txBody>
      </p:sp>
      <p:cxnSp>
        <p:nvCxnSpPr>
          <p:cNvPr id="31" name="Conector angular 30"/>
          <p:cNvCxnSpPr/>
          <p:nvPr/>
        </p:nvCxnSpPr>
        <p:spPr>
          <a:xfrm rot="10800000" flipV="1">
            <a:off x="685798" y="4153455"/>
            <a:ext cx="3388058" cy="500432"/>
          </a:xfrm>
          <a:prstGeom prst="bentConnector3">
            <a:avLst>
              <a:gd name="adj1" fmla="val 39124"/>
            </a:avLst>
          </a:prstGeom>
          <a:ln w="38100"/>
        </p:spPr>
        <p:style>
          <a:lnRef idx="3">
            <a:schemeClr val="dk1"/>
          </a:lnRef>
          <a:fillRef idx="0">
            <a:schemeClr val="dk1"/>
          </a:fillRef>
          <a:effectRef idx="2">
            <a:schemeClr val="dk1"/>
          </a:effectRef>
          <a:fontRef idx="minor">
            <a:schemeClr val="tx1"/>
          </a:fontRef>
        </p:style>
      </p:cxnSp>
      <p:cxnSp>
        <p:nvCxnSpPr>
          <p:cNvPr id="33" name="Conector angular 32"/>
          <p:cNvCxnSpPr/>
          <p:nvPr/>
        </p:nvCxnSpPr>
        <p:spPr>
          <a:xfrm rot="10800000" flipV="1">
            <a:off x="685797" y="4876786"/>
            <a:ext cx="3388058" cy="469597"/>
          </a:xfrm>
          <a:prstGeom prst="bentConnector3">
            <a:avLst>
              <a:gd name="adj1" fmla="val 38318"/>
            </a:avLst>
          </a:prstGeom>
          <a:ln w="38100"/>
        </p:spPr>
        <p:style>
          <a:lnRef idx="3">
            <a:schemeClr val="dk1"/>
          </a:lnRef>
          <a:fillRef idx="0">
            <a:schemeClr val="dk1"/>
          </a:fillRef>
          <a:effectRef idx="2">
            <a:schemeClr val="dk1"/>
          </a:effectRef>
          <a:fontRef idx="minor">
            <a:schemeClr val="tx1"/>
          </a:fontRef>
        </p:style>
      </p:cxnSp>
      <p:sp>
        <p:nvSpPr>
          <p:cNvPr id="42" name="CuadroTexto 41"/>
          <p:cNvSpPr txBox="1"/>
          <p:nvPr/>
        </p:nvSpPr>
        <p:spPr>
          <a:xfrm>
            <a:off x="3050272" y="3753345"/>
            <a:ext cx="866634" cy="400110"/>
          </a:xfrm>
          <a:prstGeom prst="rect">
            <a:avLst/>
          </a:prstGeom>
          <a:noFill/>
        </p:spPr>
        <p:txBody>
          <a:bodyPr wrap="square" rtlCol="0">
            <a:spAutoFit/>
          </a:bodyPr>
          <a:lstStyle/>
          <a:p>
            <a:r>
              <a:rPr lang="es-MX" sz="2000" b="1" dirty="0"/>
              <a:t>Clase</a:t>
            </a:r>
            <a:r>
              <a:rPr lang="es-MX" dirty="0"/>
              <a:t> </a:t>
            </a:r>
          </a:p>
        </p:txBody>
      </p:sp>
      <p:sp>
        <p:nvSpPr>
          <p:cNvPr id="43" name="CuadroTexto 42"/>
          <p:cNvSpPr txBox="1"/>
          <p:nvPr/>
        </p:nvSpPr>
        <p:spPr>
          <a:xfrm>
            <a:off x="2958151" y="4422998"/>
            <a:ext cx="1050877" cy="400110"/>
          </a:xfrm>
          <a:prstGeom prst="rect">
            <a:avLst/>
          </a:prstGeom>
          <a:noFill/>
        </p:spPr>
        <p:txBody>
          <a:bodyPr wrap="square" rtlCol="0">
            <a:spAutoFit/>
          </a:bodyPr>
          <a:lstStyle/>
          <a:p>
            <a:r>
              <a:rPr lang="es-MX" sz="2000" b="1" dirty="0"/>
              <a:t>Grupo</a:t>
            </a:r>
            <a:endParaRPr lang="es-MX" dirty="0"/>
          </a:p>
        </p:txBody>
      </p:sp>
      <p:sp>
        <p:nvSpPr>
          <p:cNvPr id="44" name="CuadroTexto 43"/>
          <p:cNvSpPr txBox="1"/>
          <p:nvPr/>
        </p:nvSpPr>
        <p:spPr>
          <a:xfrm>
            <a:off x="1025284" y="4161388"/>
            <a:ext cx="1583141" cy="369332"/>
          </a:xfrm>
          <a:prstGeom prst="rect">
            <a:avLst/>
          </a:prstGeom>
          <a:noFill/>
        </p:spPr>
        <p:txBody>
          <a:bodyPr wrap="square" rtlCol="0">
            <a:spAutoFit/>
          </a:bodyPr>
          <a:lstStyle/>
          <a:p>
            <a:r>
              <a:rPr lang="es-MX" b="1" dirty="0"/>
              <a:t>Proyecto IMA</a:t>
            </a:r>
          </a:p>
        </p:txBody>
      </p:sp>
      <p:sp>
        <p:nvSpPr>
          <p:cNvPr id="45" name="CuadroTexto 44"/>
          <p:cNvSpPr txBox="1"/>
          <p:nvPr/>
        </p:nvSpPr>
        <p:spPr>
          <a:xfrm>
            <a:off x="1533663" y="4876786"/>
            <a:ext cx="846162" cy="369332"/>
          </a:xfrm>
          <a:prstGeom prst="rect">
            <a:avLst/>
          </a:prstGeom>
          <a:noFill/>
        </p:spPr>
        <p:txBody>
          <a:bodyPr wrap="square" rtlCol="0">
            <a:spAutoFit/>
          </a:bodyPr>
          <a:lstStyle/>
          <a:p>
            <a:r>
              <a:rPr lang="es-MX" b="1" dirty="0"/>
              <a:t>004</a:t>
            </a:r>
          </a:p>
        </p:txBody>
      </p:sp>
      <p:cxnSp>
        <p:nvCxnSpPr>
          <p:cNvPr id="15" name="Conector angular 32">
            <a:extLst>
              <a:ext uri="{FF2B5EF4-FFF2-40B4-BE49-F238E27FC236}">
                <a16:creationId xmlns:a16="http://schemas.microsoft.com/office/drawing/2014/main" id="{369D5FC1-C006-9FCC-0F3C-C208C7DE86CC}"/>
              </a:ext>
            </a:extLst>
          </p:cNvPr>
          <p:cNvCxnSpPr>
            <a:cxnSpLocks/>
          </p:cNvCxnSpPr>
          <p:nvPr/>
        </p:nvCxnSpPr>
        <p:spPr>
          <a:xfrm rot="10800000" flipV="1">
            <a:off x="685797" y="5569282"/>
            <a:ext cx="3399965" cy="782532"/>
          </a:xfrm>
          <a:prstGeom prst="bentConnector3">
            <a:avLst>
              <a:gd name="adj1" fmla="val 37513"/>
            </a:avLst>
          </a:prstGeom>
          <a:ln w="38100"/>
        </p:spPr>
        <p:style>
          <a:lnRef idx="3">
            <a:schemeClr val="dk1"/>
          </a:lnRef>
          <a:fillRef idx="0">
            <a:schemeClr val="dk1"/>
          </a:fillRef>
          <a:effectRef idx="2">
            <a:schemeClr val="dk1"/>
          </a:effectRef>
          <a:fontRef idx="minor">
            <a:schemeClr val="tx1"/>
          </a:fontRef>
        </p:style>
      </p:cxnSp>
      <p:sp>
        <p:nvSpPr>
          <p:cNvPr id="17" name="CuadroTexto 16">
            <a:extLst>
              <a:ext uri="{FF2B5EF4-FFF2-40B4-BE49-F238E27FC236}">
                <a16:creationId xmlns:a16="http://schemas.microsoft.com/office/drawing/2014/main" id="{88015CEE-3437-3FDF-B040-DFF7450910CF}"/>
              </a:ext>
            </a:extLst>
          </p:cNvPr>
          <p:cNvSpPr txBox="1"/>
          <p:nvPr/>
        </p:nvSpPr>
        <p:spPr>
          <a:xfrm>
            <a:off x="2970057" y="5115495"/>
            <a:ext cx="1103798" cy="400110"/>
          </a:xfrm>
          <a:prstGeom prst="rect">
            <a:avLst/>
          </a:prstGeom>
          <a:noFill/>
        </p:spPr>
        <p:txBody>
          <a:bodyPr wrap="square" rtlCol="0">
            <a:spAutoFit/>
          </a:bodyPr>
          <a:lstStyle/>
          <a:p>
            <a:r>
              <a:rPr lang="es-MX" sz="2000" b="1" dirty="0"/>
              <a:t>Profesor</a:t>
            </a:r>
          </a:p>
        </p:txBody>
      </p:sp>
      <p:sp>
        <p:nvSpPr>
          <p:cNvPr id="18" name="CuadroTexto 17">
            <a:extLst>
              <a:ext uri="{FF2B5EF4-FFF2-40B4-BE49-F238E27FC236}">
                <a16:creationId xmlns:a16="http://schemas.microsoft.com/office/drawing/2014/main" id="{B5C439B3-3001-AE05-2C62-98265C82A362}"/>
              </a:ext>
            </a:extLst>
          </p:cNvPr>
          <p:cNvSpPr txBox="1"/>
          <p:nvPr/>
        </p:nvSpPr>
        <p:spPr>
          <a:xfrm>
            <a:off x="602143" y="5570521"/>
            <a:ext cx="2253318" cy="646331"/>
          </a:xfrm>
          <a:prstGeom prst="rect">
            <a:avLst/>
          </a:prstGeom>
          <a:noFill/>
        </p:spPr>
        <p:txBody>
          <a:bodyPr wrap="square" rtlCol="0">
            <a:spAutoFit/>
          </a:bodyPr>
          <a:lstStyle/>
          <a:p>
            <a:r>
              <a:rPr lang="es-MX" b="1" dirty="0"/>
              <a:t>ING. ISAAC ESTRADA GARCIA</a:t>
            </a:r>
          </a:p>
        </p:txBody>
      </p:sp>
      <p:sp>
        <p:nvSpPr>
          <p:cNvPr id="32" name="CuadroTexto 31">
            <a:extLst>
              <a:ext uri="{FF2B5EF4-FFF2-40B4-BE49-F238E27FC236}">
                <a16:creationId xmlns:a16="http://schemas.microsoft.com/office/drawing/2014/main" id="{2544D91E-33C9-1755-D81F-205A6136455C}"/>
              </a:ext>
            </a:extLst>
          </p:cNvPr>
          <p:cNvSpPr txBox="1"/>
          <p:nvPr/>
        </p:nvSpPr>
        <p:spPr>
          <a:xfrm>
            <a:off x="9370326" y="5857022"/>
            <a:ext cx="2838735" cy="646331"/>
          </a:xfrm>
          <a:prstGeom prst="rect">
            <a:avLst/>
          </a:prstGeom>
          <a:noFill/>
        </p:spPr>
        <p:txBody>
          <a:bodyPr wrap="square" rtlCol="0">
            <a:spAutoFit/>
          </a:bodyPr>
          <a:lstStyle/>
          <a:p>
            <a:r>
              <a:rPr lang="es-ES" b="1" dirty="0"/>
              <a:t>Abraham Zaudy Ríos Martínez (1806537) </a:t>
            </a:r>
            <a:r>
              <a:rPr lang="es-MX" b="1" dirty="0"/>
              <a:t> </a:t>
            </a:r>
          </a:p>
        </p:txBody>
      </p:sp>
    </p:spTree>
    <p:extLst>
      <p:ext uri="{BB962C8B-B14F-4D97-AF65-F5344CB8AC3E}">
        <p14:creationId xmlns:p14="http://schemas.microsoft.com/office/powerpoint/2010/main" val="1842646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0DD736C8-CAC6-BD0F-F42E-5DCDDFCFE479}"/>
              </a:ext>
            </a:extLst>
          </p:cNvPr>
          <p:cNvSpPr txBox="1"/>
          <p:nvPr/>
        </p:nvSpPr>
        <p:spPr>
          <a:xfrm>
            <a:off x="2292626" y="1020009"/>
            <a:ext cx="7606748" cy="1384995"/>
          </a:xfrm>
          <a:prstGeom prst="rect">
            <a:avLst/>
          </a:prstGeom>
          <a:noFill/>
        </p:spPr>
        <p:txBody>
          <a:bodyPr wrap="square" rtlCol="0">
            <a:spAutoFit/>
          </a:bodyPr>
          <a:lstStyle/>
          <a:p>
            <a:pPr algn="just"/>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Posteriormente se diseñaron las partes del rack el cual se llamo </a:t>
            </a:r>
            <a:r>
              <a:rPr lang="es-ES" sz="2200" b="1"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Pallets Rack</a:t>
            </a:r>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para así poder realizar la Simulación del rack comprobar si se cumple la hipótesis  del proyecto.</a:t>
            </a:r>
          </a:p>
          <a:p>
            <a:pPr algn="just"/>
            <a:endParaRPr lang="es-MX" dirty="0"/>
          </a:p>
        </p:txBody>
      </p:sp>
      <p:grpSp>
        <p:nvGrpSpPr>
          <p:cNvPr id="2" name="Grupo 1">
            <a:extLst>
              <a:ext uri="{FF2B5EF4-FFF2-40B4-BE49-F238E27FC236}">
                <a16:creationId xmlns:a16="http://schemas.microsoft.com/office/drawing/2014/main" id="{663781C4-1C13-B1D2-FE05-4F0E5A470C53}"/>
              </a:ext>
            </a:extLst>
          </p:cNvPr>
          <p:cNvGrpSpPr/>
          <p:nvPr/>
        </p:nvGrpSpPr>
        <p:grpSpPr>
          <a:xfrm>
            <a:off x="341740" y="2716107"/>
            <a:ext cx="5799752" cy="3121884"/>
            <a:chOff x="341740" y="2716107"/>
            <a:chExt cx="5799752" cy="3121884"/>
          </a:xfrm>
        </p:grpSpPr>
        <p:grpSp>
          <p:nvGrpSpPr>
            <p:cNvPr id="18" name="Grupo 17">
              <a:extLst>
                <a:ext uri="{FF2B5EF4-FFF2-40B4-BE49-F238E27FC236}">
                  <a16:creationId xmlns:a16="http://schemas.microsoft.com/office/drawing/2014/main" id="{4DEBA952-49D3-4DFB-7FEF-EECA00754867}"/>
                </a:ext>
              </a:extLst>
            </p:cNvPr>
            <p:cNvGrpSpPr/>
            <p:nvPr/>
          </p:nvGrpSpPr>
          <p:grpSpPr>
            <a:xfrm>
              <a:off x="341740" y="2716107"/>
              <a:ext cx="5799752" cy="2556531"/>
              <a:chOff x="425389" y="2736750"/>
              <a:chExt cx="7180330" cy="3155496"/>
            </a:xfrm>
          </p:grpSpPr>
          <p:pic>
            <p:nvPicPr>
              <p:cNvPr id="4" name="Imagen 3">
                <a:extLst>
                  <a:ext uri="{FF2B5EF4-FFF2-40B4-BE49-F238E27FC236}">
                    <a16:creationId xmlns:a16="http://schemas.microsoft.com/office/drawing/2014/main" id="{A88C3117-2378-2F15-A016-6F1DBA9DD218}"/>
                  </a:ext>
                </a:extLst>
              </p:cNvPr>
              <p:cNvPicPr>
                <a:picLocks noChangeAspect="1"/>
              </p:cNvPicPr>
              <p:nvPr/>
            </p:nvPicPr>
            <p:blipFill>
              <a:blip r:embed="rId5"/>
              <a:stretch>
                <a:fillRect/>
              </a:stretch>
            </p:blipFill>
            <p:spPr>
              <a:xfrm>
                <a:off x="425389" y="2736750"/>
                <a:ext cx="2625161" cy="3155496"/>
              </a:xfrm>
              <a:prstGeom prst="rect">
                <a:avLst/>
              </a:prstGeom>
            </p:spPr>
          </p:pic>
          <p:pic>
            <p:nvPicPr>
              <p:cNvPr id="17" name="Imagen 16">
                <a:extLst>
                  <a:ext uri="{FF2B5EF4-FFF2-40B4-BE49-F238E27FC236}">
                    <a16:creationId xmlns:a16="http://schemas.microsoft.com/office/drawing/2014/main" id="{01F15C23-3928-FB1F-5548-B82D11E2AD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0551" y="2736750"/>
                <a:ext cx="4555168" cy="3140777"/>
              </a:xfrm>
              <a:prstGeom prst="rect">
                <a:avLst/>
              </a:prstGeom>
            </p:spPr>
          </p:pic>
        </p:grpSp>
        <p:sp>
          <p:nvSpPr>
            <p:cNvPr id="22" name="CuadroTexto 21">
              <a:extLst>
                <a:ext uri="{FF2B5EF4-FFF2-40B4-BE49-F238E27FC236}">
                  <a16:creationId xmlns:a16="http://schemas.microsoft.com/office/drawing/2014/main" id="{E2F7EA81-F7FA-A119-9604-4481798C8556}"/>
                </a:ext>
              </a:extLst>
            </p:cNvPr>
            <p:cNvSpPr txBox="1"/>
            <p:nvPr/>
          </p:nvSpPr>
          <p:spPr>
            <a:xfrm>
              <a:off x="1314494" y="5468659"/>
              <a:ext cx="3747179" cy="369332"/>
            </a:xfrm>
            <a:prstGeom prst="rect">
              <a:avLst/>
            </a:prstGeom>
            <a:noFill/>
          </p:spPr>
          <p:txBody>
            <a:bodyPr wrap="square" rtlCol="0">
              <a:spAutoFit/>
            </a:bodyPr>
            <a:lstStyle/>
            <a:p>
              <a:r>
                <a:rPr lang="es-ES" dirty="0"/>
                <a:t>Imagen 7. Placa Base de Pilar</a:t>
              </a:r>
              <a:endParaRPr lang="es-MX" dirty="0"/>
            </a:p>
          </p:txBody>
        </p:sp>
      </p:grpSp>
      <p:grpSp>
        <p:nvGrpSpPr>
          <p:cNvPr id="6" name="Grupo 5">
            <a:extLst>
              <a:ext uri="{FF2B5EF4-FFF2-40B4-BE49-F238E27FC236}">
                <a16:creationId xmlns:a16="http://schemas.microsoft.com/office/drawing/2014/main" id="{382FD215-24CD-B7F3-AB90-E44A4775C07D}"/>
              </a:ext>
            </a:extLst>
          </p:cNvPr>
          <p:cNvGrpSpPr/>
          <p:nvPr/>
        </p:nvGrpSpPr>
        <p:grpSpPr>
          <a:xfrm>
            <a:off x="6546404" y="2583534"/>
            <a:ext cx="5096992" cy="3254457"/>
            <a:chOff x="6546404" y="2583534"/>
            <a:chExt cx="5096992" cy="3254457"/>
          </a:xfrm>
        </p:grpSpPr>
        <p:grpSp>
          <p:nvGrpSpPr>
            <p:cNvPr id="21" name="Grupo 20">
              <a:extLst>
                <a:ext uri="{FF2B5EF4-FFF2-40B4-BE49-F238E27FC236}">
                  <a16:creationId xmlns:a16="http://schemas.microsoft.com/office/drawing/2014/main" id="{9EB8971B-EE68-2685-A4E4-6D839F0B25B8}"/>
                </a:ext>
              </a:extLst>
            </p:cNvPr>
            <p:cNvGrpSpPr/>
            <p:nvPr/>
          </p:nvGrpSpPr>
          <p:grpSpPr>
            <a:xfrm>
              <a:off x="6546404" y="2583534"/>
              <a:ext cx="5096992" cy="2821680"/>
              <a:chOff x="6799733" y="2619655"/>
              <a:chExt cx="6563842" cy="3678650"/>
            </a:xfrm>
          </p:grpSpPr>
          <p:pic>
            <p:nvPicPr>
              <p:cNvPr id="8" name="Imagen 7">
                <a:extLst>
                  <a:ext uri="{FF2B5EF4-FFF2-40B4-BE49-F238E27FC236}">
                    <a16:creationId xmlns:a16="http://schemas.microsoft.com/office/drawing/2014/main" id="{05215A00-3A8A-0D0E-EDDF-809ED7369980}"/>
                  </a:ext>
                </a:extLst>
              </p:cNvPr>
              <p:cNvPicPr>
                <a:picLocks noChangeAspect="1"/>
              </p:cNvPicPr>
              <p:nvPr/>
            </p:nvPicPr>
            <p:blipFill>
              <a:blip r:embed="rId7"/>
              <a:stretch>
                <a:fillRect/>
              </a:stretch>
            </p:blipFill>
            <p:spPr>
              <a:xfrm>
                <a:off x="6799733" y="2619655"/>
                <a:ext cx="2110017" cy="3678649"/>
              </a:xfrm>
              <a:prstGeom prst="rect">
                <a:avLst/>
              </a:prstGeom>
            </p:spPr>
          </p:pic>
          <p:pic>
            <p:nvPicPr>
              <p:cNvPr id="20" name="Imagen 19">
                <a:extLst>
                  <a:ext uri="{FF2B5EF4-FFF2-40B4-BE49-F238E27FC236}">
                    <a16:creationId xmlns:a16="http://schemas.microsoft.com/office/drawing/2014/main" id="{99B9AFE3-6B35-2647-642D-D005AABF219F}"/>
                  </a:ext>
                </a:extLst>
              </p:cNvPr>
              <p:cNvPicPr>
                <a:picLocks noChangeAspect="1"/>
              </p:cNvPicPr>
              <p:nvPr/>
            </p:nvPicPr>
            <p:blipFill rotWithShape="1">
              <a:blip r:embed="rId8">
                <a:extLst>
                  <a:ext uri="{28A0092B-C50C-407E-A947-70E740481C1C}">
                    <a14:useLocalDpi xmlns:a14="http://schemas.microsoft.com/office/drawing/2010/main" val="0"/>
                  </a:ext>
                </a:extLst>
              </a:blip>
              <a:srcRect r="13250"/>
              <a:stretch/>
            </p:blipFill>
            <p:spPr>
              <a:xfrm>
                <a:off x="8909750" y="2619656"/>
                <a:ext cx="4453825" cy="3678649"/>
              </a:xfrm>
              <a:prstGeom prst="rect">
                <a:avLst/>
              </a:prstGeom>
            </p:spPr>
          </p:pic>
        </p:grpSp>
        <p:sp>
          <p:nvSpPr>
            <p:cNvPr id="23" name="CuadroTexto 22">
              <a:extLst>
                <a:ext uri="{FF2B5EF4-FFF2-40B4-BE49-F238E27FC236}">
                  <a16:creationId xmlns:a16="http://schemas.microsoft.com/office/drawing/2014/main" id="{F0BEF11F-D67F-C414-3510-7EFB03080FD9}"/>
                </a:ext>
              </a:extLst>
            </p:cNvPr>
            <p:cNvSpPr txBox="1"/>
            <p:nvPr/>
          </p:nvSpPr>
          <p:spPr>
            <a:xfrm>
              <a:off x="7575835" y="5468659"/>
              <a:ext cx="3747179" cy="369332"/>
            </a:xfrm>
            <a:prstGeom prst="rect">
              <a:avLst/>
            </a:prstGeom>
            <a:noFill/>
          </p:spPr>
          <p:txBody>
            <a:bodyPr wrap="square" rtlCol="0">
              <a:spAutoFit/>
            </a:bodyPr>
            <a:lstStyle/>
            <a:p>
              <a:r>
                <a:rPr lang="es-ES" dirty="0"/>
                <a:t>Imagen 8. Pilar</a:t>
              </a:r>
              <a:endParaRPr lang="es-MX" dirty="0"/>
            </a:p>
          </p:txBody>
        </p:sp>
      </p:grpSp>
    </p:spTree>
    <p:extLst>
      <p:ext uri="{BB962C8B-B14F-4D97-AF65-F5344CB8AC3E}">
        <p14:creationId xmlns:p14="http://schemas.microsoft.com/office/powerpoint/2010/main" val="968580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grpSp>
        <p:nvGrpSpPr>
          <p:cNvPr id="3" name="Grupo 2">
            <a:extLst>
              <a:ext uri="{FF2B5EF4-FFF2-40B4-BE49-F238E27FC236}">
                <a16:creationId xmlns:a16="http://schemas.microsoft.com/office/drawing/2014/main" id="{5B233372-E3C0-A0A4-77AB-C763FFEC7267}"/>
              </a:ext>
            </a:extLst>
          </p:cNvPr>
          <p:cNvGrpSpPr/>
          <p:nvPr/>
        </p:nvGrpSpPr>
        <p:grpSpPr>
          <a:xfrm>
            <a:off x="2347842" y="1095375"/>
            <a:ext cx="7616042" cy="3217764"/>
            <a:chOff x="2347842" y="1095375"/>
            <a:chExt cx="7616042" cy="3217764"/>
          </a:xfrm>
        </p:grpSpPr>
        <p:grpSp>
          <p:nvGrpSpPr>
            <p:cNvPr id="12" name="Grupo 11">
              <a:extLst>
                <a:ext uri="{FF2B5EF4-FFF2-40B4-BE49-F238E27FC236}">
                  <a16:creationId xmlns:a16="http://schemas.microsoft.com/office/drawing/2014/main" id="{ED41F194-3409-4203-C6AE-96E1D8D55818}"/>
                </a:ext>
              </a:extLst>
            </p:cNvPr>
            <p:cNvGrpSpPr/>
            <p:nvPr/>
          </p:nvGrpSpPr>
          <p:grpSpPr>
            <a:xfrm>
              <a:off x="2347842" y="1095375"/>
              <a:ext cx="5672818" cy="3217764"/>
              <a:chOff x="3261632" y="3420308"/>
              <a:chExt cx="5672818" cy="3217764"/>
            </a:xfrm>
          </p:grpSpPr>
          <p:pic>
            <p:nvPicPr>
              <p:cNvPr id="4" name="Imagen 3">
                <a:extLst>
                  <a:ext uri="{FF2B5EF4-FFF2-40B4-BE49-F238E27FC236}">
                    <a16:creationId xmlns:a16="http://schemas.microsoft.com/office/drawing/2014/main" id="{80945406-75F1-1BFF-970D-8E07714F0605}"/>
                  </a:ext>
                </a:extLst>
              </p:cNvPr>
              <p:cNvPicPr>
                <a:picLocks noChangeAspect="1"/>
              </p:cNvPicPr>
              <p:nvPr/>
            </p:nvPicPr>
            <p:blipFill>
              <a:blip r:embed="rId5"/>
              <a:stretch>
                <a:fillRect/>
              </a:stretch>
            </p:blipFill>
            <p:spPr>
              <a:xfrm>
                <a:off x="3261632" y="3429000"/>
                <a:ext cx="2327360" cy="3209072"/>
              </a:xfrm>
              <a:prstGeom prst="rect">
                <a:avLst/>
              </a:prstGeom>
            </p:spPr>
          </p:pic>
          <p:pic>
            <p:nvPicPr>
              <p:cNvPr id="11" name="Imagen 10">
                <a:extLst>
                  <a:ext uri="{FF2B5EF4-FFF2-40B4-BE49-F238E27FC236}">
                    <a16:creationId xmlns:a16="http://schemas.microsoft.com/office/drawing/2014/main" id="{4E3985A1-6E5B-00CC-488B-93540C26BB18}"/>
                  </a:ext>
                </a:extLst>
              </p:cNvPr>
              <p:cNvPicPr>
                <a:picLocks noChangeAspect="1"/>
              </p:cNvPicPr>
              <p:nvPr/>
            </p:nvPicPr>
            <p:blipFill rotWithShape="1">
              <a:blip r:embed="rId6">
                <a:extLst>
                  <a:ext uri="{28A0092B-C50C-407E-A947-70E740481C1C}">
                    <a14:useLocalDpi xmlns:a14="http://schemas.microsoft.com/office/drawing/2010/main" val="0"/>
                  </a:ext>
                </a:extLst>
              </a:blip>
              <a:srcRect r="21742"/>
              <a:stretch/>
            </p:blipFill>
            <p:spPr>
              <a:xfrm>
                <a:off x="5588991" y="3420308"/>
                <a:ext cx="3345459" cy="3209072"/>
              </a:xfrm>
              <a:prstGeom prst="rect">
                <a:avLst/>
              </a:prstGeom>
            </p:spPr>
          </p:pic>
        </p:grpSp>
        <p:sp>
          <p:nvSpPr>
            <p:cNvPr id="14" name="CuadroTexto 13">
              <a:extLst>
                <a:ext uri="{FF2B5EF4-FFF2-40B4-BE49-F238E27FC236}">
                  <a16:creationId xmlns:a16="http://schemas.microsoft.com/office/drawing/2014/main" id="{258D6912-EB63-C18E-6264-423E13EA1D5B}"/>
                </a:ext>
              </a:extLst>
            </p:cNvPr>
            <p:cNvSpPr txBox="1"/>
            <p:nvPr/>
          </p:nvSpPr>
          <p:spPr>
            <a:xfrm>
              <a:off x="8225915" y="2300045"/>
              <a:ext cx="1737969" cy="369332"/>
            </a:xfrm>
            <a:prstGeom prst="rect">
              <a:avLst/>
            </a:prstGeom>
            <a:noFill/>
          </p:spPr>
          <p:txBody>
            <a:bodyPr wrap="square" rtlCol="0">
              <a:spAutoFit/>
            </a:bodyPr>
            <a:lstStyle/>
            <a:p>
              <a:r>
                <a:rPr lang="es-ES" dirty="0"/>
                <a:t>Imagen 9. Viga</a:t>
              </a:r>
              <a:endParaRPr lang="es-MX" dirty="0"/>
            </a:p>
          </p:txBody>
        </p:sp>
      </p:grpSp>
      <p:grpSp>
        <p:nvGrpSpPr>
          <p:cNvPr id="6" name="Grupo 5">
            <a:extLst>
              <a:ext uri="{FF2B5EF4-FFF2-40B4-BE49-F238E27FC236}">
                <a16:creationId xmlns:a16="http://schemas.microsoft.com/office/drawing/2014/main" id="{D50CFB35-A33C-CB25-0745-BECDD5C98FB1}"/>
              </a:ext>
            </a:extLst>
          </p:cNvPr>
          <p:cNvGrpSpPr/>
          <p:nvPr/>
        </p:nvGrpSpPr>
        <p:grpSpPr>
          <a:xfrm>
            <a:off x="2347842" y="4575727"/>
            <a:ext cx="9516623" cy="1951609"/>
            <a:chOff x="2347842" y="4575727"/>
            <a:chExt cx="9516623" cy="1951609"/>
          </a:xfrm>
        </p:grpSpPr>
        <p:grpSp>
          <p:nvGrpSpPr>
            <p:cNvPr id="9" name="Grupo 8">
              <a:extLst>
                <a:ext uri="{FF2B5EF4-FFF2-40B4-BE49-F238E27FC236}">
                  <a16:creationId xmlns:a16="http://schemas.microsoft.com/office/drawing/2014/main" id="{9BCE2439-8474-18DB-1E2C-F19901A485B3}"/>
                </a:ext>
              </a:extLst>
            </p:cNvPr>
            <p:cNvGrpSpPr/>
            <p:nvPr/>
          </p:nvGrpSpPr>
          <p:grpSpPr>
            <a:xfrm>
              <a:off x="2347842" y="4575727"/>
              <a:ext cx="6225268" cy="1951609"/>
              <a:chOff x="1347107" y="2924422"/>
              <a:chExt cx="6225268" cy="1951609"/>
            </a:xfrm>
          </p:grpSpPr>
          <p:pic>
            <p:nvPicPr>
              <p:cNvPr id="2" name="Imagen 1">
                <a:extLst>
                  <a:ext uri="{FF2B5EF4-FFF2-40B4-BE49-F238E27FC236}">
                    <a16:creationId xmlns:a16="http://schemas.microsoft.com/office/drawing/2014/main" id="{0EE8BD6A-B139-45A0-0F27-6FC15F06B6B2}"/>
                  </a:ext>
                </a:extLst>
              </p:cNvPr>
              <p:cNvPicPr>
                <a:picLocks noChangeAspect="1"/>
              </p:cNvPicPr>
              <p:nvPr/>
            </p:nvPicPr>
            <p:blipFill>
              <a:blip r:embed="rId7"/>
              <a:stretch>
                <a:fillRect/>
              </a:stretch>
            </p:blipFill>
            <p:spPr>
              <a:xfrm>
                <a:off x="1347107" y="2924422"/>
                <a:ext cx="3148693" cy="1951609"/>
              </a:xfrm>
              <a:prstGeom prst="rect">
                <a:avLst/>
              </a:prstGeom>
            </p:spPr>
          </p:pic>
          <p:pic>
            <p:nvPicPr>
              <p:cNvPr id="8" name="Imagen 7">
                <a:extLst>
                  <a:ext uri="{FF2B5EF4-FFF2-40B4-BE49-F238E27FC236}">
                    <a16:creationId xmlns:a16="http://schemas.microsoft.com/office/drawing/2014/main" id="{CFBCA487-146D-EE78-B287-017900A361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95800" y="2924423"/>
                <a:ext cx="3076575" cy="1942916"/>
              </a:xfrm>
              <a:prstGeom prst="rect">
                <a:avLst/>
              </a:prstGeom>
            </p:spPr>
          </p:pic>
        </p:grpSp>
        <p:sp>
          <p:nvSpPr>
            <p:cNvPr id="15" name="CuadroTexto 14">
              <a:extLst>
                <a:ext uri="{FF2B5EF4-FFF2-40B4-BE49-F238E27FC236}">
                  <a16:creationId xmlns:a16="http://schemas.microsoft.com/office/drawing/2014/main" id="{C53C8FA6-3075-9AE2-8B9B-E08F8A0EEEAE}"/>
                </a:ext>
              </a:extLst>
            </p:cNvPr>
            <p:cNvSpPr txBox="1"/>
            <p:nvPr/>
          </p:nvSpPr>
          <p:spPr>
            <a:xfrm>
              <a:off x="8787890" y="4976570"/>
              <a:ext cx="3076575" cy="646331"/>
            </a:xfrm>
            <a:prstGeom prst="rect">
              <a:avLst/>
            </a:prstGeom>
            <a:noFill/>
          </p:spPr>
          <p:txBody>
            <a:bodyPr wrap="square" rtlCol="0">
              <a:spAutoFit/>
            </a:bodyPr>
            <a:lstStyle/>
            <a:p>
              <a:r>
                <a:rPr lang="es-ES" dirty="0"/>
                <a:t>Imagen 10. Riostra o Arriostramiento Transversal</a:t>
              </a:r>
              <a:endParaRPr lang="es-MX" dirty="0"/>
            </a:p>
          </p:txBody>
        </p:sp>
      </p:grpSp>
    </p:spTree>
    <p:extLst>
      <p:ext uri="{BB962C8B-B14F-4D97-AF65-F5344CB8AC3E}">
        <p14:creationId xmlns:p14="http://schemas.microsoft.com/office/powerpoint/2010/main" val="2734332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535387" y="505686"/>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580879" y="3705009"/>
            <a:ext cx="1887940" cy="2647666"/>
          </a:xfrm>
          <a:prstGeom prst="rect">
            <a:avLst/>
          </a:prstGeom>
          <a:ln/>
        </p:spPr>
      </p:pic>
      <p:sp>
        <p:nvSpPr>
          <p:cNvPr id="4" name="CuadroTexto 3"/>
          <p:cNvSpPr txBox="1"/>
          <p:nvPr/>
        </p:nvSpPr>
        <p:spPr>
          <a:xfrm>
            <a:off x="7892716" y="641981"/>
            <a:ext cx="4299284" cy="646331"/>
          </a:xfrm>
          <a:prstGeom prst="rect">
            <a:avLst/>
          </a:prstGeom>
          <a:noFill/>
        </p:spPr>
        <p:txBody>
          <a:bodyPr wrap="square" rtlCol="0">
            <a:spAutoFit/>
          </a:bodyPr>
          <a:lstStyle/>
          <a:p>
            <a:pPr lvl="0" algn="ctr"/>
            <a:r>
              <a:rPr lang="es-ES" sz="3600" b="1" dirty="0">
                <a:ln w="0"/>
                <a:solidFill>
                  <a:prstClr val="black"/>
                </a:solidFill>
                <a:effectLst>
                  <a:reflection blurRad="6350" stA="53000" endA="300" endPos="35500" dir="5400000" sy="-90000" algn="bl" rotWithShape="0"/>
                </a:effectLst>
              </a:rPr>
              <a:t>DISEÑO</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720E197D-E035-13FF-71A3-B21A5866650C}"/>
              </a:ext>
            </a:extLst>
          </p:cNvPr>
          <p:cNvGrpSpPr/>
          <p:nvPr/>
        </p:nvGrpSpPr>
        <p:grpSpPr>
          <a:xfrm>
            <a:off x="3505200" y="1391864"/>
            <a:ext cx="7763609" cy="4621487"/>
            <a:chOff x="3505200" y="1391864"/>
            <a:chExt cx="7763609" cy="4621487"/>
          </a:xfrm>
        </p:grpSpPr>
        <p:pic>
          <p:nvPicPr>
            <p:cNvPr id="8" name="Imagen 7">
              <a:extLst>
                <a:ext uri="{FF2B5EF4-FFF2-40B4-BE49-F238E27FC236}">
                  <a16:creationId xmlns:a16="http://schemas.microsoft.com/office/drawing/2014/main" id="{DEEA8CB7-D06B-DDFE-B0FF-E8D083BCFAD6}"/>
                </a:ext>
              </a:extLst>
            </p:cNvPr>
            <p:cNvPicPr>
              <a:picLocks noChangeAspect="1"/>
            </p:cNvPicPr>
            <p:nvPr/>
          </p:nvPicPr>
          <p:blipFill>
            <a:blip r:embed="rId5"/>
            <a:stretch>
              <a:fillRect/>
            </a:stretch>
          </p:blipFill>
          <p:spPr>
            <a:xfrm>
              <a:off x="3505200" y="1391864"/>
              <a:ext cx="5695950" cy="4621487"/>
            </a:xfrm>
            <a:prstGeom prst="rect">
              <a:avLst/>
            </a:prstGeom>
          </p:spPr>
        </p:pic>
        <p:sp>
          <p:nvSpPr>
            <p:cNvPr id="9" name="CuadroTexto 8">
              <a:extLst>
                <a:ext uri="{FF2B5EF4-FFF2-40B4-BE49-F238E27FC236}">
                  <a16:creationId xmlns:a16="http://schemas.microsoft.com/office/drawing/2014/main" id="{F3308D8F-9E3D-E54B-3AB6-D1F9392BAE35}"/>
                </a:ext>
              </a:extLst>
            </p:cNvPr>
            <p:cNvSpPr txBox="1"/>
            <p:nvPr/>
          </p:nvSpPr>
          <p:spPr>
            <a:xfrm>
              <a:off x="9530840" y="3429000"/>
              <a:ext cx="1737969" cy="1200329"/>
            </a:xfrm>
            <a:prstGeom prst="rect">
              <a:avLst/>
            </a:prstGeom>
            <a:noFill/>
          </p:spPr>
          <p:txBody>
            <a:bodyPr wrap="square" rtlCol="0">
              <a:spAutoFit/>
            </a:bodyPr>
            <a:lstStyle/>
            <a:p>
              <a:r>
                <a:rPr lang="es-ES" dirty="0"/>
                <a:t>Imagen 11. Rack de ejemplo y seguimiento comparativo</a:t>
              </a:r>
              <a:endParaRPr lang="es-MX" dirty="0"/>
            </a:p>
          </p:txBody>
        </p:sp>
      </p:grpSp>
    </p:spTree>
    <p:extLst>
      <p:ext uri="{BB962C8B-B14F-4D97-AF65-F5344CB8AC3E}">
        <p14:creationId xmlns:p14="http://schemas.microsoft.com/office/powerpoint/2010/main" val="231246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image1.png" descr="C:\Users\eduardo\Dropbox\Logos\logo_uanl_simple_color.png">
            <a:extLst>
              <a:ext uri="{FF2B5EF4-FFF2-40B4-BE49-F238E27FC236}">
                <a16:creationId xmlns:a16="http://schemas.microsoft.com/office/drawing/2014/main" id="{72F59C65-1241-CA44-0A99-EBF6E34E1A24}"/>
              </a:ext>
            </a:extLst>
          </p:cNvPr>
          <p:cNvPicPr/>
          <p:nvPr/>
        </p:nvPicPr>
        <p:blipFill>
          <a:blip r:embed="rId2"/>
          <a:srcRect/>
          <a:stretch>
            <a:fillRect/>
          </a:stretch>
        </p:blipFill>
        <p:spPr>
          <a:xfrm>
            <a:off x="0" y="0"/>
            <a:ext cx="1978925" cy="2647666"/>
          </a:xfrm>
          <a:prstGeom prst="rect">
            <a:avLst/>
          </a:prstGeom>
          <a:ln/>
        </p:spPr>
      </p:pic>
      <p:pic>
        <p:nvPicPr>
          <p:cNvPr id="10" name="image3.png" descr="C:\Users\eduardo\Dropbox\Logos\Logo FIME SIMPLE.png">
            <a:extLst>
              <a:ext uri="{FF2B5EF4-FFF2-40B4-BE49-F238E27FC236}">
                <a16:creationId xmlns:a16="http://schemas.microsoft.com/office/drawing/2014/main" id="{3B2EC97A-8CDC-32C3-F930-0DC71CB0EB3E}"/>
              </a:ext>
            </a:extLst>
          </p:cNvPr>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1" name="CuadroTexto 10">
            <a:extLst>
              <a:ext uri="{FF2B5EF4-FFF2-40B4-BE49-F238E27FC236}">
                <a16:creationId xmlns:a16="http://schemas.microsoft.com/office/drawing/2014/main" id="{BEDEDD06-F8F7-AAE1-1E58-569B315E6A35}"/>
              </a:ext>
            </a:extLst>
          </p:cNvPr>
          <p:cNvSpPr txBox="1"/>
          <p:nvPr/>
        </p:nvSpPr>
        <p:spPr>
          <a:xfrm>
            <a:off x="2947211" y="212090"/>
            <a:ext cx="6388563"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CRONOGRAMA DE ACTIVIDADES </a:t>
            </a:r>
          </a:p>
        </p:txBody>
      </p:sp>
      <p:graphicFrame>
        <p:nvGraphicFramePr>
          <p:cNvPr id="12" name="Tabla 11">
            <a:extLst>
              <a:ext uri="{FF2B5EF4-FFF2-40B4-BE49-F238E27FC236}">
                <a16:creationId xmlns:a16="http://schemas.microsoft.com/office/drawing/2014/main" id="{F0E7FA4F-FF38-60AD-845F-5A9A68F55C6D}"/>
              </a:ext>
            </a:extLst>
          </p:cNvPr>
          <p:cNvGraphicFramePr>
            <a:graphicFrameLocks noGrp="1"/>
          </p:cNvGraphicFramePr>
          <p:nvPr/>
        </p:nvGraphicFramePr>
        <p:xfrm>
          <a:off x="2220997" y="1003210"/>
          <a:ext cx="8093858" cy="5642700"/>
        </p:xfrm>
        <a:graphic>
          <a:graphicData uri="http://schemas.openxmlformats.org/drawingml/2006/table">
            <a:tbl>
              <a:tblPr firstRow="1" firstCol="1" bandRow="1">
                <a:tableStyleId>{D7AC3CCA-C797-4891-BE02-D94E43425B78}</a:tableStyleId>
              </a:tblPr>
              <a:tblGrid>
                <a:gridCol w="3977991">
                  <a:extLst>
                    <a:ext uri="{9D8B030D-6E8A-4147-A177-3AD203B41FA5}">
                      <a16:colId xmlns:a16="http://schemas.microsoft.com/office/drawing/2014/main" val="290800793"/>
                    </a:ext>
                  </a:extLst>
                </a:gridCol>
                <a:gridCol w="976543">
                  <a:extLst>
                    <a:ext uri="{9D8B030D-6E8A-4147-A177-3AD203B41FA5}">
                      <a16:colId xmlns:a16="http://schemas.microsoft.com/office/drawing/2014/main" val="2454629174"/>
                    </a:ext>
                  </a:extLst>
                </a:gridCol>
                <a:gridCol w="976544">
                  <a:extLst>
                    <a:ext uri="{9D8B030D-6E8A-4147-A177-3AD203B41FA5}">
                      <a16:colId xmlns:a16="http://schemas.microsoft.com/office/drawing/2014/main" val="3485340688"/>
                    </a:ext>
                  </a:extLst>
                </a:gridCol>
                <a:gridCol w="488272">
                  <a:extLst>
                    <a:ext uri="{9D8B030D-6E8A-4147-A177-3AD203B41FA5}">
                      <a16:colId xmlns:a16="http://schemas.microsoft.com/office/drawing/2014/main" val="1862381338"/>
                    </a:ext>
                  </a:extLst>
                </a:gridCol>
                <a:gridCol w="488272">
                  <a:extLst>
                    <a:ext uri="{9D8B030D-6E8A-4147-A177-3AD203B41FA5}">
                      <a16:colId xmlns:a16="http://schemas.microsoft.com/office/drawing/2014/main" val="4009160586"/>
                    </a:ext>
                  </a:extLst>
                </a:gridCol>
                <a:gridCol w="388081">
                  <a:extLst>
                    <a:ext uri="{9D8B030D-6E8A-4147-A177-3AD203B41FA5}">
                      <a16:colId xmlns:a16="http://schemas.microsoft.com/office/drawing/2014/main" val="2701762307"/>
                    </a:ext>
                  </a:extLst>
                </a:gridCol>
                <a:gridCol w="123191">
                  <a:extLst>
                    <a:ext uri="{9D8B030D-6E8A-4147-A177-3AD203B41FA5}">
                      <a16:colId xmlns:a16="http://schemas.microsoft.com/office/drawing/2014/main" val="1385056186"/>
                    </a:ext>
                  </a:extLst>
                </a:gridCol>
                <a:gridCol w="674964">
                  <a:extLst>
                    <a:ext uri="{9D8B030D-6E8A-4147-A177-3AD203B41FA5}">
                      <a16:colId xmlns:a16="http://schemas.microsoft.com/office/drawing/2014/main" val="2074517990"/>
                    </a:ext>
                  </a:extLst>
                </a:gridCol>
              </a:tblGrid>
              <a:tr h="533554">
                <a:tc>
                  <a:txBody>
                    <a:bodyPr/>
                    <a:lstStyle/>
                    <a:p>
                      <a:pPr algn="ctr">
                        <a:lnSpc>
                          <a:spcPct val="150000"/>
                        </a:lnSpc>
                        <a:spcAft>
                          <a:spcPts val="800"/>
                        </a:spcAft>
                      </a:pPr>
                      <a:r>
                        <a:rPr lang="es-MX" sz="2000" dirty="0">
                          <a:effectLst/>
                        </a:rPr>
                        <a:t>Actividades a realizar</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2000" dirty="0">
                          <a:effectLst/>
                        </a:rPr>
                        <a:t>Ago.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2000" dirty="0">
                          <a:effectLst/>
                        </a:rPr>
                        <a:t>Sep.</a:t>
                      </a:r>
                      <a:endParaRPr lang="es-MX" sz="20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2000" dirty="0">
                          <a:effectLst/>
                        </a:rPr>
                        <a:t>Oct.</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2000" dirty="0">
                          <a:effectLst/>
                        </a:rPr>
                        <a:t>Nov.</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45585676"/>
                  </a:ext>
                </a:extLst>
              </a:tr>
              <a:tr h="284554">
                <a:tc>
                  <a:txBody>
                    <a:bodyPr/>
                    <a:lstStyle/>
                    <a:p>
                      <a:pPr algn="ctr">
                        <a:lnSpc>
                          <a:spcPct val="107000"/>
                        </a:lnSpc>
                        <a:spcAft>
                          <a:spcPts val="800"/>
                        </a:spcAft>
                      </a:pPr>
                      <a:r>
                        <a:rPr lang="es-MX" sz="2000" dirty="0">
                          <a:effectLst/>
                        </a:rPr>
                        <a:t>Comienzo de proyecto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996519919"/>
                  </a:ext>
                </a:extLst>
              </a:tr>
              <a:tr h="293941">
                <a:tc>
                  <a:txBody>
                    <a:bodyPr/>
                    <a:lstStyle/>
                    <a:p>
                      <a:pPr algn="ctr">
                        <a:lnSpc>
                          <a:spcPct val="107000"/>
                        </a:lnSpc>
                        <a:spcAft>
                          <a:spcPts val="800"/>
                        </a:spcAft>
                      </a:pPr>
                      <a:r>
                        <a:rPr lang="es-MX" sz="2000" dirty="0">
                          <a:effectLst/>
                        </a:rPr>
                        <a:t>Definición de Problemas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98122546"/>
                  </a:ext>
                </a:extLst>
              </a:tr>
              <a:tr h="293941">
                <a:tc>
                  <a:txBody>
                    <a:bodyPr/>
                    <a:lstStyle/>
                    <a:p>
                      <a:pPr algn="ctr">
                        <a:lnSpc>
                          <a:spcPct val="107000"/>
                        </a:lnSpc>
                        <a:spcAft>
                          <a:spcPts val="800"/>
                        </a:spcAft>
                      </a:pPr>
                      <a:r>
                        <a:rPr lang="es-MX" sz="2000" dirty="0">
                          <a:effectLst/>
                        </a:rPr>
                        <a:t>Desarrollo de antecedentes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45490678"/>
                  </a:ext>
                </a:extLst>
              </a:tr>
              <a:tr h="284554">
                <a:tc>
                  <a:txBody>
                    <a:bodyPr/>
                    <a:lstStyle/>
                    <a:p>
                      <a:pPr algn="ctr">
                        <a:lnSpc>
                          <a:spcPct val="107000"/>
                        </a:lnSpc>
                        <a:spcAft>
                          <a:spcPts val="800"/>
                        </a:spcAft>
                      </a:pPr>
                      <a:r>
                        <a:rPr lang="es-MX" sz="2000">
                          <a:effectLst/>
                        </a:rPr>
                        <a:t>Justificación del Proyecto</a:t>
                      </a:r>
                      <a:endParaRPr lang="es-MX" sz="20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472023393"/>
                  </a:ext>
                </a:extLst>
              </a:tr>
              <a:tr h="293941">
                <a:tc>
                  <a:txBody>
                    <a:bodyPr/>
                    <a:lstStyle/>
                    <a:p>
                      <a:pPr algn="ctr">
                        <a:lnSpc>
                          <a:spcPct val="107000"/>
                        </a:lnSpc>
                        <a:spcAft>
                          <a:spcPts val="800"/>
                        </a:spcAft>
                      </a:pPr>
                      <a:r>
                        <a:rPr lang="es-MX" sz="2000" dirty="0">
                          <a:effectLst/>
                        </a:rPr>
                        <a:t>Descripción de Objetivos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49790737"/>
                  </a:ext>
                </a:extLst>
              </a:tr>
              <a:tr h="293941">
                <a:tc>
                  <a:txBody>
                    <a:bodyPr/>
                    <a:lstStyle/>
                    <a:p>
                      <a:pPr algn="ctr">
                        <a:lnSpc>
                          <a:spcPct val="107000"/>
                        </a:lnSpc>
                        <a:spcAft>
                          <a:spcPts val="800"/>
                        </a:spcAft>
                      </a:pPr>
                      <a:r>
                        <a:rPr lang="es-MX" sz="2000" dirty="0">
                          <a:effectLst/>
                        </a:rPr>
                        <a:t>Metodología de Investigación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40660782"/>
                  </a:ext>
                </a:extLst>
              </a:tr>
              <a:tr h="235270">
                <a:tc>
                  <a:txBody>
                    <a:bodyPr/>
                    <a:lstStyle/>
                    <a:p>
                      <a:pPr algn="ctr">
                        <a:lnSpc>
                          <a:spcPct val="107000"/>
                        </a:lnSpc>
                        <a:spcAft>
                          <a:spcPts val="800"/>
                        </a:spcAft>
                      </a:pPr>
                      <a:r>
                        <a:rPr lang="es-MX" sz="2000" dirty="0">
                          <a:effectLst/>
                        </a:rPr>
                        <a:t>Revisión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hMerge="1">
                  <a:txBody>
                    <a:bodyPr/>
                    <a:lstStyle/>
                    <a:p>
                      <a:endParaRPr lang="es-MX"/>
                    </a:p>
                  </a:txBody>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pPr algn="ctr">
                        <a:lnSpc>
                          <a:spcPct val="150000"/>
                        </a:lnSpc>
                        <a:spcAft>
                          <a:spcPts val="800"/>
                        </a:spcAft>
                      </a:pPr>
                      <a:endParaRPr lang="es-MX" sz="900" dirty="0">
                        <a:effectLst/>
                        <a:latin typeface="Calibri" panose="020F0502020204030204" pitchFamily="34" charset="0"/>
                        <a:ea typeface="Calibri" panose="020F0502020204030204" pitchFamily="34" charset="0"/>
                      </a:endParaRPr>
                    </a:p>
                  </a:txBody>
                  <a:tcPr marL="58489" marR="58489" marT="0" marB="0" anchor="ctr">
                    <a:noFill/>
                  </a:tcPr>
                </a:tc>
                <a:extLst>
                  <a:ext uri="{0D108BD9-81ED-4DB2-BD59-A6C34878D82A}">
                    <a16:rowId xmlns:a16="http://schemas.microsoft.com/office/drawing/2014/main" val="1840259632"/>
                  </a:ext>
                </a:extLst>
              </a:tr>
              <a:tr h="293941">
                <a:tc>
                  <a:txBody>
                    <a:bodyPr/>
                    <a:lstStyle/>
                    <a:p>
                      <a:pPr algn="ctr">
                        <a:lnSpc>
                          <a:spcPct val="107000"/>
                        </a:lnSpc>
                        <a:spcAft>
                          <a:spcPts val="800"/>
                        </a:spcAft>
                      </a:pPr>
                      <a:r>
                        <a:rPr lang="es-MX" sz="2000" dirty="0">
                          <a:effectLst/>
                        </a:rPr>
                        <a:t>Introducción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39137857"/>
                  </a:ext>
                </a:extLst>
              </a:tr>
              <a:tr h="226178">
                <a:tc>
                  <a:txBody>
                    <a:bodyPr/>
                    <a:lstStyle/>
                    <a:p>
                      <a:pPr algn="ctr">
                        <a:lnSpc>
                          <a:spcPct val="107000"/>
                        </a:lnSpc>
                        <a:spcAft>
                          <a:spcPts val="800"/>
                        </a:spcAft>
                      </a:pPr>
                      <a:r>
                        <a:rPr lang="es-MX" sz="2000" dirty="0">
                          <a:effectLst/>
                        </a:rPr>
                        <a:t>Desarrollo de diseño de Rack</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endParaRPr lang="es-MX" dirty="0"/>
                    </a:p>
                  </a:txBody>
                  <a:tcPr marL="58489" marR="58489" marT="0" marB="0" anchor="ctr">
                    <a:noFill/>
                  </a:tcPr>
                </a:tc>
                <a:extLst>
                  <a:ext uri="{0D108BD9-81ED-4DB2-BD59-A6C34878D82A}">
                    <a16:rowId xmlns:a16="http://schemas.microsoft.com/office/drawing/2014/main" val="1846405985"/>
                  </a:ext>
                </a:extLst>
              </a:tr>
              <a:tr h="226178">
                <a:tc>
                  <a:txBody>
                    <a:bodyPr/>
                    <a:lstStyle/>
                    <a:p>
                      <a:pPr algn="ctr">
                        <a:lnSpc>
                          <a:spcPct val="107000"/>
                        </a:lnSpc>
                        <a:spcAft>
                          <a:spcPts val="800"/>
                        </a:spcAft>
                      </a:pPr>
                      <a:r>
                        <a:rPr lang="es-MX" sz="2000" dirty="0">
                          <a:effectLst/>
                        </a:rPr>
                        <a:t>Correcciones de Diseño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endParaRPr lang="es-MX" dirty="0"/>
                    </a:p>
                  </a:txBody>
                  <a:tcPr marL="58489" marR="58489" marT="0" marB="0" anchor="ctr">
                    <a:noFill/>
                  </a:tcPr>
                </a:tc>
                <a:extLst>
                  <a:ext uri="{0D108BD9-81ED-4DB2-BD59-A6C34878D82A}">
                    <a16:rowId xmlns:a16="http://schemas.microsoft.com/office/drawing/2014/main" val="4132816600"/>
                  </a:ext>
                </a:extLst>
              </a:tr>
              <a:tr h="323160">
                <a:tc>
                  <a:txBody>
                    <a:bodyPr/>
                    <a:lstStyle/>
                    <a:p>
                      <a:pPr algn="ctr">
                        <a:lnSpc>
                          <a:spcPct val="107000"/>
                        </a:lnSpc>
                        <a:spcAft>
                          <a:spcPts val="800"/>
                        </a:spcAft>
                      </a:pPr>
                      <a:r>
                        <a:rPr lang="es-MX" sz="2000" dirty="0">
                          <a:effectLst/>
                        </a:rPr>
                        <a:t>Verificación de Objetivos Alcanzados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no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637768275"/>
                  </a:ext>
                </a:extLst>
              </a:tr>
              <a:tr h="226178">
                <a:tc>
                  <a:txBody>
                    <a:bodyPr/>
                    <a:lstStyle/>
                    <a:p>
                      <a:pPr algn="ctr">
                        <a:lnSpc>
                          <a:spcPct val="107000"/>
                        </a:lnSpc>
                        <a:spcAft>
                          <a:spcPts val="800"/>
                        </a:spcAft>
                      </a:pPr>
                      <a:r>
                        <a:rPr lang="es-MX" sz="2000" dirty="0">
                          <a:effectLst/>
                        </a:rPr>
                        <a:t>Conclusión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extLst>
                  <a:ext uri="{0D108BD9-81ED-4DB2-BD59-A6C34878D82A}">
                    <a16:rowId xmlns:a16="http://schemas.microsoft.com/office/drawing/2014/main" val="991468274"/>
                  </a:ext>
                </a:extLst>
              </a:tr>
              <a:tr h="226178">
                <a:tc>
                  <a:txBody>
                    <a:bodyPr/>
                    <a:lstStyle/>
                    <a:p>
                      <a:pPr algn="ctr">
                        <a:lnSpc>
                          <a:spcPct val="107000"/>
                        </a:lnSpc>
                        <a:spcAft>
                          <a:spcPts val="800"/>
                        </a:spcAft>
                      </a:pPr>
                      <a:r>
                        <a:rPr lang="es-MX" sz="2000" dirty="0">
                          <a:effectLst/>
                        </a:rPr>
                        <a:t>Presentación de Proyecto IMA</a:t>
                      </a:r>
                      <a:endParaRPr lang="es-MX" sz="20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hMerge="1">
                  <a:txBody>
                    <a:bodyPr/>
                    <a:lstStyle/>
                    <a:p>
                      <a:endParaRPr lang="es-MX"/>
                    </a:p>
                  </a:txBody>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es-MX"/>
                    </a:p>
                  </a:txBody>
                  <a:tcPr/>
                </a:tc>
                <a:extLst>
                  <a:ext uri="{0D108BD9-81ED-4DB2-BD59-A6C34878D82A}">
                    <a16:rowId xmlns:a16="http://schemas.microsoft.com/office/drawing/2014/main" val="1407056846"/>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4302232"/>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T w="12700" cap="flat" cmpd="sng" algn="ctr">
                      <a:solidFill>
                        <a:schemeClr val="tx1"/>
                      </a:solidFill>
                      <a:prstDash val="solid"/>
                      <a:round/>
                      <a:headEnd type="none" w="med" len="med"/>
                      <a:tailEnd type="none" w="med" len="med"/>
                    </a:lnT>
                    <a:solidFill>
                      <a:schemeClr val="accent6">
                        <a:lumMod val="75000"/>
                      </a:schemeClr>
                    </a:solidFill>
                  </a:tcPr>
                </a:tc>
                <a:tc gridSpan="7">
                  <a:txBody>
                    <a:bodyPr/>
                    <a:lstStyle/>
                    <a:p>
                      <a:pPr algn="ctr">
                        <a:lnSpc>
                          <a:spcPct val="150000"/>
                        </a:lnSpc>
                        <a:spcAft>
                          <a:spcPts val="800"/>
                        </a:spcAft>
                      </a:pPr>
                      <a:r>
                        <a:rPr lang="es-MX" sz="2000" dirty="0">
                          <a:effectLst/>
                        </a:rPr>
                        <a:t>FINALIZADO</a:t>
                      </a:r>
                      <a:endParaRPr lang="es-MX" sz="2000" dirty="0">
                        <a:effectLst/>
                        <a:latin typeface="Calibri" panose="020F0502020204030204" pitchFamily="34" charset="0"/>
                        <a:ea typeface="Calibri" panose="020F0502020204030204" pitchFamily="34" charset="0"/>
                      </a:endParaRPr>
                    </a:p>
                  </a:txBody>
                  <a:tcPr marL="58489" marR="58489" marT="0" marB="0" anchor="ctr">
                    <a:lnT w="12700" cap="flat" cmpd="sng" algn="ctr">
                      <a:solidFill>
                        <a:schemeClr val="tx1"/>
                      </a:solidFill>
                      <a:prstDash val="solid"/>
                      <a:round/>
                      <a:headEnd type="none" w="med" len="med"/>
                      <a:tailEnd type="none" w="med" len="med"/>
                    </a:lnT>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25973078"/>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7">
                  <a:txBody>
                    <a:bodyPr/>
                    <a:lstStyle/>
                    <a:p>
                      <a:pPr algn="ctr">
                        <a:lnSpc>
                          <a:spcPct val="150000"/>
                        </a:lnSpc>
                        <a:spcAft>
                          <a:spcPts val="800"/>
                        </a:spcAft>
                      </a:pPr>
                      <a:r>
                        <a:rPr lang="es-MX" sz="2000" dirty="0">
                          <a:effectLst/>
                        </a:rPr>
                        <a:t>RETRASOS / DESVIACIONES</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27517689"/>
                  </a:ext>
                </a:extLst>
              </a:tr>
            </a:tbl>
          </a:graphicData>
        </a:graphic>
      </p:graphicFrame>
    </p:spTree>
    <p:extLst>
      <p:ext uri="{BB962C8B-B14F-4D97-AF65-F5344CB8AC3E}">
        <p14:creationId xmlns:p14="http://schemas.microsoft.com/office/powerpoint/2010/main" val="3050247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image1.png" descr="C:\Users\eduardo\Dropbox\Logos\logo_uanl_simple_color.png">
            <a:extLst>
              <a:ext uri="{FF2B5EF4-FFF2-40B4-BE49-F238E27FC236}">
                <a16:creationId xmlns:a16="http://schemas.microsoft.com/office/drawing/2014/main" id="{72F59C65-1241-CA44-0A99-EBF6E34E1A24}"/>
              </a:ext>
            </a:extLst>
          </p:cNvPr>
          <p:cNvPicPr/>
          <p:nvPr/>
        </p:nvPicPr>
        <p:blipFill>
          <a:blip r:embed="rId2"/>
          <a:srcRect/>
          <a:stretch>
            <a:fillRect/>
          </a:stretch>
        </p:blipFill>
        <p:spPr>
          <a:xfrm>
            <a:off x="0" y="0"/>
            <a:ext cx="1978925" cy="2647666"/>
          </a:xfrm>
          <a:prstGeom prst="rect">
            <a:avLst/>
          </a:prstGeom>
          <a:ln/>
        </p:spPr>
      </p:pic>
      <p:pic>
        <p:nvPicPr>
          <p:cNvPr id="10" name="image3.png" descr="C:\Users\eduardo\Dropbox\Logos\Logo FIME SIMPLE.png">
            <a:extLst>
              <a:ext uri="{FF2B5EF4-FFF2-40B4-BE49-F238E27FC236}">
                <a16:creationId xmlns:a16="http://schemas.microsoft.com/office/drawing/2014/main" id="{3B2EC97A-8CDC-32C3-F930-0DC71CB0EB3E}"/>
              </a:ext>
            </a:extLst>
          </p:cNvPr>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1" name="CuadroTexto 10">
            <a:extLst>
              <a:ext uri="{FF2B5EF4-FFF2-40B4-BE49-F238E27FC236}">
                <a16:creationId xmlns:a16="http://schemas.microsoft.com/office/drawing/2014/main" id="{BEDEDD06-F8F7-AAE1-1E58-569B315E6A35}"/>
              </a:ext>
            </a:extLst>
          </p:cNvPr>
          <p:cNvSpPr txBox="1"/>
          <p:nvPr/>
        </p:nvSpPr>
        <p:spPr>
          <a:xfrm>
            <a:off x="2947211" y="212090"/>
            <a:ext cx="6388563" cy="646331"/>
          </a:xfrm>
          <a:prstGeom prst="rect">
            <a:avLst/>
          </a:prstGeom>
          <a:noFill/>
        </p:spPr>
        <p:txBody>
          <a:bodyPr wrap="square" rtlCol="0">
            <a:spAutoFit/>
          </a:bodyPr>
          <a:lstStyle/>
          <a:p>
            <a:pPr algn="ctr"/>
            <a:r>
              <a:rPr lang="es-ES" sz="3600" b="1" dirty="0">
                <a:ln w="0"/>
                <a:effectLst>
                  <a:reflection blurRad="6350" stA="53000" endA="300" endPos="35500" dir="5400000" sy="-90000" algn="bl" rotWithShape="0"/>
                </a:effectLst>
              </a:rPr>
              <a:t>C</a:t>
            </a:r>
            <a:r>
              <a:rPr lang="es-MX" sz="3600" b="1" dirty="0">
                <a:ln w="0"/>
                <a:effectLst>
                  <a:reflection blurRad="6350" stA="53000" endA="300" endPos="35500" dir="5400000" sy="-90000" algn="bl" rotWithShape="0"/>
                </a:effectLst>
              </a:rPr>
              <a:t>ONCLUSIÓN</a:t>
            </a:r>
          </a:p>
        </p:txBody>
      </p:sp>
      <p:sp>
        <p:nvSpPr>
          <p:cNvPr id="2" name="CuadroTexto 1">
            <a:extLst>
              <a:ext uri="{FF2B5EF4-FFF2-40B4-BE49-F238E27FC236}">
                <a16:creationId xmlns:a16="http://schemas.microsoft.com/office/drawing/2014/main" id="{93B78CB7-8483-9F0D-4CA3-58A64110E487}"/>
              </a:ext>
            </a:extLst>
          </p:cNvPr>
          <p:cNvSpPr txBox="1"/>
          <p:nvPr/>
        </p:nvSpPr>
        <p:spPr>
          <a:xfrm>
            <a:off x="2031455" y="1135742"/>
            <a:ext cx="8220074" cy="2015936"/>
          </a:xfrm>
          <a:prstGeom prst="rect">
            <a:avLst/>
          </a:prstGeom>
          <a:noFill/>
        </p:spPr>
        <p:txBody>
          <a:bodyPr wrap="square" rtlCol="0">
            <a:spAutoFit/>
          </a:bodyPr>
          <a:lstStyle/>
          <a:p>
            <a:pPr algn="just"/>
            <a:r>
              <a:rPr lang="es-ES" sz="2500" dirty="0">
                <a:solidFill>
                  <a:srgbClr val="000000"/>
                </a:solidFill>
                <a:latin typeface="Cambria" panose="02040503050406030204" pitchFamily="18" charset="0"/>
                <a:cs typeface="Times New Roman" panose="02020603050405020304" pitchFamily="18" charset="0"/>
              </a:rPr>
              <a:t>Un rack es un apoyo de almacenamiento que genera seguridad y ayuda con la logística de los productos que se manejan en una producción, ya sea con inventarios de materia prima, de productos en proceso, productos terminados,  material de reserva, entre otros. </a:t>
            </a:r>
          </a:p>
        </p:txBody>
      </p:sp>
      <p:sp>
        <p:nvSpPr>
          <p:cNvPr id="3" name="CuadroTexto 2">
            <a:extLst>
              <a:ext uri="{FF2B5EF4-FFF2-40B4-BE49-F238E27FC236}">
                <a16:creationId xmlns:a16="http://schemas.microsoft.com/office/drawing/2014/main" id="{0A0D64AB-AE4F-CF74-0164-FBB0A47D5A33}"/>
              </a:ext>
            </a:extLst>
          </p:cNvPr>
          <p:cNvSpPr txBox="1"/>
          <p:nvPr/>
        </p:nvSpPr>
        <p:spPr>
          <a:xfrm>
            <a:off x="647700" y="3276600"/>
            <a:ext cx="10896600" cy="2785378"/>
          </a:xfrm>
          <a:prstGeom prst="rect">
            <a:avLst/>
          </a:prstGeom>
          <a:noFill/>
        </p:spPr>
        <p:txBody>
          <a:bodyPr wrap="square" rtlCol="0">
            <a:spAutoFit/>
          </a:bodyPr>
          <a:lstStyle/>
          <a:p>
            <a:pPr algn="just"/>
            <a:r>
              <a:rPr lang="es-ES" sz="2500" dirty="0">
                <a:solidFill>
                  <a:srgbClr val="000000"/>
                </a:solidFill>
                <a:latin typeface="Cambria" panose="02040503050406030204" pitchFamily="18" charset="0"/>
                <a:cs typeface="Times New Roman" panose="02020603050405020304" pitchFamily="18" charset="0"/>
              </a:rPr>
              <a:t>Con el diseño de una rack con fácil disposición de despacho que cuente con resistencia a vibraciones en caso de accidentes, choques de las maquinarias de transporte con los racks o materiales, y así no genere derrumbes es una garantía para las empresas de que sus almacenes no tendrán perdidas que no puedan recuperar, y manteniendo la calidad de los productos. Es el mayor beneficio de aportación con la elaboración del diseño para implementarlo en las industrias. </a:t>
            </a:r>
          </a:p>
        </p:txBody>
      </p:sp>
    </p:spTree>
    <p:extLst>
      <p:ext uri="{BB962C8B-B14F-4D97-AF65-F5344CB8AC3E}">
        <p14:creationId xmlns:p14="http://schemas.microsoft.com/office/powerpoint/2010/main" val="321512836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8" name="Elipse 7"/>
          <p:cNvSpPr/>
          <p:nvPr/>
        </p:nvSpPr>
        <p:spPr>
          <a:xfrm>
            <a:off x="4544703" y="1815152"/>
            <a:ext cx="3166281" cy="3111689"/>
          </a:xfrm>
          <a:prstGeom prst="ellipse">
            <a:avLst/>
          </a:prstGeom>
          <a:gradFill>
            <a:gsLst>
              <a:gs pos="0">
                <a:schemeClr val="bg1"/>
              </a:gs>
              <a:gs pos="66000">
                <a:schemeClr val="bg2">
                  <a:lumMod val="90000"/>
                </a:schemeClr>
              </a:gs>
              <a:gs pos="34000">
                <a:schemeClr val="bg2"/>
              </a:gs>
              <a:gs pos="100000">
                <a:schemeClr val="bg2">
                  <a:lumMod val="7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 name="Grupo 8"/>
          <p:cNvGrpSpPr/>
          <p:nvPr/>
        </p:nvGrpSpPr>
        <p:grpSpPr>
          <a:xfrm>
            <a:off x="4360459" y="1583140"/>
            <a:ext cx="3562066" cy="3562066"/>
            <a:chOff x="4360459" y="1583140"/>
            <a:chExt cx="3562066" cy="3562066"/>
          </a:xfrm>
        </p:grpSpPr>
        <p:sp>
          <p:nvSpPr>
            <p:cNvPr id="10" name="Forma libre 9"/>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orma libre 10"/>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gradFill flip="none" rotWithShape="1">
              <a:gsLst>
                <a:gs pos="20000">
                  <a:srgbClr val="FFC000"/>
                </a:gs>
                <a:gs pos="2000">
                  <a:srgbClr val="FF0000"/>
                </a:gs>
                <a:gs pos="38000">
                  <a:srgbClr val="00CC00"/>
                </a:gs>
                <a:gs pos="58000">
                  <a:srgbClr val="0070C0"/>
                </a:gs>
                <a:gs pos="95000">
                  <a:srgbClr val="7030A0"/>
                </a:gs>
                <a:gs pos="77000">
                  <a:srgbClr val="FF006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2" name="CuadroTexto 11"/>
          <p:cNvSpPr txBox="1"/>
          <p:nvPr/>
        </p:nvSpPr>
        <p:spPr>
          <a:xfrm>
            <a:off x="4544702" y="2837285"/>
            <a:ext cx="3166281" cy="1200329"/>
          </a:xfrm>
          <a:prstGeom prst="rect">
            <a:avLst/>
          </a:prstGeom>
          <a:noFill/>
        </p:spPr>
        <p:txBody>
          <a:bodyPr wrap="square" rtlCol="0">
            <a:spAutoFit/>
          </a:bodyPr>
          <a:lstStyle/>
          <a:p>
            <a:pPr algn="ctr"/>
            <a:r>
              <a:rPr lang="es-MX" sz="3600" b="1" dirty="0"/>
              <a:t>GRACIAS POR SU ATENCIÓN</a:t>
            </a:r>
          </a:p>
        </p:txBody>
      </p:sp>
      <p:sp>
        <p:nvSpPr>
          <p:cNvPr id="13" name="CuadroTexto 12"/>
          <p:cNvSpPr txBox="1"/>
          <p:nvPr/>
        </p:nvSpPr>
        <p:spPr>
          <a:xfrm>
            <a:off x="8365921" y="3145061"/>
            <a:ext cx="2906974" cy="584775"/>
          </a:xfrm>
          <a:prstGeom prst="rect">
            <a:avLst/>
          </a:prstGeom>
          <a:noFill/>
        </p:spPr>
        <p:txBody>
          <a:bodyPr wrap="square" rtlCol="0">
            <a:spAutoFit/>
          </a:bodyPr>
          <a:lstStyle/>
          <a:p>
            <a:r>
              <a:rPr lang="es-MX" sz="3200" b="1" dirty="0"/>
              <a:t>¿Duda? </a:t>
            </a:r>
          </a:p>
        </p:txBody>
      </p:sp>
      <p:sp>
        <p:nvSpPr>
          <p:cNvPr id="14" name="CuadroTexto 13"/>
          <p:cNvSpPr txBox="1"/>
          <p:nvPr/>
        </p:nvSpPr>
        <p:spPr>
          <a:xfrm>
            <a:off x="2557071" y="1011698"/>
            <a:ext cx="2906974" cy="584775"/>
          </a:xfrm>
          <a:prstGeom prst="rect">
            <a:avLst/>
          </a:prstGeom>
          <a:noFill/>
        </p:spPr>
        <p:txBody>
          <a:bodyPr wrap="square" rtlCol="0">
            <a:spAutoFit/>
          </a:bodyPr>
          <a:lstStyle/>
          <a:p>
            <a:r>
              <a:rPr lang="es-MX" sz="3200" b="1" dirty="0"/>
              <a:t>¿Preguntas? </a:t>
            </a:r>
          </a:p>
        </p:txBody>
      </p:sp>
      <p:sp>
        <p:nvSpPr>
          <p:cNvPr id="15" name="CuadroTexto 14"/>
          <p:cNvSpPr txBox="1"/>
          <p:nvPr/>
        </p:nvSpPr>
        <p:spPr>
          <a:xfrm>
            <a:off x="1978925" y="5582564"/>
            <a:ext cx="3729511" cy="584775"/>
          </a:xfrm>
          <a:prstGeom prst="rect">
            <a:avLst/>
          </a:prstGeom>
          <a:noFill/>
        </p:spPr>
        <p:txBody>
          <a:bodyPr wrap="square" rtlCol="0">
            <a:spAutoFit/>
          </a:bodyPr>
          <a:lstStyle/>
          <a:p>
            <a:r>
              <a:rPr lang="es-MX" sz="3200" b="1" dirty="0"/>
              <a:t>¿Comentario? </a:t>
            </a:r>
          </a:p>
        </p:txBody>
      </p:sp>
    </p:spTree>
    <p:extLst>
      <p:ext uri="{BB962C8B-B14F-4D97-AF65-F5344CB8AC3E}">
        <p14:creationId xmlns:p14="http://schemas.microsoft.com/office/powerpoint/2010/main" val="4277245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in)">
                                      <p:cBhvr>
                                        <p:cTn id="11" dur="2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360890" y="580289"/>
            <a:ext cx="5745708"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INTRODUCCIÓN</a:t>
            </a:r>
          </a:p>
        </p:txBody>
      </p:sp>
      <p:sp>
        <p:nvSpPr>
          <p:cNvPr id="3" name="CuadroTexto 2">
            <a:extLst>
              <a:ext uri="{FF2B5EF4-FFF2-40B4-BE49-F238E27FC236}">
                <a16:creationId xmlns:a16="http://schemas.microsoft.com/office/drawing/2014/main" id="{14175FE8-5399-5B4D-371D-407F8199A120}"/>
              </a:ext>
            </a:extLst>
          </p:cNvPr>
          <p:cNvSpPr txBox="1"/>
          <p:nvPr/>
        </p:nvSpPr>
        <p:spPr>
          <a:xfrm>
            <a:off x="2096248" y="1617223"/>
            <a:ext cx="7999502" cy="2060885"/>
          </a:xfrm>
          <a:prstGeom prst="rect">
            <a:avLst/>
          </a:prstGeom>
          <a:noFill/>
        </p:spPr>
        <p:txBody>
          <a:bodyPr wrap="square" rtlCol="0">
            <a:spAutoFit/>
          </a:bodyPr>
          <a:lstStyle/>
          <a:p>
            <a:pPr algn="just">
              <a:lnSpc>
                <a:spcPct val="150000"/>
              </a:lnSpc>
              <a:spcAft>
                <a:spcPts val="800"/>
              </a:spcAft>
            </a:pPr>
            <a:r>
              <a:rPr lang="es-MX" sz="2200" dirty="0">
                <a:latin typeface="Cambria" panose="02040503050406030204" pitchFamily="18" charset="0"/>
                <a:cs typeface="Times New Roman" panose="02020603050405020304" pitchFamily="18" charset="0"/>
              </a:rPr>
              <a:t>El principal problema que se desea resolver con esta estructura con resistencia a vibraciones, es la desorganización y pérdida de material que puede presentar una línea de producción con respecto a los componentes que se manejan en la misma.</a:t>
            </a:r>
          </a:p>
        </p:txBody>
      </p:sp>
      <p:sp>
        <p:nvSpPr>
          <p:cNvPr id="4" name="CuadroTexto 3">
            <a:extLst>
              <a:ext uri="{FF2B5EF4-FFF2-40B4-BE49-F238E27FC236}">
                <a16:creationId xmlns:a16="http://schemas.microsoft.com/office/drawing/2014/main" id="{A04BBD4F-28A1-315D-A86D-0602A4AED937}"/>
              </a:ext>
            </a:extLst>
          </p:cNvPr>
          <p:cNvSpPr txBox="1"/>
          <p:nvPr/>
        </p:nvSpPr>
        <p:spPr>
          <a:xfrm>
            <a:off x="699518" y="3767681"/>
            <a:ext cx="10792963" cy="2069028"/>
          </a:xfrm>
          <a:prstGeom prst="rect">
            <a:avLst/>
          </a:prstGeom>
          <a:noFill/>
        </p:spPr>
        <p:txBody>
          <a:bodyPr wrap="square" rtlCol="0">
            <a:spAutoFit/>
          </a:bodyPr>
          <a:lstStyle/>
          <a:p>
            <a:pPr algn="just">
              <a:lnSpc>
                <a:spcPct val="150000"/>
              </a:lnSpc>
            </a:pPr>
            <a:r>
              <a:rPr lang="es-MX" sz="2200" dirty="0">
                <a:latin typeface="Cambria" panose="02040503050406030204" pitchFamily="18" charset="0"/>
                <a:cs typeface="Times New Roman" panose="02020603050405020304" pitchFamily="18" charset="0"/>
              </a:rPr>
              <a:t>Es de suma importancia contar con una estructura que nos ayude a organizar y optimizar </a:t>
            </a:r>
            <a:r>
              <a:rPr lang="es-MX" sz="2200" dirty="0">
                <a:effectLst/>
                <a:latin typeface="Cambria" panose="02040503050406030204" pitchFamily="18" charset="0"/>
                <a:ea typeface="Times New Roman" panose="02020603050405020304" pitchFamily="18" charset="0"/>
                <a:cs typeface="Times New Roman" panose="02020603050405020304" pitchFamily="18" charset="0"/>
              </a:rPr>
              <a:t>los tiempos de operación en nuestras líneas de producción; ya que además de tener un sistema organizado con los materiales que se manejan, también se evitará la pérdida de materiales y los tiempos muertos en producción bajaría notablemente.</a:t>
            </a:r>
            <a:endParaRPr lang="es-MX" sz="2200" dirty="0"/>
          </a:p>
        </p:txBody>
      </p:sp>
    </p:spTree>
    <p:extLst>
      <p:ext uri="{BB962C8B-B14F-4D97-AF65-F5344CB8AC3E}">
        <p14:creationId xmlns:p14="http://schemas.microsoft.com/office/powerpoint/2010/main" val="190288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3370555" y="224948"/>
            <a:ext cx="5541875"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DEFINICIÓN DE PROBLEMAS </a:t>
            </a:r>
          </a:p>
        </p:txBody>
      </p:sp>
      <p:grpSp>
        <p:nvGrpSpPr>
          <p:cNvPr id="30" name="Grupo 29"/>
          <p:cNvGrpSpPr/>
          <p:nvPr/>
        </p:nvGrpSpPr>
        <p:grpSpPr>
          <a:xfrm>
            <a:off x="2226149" y="1285960"/>
            <a:ext cx="6085882" cy="1335981"/>
            <a:chOff x="3648053" y="1404875"/>
            <a:chExt cx="6085882" cy="1335981"/>
          </a:xfrm>
        </p:grpSpPr>
        <p:grpSp>
          <p:nvGrpSpPr>
            <p:cNvPr id="34" name="Grupo 33"/>
            <p:cNvGrpSpPr/>
            <p:nvPr/>
          </p:nvGrpSpPr>
          <p:grpSpPr>
            <a:xfrm>
              <a:off x="8675854" y="1578591"/>
              <a:ext cx="1058081" cy="996875"/>
              <a:chOff x="8675854" y="1578591"/>
              <a:chExt cx="1058081" cy="996875"/>
            </a:xfrm>
          </p:grpSpPr>
          <p:cxnSp>
            <p:nvCxnSpPr>
              <p:cNvPr id="39" name="Conector recto 38"/>
              <p:cNvCxnSpPr/>
              <p:nvPr/>
            </p:nvCxnSpPr>
            <p:spPr>
              <a:xfrm>
                <a:off x="8675854" y="1578591"/>
                <a:ext cx="713806" cy="494274"/>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40" name="Conector recto 39"/>
              <p:cNvCxnSpPr/>
              <p:nvPr/>
            </p:nvCxnSpPr>
            <p:spPr>
              <a:xfrm flipV="1">
                <a:off x="8675854" y="2072866"/>
                <a:ext cx="713806" cy="50260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41" name="Conector recto 40"/>
              <p:cNvCxnSpPr/>
              <p:nvPr/>
            </p:nvCxnSpPr>
            <p:spPr>
              <a:xfrm>
                <a:off x="9389660" y="2072865"/>
                <a:ext cx="344275"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grpSp>
        <p:grpSp>
          <p:nvGrpSpPr>
            <p:cNvPr id="35" name="Grupo 34"/>
            <p:cNvGrpSpPr/>
            <p:nvPr/>
          </p:nvGrpSpPr>
          <p:grpSpPr>
            <a:xfrm>
              <a:off x="3648053" y="1404875"/>
              <a:ext cx="5118567" cy="1335981"/>
              <a:chOff x="3725182" y="2237811"/>
              <a:chExt cx="3177805" cy="1215073"/>
            </a:xfrm>
            <a:solidFill>
              <a:schemeClr val="bg1"/>
            </a:solidFill>
          </p:grpSpPr>
          <p:sp>
            <p:nvSpPr>
              <p:cNvPr id="37" name="Cheurón 36"/>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8" name="Rectángulo redondeado 37"/>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6" name="CuadroTexto 35"/>
            <p:cNvSpPr txBox="1"/>
            <p:nvPr/>
          </p:nvSpPr>
          <p:spPr>
            <a:xfrm>
              <a:off x="4551752" y="1736485"/>
              <a:ext cx="3954574" cy="646331"/>
            </a:xfrm>
            <a:prstGeom prst="rect">
              <a:avLst/>
            </a:prstGeom>
            <a:noFill/>
          </p:spPr>
          <p:txBody>
            <a:bodyPr wrap="square" rtlCol="0">
              <a:spAutoFit/>
            </a:bodyPr>
            <a:lstStyle/>
            <a:p>
              <a:pPr marL="285750" indent="-285750">
                <a:buFont typeface="Arial" panose="020B0604020202020204" pitchFamily="34" charset="0"/>
                <a:buChar char="•"/>
              </a:pPr>
              <a:r>
                <a:rPr lang="es-MX" b="1" dirty="0"/>
                <a:t>Desorganización y falta de logística en almacén. </a:t>
              </a:r>
            </a:p>
          </p:txBody>
        </p:sp>
      </p:grpSp>
      <p:grpSp>
        <p:nvGrpSpPr>
          <p:cNvPr id="46" name="Grupo 45"/>
          <p:cNvGrpSpPr/>
          <p:nvPr/>
        </p:nvGrpSpPr>
        <p:grpSpPr>
          <a:xfrm>
            <a:off x="3893635" y="3068688"/>
            <a:ext cx="6082862" cy="1335981"/>
            <a:chOff x="2204382" y="2903215"/>
            <a:chExt cx="6082862" cy="1335981"/>
          </a:xfrm>
        </p:grpSpPr>
        <p:grpSp>
          <p:nvGrpSpPr>
            <p:cNvPr id="48" name="Grupo 47"/>
            <p:cNvGrpSpPr/>
            <p:nvPr/>
          </p:nvGrpSpPr>
          <p:grpSpPr>
            <a:xfrm rot="10800000">
              <a:off x="2204382" y="3072767"/>
              <a:ext cx="1058081" cy="996875"/>
              <a:chOff x="8675854" y="1578591"/>
              <a:chExt cx="1058081" cy="996875"/>
            </a:xfrm>
          </p:grpSpPr>
          <p:cxnSp>
            <p:nvCxnSpPr>
              <p:cNvPr id="53" name="Conector recto 52"/>
              <p:cNvCxnSpPr/>
              <p:nvPr/>
            </p:nvCxnSpPr>
            <p:spPr>
              <a:xfrm>
                <a:off x="8675854" y="1578591"/>
                <a:ext cx="713806" cy="494274"/>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cxnSp>
            <p:nvCxnSpPr>
              <p:cNvPr id="54" name="Conector recto 53"/>
              <p:cNvCxnSpPr/>
              <p:nvPr/>
            </p:nvCxnSpPr>
            <p:spPr>
              <a:xfrm flipV="1">
                <a:off x="8675854" y="2072866"/>
                <a:ext cx="713806" cy="502600"/>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cxnSp>
            <p:nvCxnSpPr>
              <p:cNvPr id="55" name="Conector recto 54"/>
              <p:cNvCxnSpPr/>
              <p:nvPr/>
            </p:nvCxnSpPr>
            <p:spPr>
              <a:xfrm>
                <a:off x="9389660" y="2072865"/>
                <a:ext cx="344275" cy="0"/>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grpSp>
        <p:grpSp>
          <p:nvGrpSpPr>
            <p:cNvPr id="49" name="Grupo 48"/>
            <p:cNvGrpSpPr/>
            <p:nvPr/>
          </p:nvGrpSpPr>
          <p:grpSpPr>
            <a:xfrm rot="10800000">
              <a:off x="3168677" y="2903215"/>
              <a:ext cx="5118567" cy="1335981"/>
              <a:chOff x="3725182" y="2237811"/>
              <a:chExt cx="3177805" cy="1215073"/>
            </a:xfrm>
            <a:solidFill>
              <a:schemeClr val="bg1"/>
            </a:solidFill>
          </p:grpSpPr>
          <p:sp>
            <p:nvSpPr>
              <p:cNvPr id="51" name="Cheurón 50"/>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2" name="Rectángulo redondeado 51"/>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0" name="CuadroTexto 49"/>
            <p:cNvSpPr txBox="1"/>
            <p:nvPr/>
          </p:nvSpPr>
          <p:spPr>
            <a:xfrm>
              <a:off x="3577532" y="3153350"/>
              <a:ext cx="3645645" cy="923330"/>
            </a:xfrm>
            <a:prstGeom prst="rect">
              <a:avLst/>
            </a:prstGeom>
            <a:noFill/>
          </p:spPr>
          <p:txBody>
            <a:bodyPr wrap="square" rtlCol="0">
              <a:spAutoFit/>
            </a:bodyPr>
            <a:lstStyle/>
            <a:p>
              <a:pPr marL="285750" indent="-285750">
                <a:buFont typeface="Arial" panose="020B0604020202020204" pitchFamily="34" charset="0"/>
                <a:buChar char="•"/>
              </a:pPr>
              <a:r>
                <a:rPr lang="es-MX" b="1" dirty="0"/>
                <a:t>Pérdida de material que puede presentarse en una línea de producción.</a:t>
              </a:r>
            </a:p>
          </p:txBody>
        </p:sp>
      </p:grpSp>
      <p:grpSp>
        <p:nvGrpSpPr>
          <p:cNvPr id="56" name="Grupo 55"/>
          <p:cNvGrpSpPr/>
          <p:nvPr/>
        </p:nvGrpSpPr>
        <p:grpSpPr>
          <a:xfrm>
            <a:off x="2195348" y="4862835"/>
            <a:ext cx="6035884" cy="1335981"/>
            <a:chOff x="3655742" y="4539797"/>
            <a:chExt cx="6035884" cy="1335981"/>
          </a:xfrm>
        </p:grpSpPr>
        <p:grpSp>
          <p:nvGrpSpPr>
            <p:cNvPr id="58" name="Grupo 57"/>
            <p:cNvGrpSpPr/>
            <p:nvPr/>
          </p:nvGrpSpPr>
          <p:grpSpPr>
            <a:xfrm>
              <a:off x="8633545" y="4718713"/>
              <a:ext cx="1058081" cy="996875"/>
              <a:chOff x="8675854" y="1578591"/>
              <a:chExt cx="1058081" cy="996875"/>
            </a:xfrm>
          </p:grpSpPr>
          <p:cxnSp>
            <p:nvCxnSpPr>
              <p:cNvPr id="63" name="Conector recto 62"/>
              <p:cNvCxnSpPr/>
              <p:nvPr/>
            </p:nvCxnSpPr>
            <p:spPr>
              <a:xfrm>
                <a:off x="8675854" y="1578591"/>
                <a:ext cx="713806" cy="49427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4" name="Conector recto 63"/>
              <p:cNvCxnSpPr/>
              <p:nvPr/>
            </p:nvCxnSpPr>
            <p:spPr>
              <a:xfrm flipV="1">
                <a:off x="8675854" y="2072866"/>
                <a:ext cx="713806" cy="50260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5" name="Conector recto 64"/>
              <p:cNvCxnSpPr/>
              <p:nvPr/>
            </p:nvCxnSpPr>
            <p:spPr>
              <a:xfrm>
                <a:off x="9389660" y="2072865"/>
                <a:ext cx="34427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grpSp>
        <p:grpSp>
          <p:nvGrpSpPr>
            <p:cNvPr id="59" name="Grupo 58"/>
            <p:cNvGrpSpPr/>
            <p:nvPr/>
          </p:nvGrpSpPr>
          <p:grpSpPr>
            <a:xfrm>
              <a:off x="3655742" y="4539797"/>
              <a:ext cx="5118567" cy="1335981"/>
              <a:chOff x="3725182" y="2237811"/>
              <a:chExt cx="3177805" cy="1215073"/>
            </a:xfrm>
            <a:solidFill>
              <a:schemeClr val="bg1"/>
            </a:solidFill>
          </p:grpSpPr>
          <p:sp>
            <p:nvSpPr>
              <p:cNvPr id="61" name="Cheurón 60"/>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2" name="Rectángulo redondeado 61"/>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0" name="CuadroTexto 59"/>
            <p:cNvSpPr txBox="1"/>
            <p:nvPr/>
          </p:nvSpPr>
          <p:spPr>
            <a:xfrm>
              <a:off x="4575288" y="4787337"/>
              <a:ext cx="3807911" cy="923330"/>
            </a:xfrm>
            <a:prstGeom prst="rect">
              <a:avLst/>
            </a:prstGeom>
            <a:noFill/>
          </p:spPr>
          <p:txBody>
            <a:bodyPr wrap="square" rtlCol="0">
              <a:spAutoFit/>
            </a:bodyPr>
            <a:lstStyle/>
            <a:p>
              <a:pPr marL="285750" indent="-285750">
                <a:buFont typeface="Arial" panose="020B0604020202020204" pitchFamily="34" charset="0"/>
                <a:buChar char="•"/>
              </a:pPr>
              <a:r>
                <a:rPr lang="es-MX" b="1" dirty="0"/>
                <a:t>Vibraciones en plantas de producción que pueden causar derrumbes de material.</a:t>
              </a:r>
            </a:p>
          </p:txBody>
        </p:sp>
      </p:grpSp>
    </p:spTree>
    <p:extLst>
      <p:ext uri="{BB962C8B-B14F-4D97-AF65-F5344CB8AC3E}">
        <p14:creationId xmlns:p14="http://schemas.microsoft.com/office/powerpoint/2010/main" val="37394255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589020" y="184638"/>
            <a:ext cx="3104944"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JUSTIFICACIÓN</a:t>
            </a:r>
          </a:p>
        </p:txBody>
      </p:sp>
      <p:sp>
        <p:nvSpPr>
          <p:cNvPr id="2" name="CuadroTexto 1">
            <a:extLst>
              <a:ext uri="{FF2B5EF4-FFF2-40B4-BE49-F238E27FC236}">
                <a16:creationId xmlns:a16="http://schemas.microsoft.com/office/drawing/2014/main" id="{F30C65AF-3800-7458-7487-23175439FD01}"/>
              </a:ext>
            </a:extLst>
          </p:cNvPr>
          <p:cNvSpPr txBox="1"/>
          <p:nvPr/>
        </p:nvSpPr>
        <p:spPr>
          <a:xfrm>
            <a:off x="2577548" y="1511524"/>
            <a:ext cx="7036904" cy="4247317"/>
          </a:xfrm>
          <a:prstGeom prst="rect">
            <a:avLst/>
          </a:prstGeom>
          <a:noFill/>
        </p:spPr>
        <p:txBody>
          <a:bodyPr wrap="square" rtlCol="0">
            <a:spAutoFit/>
          </a:bodyPr>
          <a:lstStyle/>
          <a:p>
            <a:pPr algn="just"/>
            <a:r>
              <a:rPr lang="es-MX" sz="3000" dirty="0"/>
              <a:t>Se desea contar con una estructura que ayude a organizar y optimizar los procesos, además de tiempos de operación en las líneas de producción, así al tener un sistema de organizado, se logra reducir pérdida de materiales y daños colaterales, en caso de que haya posibilidad de uno debido a las vibraciones que se presentan en la planta de producción.</a:t>
            </a:r>
          </a:p>
        </p:txBody>
      </p:sp>
    </p:spTree>
    <p:extLst>
      <p:ext uri="{BB962C8B-B14F-4D97-AF65-F5344CB8AC3E}">
        <p14:creationId xmlns:p14="http://schemas.microsoft.com/office/powerpoint/2010/main" val="3539456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972648" y="300251"/>
            <a:ext cx="2337688"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OBJETIVOS</a:t>
            </a:r>
          </a:p>
        </p:txBody>
      </p:sp>
      <p:grpSp>
        <p:nvGrpSpPr>
          <p:cNvPr id="35" name="Grupo 34"/>
          <p:cNvGrpSpPr/>
          <p:nvPr/>
        </p:nvGrpSpPr>
        <p:grpSpPr>
          <a:xfrm>
            <a:off x="-66675" y="4886953"/>
            <a:ext cx="2627214" cy="2200773"/>
            <a:chOff x="2976904" y="3912808"/>
            <a:chExt cx="2627214" cy="2200773"/>
          </a:xfrm>
        </p:grpSpPr>
        <p:pic>
          <p:nvPicPr>
            <p:cNvPr id="36" name="Imagen 35"/>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19361" t="13352" r="11990" b="9213"/>
            <a:stretch/>
          </p:blipFill>
          <p:spPr>
            <a:xfrm>
              <a:off x="3170186" y="3912808"/>
              <a:ext cx="2347415" cy="1733266"/>
            </a:xfrm>
            <a:prstGeom prst="rect">
              <a:avLst/>
            </a:prstGeom>
          </p:spPr>
        </p:pic>
        <p:sp>
          <p:nvSpPr>
            <p:cNvPr id="37" name="Rectángulo 36"/>
            <p:cNvSpPr/>
            <p:nvPr/>
          </p:nvSpPr>
          <p:spPr>
            <a:xfrm>
              <a:off x="2976904" y="5713471"/>
              <a:ext cx="2627214" cy="400110"/>
            </a:xfrm>
            <a:prstGeom prst="rect">
              <a:avLst/>
            </a:prstGeom>
          </p:spPr>
          <p:txBody>
            <a:bodyPr wrap="square">
              <a:spAutoFit/>
            </a:bodyPr>
            <a:lstStyle/>
            <a:p>
              <a:pPr algn="ctr"/>
              <a:r>
                <a:rPr lang="es-MX" sz="2000" b="1" dirty="0">
                  <a:solidFill>
                    <a:srgbClr val="000000"/>
                  </a:solidFill>
                  <a:ea typeface="Times New Roman" panose="02020603050405020304" pitchFamily="18" charset="0"/>
                  <a:cs typeface="Times New Roman" panose="02020603050405020304" pitchFamily="18" charset="0"/>
                </a:rPr>
                <a:t>.</a:t>
              </a:r>
              <a:endParaRPr lang="es-MX" sz="2000" b="1" dirty="0"/>
            </a:p>
          </p:txBody>
        </p:sp>
      </p:grpSp>
      <p:pic>
        <p:nvPicPr>
          <p:cNvPr id="39" name="Imagen 38"/>
          <p:cNvPicPr>
            <a:picLocks noChangeAspect="1"/>
          </p:cNvPicPr>
          <p:nvPr/>
        </p:nvPicPr>
        <p:blipFill rotWithShape="1">
          <a:blip r:embed="rId7">
            <a:extLst>
              <a:ext uri="{BEBA8EAE-BF5A-486C-A8C5-ECC9F3942E4B}">
                <a14:imgProps xmlns:a14="http://schemas.microsoft.com/office/drawing/2010/main">
                  <a14:imgLayer r:embed="rId8">
                    <a14:imgEffect>
                      <a14:backgroundRemoval t="9778" b="99556" l="9259" r="95370">
                        <a14:foregroundMark x1="34259" y1="72444" x2="42593" y2="54667"/>
                        <a14:foregroundMark x1="43981" y1="71111" x2="47685" y2="60000"/>
                        <a14:foregroundMark x1="75926" y1="67111" x2="69907" y2="60889"/>
                        <a14:foregroundMark x1="77778" y1="58222" x2="75463" y2="53778"/>
                        <a14:foregroundMark x1="60648" y1="63556" x2="59259" y2="52000"/>
                      </a14:backgroundRemoval>
                    </a14:imgEffect>
                  </a14:imgLayer>
                </a14:imgProps>
              </a:ext>
            </a:extLst>
          </a:blip>
          <a:srcRect l="7909" t="9406" r="5855" b="8446"/>
          <a:stretch/>
        </p:blipFill>
        <p:spPr>
          <a:xfrm>
            <a:off x="9578830" y="3129999"/>
            <a:ext cx="1774210" cy="1760561"/>
          </a:xfrm>
          <a:prstGeom prst="rect">
            <a:avLst/>
          </a:prstGeom>
        </p:spPr>
      </p:pic>
      <p:sp>
        <p:nvSpPr>
          <p:cNvPr id="2" name="CuadroTexto 1">
            <a:extLst>
              <a:ext uri="{FF2B5EF4-FFF2-40B4-BE49-F238E27FC236}">
                <a16:creationId xmlns:a16="http://schemas.microsoft.com/office/drawing/2014/main" id="{E71DECD6-0819-5338-933C-24C5BB2BD384}"/>
              </a:ext>
            </a:extLst>
          </p:cNvPr>
          <p:cNvSpPr txBox="1"/>
          <p:nvPr/>
        </p:nvSpPr>
        <p:spPr>
          <a:xfrm>
            <a:off x="2065442" y="946582"/>
            <a:ext cx="8199980" cy="2123658"/>
          </a:xfrm>
          <a:prstGeom prst="rect">
            <a:avLst/>
          </a:prstGeom>
          <a:noFill/>
        </p:spPr>
        <p:txBody>
          <a:bodyPr wrap="square" rtlCol="0">
            <a:spAutoFit/>
          </a:bodyPr>
          <a:lstStyle/>
          <a:p>
            <a:r>
              <a:rPr lang="es-MX" sz="2200" dirty="0">
                <a:latin typeface="Cambria" panose="02040503050406030204" pitchFamily="18" charset="0"/>
              </a:rPr>
              <a:t>Objetivo general</a:t>
            </a:r>
          </a:p>
          <a:p>
            <a:endParaRPr lang="es-MX" sz="2200" dirty="0">
              <a:latin typeface="Cambria" panose="02040503050406030204" pitchFamily="18" charset="0"/>
            </a:endParaRPr>
          </a:p>
          <a:p>
            <a:r>
              <a:rPr lang="es-MX" sz="2200" dirty="0">
                <a:latin typeface="Cambria" panose="02040503050406030204" pitchFamily="18" charset="0"/>
              </a:rPr>
              <a:t>Diseño de un sistema de rack o estantería industrial optimo que cumpla con los estándares de almacenamiento en procesos industriales estándares que utilizan los pallets para la </a:t>
            </a:r>
            <a:r>
              <a:rPr lang="es-MX" sz="2200" dirty="0">
                <a:effectLst/>
                <a:latin typeface="Cambria" panose="02040503050406030204" pitchFamily="18" charset="0"/>
                <a:ea typeface="Calibri" panose="020F0502020204030204" pitchFamily="34" charset="0"/>
              </a:rPr>
              <a:t>movilización y transporte de sus stocks.</a:t>
            </a:r>
          </a:p>
        </p:txBody>
      </p:sp>
      <p:sp>
        <p:nvSpPr>
          <p:cNvPr id="3" name="CuadroTexto 2">
            <a:extLst>
              <a:ext uri="{FF2B5EF4-FFF2-40B4-BE49-F238E27FC236}">
                <a16:creationId xmlns:a16="http://schemas.microsoft.com/office/drawing/2014/main" id="{431077CC-46AC-221A-FC2B-D1A921BAAC53}"/>
              </a:ext>
            </a:extLst>
          </p:cNvPr>
          <p:cNvSpPr txBox="1"/>
          <p:nvPr/>
        </p:nvSpPr>
        <p:spPr>
          <a:xfrm>
            <a:off x="2489549" y="3200589"/>
            <a:ext cx="7775873" cy="3657411"/>
          </a:xfrm>
          <a:prstGeom prst="rect">
            <a:avLst/>
          </a:prstGeom>
          <a:noFill/>
        </p:spPr>
        <p:txBody>
          <a:bodyPr wrap="square" rtlCol="0">
            <a:spAutoFit/>
          </a:bodyPr>
          <a:lstStyle/>
          <a:p>
            <a:r>
              <a:rPr lang="es-MX" sz="2200" dirty="0"/>
              <a:t>Objetivos específicos</a:t>
            </a: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Mejorar el diseño de racks.</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Simular el diseño del rack. </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Comprobar el cumplimiento de la hipótesis planteada.</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Mostrar el funcionamiento y beneficio del desarrollo del presente proyecto.</a:t>
            </a:r>
            <a:endParaRPr lang="es-MX" sz="2200" dirty="0">
              <a:effectLst/>
              <a:latin typeface="Noto Sans Symbols"/>
              <a:ea typeface="Noto Sans Symbols"/>
              <a:cs typeface="Noto Sans Symbols"/>
            </a:endParaRPr>
          </a:p>
          <a:p>
            <a:endParaRPr lang="es-MX" dirty="0"/>
          </a:p>
        </p:txBody>
      </p:sp>
    </p:spTree>
    <p:extLst>
      <p:ext uri="{BB962C8B-B14F-4D97-AF65-F5344CB8AC3E}">
        <p14:creationId xmlns:p14="http://schemas.microsoft.com/office/powerpoint/2010/main" val="2873190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500" fill="hold"/>
                                        <p:tgtEl>
                                          <p:spTgt spid="39"/>
                                        </p:tgtEl>
                                        <p:attrNameLst>
                                          <p:attrName>ppt_w</p:attrName>
                                        </p:attrNameLst>
                                      </p:cBhvr>
                                      <p:tavLst>
                                        <p:tav tm="0">
                                          <p:val>
                                            <p:fltVal val="0"/>
                                          </p:val>
                                        </p:tav>
                                        <p:tav tm="100000">
                                          <p:val>
                                            <p:strVal val="#ppt_w"/>
                                          </p:val>
                                        </p:tav>
                                      </p:tavLst>
                                    </p:anim>
                                    <p:anim calcmode="lin" valueType="num">
                                      <p:cBhvr>
                                        <p:cTn id="27" dur="500" fill="hold"/>
                                        <p:tgtEl>
                                          <p:spTgt spid="39"/>
                                        </p:tgtEl>
                                        <p:attrNameLst>
                                          <p:attrName>ppt_h</p:attrName>
                                        </p:attrNameLst>
                                      </p:cBhvr>
                                      <p:tavLst>
                                        <p:tav tm="0">
                                          <p:val>
                                            <p:fltVal val="0"/>
                                          </p:val>
                                        </p:tav>
                                        <p:tav tm="100000">
                                          <p:val>
                                            <p:strVal val="#ppt_h"/>
                                          </p:val>
                                        </p:tav>
                                      </p:tavLst>
                                    </p:anim>
                                    <p:animEffect transition="in" filter="fade">
                                      <p:cBhvr>
                                        <p:cTn id="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754326"/>
          </a:xfrm>
          <a:prstGeom prst="rect">
            <a:avLst/>
          </a:prstGeom>
          <a:noFill/>
        </p:spPr>
        <p:txBody>
          <a:bodyPr wrap="square" rtlCol="0">
            <a:spAutoFit/>
          </a:bodyPr>
          <a:lstStyle/>
          <a:p>
            <a:pPr algn="ctr"/>
            <a:r>
              <a:rPr lang="es-MX" sz="3600" b="1" dirty="0">
                <a:ln w="0"/>
                <a:effectLst>
                  <a:reflection blurRad="6350" stA="53000" endA="300" endPos="35500" dir="5400000" sy="-90000" algn="bl" rotWithShape="0"/>
                </a:effectLst>
              </a:rPr>
              <a:t>METODOLOGIA DE INVESTIGACIÓN Y REDACCIÓN</a:t>
            </a:r>
          </a:p>
          <a:p>
            <a:pPr algn="ctr"/>
            <a:endParaRPr lang="es-MX" sz="3600" b="1" dirty="0">
              <a:ln w="0"/>
              <a:effectLst>
                <a:reflection blurRad="6350" stA="53000" endA="300" endPos="35500" dir="5400000" sy="-90000" algn="bl" rotWithShape="0"/>
              </a:effectLst>
              <a:latin typeface="+mj-lt"/>
            </a:endParaRPr>
          </a:p>
        </p:txBody>
      </p:sp>
      <p:sp>
        <p:nvSpPr>
          <p:cNvPr id="2" name="CuadroTexto 1">
            <a:extLst>
              <a:ext uri="{FF2B5EF4-FFF2-40B4-BE49-F238E27FC236}">
                <a16:creationId xmlns:a16="http://schemas.microsoft.com/office/drawing/2014/main" id="{8E1B081C-FB62-98A0-0192-3E736F41033F}"/>
              </a:ext>
            </a:extLst>
          </p:cNvPr>
          <p:cNvSpPr txBox="1"/>
          <p:nvPr/>
        </p:nvSpPr>
        <p:spPr>
          <a:xfrm>
            <a:off x="2031454" y="1949474"/>
            <a:ext cx="8220074" cy="2123658"/>
          </a:xfrm>
          <a:prstGeom prst="rect">
            <a:avLst/>
          </a:prstGeom>
          <a:noFill/>
        </p:spPr>
        <p:txBody>
          <a:bodyPr wrap="square" rtlCol="0">
            <a:spAutoFit/>
          </a:bodyPr>
          <a:lstStyle/>
          <a:p>
            <a:pPr algn="just"/>
            <a:r>
              <a:rPr lang="es-ES" sz="2200" dirty="0">
                <a:solidFill>
                  <a:srgbClr val="000000"/>
                </a:solidFill>
                <a:latin typeface="Cambria" panose="02040503050406030204" pitchFamily="18" charset="0"/>
                <a:cs typeface="Times New Roman" panose="02020603050405020304" pitchFamily="18" charset="0"/>
              </a:rPr>
              <a:t>Para llevar acabo esta aplicación, se formulo por método deductivo para obtener las conclusiones de este caso en particular y se implemento una investigación aplicada para resolver un problema practico en la logística, así como una investigación de acción que se basa en unir la teoría con la practica a través de la aplicación. Por lo cual se puede representar como una metodología experimental.</a:t>
            </a:r>
          </a:p>
        </p:txBody>
      </p:sp>
      <p:sp>
        <p:nvSpPr>
          <p:cNvPr id="9" name="CuadroTexto 8">
            <a:extLst>
              <a:ext uri="{FF2B5EF4-FFF2-40B4-BE49-F238E27FC236}">
                <a16:creationId xmlns:a16="http://schemas.microsoft.com/office/drawing/2014/main" id="{1D133FB7-B3A9-2D0F-4628-BCC3A878AC1A}"/>
              </a:ext>
            </a:extLst>
          </p:cNvPr>
          <p:cNvSpPr txBox="1"/>
          <p:nvPr/>
        </p:nvSpPr>
        <p:spPr>
          <a:xfrm>
            <a:off x="633142" y="4439777"/>
            <a:ext cx="11196907" cy="1446550"/>
          </a:xfrm>
          <a:prstGeom prst="rect">
            <a:avLst/>
          </a:prstGeom>
          <a:noFill/>
        </p:spPr>
        <p:txBody>
          <a:bodyPr wrap="square" rtlCol="0">
            <a:spAutoFit/>
          </a:bodyPr>
          <a:lstStyle/>
          <a:p>
            <a:pPr algn="just"/>
            <a:r>
              <a:rPr lang="es-ES" sz="2200" dirty="0">
                <a:solidFill>
                  <a:srgbClr val="000000"/>
                </a:solidFill>
                <a:latin typeface="Cambria" panose="02040503050406030204" pitchFamily="18" charset="0"/>
                <a:cs typeface="Times New Roman" panose="02020603050405020304" pitchFamily="18" charset="0"/>
              </a:rPr>
              <a:t>Con</a:t>
            </a:r>
            <a:r>
              <a:rPr lang="es-MX" sz="2200" dirty="0">
                <a:solidFill>
                  <a:srgbClr val="000000"/>
                </a:solidFill>
                <a:latin typeface="Cambria" panose="02040503050406030204" pitchFamily="18" charset="0"/>
                <a:cs typeface="Times New Roman" panose="02020603050405020304" pitchFamily="18" charset="0"/>
              </a:rPr>
              <a:t> la metodología experimental,</a:t>
            </a:r>
            <a:r>
              <a:rPr lang="es-ES" sz="2200" dirty="0">
                <a:solidFill>
                  <a:srgbClr val="000000"/>
                </a:solidFill>
                <a:latin typeface="Cambria" panose="02040503050406030204" pitchFamily="18" charset="0"/>
                <a:cs typeface="Times New Roman" panose="02020603050405020304" pitchFamily="18" charset="0"/>
              </a:rPr>
              <a:t> se procederá a conocer los tipos de rack  y sus funciones.</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Propósito de Estudio  </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Descripción del procedimiento  </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Tipos de resultados evaluados</a:t>
            </a:r>
            <a:r>
              <a:rPr lang="es-MX" sz="2200" dirty="0">
                <a:solidFill>
                  <a:srgbClr val="000000"/>
                </a:solidFill>
                <a:latin typeface="Cambria" panose="02040503050406030204" pitchFamily="18" charset="0"/>
                <a:cs typeface="Times New Roman" panose="02020603050405020304" pitchFamily="18" charset="0"/>
              </a:rPr>
              <a:t> </a:t>
            </a:r>
            <a:endParaRPr lang="es-MX" sz="2200" dirty="0"/>
          </a:p>
        </p:txBody>
      </p:sp>
    </p:spTree>
    <p:extLst>
      <p:ext uri="{BB962C8B-B14F-4D97-AF65-F5344CB8AC3E}">
        <p14:creationId xmlns:p14="http://schemas.microsoft.com/office/powerpoint/2010/main" val="30097627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rPr>
              <a:t>METODOLOGIA EXPERIMENTAL</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2" name="CuadroTexto 1">
            <a:extLst>
              <a:ext uri="{FF2B5EF4-FFF2-40B4-BE49-F238E27FC236}">
                <a16:creationId xmlns:a16="http://schemas.microsoft.com/office/drawing/2014/main" id="{F242948B-4CEC-B863-2970-3FC286CCD433}"/>
              </a:ext>
            </a:extLst>
          </p:cNvPr>
          <p:cNvSpPr txBox="1"/>
          <p:nvPr/>
        </p:nvSpPr>
        <p:spPr>
          <a:xfrm>
            <a:off x="725376" y="2757133"/>
            <a:ext cx="5514975" cy="3170099"/>
          </a:xfrm>
          <a:prstGeom prst="rect">
            <a:avLst/>
          </a:prstGeom>
          <a:noFill/>
        </p:spPr>
        <p:txBody>
          <a:bodyPr wrap="square" rtlCol="0">
            <a:spAutoFit/>
          </a:bodyPr>
          <a:lstStyle/>
          <a:p>
            <a:pPr algn="just"/>
            <a:r>
              <a:rPr lang="es-MX" sz="25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 propósito de este estudio es desarrollar un diseño de rack que cumpla con los estándares de almacenamiento y condiciones de uso, al cual se desarrollara para el almacenamiento de inventarios o stocks movilizados y transportados en pallets.</a:t>
            </a:r>
          </a:p>
        </p:txBody>
      </p:sp>
      <p:grpSp>
        <p:nvGrpSpPr>
          <p:cNvPr id="3" name="Grupo 2">
            <a:extLst>
              <a:ext uri="{FF2B5EF4-FFF2-40B4-BE49-F238E27FC236}">
                <a16:creationId xmlns:a16="http://schemas.microsoft.com/office/drawing/2014/main" id="{F9542BA5-F742-28A9-753F-228B34F7F8EE}"/>
              </a:ext>
            </a:extLst>
          </p:cNvPr>
          <p:cNvGrpSpPr/>
          <p:nvPr/>
        </p:nvGrpSpPr>
        <p:grpSpPr>
          <a:xfrm>
            <a:off x="6723175" y="2659541"/>
            <a:ext cx="4743449" cy="3850655"/>
            <a:chOff x="6723175" y="2659541"/>
            <a:chExt cx="4743449" cy="3850655"/>
          </a:xfrm>
        </p:grpSpPr>
        <p:pic>
          <p:nvPicPr>
            <p:cNvPr id="12" name="Imagen 11">
              <a:extLst>
                <a:ext uri="{FF2B5EF4-FFF2-40B4-BE49-F238E27FC236}">
                  <a16:creationId xmlns:a16="http://schemas.microsoft.com/office/drawing/2014/main" id="{81E8009C-237F-68F5-359C-6ED9B163224C}"/>
                </a:ext>
              </a:extLst>
            </p:cNvPr>
            <p:cNvPicPr>
              <a:picLocks noChangeAspect="1"/>
            </p:cNvPicPr>
            <p:nvPr/>
          </p:nvPicPr>
          <p:blipFill>
            <a:blip r:embed="rId5"/>
            <a:stretch>
              <a:fillRect/>
            </a:stretch>
          </p:blipFill>
          <p:spPr>
            <a:xfrm>
              <a:off x="6723175" y="2659541"/>
              <a:ext cx="4743449" cy="3365285"/>
            </a:xfrm>
            <a:prstGeom prst="rect">
              <a:avLst/>
            </a:prstGeom>
          </p:spPr>
        </p:pic>
        <p:sp>
          <p:nvSpPr>
            <p:cNvPr id="14" name="CuadroTexto 13">
              <a:extLst>
                <a:ext uri="{FF2B5EF4-FFF2-40B4-BE49-F238E27FC236}">
                  <a16:creationId xmlns:a16="http://schemas.microsoft.com/office/drawing/2014/main" id="{248CFE7C-1947-C506-7EE0-DC08AB994BB2}"/>
                </a:ext>
              </a:extLst>
            </p:cNvPr>
            <p:cNvSpPr txBox="1"/>
            <p:nvPr/>
          </p:nvSpPr>
          <p:spPr>
            <a:xfrm>
              <a:off x="7599474" y="6140864"/>
              <a:ext cx="2990850" cy="369332"/>
            </a:xfrm>
            <a:prstGeom prst="rect">
              <a:avLst/>
            </a:prstGeom>
            <a:noFill/>
          </p:spPr>
          <p:txBody>
            <a:bodyPr wrap="square" rtlCol="0">
              <a:spAutoFit/>
            </a:bodyPr>
            <a:lstStyle/>
            <a:p>
              <a:r>
                <a:rPr lang="es-ES" dirty="0"/>
                <a:t>Imagen 1. Pallet Seleccionado</a:t>
              </a:r>
              <a:endParaRPr lang="es-MX" dirty="0"/>
            </a:p>
          </p:txBody>
        </p:sp>
      </p:grpSp>
    </p:spTree>
    <p:extLst>
      <p:ext uri="{BB962C8B-B14F-4D97-AF65-F5344CB8AC3E}">
        <p14:creationId xmlns:p14="http://schemas.microsoft.com/office/powerpoint/2010/main" val="20898263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rPr>
              <a:t>METODOLOGIA EXPERIMENTAL</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grpSp>
        <p:nvGrpSpPr>
          <p:cNvPr id="8" name="Grupo 7">
            <a:extLst>
              <a:ext uri="{FF2B5EF4-FFF2-40B4-BE49-F238E27FC236}">
                <a16:creationId xmlns:a16="http://schemas.microsoft.com/office/drawing/2014/main" id="{EED577F0-8324-4BB1-AAD7-81D927799DAD}"/>
              </a:ext>
            </a:extLst>
          </p:cNvPr>
          <p:cNvGrpSpPr/>
          <p:nvPr/>
        </p:nvGrpSpPr>
        <p:grpSpPr>
          <a:xfrm>
            <a:off x="237869" y="3963674"/>
            <a:ext cx="3921859" cy="2699178"/>
            <a:chOff x="237869" y="3963674"/>
            <a:chExt cx="3921859" cy="2699178"/>
          </a:xfrm>
        </p:grpSpPr>
        <p:pic>
          <p:nvPicPr>
            <p:cNvPr id="11" name="Imagen 10">
              <a:extLst>
                <a:ext uri="{FF2B5EF4-FFF2-40B4-BE49-F238E27FC236}">
                  <a16:creationId xmlns:a16="http://schemas.microsoft.com/office/drawing/2014/main" id="{480701CF-4A78-B9F9-22A3-72CD2E927845}"/>
                </a:ext>
              </a:extLst>
            </p:cNvPr>
            <p:cNvPicPr>
              <a:picLocks noChangeAspect="1"/>
            </p:cNvPicPr>
            <p:nvPr/>
          </p:nvPicPr>
          <p:blipFill>
            <a:blip r:embed="rId5"/>
            <a:stretch>
              <a:fillRect/>
            </a:stretch>
          </p:blipFill>
          <p:spPr>
            <a:xfrm>
              <a:off x="237869" y="3963674"/>
              <a:ext cx="3921859" cy="2305011"/>
            </a:xfrm>
            <a:prstGeom prst="rect">
              <a:avLst/>
            </a:prstGeom>
          </p:spPr>
        </p:pic>
        <p:sp>
          <p:nvSpPr>
            <p:cNvPr id="3" name="CuadroTexto 2">
              <a:extLst>
                <a:ext uri="{FF2B5EF4-FFF2-40B4-BE49-F238E27FC236}">
                  <a16:creationId xmlns:a16="http://schemas.microsoft.com/office/drawing/2014/main" id="{FDA1A892-00AD-0CE4-6BF6-02953EEDF1AC}"/>
                </a:ext>
              </a:extLst>
            </p:cNvPr>
            <p:cNvSpPr txBox="1"/>
            <p:nvPr/>
          </p:nvSpPr>
          <p:spPr>
            <a:xfrm>
              <a:off x="378566" y="6293520"/>
              <a:ext cx="3747179" cy="369332"/>
            </a:xfrm>
            <a:prstGeom prst="rect">
              <a:avLst/>
            </a:prstGeom>
            <a:noFill/>
          </p:spPr>
          <p:txBody>
            <a:bodyPr wrap="square" rtlCol="0">
              <a:spAutoFit/>
            </a:bodyPr>
            <a:lstStyle/>
            <a:p>
              <a:r>
                <a:rPr lang="es-ES" dirty="0"/>
                <a:t>Imagen 2. Rack para uso de Pallets</a:t>
              </a:r>
              <a:endParaRPr lang="es-MX" dirty="0"/>
            </a:p>
          </p:txBody>
        </p:sp>
      </p:grpSp>
      <p:grpSp>
        <p:nvGrpSpPr>
          <p:cNvPr id="2" name="Grupo 1">
            <a:extLst>
              <a:ext uri="{FF2B5EF4-FFF2-40B4-BE49-F238E27FC236}">
                <a16:creationId xmlns:a16="http://schemas.microsoft.com/office/drawing/2014/main" id="{2AB01CE0-0ED0-76F9-86DD-1E236D30E07B}"/>
              </a:ext>
            </a:extLst>
          </p:cNvPr>
          <p:cNvGrpSpPr/>
          <p:nvPr/>
        </p:nvGrpSpPr>
        <p:grpSpPr>
          <a:xfrm>
            <a:off x="3808126" y="1498177"/>
            <a:ext cx="4575747" cy="2777043"/>
            <a:chOff x="3808126" y="1498177"/>
            <a:chExt cx="4575747" cy="2777043"/>
          </a:xfrm>
        </p:grpSpPr>
        <p:pic>
          <p:nvPicPr>
            <p:cNvPr id="9" name="Imagen 8">
              <a:extLst>
                <a:ext uri="{FF2B5EF4-FFF2-40B4-BE49-F238E27FC236}">
                  <a16:creationId xmlns:a16="http://schemas.microsoft.com/office/drawing/2014/main" id="{3CFA9803-2517-68D2-A1EF-F91C01BD76A2}"/>
                </a:ext>
              </a:extLst>
            </p:cNvPr>
            <p:cNvPicPr>
              <a:picLocks noChangeAspect="1"/>
            </p:cNvPicPr>
            <p:nvPr/>
          </p:nvPicPr>
          <p:blipFill>
            <a:blip r:embed="rId6"/>
            <a:stretch>
              <a:fillRect/>
            </a:stretch>
          </p:blipFill>
          <p:spPr>
            <a:xfrm>
              <a:off x="3808126" y="1498177"/>
              <a:ext cx="4575747" cy="2305011"/>
            </a:xfrm>
            <a:prstGeom prst="rect">
              <a:avLst/>
            </a:prstGeom>
          </p:spPr>
        </p:pic>
        <p:sp>
          <p:nvSpPr>
            <p:cNvPr id="13" name="CuadroTexto 12">
              <a:extLst>
                <a:ext uri="{FF2B5EF4-FFF2-40B4-BE49-F238E27FC236}">
                  <a16:creationId xmlns:a16="http://schemas.microsoft.com/office/drawing/2014/main" id="{538244F8-7F04-022C-99FC-FA7FA7C75F2C}"/>
                </a:ext>
              </a:extLst>
            </p:cNvPr>
            <p:cNvSpPr txBox="1"/>
            <p:nvPr/>
          </p:nvSpPr>
          <p:spPr>
            <a:xfrm>
              <a:off x="4267901" y="3905888"/>
              <a:ext cx="3747179" cy="369332"/>
            </a:xfrm>
            <a:prstGeom prst="rect">
              <a:avLst/>
            </a:prstGeom>
            <a:noFill/>
          </p:spPr>
          <p:txBody>
            <a:bodyPr wrap="square" rtlCol="0">
              <a:spAutoFit/>
            </a:bodyPr>
            <a:lstStyle/>
            <a:p>
              <a:r>
                <a:rPr lang="es-ES" dirty="0"/>
                <a:t>Imagen 3. Rack para uso de Pallets</a:t>
              </a:r>
              <a:endParaRPr lang="es-MX" dirty="0"/>
            </a:p>
          </p:txBody>
        </p:sp>
      </p:grpSp>
      <p:grpSp>
        <p:nvGrpSpPr>
          <p:cNvPr id="10" name="Grupo 9">
            <a:extLst>
              <a:ext uri="{FF2B5EF4-FFF2-40B4-BE49-F238E27FC236}">
                <a16:creationId xmlns:a16="http://schemas.microsoft.com/office/drawing/2014/main" id="{300DB3B5-C1A9-4005-4464-37106E91A785}"/>
              </a:ext>
            </a:extLst>
          </p:cNvPr>
          <p:cNvGrpSpPr/>
          <p:nvPr/>
        </p:nvGrpSpPr>
        <p:grpSpPr>
          <a:xfrm>
            <a:off x="8258175" y="3905888"/>
            <a:ext cx="3747179" cy="2761841"/>
            <a:chOff x="8258175" y="3905888"/>
            <a:chExt cx="3747179" cy="2761841"/>
          </a:xfrm>
        </p:grpSpPr>
        <p:pic>
          <p:nvPicPr>
            <p:cNvPr id="6" name="Imagen 5">
              <a:extLst>
                <a:ext uri="{FF2B5EF4-FFF2-40B4-BE49-F238E27FC236}">
                  <a16:creationId xmlns:a16="http://schemas.microsoft.com/office/drawing/2014/main" id="{A2BCB798-3A40-3C49-2EA2-6F364100FD60}"/>
                </a:ext>
              </a:extLst>
            </p:cNvPr>
            <p:cNvPicPr>
              <a:picLocks noChangeAspect="1"/>
            </p:cNvPicPr>
            <p:nvPr/>
          </p:nvPicPr>
          <p:blipFill>
            <a:blip r:embed="rId7"/>
            <a:stretch>
              <a:fillRect/>
            </a:stretch>
          </p:blipFill>
          <p:spPr>
            <a:xfrm>
              <a:off x="8258175" y="3905888"/>
              <a:ext cx="3555259" cy="2358842"/>
            </a:xfrm>
            <a:prstGeom prst="rect">
              <a:avLst/>
            </a:prstGeom>
          </p:spPr>
        </p:pic>
        <p:sp>
          <p:nvSpPr>
            <p:cNvPr id="14" name="CuadroTexto 13">
              <a:extLst>
                <a:ext uri="{FF2B5EF4-FFF2-40B4-BE49-F238E27FC236}">
                  <a16:creationId xmlns:a16="http://schemas.microsoft.com/office/drawing/2014/main" id="{8335079F-E203-B964-90CB-7BC15008DD74}"/>
                </a:ext>
              </a:extLst>
            </p:cNvPr>
            <p:cNvSpPr txBox="1"/>
            <p:nvPr/>
          </p:nvSpPr>
          <p:spPr>
            <a:xfrm>
              <a:off x="8258175" y="6298397"/>
              <a:ext cx="3747179" cy="369332"/>
            </a:xfrm>
            <a:prstGeom prst="rect">
              <a:avLst/>
            </a:prstGeom>
            <a:noFill/>
          </p:spPr>
          <p:txBody>
            <a:bodyPr wrap="square" rtlCol="0">
              <a:spAutoFit/>
            </a:bodyPr>
            <a:lstStyle/>
            <a:p>
              <a:r>
                <a:rPr lang="es-ES" dirty="0"/>
                <a:t>Imagen 4. Rack para uso de Pallets</a:t>
              </a:r>
              <a:endParaRPr lang="es-MX" dirty="0"/>
            </a:p>
          </p:txBody>
        </p:sp>
      </p:grpSp>
    </p:spTree>
    <p:extLst>
      <p:ext uri="{BB962C8B-B14F-4D97-AF65-F5344CB8AC3E}">
        <p14:creationId xmlns:p14="http://schemas.microsoft.com/office/powerpoint/2010/main" val="275887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0DD736C8-CAC6-BD0F-F42E-5DCDDFCFE479}"/>
              </a:ext>
            </a:extLst>
          </p:cNvPr>
          <p:cNvSpPr txBox="1"/>
          <p:nvPr/>
        </p:nvSpPr>
        <p:spPr>
          <a:xfrm>
            <a:off x="2292626" y="940896"/>
            <a:ext cx="7606748" cy="1785104"/>
          </a:xfrm>
          <a:prstGeom prst="rect">
            <a:avLst/>
          </a:prstGeom>
          <a:noFill/>
        </p:spPr>
        <p:txBody>
          <a:bodyPr wrap="square" rtlCol="0">
            <a:spAutoFit/>
          </a:bodyPr>
          <a:lstStyle/>
          <a:p>
            <a:pPr algn="just"/>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Los Cálculos matemáticos para realizar la estructura  del rack que cumpla con las condiciones de uso se  realizaran en EXCEL.</a:t>
            </a:r>
            <a:endParaRPr lang="es-MX" sz="2200" dirty="0"/>
          </a:p>
          <a:p>
            <a:pPr algn="just"/>
            <a:r>
              <a:rPr lang="es-MX" sz="2200" dirty="0"/>
              <a:t>Se realizo un plano en AutoCAD con las especificaciones que se dio como resultado en los cálculos. </a:t>
            </a:r>
          </a:p>
        </p:txBody>
      </p:sp>
      <p:grpSp>
        <p:nvGrpSpPr>
          <p:cNvPr id="32" name="Grupo 31">
            <a:extLst>
              <a:ext uri="{FF2B5EF4-FFF2-40B4-BE49-F238E27FC236}">
                <a16:creationId xmlns:a16="http://schemas.microsoft.com/office/drawing/2014/main" id="{56CA9412-279E-E6E5-6CA2-9E5523937B0B}"/>
              </a:ext>
            </a:extLst>
          </p:cNvPr>
          <p:cNvGrpSpPr/>
          <p:nvPr/>
        </p:nvGrpSpPr>
        <p:grpSpPr>
          <a:xfrm>
            <a:off x="1265955" y="2781477"/>
            <a:ext cx="5022767" cy="3973716"/>
            <a:chOff x="523141" y="2796402"/>
            <a:chExt cx="5022767" cy="3973716"/>
          </a:xfrm>
        </p:grpSpPr>
        <p:grpSp>
          <p:nvGrpSpPr>
            <p:cNvPr id="24" name="Grupo 23">
              <a:extLst>
                <a:ext uri="{FF2B5EF4-FFF2-40B4-BE49-F238E27FC236}">
                  <a16:creationId xmlns:a16="http://schemas.microsoft.com/office/drawing/2014/main" id="{D6029E0D-E477-F295-D0FF-FE3D09EF035B}"/>
                </a:ext>
              </a:extLst>
            </p:cNvPr>
            <p:cNvGrpSpPr/>
            <p:nvPr/>
          </p:nvGrpSpPr>
          <p:grpSpPr>
            <a:xfrm>
              <a:off x="1076738" y="2796402"/>
              <a:ext cx="4469170" cy="3973716"/>
              <a:chOff x="1828953" y="2730359"/>
              <a:chExt cx="4469170" cy="3973716"/>
            </a:xfrm>
          </p:grpSpPr>
          <p:pic>
            <p:nvPicPr>
              <p:cNvPr id="8" name="Imagen 7">
                <a:extLst>
                  <a:ext uri="{FF2B5EF4-FFF2-40B4-BE49-F238E27FC236}">
                    <a16:creationId xmlns:a16="http://schemas.microsoft.com/office/drawing/2014/main" id="{B47EDD4E-F360-5830-F1C0-EA2A995BD1C9}"/>
                  </a:ext>
                </a:extLst>
              </p:cNvPr>
              <p:cNvPicPr>
                <a:picLocks noChangeAspect="1"/>
              </p:cNvPicPr>
              <p:nvPr/>
            </p:nvPicPr>
            <p:blipFill>
              <a:blip r:embed="rId5"/>
              <a:stretch>
                <a:fillRect/>
              </a:stretch>
            </p:blipFill>
            <p:spPr>
              <a:xfrm>
                <a:off x="2610003" y="2730359"/>
                <a:ext cx="3142084" cy="3605582"/>
              </a:xfrm>
              <a:prstGeom prst="rect">
                <a:avLst/>
              </a:prstGeom>
            </p:spPr>
          </p:pic>
          <p:sp>
            <p:nvSpPr>
              <p:cNvPr id="12" name="CuadroTexto 11">
                <a:extLst>
                  <a:ext uri="{FF2B5EF4-FFF2-40B4-BE49-F238E27FC236}">
                    <a16:creationId xmlns:a16="http://schemas.microsoft.com/office/drawing/2014/main" id="{90A25E71-5199-6D23-27BF-1DB57FE5B9DE}"/>
                  </a:ext>
                </a:extLst>
              </p:cNvPr>
              <p:cNvSpPr txBox="1"/>
              <p:nvPr/>
            </p:nvSpPr>
            <p:spPr>
              <a:xfrm>
                <a:off x="2550944" y="6334743"/>
                <a:ext cx="3747179" cy="369332"/>
              </a:xfrm>
              <a:prstGeom prst="rect">
                <a:avLst/>
              </a:prstGeom>
              <a:noFill/>
            </p:spPr>
            <p:txBody>
              <a:bodyPr wrap="square" rtlCol="0">
                <a:spAutoFit/>
              </a:bodyPr>
              <a:lstStyle/>
              <a:p>
                <a:r>
                  <a:rPr lang="es-ES" dirty="0"/>
                  <a:t>Imagen 5. Vista Frontal de Rack</a:t>
                </a:r>
                <a:endParaRPr lang="es-MX" dirty="0"/>
              </a:p>
            </p:txBody>
          </p:sp>
          <p:cxnSp>
            <p:nvCxnSpPr>
              <p:cNvPr id="16" name="Conector recto de flecha 15">
                <a:extLst>
                  <a:ext uri="{FF2B5EF4-FFF2-40B4-BE49-F238E27FC236}">
                    <a16:creationId xmlns:a16="http://schemas.microsoft.com/office/drawing/2014/main" id="{6C7E4065-E50C-DD78-7003-F4A695934640}"/>
                  </a:ext>
                </a:extLst>
              </p:cNvPr>
              <p:cNvCxnSpPr/>
              <p:nvPr/>
            </p:nvCxnSpPr>
            <p:spPr>
              <a:xfrm>
                <a:off x="2057400" y="3838575"/>
                <a:ext cx="567185" cy="295275"/>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1E987D58-3EC7-FF38-C042-AD77F0100351}"/>
                  </a:ext>
                </a:extLst>
              </p:cNvPr>
              <p:cNvCxnSpPr>
                <a:cxnSpLocks/>
              </p:cNvCxnSpPr>
              <p:nvPr/>
            </p:nvCxnSpPr>
            <p:spPr>
              <a:xfrm>
                <a:off x="1828953" y="4781550"/>
                <a:ext cx="1136527" cy="532147"/>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AD580AD4-A0A2-40A1-EB05-0A73F05728BD}"/>
                  </a:ext>
                </a:extLst>
              </p:cNvPr>
              <p:cNvSpPr/>
              <p:nvPr/>
            </p:nvSpPr>
            <p:spPr>
              <a:xfrm>
                <a:off x="2643617" y="4059647"/>
                <a:ext cx="332515" cy="295275"/>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F754D736-DFF6-38A8-84FE-929CBC93A283}"/>
                  </a:ext>
                </a:extLst>
              </p:cNvPr>
              <p:cNvSpPr/>
              <p:nvPr/>
            </p:nvSpPr>
            <p:spPr>
              <a:xfrm>
                <a:off x="2965480" y="5234561"/>
                <a:ext cx="613932" cy="242591"/>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6" name="CuadroTexto 25">
              <a:extLst>
                <a:ext uri="{FF2B5EF4-FFF2-40B4-BE49-F238E27FC236}">
                  <a16:creationId xmlns:a16="http://schemas.microsoft.com/office/drawing/2014/main" id="{7A635700-6E22-AFB6-8366-DCEC822E2F68}"/>
                </a:ext>
              </a:extLst>
            </p:cNvPr>
            <p:cNvSpPr txBox="1"/>
            <p:nvPr/>
          </p:nvSpPr>
          <p:spPr>
            <a:xfrm>
              <a:off x="729825" y="3627175"/>
              <a:ext cx="774483" cy="369332"/>
            </a:xfrm>
            <a:prstGeom prst="rect">
              <a:avLst/>
            </a:prstGeom>
            <a:noFill/>
          </p:spPr>
          <p:txBody>
            <a:bodyPr wrap="square" rtlCol="0">
              <a:spAutoFit/>
            </a:bodyPr>
            <a:lstStyle/>
            <a:p>
              <a:r>
                <a:rPr lang="es-ES" dirty="0"/>
                <a:t>Pilar</a:t>
              </a:r>
              <a:endParaRPr lang="es-MX" dirty="0"/>
            </a:p>
          </p:txBody>
        </p:sp>
        <p:sp>
          <p:nvSpPr>
            <p:cNvPr id="27" name="CuadroTexto 26">
              <a:extLst>
                <a:ext uri="{FF2B5EF4-FFF2-40B4-BE49-F238E27FC236}">
                  <a16:creationId xmlns:a16="http://schemas.microsoft.com/office/drawing/2014/main" id="{BFA0E220-76DD-5A30-3720-EF6A10129162}"/>
                </a:ext>
              </a:extLst>
            </p:cNvPr>
            <p:cNvSpPr txBox="1"/>
            <p:nvPr/>
          </p:nvSpPr>
          <p:spPr>
            <a:xfrm>
              <a:off x="523141" y="4599193"/>
              <a:ext cx="771938" cy="369332"/>
            </a:xfrm>
            <a:prstGeom prst="rect">
              <a:avLst/>
            </a:prstGeom>
            <a:noFill/>
          </p:spPr>
          <p:txBody>
            <a:bodyPr wrap="square" rtlCol="0">
              <a:spAutoFit/>
            </a:bodyPr>
            <a:lstStyle/>
            <a:p>
              <a:r>
                <a:rPr lang="es-ES" dirty="0"/>
                <a:t>Viga</a:t>
              </a:r>
              <a:endParaRPr lang="es-MX" dirty="0"/>
            </a:p>
          </p:txBody>
        </p:sp>
      </p:grpSp>
      <p:grpSp>
        <p:nvGrpSpPr>
          <p:cNvPr id="31" name="Grupo 30">
            <a:extLst>
              <a:ext uri="{FF2B5EF4-FFF2-40B4-BE49-F238E27FC236}">
                <a16:creationId xmlns:a16="http://schemas.microsoft.com/office/drawing/2014/main" id="{307B07C4-C6F2-D75C-56F1-768D88ACA564}"/>
              </a:ext>
            </a:extLst>
          </p:cNvPr>
          <p:cNvGrpSpPr/>
          <p:nvPr/>
        </p:nvGrpSpPr>
        <p:grpSpPr>
          <a:xfrm>
            <a:off x="6523736" y="2781477"/>
            <a:ext cx="4630865" cy="3918093"/>
            <a:chOff x="6979649" y="2781477"/>
            <a:chExt cx="4630865" cy="3918093"/>
          </a:xfrm>
        </p:grpSpPr>
        <p:grpSp>
          <p:nvGrpSpPr>
            <p:cNvPr id="25" name="Grupo 24">
              <a:extLst>
                <a:ext uri="{FF2B5EF4-FFF2-40B4-BE49-F238E27FC236}">
                  <a16:creationId xmlns:a16="http://schemas.microsoft.com/office/drawing/2014/main" id="{5932AF85-DC2F-65C5-CCE3-BC792CE4A09F}"/>
                </a:ext>
              </a:extLst>
            </p:cNvPr>
            <p:cNvGrpSpPr/>
            <p:nvPr/>
          </p:nvGrpSpPr>
          <p:grpSpPr>
            <a:xfrm>
              <a:off x="7672388" y="2781477"/>
              <a:ext cx="3938126" cy="3918093"/>
              <a:chOff x="6653213" y="2730359"/>
              <a:chExt cx="3938126" cy="3918093"/>
            </a:xfrm>
          </p:grpSpPr>
          <p:pic>
            <p:nvPicPr>
              <p:cNvPr id="10" name="Imagen 9">
                <a:extLst>
                  <a:ext uri="{FF2B5EF4-FFF2-40B4-BE49-F238E27FC236}">
                    <a16:creationId xmlns:a16="http://schemas.microsoft.com/office/drawing/2014/main" id="{8F35741B-37A7-AE9C-EBF3-4BC5229C17BB}"/>
                  </a:ext>
                </a:extLst>
              </p:cNvPr>
              <p:cNvPicPr>
                <a:picLocks noChangeAspect="1"/>
              </p:cNvPicPr>
              <p:nvPr/>
            </p:nvPicPr>
            <p:blipFill>
              <a:blip r:embed="rId6"/>
              <a:stretch>
                <a:fillRect/>
              </a:stretch>
            </p:blipFill>
            <p:spPr>
              <a:xfrm>
                <a:off x="7029450" y="2730359"/>
                <a:ext cx="2711758" cy="3568103"/>
              </a:xfrm>
              <a:prstGeom prst="rect">
                <a:avLst/>
              </a:prstGeom>
            </p:spPr>
          </p:pic>
          <p:sp>
            <p:nvSpPr>
              <p:cNvPr id="14" name="CuadroTexto 13">
                <a:extLst>
                  <a:ext uri="{FF2B5EF4-FFF2-40B4-BE49-F238E27FC236}">
                    <a16:creationId xmlns:a16="http://schemas.microsoft.com/office/drawing/2014/main" id="{C572B1FD-BEE1-8D6A-5213-4F8F84C75685}"/>
                  </a:ext>
                </a:extLst>
              </p:cNvPr>
              <p:cNvSpPr txBox="1"/>
              <p:nvPr/>
            </p:nvSpPr>
            <p:spPr>
              <a:xfrm>
                <a:off x="6844160" y="6279120"/>
                <a:ext cx="3747179" cy="369332"/>
              </a:xfrm>
              <a:prstGeom prst="rect">
                <a:avLst/>
              </a:prstGeom>
              <a:noFill/>
            </p:spPr>
            <p:txBody>
              <a:bodyPr wrap="square" rtlCol="0">
                <a:spAutoFit/>
              </a:bodyPr>
              <a:lstStyle/>
              <a:p>
                <a:r>
                  <a:rPr lang="es-ES" dirty="0"/>
                  <a:t>Imagen 6. Vista Lateral de Rack</a:t>
                </a:r>
                <a:endParaRPr lang="es-MX" dirty="0"/>
              </a:p>
            </p:txBody>
          </p:sp>
          <p:cxnSp>
            <p:nvCxnSpPr>
              <p:cNvPr id="21" name="Conector recto de flecha 20">
                <a:extLst>
                  <a:ext uri="{FF2B5EF4-FFF2-40B4-BE49-F238E27FC236}">
                    <a16:creationId xmlns:a16="http://schemas.microsoft.com/office/drawing/2014/main" id="{625D501F-4B51-1110-EF13-D5A30B68D609}"/>
                  </a:ext>
                </a:extLst>
              </p:cNvPr>
              <p:cNvCxnSpPr>
                <a:cxnSpLocks/>
              </p:cNvCxnSpPr>
              <p:nvPr/>
            </p:nvCxnSpPr>
            <p:spPr>
              <a:xfrm>
                <a:off x="6653213" y="3705225"/>
                <a:ext cx="1048197" cy="576262"/>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2" name="Elipse 21">
                <a:extLst>
                  <a:ext uri="{FF2B5EF4-FFF2-40B4-BE49-F238E27FC236}">
                    <a16:creationId xmlns:a16="http://schemas.microsoft.com/office/drawing/2014/main" id="{ACECF59B-48D3-B8F8-D450-26CE65E1FC2E}"/>
                  </a:ext>
                </a:extLst>
              </p:cNvPr>
              <p:cNvSpPr/>
              <p:nvPr/>
            </p:nvSpPr>
            <p:spPr>
              <a:xfrm>
                <a:off x="7720442" y="4207284"/>
                <a:ext cx="332515" cy="295275"/>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0" name="CuadroTexto 29">
              <a:extLst>
                <a:ext uri="{FF2B5EF4-FFF2-40B4-BE49-F238E27FC236}">
                  <a16:creationId xmlns:a16="http://schemas.microsoft.com/office/drawing/2014/main" id="{F8F4A5C6-1582-BA4F-30D5-529F45E95A01}"/>
                </a:ext>
              </a:extLst>
            </p:cNvPr>
            <p:cNvSpPr txBox="1"/>
            <p:nvPr/>
          </p:nvSpPr>
          <p:spPr>
            <a:xfrm>
              <a:off x="6979649" y="3429000"/>
              <a:ext cx="976331" cy="369332"/>
            </a:xfrm>
            <a:prstGeom prst="rect">
              <a:avLst/>
            </a:prstGeom>
            <a:noFill/>
          </p:spPr>
          <p:txBody>
            <a:bodyPr wrap="square" rtlCol="0">
              <a:spAutoFit/>
            </a:bodyPr>
            <a:lstStyle/>
            <a:p>
              <a:r>
                <a:rPr lang="es-ES" dirty="0"/>
                <a:t>Riostra</a:t>
              </a:r>
              <a:endParaRPr lang="es-MX" dirty="0"/>
            </a:p>
          </p:txBody>
        </p:sp>
      </p:grpSp>
    </p:spTree>
    <p:extLst>
      <p:ext uri="{BB962C8B-B14F-4D97-AF65-F5344CB8AC3E}">
        <p14:creationId xmlns:p14="http://schemas.microsoft.com/office/powerpoint/2010/main" val="2138805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3107</TotalTime>
  <Words>891</Words>
  <Application>Microsoft Office PowerPoint</Application>
  <PresentationFormat>Panorámica</PresentationFormat>
  <Paragraphs>152</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Cambria</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title>
  <dc:creator>Suarez</dc:creator>
  <cp:lastModifiedBy>Jesus Suarez Paez</cp:lastModifiedBy>
  <cp:revision>69</cp:revision>
  <dcterms:created xsi:type="dcterms:W3CDTF">2021-05-19T04:03:09Z</dcterms:created>
  <dcterms:modified xsi:type="dcterms:W3CDTF">2022-11-18T21:32:13Z</dcterms:modified>
</cp:coreProperties>
</file>