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4" r:id="rId7"/>
    <p:sldId id="261" r:id="rId8"/>
    <p:sldId id="262" r:id="rId9"/>
    <p:sldId id="263" r:id="rId10"/>
    <p:sldId id="266" r:id="rId11"/>
    <p:sldId id="265"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100" d="100"/>
          <a:sy n="100" d="100"/>
        </p:scale>
        <p:origin x="-936"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11B02-702F-4A73-BC05-6FB926C5FB2C}" type="datetimeFigureOut">
              <a:rPr lang="ar-SA" smtClean="0"/>
              <a:t>05/11/1441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D11B02-702F-4A73-BC05-6FB926C5FB2C}" type="datetimeFigureOut">
              <a:rPr lang="ar-SA" smtClean="0"/>
              <a:t>05/11/1441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D11B02-702F-4A73-BC05-6FB926C5FB2C}" type="datetimeFigureOut">
              <a:rPr lang="ar-SA" smtClean="0"/>
              <a:t>05/11/1441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D04EDE0-E1F1-4C2A-B412-7D1D4D096321}" type="slidenum">
              <a:rPr lang="ar-SA" smtClean="0"/>
              <a:t>‹#›</a:t>
            </a:fld>
            <a:endParaRPr lang="ar-SA"/>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D11B02-702F-4A73-BC05-6FB926C5FB2C}" type="datetimeFigureOut">
              <a:rPr lang="ar-SA" smtClean="0"/>
              <a:t>05/11/1441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D04EDE0-E1F1-4C2A-B412-7D1D4D096321}" type="slidenum">
              <a:rPr lang="ar-SA" smtClean="0"/>
              <a:t>‹#›</a:t>
            </a:fld>
            <a:endParaRPr lang="ar-SA"/>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11B02-702F-4A73-BC05-6FB926C5FB2C}" type="datetimeFigureOut">
              <a:rPr lang="ar-SA" smtClean="0"/>
              <a:t>05/11/1441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3D11B02-702F-4A73-BC05-6FB926C5FB2C}" type="datetimeFigureOut">
              <a:rPr lang="ar-SA" smtClean="0"/>
              <a:t>05/11/1441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D04EDE0-E1F1-4C2A-B412-7D1D4D096321}" type="slidenum">
              <a:rPr lang="ar-SA" smtClean="0"/>
              <a:t>‹#›</a:t>
            </a:fld>
            <a:endParaRPr lang="ar-SA"/>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D11B02-702F-4A73-BC05-6FB926C5FB2C}" type="datetimeFigureOut">
              <a:rPr lang="ar-SA" smtClean="0"/>
              <a:t>05/11/1441</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D11B02-702F-4A73-BC05-6FB926C5FB2C}" type="datetimeFigureOut">
              <a:rPr lang="ar-SA" smtClean="0"/>
              <a:t>05/11/1441</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3D11B02-702F-4A73-BC05-6FB926C5FB2C}" type="datetimeFigureOut">
              <a:rPr lang="ar-SA" smtClean="0"/>
              <a:t>05/11/1441</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D04EDE0-E1F1-4C2A-B412-7D1D4D096321}"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3D11B02-702F-4A73-BC05-6FB926C5FB2C}" type="datetimeFigureOut">
              <a:rPr lang="ar-SA" smtClean="0"/>
              <a:t>05/11/1441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D04EDE0-E1F1-4C2A-B412-7D1D4D096321}" type="slidenum">
              <a:rPr lang="ar-SA" smtClean="0"/>
              <a:t>‹#›</a:t>
            </a:fld>
            <a:endParaRPr lang="ar-SA"/>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1B02-702F-4A73-BC05-6FB926C5FB2C}" type="datetimeFigureOut">
              <a:rPr lang="ar-SA" smtClean="0"/>
              <a:t>05/11/1441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D04EDE0-E1F1-4C2A-B412-7D1D4D096321}" type="slidenum">
              <a:rPr lang="ar-SA" smtClean="0"/>
              <a:t>‹#›</a:t>
            </a:fld>
            <a:endParaRPr lang="ar-SA"/>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3D11B02-702F-4A73-BC05-6FB926C5FB2C}" type="datetimeFigureOut">
              <a:rPr lang="ar-SA" smtClean="0"/>
              <a:t>05/11/1441</a:t>
            </a:fld>
            <a:endParaRPr lang="ar-SA"/>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ar-SA"/>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D04EDE0-E1F1-4C2A-B412-7D1D4D096321}" type="slidenum">
              <a:rPr lang="ar-SA" smtClean="0"/>
              <a:t>‹#›</a:t>
            </a:fld>
            <a:endParaRPr lang="ar-SA"/>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Capstone</a:t>
            </a:r>
            <a:br>
              <a:rPr lang="en-US" dirty="0" smtClean="0"/>
            </a:br>
            <a:r>
              <a:rPr lang="en-US" dirty="0"/>
              <a:t>The Battle of Neighborhoods</a:t>
            </a:r>
            <a:endParaRPr lang="ar-SA" dirty="0"/>
          </a:p>
        </p:txBody>
      </p:sp>
      <p:sp>
        <p:nvSpPr>
          <p:cNvPr id="3" name="Subtitle 2"/>
          <p:cNvSpPr>
            <a:spLocks noGrp="1"/>
          </p:cNvSpPr>
          <p:nvPr>
            <p:ph type="subTitle" idx="1"/>
          </p:nvPr>
        </p:nvSpPr>
        <p:spPr/>
        <p:txBody>
          <a:bodyPr>
            <a:normAutofit/>
          </a:bodyPr>
          <a:lstStyle/>
          <a:p>
            <a:endParaRPr lang="ar-SA" sz="2400" b="1" dirty="0" smtClean="0"/>
          </a:p>
          <a:p>
            <a:r>
              <a:rPr lang="en-US" sz="2400" b="1" dirty="0" smtClean="0"/>
              <a:t>Project Name: Opening a bookstore in NYC</a:t>
            </a:r>
            <a:endParaRPr lang="ar-SA" sz="2400" b="1" dirty="0" smtClean="0"/>
          </a:p>
          <a:p>
            <a:r>
              <a:rPr lang="en-US" sz="2400" b="1" dirty="0" err="1" smtClean="0"/>
              <a:t>Suha</a:t>
            </a:r>
            <a:r>
              <a:rPr lang="en-US" sz="2400" b="1" dirty="0" smtClean="0"/>
              <a:t> K. Assayed</a:t>
            </a:r>
            <a:endParaRPr lang="ar-SA" sz="2400" b="1" dirty="0"/>
          </a:p>
        </p:txBody>
      </p:sp>
    </p:spTree>
    <p:extLst>
      <p:ext uri="{BB962C8B-B14F-4D97-AF65-F5344CB8AC3E}">
        <p14:creationId xmlns:p14="http://schemas.microsoft.com/office/powerpoint/2010/main" val="38502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ar-SA" sz="1200" b="0" i="0" u="none" strike="noStrike" cap="none" normalizeH="0" baseline="0" smtClean="0">
                <a:ln>
                  <a:noFill/>
                </a:ln>
                <a:solidFill>
                  <a:srgbClr val="000000"/>
                </a:solidFill>
                <a:effectLst/>
                <a:latin typeface="Calibri"/>
                <a:ea typeface="Times New Roman" pitchFamily="18" charset="0"/>
                <a:cs typeface="Times New Roman" pitchFamily="18" charset="0"/>
              </a:rPr>
              <a:t>•</a:t>
            </a:r>
            <a:r>
              <a:rPr kumimoji="0" lang="en-US" altLang="ar-SA" sz="1200" b="0"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 Finally, the data be will be visually assessed using graphing from various Python libraries such as folium library.</a:t>
            </a:r>
            <a:endParaRPr kumimoji="0" lang="en-US" altLang="ar-SA"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r-SA"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78180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28495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altLang="ar-SA"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1143000" y="838200"/>
            <a:ext cx="7162800" cy="923330"/>
          </a:xfrm>
          <a:prstGeom prst="rect">
            <a:avLst/>
          </a:prstGeom>
        </p:spPr>
        <p:txBody>
          <a:bodyPr wrap="square">
            <a:spAutoFit/>
          </a:bodyPr>
          <a:lstStyle/>
          <a:p>
            <a:pPr algn="l"/>
            <a:r>
              <a:rPr lang="en-US" dirty="0"/>
              <a:t>.  </a:t>
            </a:r>
            <a:r>
              <a:rPr lang="en-US" dirty="0">
                <a:solidFill>
                  <a:schemeClr val="bg1"/>
                </a:solidFill>
              </a:rPr>
              <a:t>It's very obvious that many universities and campuses </a:t>
            </a:r>
            <a:r>
              <a:rPr lang="en-US" dirty="0" smtClean="0">
                <a:solidFill>
                  <a:schemeClr val="bg1"/>
                </a:solidFill>
              </a:rPr>
              <a:t> are available near these areas comparing </a:t>
            </a:r>
            <a:r>
              <a:rPr lang="en-US" dirty="0">
                <a:solidFill>
                  <a:schemeClr val="bg1"/>
                </a:solidFill>
              </a:rPr>
              <a:t>to other academic organizations such as middle and high schools. </a:t>
            </a:r>
            <a:endParaRPr lang="ar-SA" dirty="0">
              <a:solidFill>
                <a:schemeClr val="bg1"/>
              </a:solidFill>
            </a:endParaRPr>
          </a:p>
        </p:txBody>
      </p:sp>
    </p:spTree>
    <p:extLst>
      <p:ext uri="{BB962C8B-B14F-4D97-AF65-F5344CB8AC3E}">
        <p14:creationId xmlns:p14="http://schemas.microsoft.com/office/powerpoint/2010/main" val="145879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457200"/>
            <a:ext cx="7543800" cy="2954655"/>
          </a:xfrm>
          <a:prstGeom prst="rect">
            <a:avLst/>
          </a:prstGeom>
        </p:spPr>
        <p:txBody>
          <a:bodyPr wrap="square">
            <a:spAutoFit/>
          </a:bodyPr>
          <a:lstStyle/>
          <a:p>
            <a:pPr algn="l" rtl="0"/>
            <a:r>
              <a:rPr lang="en-US" sz="3200" b="1" dirty="0" smtClean="0">
                <a:solidFill>
                  <a:srgbClr val="FFFFFF"/>
                </a:solidFill>
                <a:latin typeface="+mj-lt"/>
                <a:ea typeface="+mj-ea"/>
                <a:cs typeface="+mj-cs"/>
              </a:rPr>
              <a:t>Results:</a:t>
            </a:r>
          </a:p>
          <a:p>
            <a:pPr algn="l" rtl="0"/>
            <a:endParaRPr lang="en-US" sz="3200" b="1" dirty="0" smtClean="0">
              <a:solidFill>
                <a:srgbClr val="FFFFFF"/>
              </a:solidFill>
              <a:latin typeface="+mj-lt"/>
              <a:ea typeface="+mj-ea"/>
              <a:cs typeface="+mj-cs"/>
            </a:endParaRPr>
          </a:p>
          <a:p>
            <a:pPr algn="l" rtl="0"/>
            <a:r>
              <a:rPr lang="en-US" sz="2000" dirty="0" smtClean="0">
                <a:solidFill>
                  <a:schemeClr val="bg1"/>
                </a:solidFill>
              </a:rPr>
              <a:t>These area </a:t>
            </a:r>
            <a:r>
              <a:rPr lang="en-US" sz="2000" dirty="0">
                <a:solidFill>
                  <a:schemeClr val="bg1"/>
                </a:solidFill>
              </a:rPr>
              <a:t>will be crowded with </a:t>
            </a:r>
            <a:r>
              <a:rPr lang="en-US" sz="2000" dirty="0" smtClean="0">
                <a:solidFill>
                  <a:schemeClr val="bg1"/>
                </a:solidFill>
              </a:rPr>
              <a:t>students since </a:t>
            </a:r>
            <a:r>
              <a:rPr lang="en-US" sz="2000" dirty="0">
                <a:solidFill>
                  <a:schemeClr val="bg1"/>
                </a:solidFill>
              </a:rPr>
              <a:t>many universities </a:t>
            </a:r>
            <a:r>
              <a:rPr lang="en-US" sz="2000" dirty="0" smtClean="0">
                <a:solidFill>
                  <a:schemeClr val="bg1"/>
                </a:solidFill>
              </a:rPr>
              <a:t>&amp; Colleges surrounding this area comparing </a:t>
            </a:r>
            <a:r>
              <a:rPr lang="en-US" sz="2000" dirty="0">
                <a:solidFill>
                  <a:schemeClr val="bg1"/>
                </a:solidFill>
              </a:rPr>
              <a:t>to other academic organizations such as schools or community colleges. Therefore I can expect that my book store will be great to target this segments of students.</a:t>
            </a:r>
            <a:endParaRPr lang="en-US" sz="2000" b="1" dirty="0">
              <a:solidFill>
                <a:schemeClr val="bg1"/>
              </a:solidFill>
              <a:latin typeface="+mj-lt"/>
              <a:ea typeface="+mj-ea"/>
              <a:cs typeface="+mj-cs"/>
            </a:endParaRPr>
          </a:p>
          <a:p>
            <a:pPr algn="l" rtl="0"/>
            <a:endParaRPr lang="en-US" sz="2200" b="1" dirty="0">
              <a:solidFill>
                <a:srgbClr val="FFFFFF"/>
              </a:solidFill>
              <a:latin typeface="+mj-lt"/>
              <a:ea typeface="+mj-ea"/>
              <a:cs typeface="+mj-cs"/>
            </a:endParaRPr>
          </a:p>
        </p:txBody>
      </p:sp>
    </p:spTree>
    <p:extLst>
      <p:ext uri="{BB962C8B-B14F-4D97-AF65-F5344CB8AC3E}">
        <p14:creationId xmlns:p14="http://schemas.microsoft.com/office/powerpoint/2010/main" val="212424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8077200" cy="4267200"/>
          </a:xfrm>
        </p:spPr>
        <p:txBody>
          <a:bodyPr>
            <a:normAutofit fontScale="90000"/>
          </a:bodyPr>
          <a:lstStyle/>
          <a:p>
            <a:pPr algn="l"/>
            <a:r>
              <a:rPr lang="en-US" sz="3600" b="1" dirty="0" smtClean="0"/>
              <a:t>Introduction:</a:t>
            </a:r>
            <a:r>
              <a:rPr lang="ar-SA" sz="3600" b="1" dirty="0" smtClean="0"/>
              <a:t/>
            </a:r>
            <a:br>
              <a:rPr lang="ar-SA" sz="3600" b="1" dirty="0" smtClean="0"/>
            </a:br>
            <a:r>
              <a:rPr lang="ar-SA" sz="3600" b="1" dirty="0" smtClean="0"/>
              <a:t/>
            </a:r>
            <a:br>
              <a:rPr lang="ar-SA" sz="3600" b="1" dirty="0" smtClean="0"/>
            </a:br>
            <a:r>
              <a:rPr lang="en-US" sz="2200" dirty="0" smtClean="0">
                <a:cs typeface="+mn-cs"/>
              </a:rPr>
              <a:t>Opening a Bookstore in NYC provides </a:t>
            </a:r>
            <a:r>
              <a:rPr lang="en-US" sz="2200" dirty="0">
                <a:cs typeface="+mn-cs"/>
              </a:rPr>
              <a:t>a well-stocked inventory of books, magazines, computer hardware and </a:t>
            </a:r>
            <a:r>
              <a:rPr lang="en-US" sz="2200" dirty="0">
                <a:cs typeface="+mn-cs"/>
              </a:rPr>
              <a:t>software, </a:t>
            </a:r>
            <a:r>
              <a:rPr lang="en-US" sz="2200" dirty="0">
                <a:cs typeface="+mn-cs"/>
              </a:rPr>
              <a:t>office and athletic equipment. </a:t>
            </a:r>
            <a:r>
              <a:rPr lang="en-US" sz="2200" dirty="0">
                <a:cs typeface="+mn-cs"/>
              </a:rPr>
              <a:t>It </a:t>
            </a:r>
            <a:r>
              <a:rPr lang="en-US" sz="2200" dirty="0">
                <a:cs typeface="+mn-cs"/>
              </a:rPr>
              <a:t>can target all students into different </a:t>
            </a:r>
            <a:r>
              <a:rPr lang="en-US" sz="2200" dirty="0">
                <a:cs typeface="+mn-cs"/>
              </a:rPr>
              <a:t>stages </a:t>
            </a:r>
            <a:r>
              <a:rPr lang="en-US" sz="2200" dirty="0">
                <a:cs typeface="+mn-cs"/>
              </a:rPr>
              <a:t>of educations and </a:t>
            </a:r>
            <a:r>
              <a:rPr lang="en-US" sz="2200" dirty="0">
                <a:cs typeface="+mn-cs"/>
              </a:rPr>
              <a:t>organizations such as Universities, Colleges , Schools, etc.</a:t>
            </a:r>
            <a:r>
              <a:rPr lang="en-US" sz="2200" dirty="0">
                <a:cs typeface="+mn-cs"/>
              </a:rPr>
              <a:t> </a:t>
            </a:r>
            <a:r>
              <a:rPr lang="en-US" sz="2200" dirty="0">
                <a:cs typeface="+mn-cs"/>
              </a:rPr>
              <a:t>New </a:t>
            </a:r>
            <a:r>
              <a:rPr lang="en-US" sz="2200" dirty="0">
                <a:cs typeface="+mn-cs"/>
              </a:rPr>
              <a:t>York City has many nationally important independent universities and colleges as well as </a:t>
            </a:r>
            <a:r>
              <a:rPr lang="en-US" sz="2200" dirty="0">
                <a:cs typeface="+mn-cs"/>
              </a:rPr>
              <a:t>many </a:t>
            </a:r>
            <a:r>
              <a:rPr lang="en-US" sz="2200" dirty="0">
                <a:cs typeface="+mn-cs"/>
              </a:rPr>
              <a:t>primary and high schools.</a:t>
            </a:r>
            <a:br>
              <a:rPr lang="en-US" sz="2200" dirty="0">
                <a:cs typeface="+mn-cs"/>
              </a:rPr>
            </a:br>
            <a:r>
              <a:rPr lang="en-US" sz="2200" dirty="0">
                <a:cs typeface="+mn-cs"/>
              </a:rPr>
              <a:t>There are about 594,000  university students in New York City attending around 110 universities and colleges. </a:t>
            </a:r>
            <a:br>
              <a:rPr lang="en-US" sz="2200" dirty="0">
                <a:cs typeface="+mn-cs"/>
              </a:rPr>
            </a:br>
            <a:endParaRPr lang="ar-SA" sz="2200" dirty="0">
              <a:cs typeface="+mn-cs"/>
            </a:endParaRPr>
          </a:p>
        </p:txBody>
      </p:sp>
    </p:spTree>
    <p:extLst>
      <p:ext uri="{BB962C8B-B14F-4D97-AF65-F5344CB8AC3E}">
        <p14:creationId xmlns:p14="http://schemas.microsoft.com/office/powerpoint/2010/main" val="379561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3046988"/>
          </a:xfrm>
          <a:prstGeom prst="rect">
            <a:avLst/>
          </a:prstGeom>
        </p:spPr>
        <p:txBody>
          <a:bodyPr wrap="square">
            <a:spAutoFit/>
          </a:bodyPr>
          <a:lstStyle/>
          <a:p>
            <a:pPr algn="l"/>
            <a:r>
              <a:rPr lang="en-US" sz="3200" b="1" dirty="0">
                <a:solidFill>
                  <a:srgbClr val="FFFFFF"/>
                </a:solidFill>
                <a:latin typeface="+mj-lt"/>
                <a:ea typeface="+mj-ea"/>
                <a:cs typeface="+mj-cs"/>
              </a:rPr>
              <a:t>Problem statement</a:t>
            </a:r>
            <a:endParaRPr lang="ar-SA" sz="3200" b="1" dirty="0">
              <a:solidFill>
                <a:srgbClr val="FFFFFF"/>
              </a:solidFill>
              <a:latin typeface="+mj-lt"/>
              <a:ea typeface="+mj-ea"/>
              <a:cs typeface="+mj-cs"/>
            </a:endParaRPr>
          </a:p>
          <a:p>
            <a:pPr algn="l"/>
            <a:endParaRPr lang="en-US" sz="2000" dirty="0">
              <a:solidFill>
                <a:srgbClr val="FFFFFF"/>
              </a:solidFill>
              <a:latin typeface="+mj-lt"/>
              <a:ea typeface="+mj-ea"/>
            </a:endParaRPr>
          </a:p>
          <a:p>
            <a:pPr algn="l"/>
            <a:r>
              <a:rPr lang="en-US" sz="2000" dirty="0">
                <a:solidFill>
                  <a:srgbClr val="FFFFFF"/>
                </a:solidFill>
                <a:latin typeface="+mj-lt"/>
                <a:ea typeface="+mj-ea"/>
              </a:rPr>
              <a:t> I will start by exploring the academic organizations in NY city, and I will </a:t>
            </a:r>
            <a:endParaRPr lang="ar-SA" sz="2000" dirty="0" smtClean="0">
              <a:solidFill>
                <a:srgbClr val="FFFFFF"/>
              </a:solidFill>
              <a:latin typeface="+mj-lt"/>
              <a:ea typeface="+mj-ea"/>
            </a:endParaRPr>
          </a:p>
          <a:p>
            <a:pPr algn="l"/>
            <a:r>
              <a:rPr lang="en-US" sz="2000" dirty="0" smtClean="0">
                <a:solidFill>
                  <a:srgbClr val="FFFFFF"/>
                </a:solidFill>
                <a:latin typeface="+mj-lt"/>
                <a:ea typeface="+mj-ea"/>
              </a:rPr>
              <a:t>attempt </a:t>
            </a:r>
            <a:r>
              <a:rPr lang="en-US" sz="2000" dirty="0">
                <a:solidFill>
                  <a:srgbClr val="FFFFFF"/>
                </a:solidFill>
                <a:latin typeface="+mj-lt"/>
                <a:ea typeface="+mj-ea"/>
              </a:rPr>
              <a:t>to answer to  following questions:  </a:t>
            </a:r>
            <a:endParaRPr lang="ar-SA" sz="2000" dirty="0" smtClean="0">
              <a:solidFill>
                <a:srgbClr val="FFFFFF"/>
              </a:solidFill>
              <a:latin typeface="+mj-lt"/>
              <a:ea typeface="+mj-ea"/>
            </a:endParaRPr>
          </a:p>
          <a:p>
            <a:pPr algn="l"/>
            <a:endParaRPr lang="en-US" sz="2000" dirty="0">
              <a:solidFill>
                <a:srgbClr val="FFFFFF"/>
              </a:solidFill>
              <a:latin typeface="+mj-lt"/>
              <a:ea typeface="+mj-ea"/>
            </a:endParaRPr>
          </a:p>
          <a:p>
            <a:pPr lvl="0" algn="l"/>
            <a:r>
              <a:rPr lang="en-US" sz="2000" b="1" dirty="0" smtClean="0">
                <a:solidFill>
                  <a:srgbClr val="FFFFFF"/>
                </a:solidFill>
                <a:latin typeface="+mj-lt"/>
                <a:ea typeface="+mj-ea"/>
              </a:rPr>
              <a:t>Where </a:t>
            </a:r>
            <a:r>
              <a:rPr lang="en-US" sz="2000" b="1" dirty="0">
                <a:solidFill>
                  <a:srgbClr val="FFFFFF"/>
                </a:solidFill>
                <a:latin typeface="+mj-lt"/>
                <a:ea typeface="+mj-ea"/>
              </a:rPr>
              <a:t>should I open my book store ? </a:t>
            </a:r>
            <a:endParaRPr lang="ar-SA" sz="2000" b="1" dirty="0" smtClean="0">
              <a:solidFill>
                <a:srgbClr val="FFFFFF"/>
              </a:solidFill>
              <a:latin typeface="+mj-lt"/>
              <a:ea typeface="+mj-ea"/>
            </a:endParaRPr>
          </a:p>
          <a:p>
            <a:pPr lvl="0" algn="l"/>
            <a:endParaRPr lang="ar-SA" sz="2000" b="1" dirty="0" smtClean="0">
              <a:solidFill>
                <a:srgbClr val="FFFFFF"/>
              </a:solidFill>
              <a:latin typeface="+mj-lt"/>
              <a:ea typeface="+mj-ea"/>
            </a:endParaRPr>
          </a:p>
          <a:p>
            <a:pPr lvl="0" algn="l"/>
            <a:endParaRPr lang="en-US" sz="2000" dirty="0">
              <a:solidFill>
                <a:srgbClr val="FFFFFF"/>
              </a:solidFill>
              <a:latin typeface="+mj-lt"/>
              <a:ea typeface="+mj-ea"/>
            </a:endParaRPr>
          </a:p>
          <a:p>
            <a:pPr lvl="0" algn="l"/>
            <a:r>
              <a:rPr lang="en-US" sz="2000" b="1" dirty="0">
                <a:solidFill>
                  <a:srgbClr val="FFFFFF"/>
                </a:solidFill>
                <a:latin typeface="+mj-lt"/>
                <a:ea typeface="+mj-ea"/>
              </a:rPr>
              <a:t>In what Neighborhood and/or borough should I open my book store</a:t>
            </a:r>
            <a:r>
              <a:rPr lang="en-US" dirty="0"/>
              <a:t>.</a:t>
            </a:r>
          </a:p>
        </p:txBody>
      </p:sp>
    </p:spTree>
    <p:extLst>
      <p:ext uri="{BB962C8B-B14F-4D97-AF65-F5344CB8AC3E}">
        <p14:creationId xmlns:p14="http://schemas.microsoft.com/office/powerpoint/2010/main" val="165304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3046988"/>
          </a:xfrm>
          <a:prstGeom prst="rect">
            <a:avLst/>
          </a:prstGeom>
        </p:spPr>
        <p:txBody>
          <a:bodyPr wrap="square">
            <a:spAutoFit/>
          </a:bodyPr>
          <a:lstStyle/>
          <a:p>
            <a:pPr algn="l"/>
            <a:r>
              <a:rPr lang="en-US" sz="3200" b="1" dirty="0">
                <a:solidFill>
                  <a:srgbClr val="FFFFFF"/>
                </a:solidFill>
                <a:latin typeface="+mj-lt"/>
                <a:ea typeface="+mj-ea"/>
                <a:cs typeface="+mj-cs"/>
              </a:rPr>
              <a:t>Problem statement</a:t>
            </a:r>
            <a:endParaRPr lang="ar-SA" sz="3200" b="1" dirty="0">
              <a:solidFill>
                <a:srgbClr val="FFFFFF"/>
              </a:solidFill>
              <a:latin typeface="+mj-lt"/>
              <a:ea typeface="+mj-ea"/>
              <a:cs typeface="+mj-cs"/>
            </a:endParaRPr>
          </a:p>
          <a:p>
            <a:pPr algn="l"/>
            <a:endParaRPr lang="en-US" sz="2000" dirty="0">
              <a:solidFill>
                <a:srgbClr val="FFFFFF"/>
              </a:solidFill>
              <a:latin typeface="+mj-lt"/>
              <a:ea typeface="+mj-ea"/>
            </a:endParaRPr>
          </a:p>
          <a:p>
            <a:pPr algn="l"/>
            <a:r>
              <a:rPr lang="en-US" sz="2000" dirty="0">
                <a:solidFill>
                  <a:srgbClr val="FFFFFF"/>
                </a:solidFill>
                <a:latin typeface="+mj-lt"/>
                <a:ea typeface="+mj-ea"/>
              </a:rPr>
              <a:t> I will start by exploring the academic organizations in NY city, and I will </a:t>
            </a:r>
            <a:endParaRPr lang="ar-SA" sz="2000" dirty="0" smtClean="0">
              <a:solidFill>
                <a:srgbClr val="FFFFFF"/>
              </a:solidFill>
              <a:latin typeface="+mj-lt"/>
              <a:ea typeface="+mj-ea"/>
            </a:endParaRPr>
          </a:p>
          <a:p>
            <a:pPr algn="l"/>
            <a:r>
              <a:rPr lang="en-US" sz="2000" dirty="0" smtClean="0">
                <a:solidFill>
                  <a:srgbClr val="FFFFFF"/>
                </a:solidFill>
                <a:latin typeface="+mj-lt"/>
                <a:ea typeface="+mj-ea"/>
              </a:rPr>
              <a:t>attempt </a:t>
            </a:r>
            <a:r>
              <a:rPr lang="en-US" sz="2000" dirty="0">
                <a:solidFill>
                  <a:srgbClr val="FFFFFF"/>
                </a:solidFill>
                <a:latin typeface="+mj-lt"/>
                <a:ea typeface="+mj-ea"/>
              </a:rPr>
              <a:t>to answer to  following questions:  </a:t>
            </a:r>
            <a:endParaRPr lang="ar-SA" sz="2000" dirty="0" smtClean="0">
              <a:solidFill>
                <a:srgbClr val="FFFFFF"/>
              </a:solidFill>
              <a:latin typeface="+mj-lt"/>
              <a:ea typeface="+mj-ea"/>
            </a:endParaRPr>
          </a:p>
          <a:p>
            <a:pPr algn="l"/>
            <a:endParaRPr lang="en-US" sz="2000" dirty="0">
              <a:solidFill>
                <a:srgbClr val="FFFFFF"/>
              </a:solidFill>
              <a:latin typeface="+mj-lt"/>
              <a:ea typeface="+mj-ea"/>
            </a:endParaRPr>
          </a:p>
          <a:p>
            <a:pPr lvl="0" algn="l"/>
            <a:r>
              <a:rPr lang="en-US" sz="2000" b="1" dirty="0" smtClean="0">
                <a:solidFill>
                  <a:srgbClr val="FFFFFF"/>
                </a:solidFill>
                <a:latin typeface="+mj-lt"/>
                <a:ea typeface="+mj-ea"/>
              </a:rPr>
              <a:t>Where </a:t>
            </a:r>
            <a:r>
              <a:rPr lang="en-US" sz="2000" b="1" dirty="0">
                <a:solidFill>
                  <a:srgbClr val="FFFFFF"/>
                </a:solidFill>
                <a:latin typeface="+mj-lt"/>
                <a:ea typeface="+mj-ea"/>
              </a:rPr>
              <a:t>should I open my book store ? </a:t>
            </a:r>
            <a:endParaRPr lang="ar-SA" sz="2000" b="1" dirty="0" smtClean="0">
              <a:solidFill>
                <a:srgbClr val="FFFFFF"/>
              </a:solidFill>
              <a:latin typeface="+mj-lt"/>
              <a:ea typeface="+mj-ea"/>
            </a:endParaRPr>
          </a:p>
          <a:p>
            <a:pPr lvl="0" algn="l"/>
            <a:endParaRPr lang="ar-SA" sz="2000" b="1" dirty="0" smtClean="0">
              <a:solidFill>
                <a:srgbClr val="FFFFFF"/>
              </a:solidFill>
              <a:latin typeface="+mj-lt"/>
              <a:ea typeface="+mj-ea"/>
            </a:endParaRPr>
          </a:p>
          <a:p>
            <a:pPr lvl="0" algn="l"/>
            <a:endParaRPr lang="en-US" sz="2000" dirty="0">
              <a:solidFill>
                <a:srgbClr val="FFFFFF"/>
              </a:solidFill>
              <a:latin typeface="+mj-lt"/>
              <a:ea typeface="+mj-ea"/>
            </a:endParaRPr>
          </a:p>
          <a:p>
            <a:pPr lvl="0" algn="l"/>
            <a:r>
              <a:rPr lang="en-US" sz="2000" b="1" dirty="0">
                <a:solidFill>
                  <a:srgbClr val="FFFFFF"/>
                </a:solidFill>
                <a:latin typeface="+mj-lt"/>
                <a:ea typeface="+mj-ea"/>
              </a:rPr>
              <a:t>In what Neighborhood and/or borough should I open my book store</a:t>
            </a:r>
            <a:r>
              <a:rPr lang="en-US" dirty="0"/>
              <a:t>.</a:t>
            </a:r>
          </a:p>
        </p:txBody>
      </p:sp>
    </p:spTree>
    <p:extLst>
      <p:ext uri="{BB962C8B-B14F-4D97-AF65-F5344CB8AC3E}">
        <p14:creationId xmlns:p14="http://schemas.microsoft.com/office/powerpoint/2010/main" val="216336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4185761"/>
          </a:xfrm>
          <a:prstGeom prst="rect">
            <a:avLst/>
          </a:prstGeom>
        </p:spPr>
        <p:txBody>
          <a:bodyPr wrap="square">
            <a:spAutoFit/>
          </a:bodyPr>
          <a:lstStyle/>
          <a:p>
            <a:pPr algn="l"/>
            <a:r>
              <a:rPr lang="en-US" sz="3200" b="1" dirty="0" smtClean="0">
                <a:solidFill>
                  <a:srgbClr val="FFFFFF"/>
                </a:solidFill>
                <a:latin typeface="+mj-lt"/>
                <a:ea typeface="+mj-ea"/>
                <a:cs typeface="+mj-cs"/>
              </a:rPr>
              <a:t>Data Selection</a:t>
            </a:r>
            <a:endParaRPr lang="ar-SA" sz="3200" b="1" dirty="0" smtClean="0">
              <a:solidFill>
                <a:srgbClr val="FFFFFF"/>
              </a:solidFill>
              <a:latin typeface="+mj-lt"/>
              <a:ea typeface="+mj-ea"/>
              <a:cs typeface="+mj-cs"/>
            </a:endParaRPr>
          </a:p>
          <a:p>
            <a:pPr algn="l"/>
            <a:endParaRPr lang="en-US" sz="3200" b="1" dirty="0">
              <a:solidFill>
                <a:srgbClr val="FFFFFF"/>
              </a:solidFill>
              <a:latin typeface="+mj-lt"/>
              <a:ea typeface="+mj-ea"/>
              <a:cs typeface="+mj-cs"/>
            </a:endParaRPr>
          </a:p>
          <a:p>
            <a:pPr algn="l" fontAlgn="base"/>
            <a:r>
              <a:rPr lang="en-US" sz="2000" dirty="0">
                <a:solidFill>
                  <a:srgbClr val="FFFFFF"/>
                </a:solidFill>
                <a:latin typeface="+mj-lt"/>
                <a:ea typeface="+mj-ea"/>
                <a:cs typeface="+mj-cs"/>
              </a:rPr>
              <a:t>To consider the problem I used the below data sources:</a:t>
            </a:r>
          </a:p>
          <a:p>
            <a:pPr algn="l" fontAlgn="base"/>
            <a:r>
              <a:rPr lang="en-US" sz="2000" b="1" u="sng" dirty="0">
                <a:solidFill>
                  <a:srgbClr val="FFFFFF"/>
                </a:solidFill>
                <a:latin typeface="+mj-lt"/>
                <a:ea typeface="+mj-ea"/>
                <a:cs typeface="+mj-cs"/>
              </a:rPr>
              <a:t>First</a:t>
            </a:r>
            <a:r>
              <a:rPr lang="en-US" sz="2000" b="1" u="sng" dirty="0" smtClean="0">
                <a:solidFill>
                  <a:srgbClr val="FFFFFF"/>
                </a:solidFill>
                <a:latin typeface="+mj-lt"/>
                <a:ea typeface="+mj-ea"/>
                <a:cs typeface="+mj-cs"/>
              </a:rPr>
              <a:t>:</a:t>
            </a:r>
          </a:p>
          <a:p>
            <a:pPr algn="l" fontAlgn="base"/>
            <a:r>
              <a:rPr lang="en-US" sz="2000" b="1" u="sng" dirty="0" smtClean="0">
                <a:solidFill>
                  <a:srgbClr val="FFFFFF"/>
                </a:solidFill>
                <a:latin typeface="+mj-lt"/>
                <a:ea typeface="+mj-ea"/>
                <a:cs typeface="+mj-cs"/>
              </a:rPr>
              <a:t> </a:t>
            </a:r>
            <a:r>
              <a:rPr lang="en-US" sz="2000" dirty="0">
                <a:solidFill>
                  <a:srgbClr val="FFFFFF"/>
                </a:solidFill>
                <a:latin typeface="+mj-lt"/>
                <a:ea typeface="+mj-ea"/>
                <a:cs typeface="+mj-cs"/>
              </a:rPr>
              <a:t> </a:t>
            </a:r>
            <a:r>
              <a:rPr lang="en-US" sz="2000" dirty="0">
                <a:solidFill>
                  <a:srgbClr val="FFFFFF"/>
                </a:solidFill>
                <a:latin typeface="+mj-lt"/>
                <a:ea typeface="+mj-ea"/>
                <a:cs typeface="+mj-cs"/>
                <a:hlinkClick r:id="rId2"/>
              </a:rPr>
              <a:t>https://cocl.us/new_york_dataset</a:t>
            </a:r>
            <a:endParaRPr lang="en-US" sz="2000" dirty="0">
              <a:solidFill>
                <a:srgbClr val="FFFFFF"/>
              </a:solidFill>
              <a:latin typeface="+mj-lt"/>
              <a:ea typeface="+mj-ea"/>
              <a:cs typeface="+mj-cs"/>
            </a:endParaRPr>
          </a:p>
          <a:p>
            <a:pPr algn="l" fontAlgn="base"/>
            <a:r>
              <a:rPr lang="en-US" sz="2000" dirty="0">
                <a:solidFill>
                  <a:srgbClr val="FFFFFF"/>
                </a:solidFill>
                <a:latin typeface="+mj-lt"/>
                <a:ea typeface="+mj-ea"/>
                <a:cs typeface="+mj-cs"/>
              </a:rPr>
              <a:t>  I used this link  merely  for giving me general information about NYC's  boroughs and neighborhoods as well as  the distance between cities.</a:t>
            </a:r>
          </a:p>
          <a:p>
            <a:pPr algn="l" fontAlgn="base"/>
            <a:r>
              <a:rPr lang="en-US" sz="2000" b="1" u="sng" dirty="0">
                <a:solidFill>
                  <a:srgbClr val="FFFFFF"/>
                </a:solidFill>
                <a:latin typeface="+mj-lt"/>
                <a:ea typeface="+mj-ea"/>
                <a:cs typeface="+mj-cs"/>
              </a:rPr>
              <a:t>Second</a:t>
            </a:r>
            <a:r>
              <a:rPr lang="en-US" sz="2000" u="sng" dirty="0" smtClean="0">
                <a:solidFill>
                  <a:srgbClr val="FFFFFF"/>
                </a:solidFill>
                <a:latin typeface="+mj-lt"/>
                <a:ea typeface="+mj-ea"/>
                <a:cs typeface="+mj-cs"/>
              </a:rPr>
              <a:t>:</a:t>
            </a:r>
          </a:p>
          <a:p>
            <a:pPr algn="l" fontAlgn="base"/>
            <a:r>
              <a:rPr lang="en-US" sz="2000" u="sng" dirty="0" smtClean="0">
                <a:solidFill>
                  <a:srgbClr val="FFFFFF"/>
                </a:solidFill>
                <a:latin typeface="+mj-lt"/>
                <a:ea typeface="+mj-ea"/>
                <a:cs typeface="+mj-cs"/>
              </a:rPr>
              <a:t> </a:t>
            </a:r>
            <a:r>
              <a:rPr lang="en-US" sz="2000" dirty="0">
                <a:solidFill>
                  <a:srgbClr val="FFFFFF"/>
                </a:solidFill>
                <a:latin typeface="+mj-lt"/>
                <a:ea typeface="+mj-ea"/>
                <a:cs typeface="+mj-cs"/>
              </a:rPr>
              <a:t>Foursquare API</a:t>
            </a:r>
            <a:r>
              <a:rPr lang="en-US" sz="3200" b="1" dirty="0">
                <a:solidFill>
                  <a:srgbClr val="FFFFFF"/>
                </a:solidFill>
                <a:latin typeface="+mj-lt"/>
                <a:ea typeface="+mj-ea"/>
                <a:cs typeface="+mj-cs"/>
              </a:rPr>
              <a:t> </a:t>
            </a:r>
            <a:r>
              <a:rPr lang="en-US" sz="3200" b="1" dirty="0" smtClean="0">
                <a:solidFill>
                  <a:srgbClr val="FFFFFF"/>
                </a:solidFill>
                <a:latin typeface="+mj-lt"/>
                <a:ea typeface="+mj-ea"/>
                <a:cs typeface="+mj-cs"/>
              </a:rPr>
              <a:t>:</a:t>
            </a:r>
            <a:r>
              <a:rPr lang="en-US" sz="2000" dirty="0">
                <a:solidFill>
                  <a:srgbClr val="FFFFFF"/>
                </a:solidFill>
                <a:latin typeface="+mj-lt"/>
                <a:ea typeface="+mj-ea"/>
                <a:cs typeface="+mj-cs"/>
              </a:rPr>
              <a:t>I can consider this resource is my primary data resource to gain the most important locational information</a:t>
            </a:r>
            <a:r>
              <a:rPr lang="en-US" sz="3200" dirty="0"/>
              <a:t>. </a:t>
            </a:r>
            <a:r>
              <a:rPr lang="en-US" sz="3200" b="1" dirty="0" smtClean="0">
                <a:solidFill>
                  <a:srgbClr val="FFFFFF"/>
                </a:solidFill>
                <a:latin typeface="+mj-lt"/>
                <a:ea typeface="+mj-ea"/>
                <a:cs typeface="+mj-cs"/>
              </a:rPr>
              <a:t> </a:t>
            </a:r>
            <a:endParaRPr lang="en-US" sz="3200" b="1" dirty="0">
              <a:solidFill>
                <a:srgbClr val="FFFFFF"/>
              </a:solidFill>
              <a:latin typeface="+mj-lt"/>
              <a:ea typeface="+mj-ea"/>
              <a:cs typeface="+mj-cs"/>
            </a:endParaRPr>
          </a:p>
          <a:p>
            <a:pPr lvl="0" algn="l"/>
            <a:endParaRPr lang="en-US" dirty="0"/>
          </a:p>
        </p:txBody>
      </p:sp>
    </p:spTree>
    <p:extLst>
      <p:ext uri="{BB962C8B-B14F-4D97-AF65-F5344CB8AC3E}">
        <p14:creationId xmlns:p14="http://schemas.microsoft.com/office/powerpoint/2010/main" val="260734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2585323"/>
          </a:xfrm>
          <a:prstGeom prst="rect">
            <a:avLst/>
          </a:prstGeom>
        </p:spPr>
        <p:txBody>
          <a:bodyPr wrap="square">
            <a:spAutoFit/>
          </a:bodyPr>
          <a:lstStyle/>
          <a:p>
            <a:pPr algn="l"/>
            <a:r>
              <a:rPr lang="en-US" sz="3200" b="1" dirty="0" smtClean="0">
                <a:solidFill>
                  <a:srgbClr val="FFFFFF"/>
                </a:solidFill>
                <a:latin typeface="+mj-lt"/>
                <a:ea typeface="+mj-ea"/>
                <a:cs typeface="+mj-cs"/>
              </a:rPr>
              <a:t>Cleaning The Data</a:t>
            </a:r>
            <a:endParaRPr lang="ar-SA" sz="3200" b="1" dirty="0" smtClean="0">
              <a:solidFill>
                <a:srgbClr val="FFFFFF"/>
              </a:solidFill>
              <a:latin typeface="+mj-lt"/>
              <a:ea typeface="+mj-ea"/>
              <a:cs typeface="+mj-cs"/>
            </a:endParaRPr>
          </a:p>
          <a:p>
            <a:pPr algn="l" fontAlgn="base">
              <a:lnSpc>
                <a:spcPct val="150000"/>
              </a:lnSpc>
            </a:pPr>
            <a:r>
              <a:rPr lang="en-US" sz="2000" dirty="0" smtClean="0">
                <a:solidFill>
                  <a:srgbClr val="FFFFFF"/>
                </a:solidFill>
              </a:rPr>
              <a:t>I </a:t>
            </a:r>
            <a:r>
              <a:rPr lang="en-US" sz="2000" dirty="0">
                <a:solidFill>
                  <a:srgbClr val="FFFFFF"/>
                </a:solidFill>
              </a:rPr>
              <a:t>utilized the Foursquare API to explore the boroughs in NYC. I designed the limit as 30 venue and the radius 1000 meter for each borough from  </a:t>
            </a:r>
            <a:r>
              <a:rPr lang="ar-SA" sz="2000" dirty="0">
                <a:solidFill>
                  <a:srgbClr val="FFFFFF"/>
                </a:solidFill>
              </a:rPr>
              <a:t>  </a:t>
            </a:r>
            <a:endParaRPr lang="en-US" sz="2000" dirty="0">
              <a:solidFill>
                <a:srgbClr val="FFFFFF"/>
              </a:solidFill>
            </a:endParaRPr>
          </a:p>
          <a:p>
            <a:pPr algn="l" fontAlgn="base">
              <a:lnSpc>
                <a:spcPct val="150000"/>
              </a:lnSpc>
            </a:pPr>
            <a:r>
              <a:rPr lang="en-US" sz="2000" dirty="0">
                <a:solidFill>
                  <a:srgbClr val="FFFFFF"/>
                </a:solidFill>
              </a:rPr>
              <a:t>their given latitude and longitude information.</a:t>
            </a:r>
            <a:endParaRPr lang="ar-SA" sz="2000" dirty="0">
              <a:solidFill>
                <a:srgbClr val="FFFFFF"/>
              </a:solidFill>
            </a:endParaRPr>
          </a:p>
          <a:p>
            <a:pPr lvl="0" algn="l" fontAlgn="base"/>
            <a:r>
              <a:rPr lang="en-US" sz="2000" dirty="0">
                <a:solidFill>
                  <a:srgbClr val="FFFFFF"/>
                </a:solidFill>
              </a:rPr>
              <a:t>Then I’ve normalized the results </a:t>
            </a:r>
            <a:r>
              <a:rPr lang="en-US" sz="2000" dirty="0" err="1">
                <a:solidFill>
                  <a:srgbClr val="FFFFFF"/>
                </a:solidFill>
              </a:rPr>
              <a:t>from.json</a:t>
            </a:r>
            <a:r>
              <a:rPr lang="en-US" sz="2000" dirty="0">
                <a:solidFill>
                  <a:srgbClr val="FFFFFF"/>
                </a:solidFill>
              </a:rPr>
              <a:t> file to the different </a:t>
            </a:r>
            <a:r>
              <a:rPr lang="en-US" sz="2000" dirty="0" err="1">
                <a:solidFill>
                  <a:srgbClr val="FFFFFF"/>
                </a:solidFill>
              </a:rPr>
              <a:t>DataFrames</a:t>
            </a:r>
            <a:r>
              <a:rPr lang="en-US" sz="2000" dirty="0" smtClean="0">
                <a:solidFill>
                  <a:srgbClr val="FFFFFF"/>
                </a:solidFill>
              </a:rPr>
              <a:t>.</a:t>
            </a:r>
            <a:endParaRPr lang="en-US" sz="2000" dirty="0">
              <a:solidFill>
                <a:srgbClr val="FFFFFF"/>
              </a:solidFill>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1251" y="3505200"/>
            <a:ext cx="6570345" cy="2299970"/>
          </a:xfrm>
          <a:prstGeom prst="rect">
            <a:avLst/>
          </a:prstGeom>
          <a:noFill/>
          <a:ln>
            <a:noFill/>
          </a:ln>
        </p:spPr>
      </p:pic>
    </p:spTree>
    <p:extLst>
      <p:ext uri="{BB962C8B-B14F-4D97-AF65-F5344CB8AC3E}">
        <p14:creationId xmlns:p14="http://schemas.microsoft.com/office/powerpoint/2010/main" val="415037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2123658"/>
          </a:xfrm>
          <a:prstGeom prst="rect">
            <a:avLst/>
          </a:prstGeom>
        </p:spPr>
        <p:txBody>
          <a:bodyPr wrap="square">
            <a:spAutoFit/>
          </a:bodyPr>
          <a:lstStyle/>
          <a:p>
            <a:pPr algn="l"/>
            <a:r>
              <a:rPr lang="en-US" sz="3200" b="1" dirty="0" smtClean="0">
                <a:solidFill>
                  <a:srgbClr val="FFFFFF"/>
                </a:solidFill>
                <a:latin typeface="+mj-lt"/>
                <a:ea typeface="+mj-ea"/>
                <a:cs typeface="+mj-cs"/>
              </a:rPr>
              <a:t>Methodology:</a:t>
            </a:r>
            <a:endParaRPr lang="ar-SA" sz="3200" b="1" dirty="0" smtClean="0">
              <a:solidFill>
                <a:srgbClr val="FFFFFF"/>
              </a:solidFill>
              <a:latin typeface="+mj-lt"/>
              <a:ea typeface="+mj-ea"/>
              <a:cs typeface="+mj-cs"/>
            </a:endParaRPr>
          </a:p>
          <a:p>
            <a:pPr algn="l" fontAlgn="base"/>
            <a:endParaRPr lang="en-US" sz="2000" dirty="0">
              <a:solidFill>
                <a:srgbClr val="FFFFFF"/>
              </a:solidFill>
              <a:latin typeface="+mj-lt"/>
              <a:ea typeface="+mj-ea"/>
              <a:cs typeface="+mj-cs"/>
            </a:endParaRPr>
          </a:p>
          <a:p>
            <a:pPr algn="l" fontAlgn="base">
              <a:lnSpc>
                <a:spcPct val="150000"/>
              </a:lnSpc>
            </a:pPr>
            <a:r>
              <a:rPr lang="en-US" sz="2000" dirty="0" smtClean="0">
                <a:solidFill>
                  <a:srgbClr val="FFFFFF"/>
                </a:solidFill>
                <a:latin typeface="+mj-lt"/>
                <a:ea typeface="+mj-ea"/>
                <a:cs typeface="+mj-cs"/>
              </a:rPr>
              <a:t>By using Foursquare </a:t>
            </a:r>
            <a:r>
              <a:rPr lang="en-US" sz="2000" dirty="0">
                <a:solidFill>
                  <a:srgbClr val="FFFFFF"/>
                </a:solidFill>
                <a:latin typeface="+mj-lt"/>
                <a:ea typeface="+mj-ea"/>
                <a:cs typeface="+mj-cs"/>
              </a:rPr>
              <a:t>API </a:t>
            </a:r>
            <a:r>
              <a:rPr lang="en-US" sz="2000" dirty="0" smtClean="0">
                <a:solidFill>
                  <a:srgbClr val="FFFFFF"/>
                </a:solidFill>
                <a:latin typeface="+mj-lt"/>
                <a:ea typeface="+mj-ea"/>
                <a:cs typeface="+mj-cs"/>
              </a:rPr>
              <a:t> I’ve explored all academic organizations in NYC </a:t>
            </a:r>
            <a:endParaRPr lang="en-US" sz="2000" dirty="0">
              <a:solidFill>
                <a:srgbClr val="FFFFFF"/>
              </a:solidFill>
              <a:latin typeface="+mj-lt"/>
              <a:ea typeface="+mj-ea"/>
              <a:cs typeface="+mj-cs"/>
            </a:endParaRPr>
          </a:p>
          <a:p>
            <a:pPr algn="l" fontAlgn="base"/>
            <a:r>
              <a:rPr lang="en-US" sz="3200" dirty="0" smtClean="0"/>
              <a:t> </a:t>
            </a:r>
            <a:r>
              <a:rPr lang="en-US" sz="3200" b="1" dirty="0" smtClean="0">
                <a:solidFill>
                  <a:srgbClr val="FFFFFF"/>
                </a:solidFill>
                <a:latin typeface="+mj-lt"/>
                <a:ea typeface="+mj-ea"/>
                <a:cs typeface="+mj-cs"/>
              </a:rPr>
              <a:t> </a:t>
            </a:r>
          </a:p>
          <a:p>
            <a:pPr lvl="0" algn="l"/>
            <a:endParaRPr lang="en-US" dirty="0"/>
          </a:p>
        </p:txBody>
      </p:sp>
      <p:pic>
        <p:nvPicPr>
          <p:cNvPr id="20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39" y="2972752"/>
            <a:ext cx="5715635" cy="11271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91000"/>
            <a:ext cx="5730875" cy="571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5" name="Rectangle 4"/>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altLang="ar-SA"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1485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altLang="ar-SA"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792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8001000" cy="1661993"/>
          </a:xfrm>
          <a:prstGeom prst="rect">
            <a:avLst/>
          </a:prstGeom>
        </p:spPr>
        <p:txBody>
          <a:bodyPr wrap="square">
            <a:spAutoFit/>
          </a:bodyPr>
          <a:lstStyle/>
          <a:p>
            <a:pPr algn="l"/>
            <a:r>
              <a:rPr lang="en-US" sz="3200" dirty="0">
                <a:solidFill>
                  <a:srgbClr val="FFFFFF"/>
                </a:solidFill>
              </a:rPr>
              <a:t>- </a:t>
            </a:r>
            <a:r>
              <a:rPr lang="en-US" sz="3200" u="sng" dirty="0">
                <a:solidFill>
                  <a:srgbClr val="FFFFFF"/>
                </a:solidFill>
              </a:rPr>
              <a:t>Exploring The Data:</a:t>
            </a:r>
          </a:p>
          <a:p>
            <a:pPr algn="l" fontAlgn="base"/>
            <a:r>
              <a:rPr lang="ar-SA" sz="2000" dirty="0" smtClean="0">
                <a:solidFill>
                  <a:srgbClr val="FFFFFF"/>
                </a:solidFill>
                <a:latin typeface="+mj-lt"/>
                <a:ea typeface="+mj-ea"/>
                <a:cs typeface="+mj-cs"/>
              </a:rPr>
              <a:t> </a:t>
            </a:r>
            <a:r>
              <a:rPr lang="en-US" sz="2000" dirty="0" smtClean="0">
                <a:solidFill>
                  <a:srgbClr val="FFFFFF"/>
                </a:solidFill>
              </a:rPr>
              <a:t>Exploring  </a:t>
            </a:r>
            <a:r>
              <a:rPr lang="en-US" sz="2000" dirty="0">
                <a:solidFill>
                  <a:srgbClr val="FFFFFF"/>
                </a:solidFill>
              </a:rPr>
              <a:t>all academic organizations in NYC as the below Bar chart:</a:t>
            </a:r>
          </a:p>
          <a:p>
            <a:pPr algn="l" fontAlgn="base"/>
            <a:r>
              <a:rPr lang="en-US" sz="3200" dirty="0" smtClean="0"/>
              <a:t> </a:t>
            </a:r>
            <a:r>
              <a:rPr lang="en-US" sz="3200" b="1" dirty="0" smtClean="0">
                <a:solidFill>
                  <a:srgbClr val="FFFFFF"/>
                </a:solidFill>
                <a:latin typeface="+mj-lt"/>
                <a:ea typeface="+mj-ea"/>
                <a:cs typeface="+mj-cs"/>
              </a:rPr>
              <a:t> </a:t>
            </a:r>
          </a:p>
          <a:p>
            <a:pPr lvl="0" algn="l"/>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6713220" cy="2708275"/>
          </a:xfrm>
          <a:prstGeom prst="rect">
            <a:avLst/>
          </a:prstGeom>
          <a:noFill/>
          <a:ln>
            <a:noFill/>
          </a:ln>
        </p:spPr>
      </p:pic>
    </p:spTree>
    <p:extLst>
      <p:ext uri="{BB962C8B-B14F-4D97-AF65-F5344CB8AC3E}">
        <p14:creationId xmlns:p14="http://schemas.microsoft.com/office/powerpoint/2010/main" val="269586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457200"/>
            <a:ext cx="7543800" cy="646331"/>
          </a:xfrm>
          <a:prstGeom prst="rect">
            <a:avLst/>
          </a:prstGeom>
        </p:spPr>
        <p:txBody>
          <a:bodyPr wrap="square">
            <a:spAutoFit/>
          </a:bodyPr>
          <a:lstStyle/>
          <a:p>
            <a:pPr algn="l" rtl="0"/>
            <a:r>
              <a:rPr lang="en-US" dirty="0" smtClean="0"/>
              <a:t>Now we can see the data along with </a:t>
            </a:r>
            <a:r>
              <a:rPr lang="en-US" dirty="0" err="1" smtClean="0"/>
              <a:t>Lat</a:t>
            </a:r>
            <a:r>
              <a:rPr lang="en-US" dirty="0" smtClean="0"/>
              <a:t> &amp; </a:t>
            </a:r>
            <a:r>
              <a:rPr lang="en-US" dirty="0" err="1" smtClean="0"/>
              <a:t>Lng</a:t>
            </a:r>
            <a:r>
              <a:rPr lang="en-US" dirty="0" smtClean="0"/>
              <a:t>  to </a:t>
            </a:r>
            <a:r>
              <a:rPr lang="en-US" dirty="0" smtClean="0"/>
              <a:t>different Academic organizations in NYC (Colleges, Universities, School, </a:t>
            </a:r>
            <a:r>
              <a:rPr lang="en-US" dirty="0" err="1" smtClean="0"/>
              <a:t>etc</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5565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99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654</TotalTime>
  <Words>295</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Final Capstone The Battle of Neighborhoods</vt:lpstr>
      <vt:lpstr>Introduction:  Opening a Bookstore in NYC provides a well-stocked inventory of books, magazines, computer hardware and software, office and athletic equipment. It can target all students into different stages of educations and organizations such as Universities, Colleges , Schools, etc. New York City has many nationally important independent universities and colleges as well as many primary and high schools. There are about 594,000  university students in New York City attending around 110 universities and colleges.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The Battle of Neighborhoods</dc:title>
  <dc:creator>Meeting Room</dc:creator>
  <cp:lastModifiedBy>Meeting Room</cp:lastModifiedBy>
  <cp:revision>18</cp:revision>
  <dcterms:created xsi:type="dcterms:W3CDTF">2020-06-25T05:47:41Z</dcterms:created>
  <dcterms:modified xsi:type="dcterms:W3CDTF">2020-06-25T16:42:11Z</dcterms:modified>
</cp:coreProperties>
</file>