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Algerian" pitchFamily="82" charset="0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entury Gothic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WFd0TY+QBRkXRD7JKcR5hgXH2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1034322" y="2083633"/>
            <a:ext cx="10770094" cy="107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lgerian"/>
              <a:buNone/>
            </a:pPr>
            <a:r>
              <a:rPr lang="fr-FR">
                <a:latin typeface="Algerian"/>
                <a:ea typeface="Algerian"/>
                <a:cs typeface="Algerian"/>
                <a:sym typeface="Algerian"/>
              </a:rPr>
              <a:t>Ulna et squelette de la main 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9769502" y="5212095"/>
            <a:ext cx="1248269" cy="43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sp>
        <p:nvSpPr>
          <p:cNvPr id="166" name="Google Shape;166;p1"/>
          <p:cNvSpPr txBox="1"/>
          <p:nvPr/>
        </p:nvSpPr>
        <p:spPr>
          <a:xfrm>
            <a:off x="2286679" y="324504"/>
            <a:ext cx="7696769" cy="146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endParaRPr lang="fr-FR" sz="3000" dirty="0" smtClean="0">
              <a:solidFill>
                <a:srgbClr val="595959"/>
              </a:solidFill>
              <a:latin typeface="Algerian"/>
              <a:sym typeface="Algerian"/>
            </a:endParaRPr>
          </a:p>
          <a:p>
            <a:pPr lvl="0"/>
            <a:r>
              <a:rPr lang="fr-FR" sz="3200" b="1" dirty="0" smtClean="0"/>
              <a:t>UNIVERSITE IBN KHALDOUN TIARET </a:t>
            </a:r>
            <a:endParaRPr lang="fr-FR" sz="3200" dirty="0" smtClean="0"/>
          </a:p>
          <a:p>
            <a:pPr lvl="0"/>
            <a:r>
              <a:rPr lang="fr-FR" sz="3200" b="1" dirty="0" smtClean="0"/>
              <a:t> ANNEXE DE MEDECINE </a:t>
            </a:r>
            <a:endParaRPr lang="fr-FR" sz="3200" dirty="0" smtClean="0"/>
          </a:p>
          <a:p>
            <a:pPr lvl="0"/>
            <a:r>
              <a:rPr lang="fr-FR" sz="3200" b="1" dirty="0" smtClean="0"/>
              <a:t>ANNEE UNIVERSITAIRE  2024 -2025</a:t>
            </a:r>
            <a:endParaRPr lang="fr-FR" sz="3200"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rPr lang="fr-FR" sz="3000" dirty="0" smtClean="0">
                <a:solidFill>
                  <a:srgbClr val="595959"/>
                </a:solidFill>
                <a:latin typeface="Algerian"/>
                <a:sym typeface="Algerian"/>
              </a:rPr>
              <a:t> </a:t>
            </a:r>
            <a:endParaRPr dirty="0" smtClean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 4" descr="C:\Users\pcstar\Downloads\LOGO Ibn khaldou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6440" y="0"/>
            <a:ext cx="1979712" cy="1916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 descr="12-Anatomie de la main : (a) squelette de la main avec le détail des... |  Download Scientific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815" y="1062428"/>
            <a:ext cx="7371039" cy="538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idx="1"/>
          </p:nvPr>
        </p:nvSpPr>
        <p:spPr>
          <a:xfrm>
            <a:off x="1573967" y="532151"/>
            <a:ext cx="8334531" cy="589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1- LE CARPE: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• unissant l'avant-bras au métacarpe, forme le squelette du poignet.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Constitué de 08 os court, unis entre eux par les articulations inter-carpiennes et disposés en 2 rangées,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/>
              <a:t>A/La rangée proximale: présente de dehors en dedans: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/>
              <a:t>•Le scaphoïde carpien,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/>
              <a:t>•Le lunatum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/>
              <a:t>•Le triquetrum,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/>
              <a:t>•Le pisiforme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/>
              <a:t> B/La rangée distale : présente de dehors en dedans: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/>
              <a:t>•L’os trapèze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/>
              <a:t>•L’os trapézoïde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/>
              <a:t>•Le capitatum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/>
              <a:t>•L’hamatum</a:t>
            </a:r>
            <a:endParaRPr/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899" y="4393445"/>
            <a:ext cx="56864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/>
          <p:nvPr/>
        </p:nvSpPr>
        <p:spPr>
          <a:xfrm>
            <a:off x="1154243" y="1720840"/>
            <a:ext cx="49167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2- LE METACARPE: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constitue le squelette de la région palmaire ou paume de la main.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•fait de 05 0s long , dénombrés du 1er (M1) au 5e (M5) en allant du pouce au petit doigt.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•s’articule en haut au carpe par les articulations carpo-métacarpienne.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•Unit aux phalanges en bas par les articulations métacarpo-phalangiennes.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•Les 04 deniers métacarpiens sont unis entre eux  par les articulations inter-métacarpiennes.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6089" y="0"/>
            <a:ext cx="5495925" cy="6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794478" y="1380931"/>
            <a:ext cx="547141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PHALANGES: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•Sont des os long formant  le squelette des doigts.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•Chaque doigts à l’exception du pouce (02 phalanges) est constitué de 03 Phalanges 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•phalange proximale P1,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•phalange moyenne P2,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•phalange distale P3.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•Les phalanges sont unies entre elles par les articulations inter-phalangienne proximales et distales.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Chaque phalange présente: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Une diaphyse et  Une épiphyse proximale: « base » présente une surface articulaire « cavité glénoïde »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Une épiphyse distale: sur P1 et P2 présente une surface articulaire « trochlée »</a:t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981" y="180975"/>
            <a:ext cx="5495925" cy="6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1933358" y="326237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lgerian"/>
              <a:buNone/>
            </a:pPr>
            <a:r>
              <a:rPr lang="fr-FR">
                <a:latin typeface="Algerian"/>
                <a:ea typeface="Algerian"/>
                <a:cs typeface="Algerian"/>
                <a:sym typeface="Algerian"/>
              </a:rPr>
              <a:t>Merci 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>
            <a:spLocks noGrp="1"/>
          </p:cNvSpPr>
          <p:nvPr>
            <p:ph type="title"/>
          </p:nvPr>
        </p:nvSpPr>
        <p:spPr>
          <a:xfrm>
            <a:off x="2711624" y="2557840"/>
            <a:ext cx="6537308" cy="130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lgerian"/>
              <a:buNone/>
            </a:pPr>
            <a:r>
              <a:rPr lang="fr-FR" dirty="0">
                <a:latin typeface="Algerian"/>
                <a:ea typeface="Algerian"/>
                <a:cs typeface="Algerian"/>
                <a:sym typeface="Algerian"/>
              </a:rPr>
              <a:t>L’</a:t>
            </a:r>
            <a:r>
              <a:rPr lang="fr-FR" dirty="0" err="1">
                <a:latin typeface="Algerian"/>
                <a:ea typeface="Algerian"/>
                <a:cs typeface="Algerian"/>
                <a:sym typeface="Algerian"/>
              </a:rPr>
              <a:t>ulna</a:t>
            </a:r>
            <a:r>
              <a:rPr lang="fr-FR" dirty="0">
                <a:latin typeface="Algerian"/>
                <a:ea typeface="Algerian"/>
                <a:cs typeface="Algerian"/>
                <a:sym typeface="Algerian"/>
              </a:rPr>
              <a:t> ou cubitus</a:t>
            </a:r>
            <a:endParaRPr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idx="1"/>
          </p:nvPr>
        </p:nvSpPr>
        <p:spPr>
          <a:xfrm>
            <a:off x="451825" y="1791150"/>
            <a:ext cx="6987000" cy="4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Généralités :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61950" algn="l" rtl="0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L’ulna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long situé du coté médial de l’avant-bras.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60045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s’articule en haut avec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l’humérusa grâce à l’incisure trochléaire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(grande cavité sigmoïde), en-dehors avec le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l’incisure radiale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(petite cavité sigmoïde), et en bas le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poignet par l’intermediaire du ligament triangulaire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342900" lvl="0" indent="-25654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fr-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Mise en place :</a:t>
            </a:r>
            <a:endParaRPr/>
          </a:p>
          <a:p>
            <a:pPr marL="342900" marR="0" lvl="0" indent="-360045" algn="just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l’extrémité la plus volumineuse en haut 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60045" algn="just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La grande ouverture de cette volumineuse extrémité en avant 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60045" algn="just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 bord tranchant trouvé sur la diaphyse ou la petite ouverture de l’éxtrémité volumineuse en  dehors.</a:t>
            </a:r>
            <a:endParaRPr/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l="8024" t="2448" b="2540"/>
          <a:stretch/>
        </p:blipFill>
        <p:spPr>
          <a:xfrm>
            <a:off x="7632192" y="1680632"/>
            <a:ext cx="4043603" cy="511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idx="1"/>
          </p:nvPr>
        </p:nvSpPr>
        <p:spPr>
          <a:xfrm>
            <a:off x="479377" y="404664"/>
            <a:ext cx="11449272" cy="619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fr-F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anatomie descriptive :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Diaphyse ou corps 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:La </a:t>
            </a:r>
            <a:r>
              <a:rPr lang="fr-FR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diaphyse 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</a:t>
            </a:r>
            <a:r>
              <a:rPr lang="fr-FR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prismatique triangulaire 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haut et devient </a:t>
            </a:r>
            <a:r>
              <a:rPr lang="fr-FR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cylindrique 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bas.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Elle présente 3 bords séparant 3 faces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bords 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</a:t>
            </a:r>
            <a:r>
              <a:rPr lang="fr-FR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 latéral ou interosseux 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tranchant dans la partie moyenne de la diaphyse. Ce bord se bifurque en haut pour délimiter la fosse </a:t>
            </a:r>
            <a:r>
              <a:rPr lang="fr-FR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(fossette) supinatrice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bord médial est nettement plus émoussé ,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fr-FR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 postérieur ou crête ulnaire 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:est conformé en « s » italique et est sous-cutanée. il se bifurque en haut à la face postérieure de </a:t>
            </a:r>
            <a:r>
              <a:rPr lang="fr-FR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l’olécrâne</a:t>
            </a: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fr-F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faces :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fr-FR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médiale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fr-FR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antérieure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fr-FR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latérale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448" y="303564"/>
            <a:ext cx="6577094" cy="636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997" y="1828355"/>
            <a:ext cx="4442241" cy="33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idx="1"/>
          </p:nvPr>
        </p:nvSpPr>
        <p:spPr>
          <a:xfrm>
            <a:off x="794478" y="1124262"/>
            <a:ext cx="4991725" cy="489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Épiphyse proximale ( l’éxtrimité supérieure 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L’épiphyse supérieure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montre deux reliefs perpendiculaire l’ un à l’autre,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l’olécrane verticale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le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processus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(apophyse)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coronoïde horizontale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circonscrivant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l’incisure trochléaire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(grande cavité sigmoïde en avant 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face postérieure  de l’olécrane est sous-cutanée délimitée par la bifurcation du bord postérieur.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partie antérieure de l’olécrâne forme le </a:t>
            </a:r>
            <a:r>
              <a:rPr lang="fr-FR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 de l'olécrâne </a:t>
            </a: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est intra-articulaire.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fr-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face latérale de cette extrémité a hauteur du processus coronoïde présente l’incissure radiale ( petite cavité sigmoïde ) et la fosse   bicipitale ou fosse supinatrice ,</a:t>
            </a:r>
            <a:endParaRPr/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113" y="280285"/>
            <a:ext cx="3562350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1489022" y="998840"/>
            <a:ext cx="4806845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Épiphyse inférieure </a:t>
            </a:r>
            <a:endParaRPr sz="16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L’épiphyse inférieure </a:t>
            </a:r>
            <a:r>
              <a:rPr lang="fr-FR" sz="16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fr-FR" sz="16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l’ulna </a:t>
            </a:r>
            <a:r>
              <a:rPr lang="fr-FR" sz="16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formée par deux composants : la </a:t>
            </a:r>
            <a:r>
              <a:rPr lang="fr-FR" sz="16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tête ulnaire </a:t>
            </a:r>
            <a:r>
              <a:rPr lang="fr-FR" sz="16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(cubitale) et le </a:t>
            </a:r>
            <a:r>
              <a:rPr lang="fr-FR" sz="16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processus styloïde</a:t>
            </a:r>
            <a:r>
              <a:rPr lang="fr-FR" sz="16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878" y="2845499"/>
            <a:ext cx="3232803" cy="359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1409" y="3043003"/>
            <a:ext cx="3872578" cy="304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 descr="Fractures de l extrémité inférieure du radius thèse n 117 / PDF  Téléchargement Gratui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1957" y="851180"/>
            <a:ext cx="4030043" cy="503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3582277" y="2587822"/>
            <a:ext cx="5891508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lgerian"/>
              <a:buNone/>
            </a:pPr>
            <a:r>
              <a:rPr lang="fr-FR">
                <a:latin typeface="Algerian"/>
                <a:ea typeface="Algerian"/>
                <a:cs typeface="Algerian"/>
                <a:sym typeface="Algerian"/>
              </a:rPr>
              <a:t>Squelette de la main 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idx="1"/>
          </p:nvPr>
        </p:nvSpPr>
        <p:spPr>
          <a:xfrm>
            <a:off x="1828799" y="528637"/>
            <a:ext cx="8334531" cy="200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DEFINITION : fait de 27os constant réparti en trois groupes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fr-FR" b="1"/>
              <a:t>Carpe : squelette du poignet </a:t>
            </a:r>
            <a:endParaRPr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fr-FR" b="1"/>
              <a:t> Métacarpe : squelette de la paume de la main et de la face dorsale en regard</a:t>
            </a:r>
            <a:endParaRPr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fr-FR" b="1"/>
              <a:t>Phalanges : squelette des doigts </a:t>
            </a:r>
            <a:endParaRPr b="1"/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238" y="2702034"/>
            <a:ext cx="7366806" cy="4155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642</Words>
  <Application>Microsoft Office PowerPoint</Application>
  <PresentationFormat>Personnalisé</PresentationFormat>
  <Paragraphs>74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Algerian</vt:lpstr>
      <vt:lpstr>Calibri</vt:lpstr>
      <vt:lpstr>Century Gothic</vt:lpstr>
      <vt:lpstr>Noto Sans Symbols</vt:lpstr>
      <vt:lpstr>Times New Roman</vt:lpstr>
      <vt:lpstr>Thème Office</vt:lpstr>
      <vt:lpstr>Ulna et squelette de la main </vt:lpstr>
      <vt:lpstr>L’ulna ou cubitus</vt:lpstr>
      <vt:lpstr>Diapositive 3</vt:lpstr>
      <vt:lpstr>Diapositive 4</vt:lpstr>
      <vt:lpstr>Diapositive 5</vt:lpstr>
      <vt:lpstr>Diapositive 6</vt:lpstr>
      <vt:lpstr>Diapositive 7</vt:lpstr>
      <vt:lpstr>Squelette de la main </vt:lpstr>
      <vt:lpstr>Diapositive 9</vt:lpstr>
      <vt:lpstr>Diapositive 10</vt:lpstr>
      <vt:lpstr>Diapositive 11</vt:lpstr>
      <vt:lpstr>Diapositive 12</vt:lpstr>
      <vt:lpstr>Diapositive 13</vt:lpstr>
      <vt:lpstr>Merci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Ulna et squelette de la main </dc:title>
  <dc:creator>ZIGADI Hicham</dc:creator>
  <cp:lastModifiedBy>pcstar</cp:lastModifiedBy>
  <cp:revision>3</cp:revision>
  <dcterms:created xsi:type="dcterms:W3CDTF">2021-10-31T14:16:31Z</dcterms:created>
  <dcterms:modified xsi:type="dcterms:W3CDTF">2025-01-08T22:08:19Z</dcterms:modified>
</cp:coreProperties>
</file>