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2"/>
  </p:sldMasterIdLst>
  <p:notesMasterIdLst>
    <p:notesMasterId r:id="rId34"/>
  </p:notesMasterIdLst>
  <p:handoutMasterIdLst>
    <p:handoutMasterId r:id="rId35"/>
  </p:handoutMasterIdLst>
  <p:sldIdLst>
    <p:sldId id="257" r:id="rId3"/>
    <p:sldId id="260" r:id="rId4"/>
    <p:sldId id="283" r:id="rId5"/>
    <p:sldId id="264" r:id="rId6"/>
    <p:sldId id="266" r:id="rId7"/>
    <p:sldId id="265" r:id="rId8"/>
    <p:sldId id="284" r:id="rId9"/>
    <p:sldId id="285" r:id="rId10"/>
    <p:sldId id="268" r:id="rId11"/>
    <p:sldId id="273" r:id="rId12"/>
    <p:sldId id="280" r:id="rId13"/>
    <p:sldId id="272" r:id="rId14"/>
    <p:sldId id="274" r:id="rId15"/>
    <p:sldId id="269" r:id="rId16"/>
    <p:sldId id="286" r:id="rId17"/>
    <p:sldId id="287" r:id="rId18"/>
    <p:sldId id="270" r:id="rId19"/>
    <p:sldId id="263" r:id="rId20"/>
    <p:sldId id="275" r:id="rId21"/>
    <p:sldId id="294" r:id="rId22"/>
    <p:sldId id="271" r:id="rId23"/>
    <p:sldId id="288" r:id="rId24"/>
    <p:sldId id="295" r:id="rId25"/>
    <p:sldId id="296" r:id="rId26"/>
    <p:sldId id="289" r:id="rId27"/>
    <p:sldId id="291" r:id="rId28"/>
    <p:sldId id="292" r:id="rId29"/>
    <p:sldId id="293" r:id="rId30"/>
    <p:sldId id="261" r:id="rId31"/>
    <p:sldId id="279" r:id="rId32"/>
    <p:sldId id="26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4F"/>
    <a:srgbClr val="CC3300"/>
    <a:srgbClr val="FF6600"/>
    <a:srgbClr val="FBD805"/>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2" autoAdjust="0"/>
    <p:restoredTop sz="94660"/>
  </p:normalViewPr>
  <p:slideViewPr>
    <p:cSldViewPr snapToGrid="0">
      <p:cViewPr varScale="1">
        <p:scale>
          <a:sx n="86" d="100"/>
          <a:sy n="86" d="100"/>
        </p:scale>
        <p:origin x="-132" y="-7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09CCE2-A01C-44B5-AA37-6070FD4EF256}" type="datetimeFigureOut">
              <a:rPr lang="en-US"/>
              <a:t>6/13/2013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DBA566-AA56-4649-9A2B-8E474DB06260}" type="slidenum">
              <a:rPr/>
              <a:t>‹N°›</a:t>
            </a:fld>
            <a:endParaRPr/>
          </a:p>
        </p:txBody>
      </p:sp>
    </p:spTree>
    <p:extLst>
      <p:ext uri="{BB962C8B-B14F-4D97-AF65-F5344CB8AC3E}">
        <p14:creationId xmlns:p14="http://schemas.microsoft.com/office/powerpoint/2010/main" val="334817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B5695-E7AA-4CAE-8AD7-3A6F88BDB600}" type="datetimeFigureOut">
              <a:rPr lang="en-US"/>
              <a:t>6/13/2013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36E24-4973-4BA9-AE48-A477B9EDA600}" type="slidenum">
              <a:rPr/>
              <a:t>‹N°›</a:t>
            </a:fld>
            <a:endParaRPr/>
          </a:p>
        </p:txBody>
      </p:sp>
    </p:spTree>
    <p:extLst>
      <p:ext uri="{BB962C8B-B14F-4D97-AF65-F5344CB8AC3E}">
        <p14:creationId xmlns:p14="http://schemas.microsoft.com/office/powerpoint/2010/main" val="162308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a:p>
        </p:txBody>
      </p:sp>
      <p:sp>
        <p:nvSpPr>
          <p:cNvPr id="4" name="Date Placeholder 3"/>
          <p:cNvSpPr>
            <a:spLocks noGrp="1"/>
          </p:cNvSpPr>
          <p:nvPr>
            <p:ph type="dt" sz="half" idx="10"/>
          </p:nvPr>
        </p:nvSpPr>
        <p:spPr/>
        <p:txBody>
          <a:bodyPr/>
          <a:lstStyle/>
          <a:p>
            <a:fld id="{A8224893-DBDA-4BFA-9CE1-4BFE7CD0F8CF}" type="datetime1">
              <a:rPr lang="en-US"/>
              <a:t>6/13/2013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5F4E5243-F52A-4D37-9694-EB26C6C31910}" type="datetime1">
              <a:rPr lang="en-US"/>
              <a:t>6/13/2013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fr-FR" smtClean="0"/>
              <a:t>Modifiez le style du titre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3A77B6E1-634A-48DC-9E8B-D894023267EF}" type="datetime1">
              <a:rPr lang="en-US"/>
              <a:t>6/13/2013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7B2D3E9E-A95C-48F2-B4BF-A71542E0BE9A}" type="datetime1">
              <a:rPr lang="en-US"/>
              <a:t>6/13/2013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50F84E2-2D7A-43CF-AC90-352A289A783A}" type="datetime1">
              <a:rPr lang="en-US"/>
              <a:t>6/13/2013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Date Placeholder 4"/>
          <p:cNvSpPr>
            <a:spLocks noGrp="1"/>
          </p:cNvSpPr>
          <p:nvPr>
            <p:ph type="dt" sz="half" idx="10"/>
          </p:nvPr>
        </p:nvSpPr>
        <p:spPr/>
        <p:txBody>
          <a:bodyPr/>
          <a:lstStyle/>
          <a:p>
            <a:fld id="{F12952B5-7A2F-4CC8-B7CE-9234E21C2837}" type="datetime1">
              <a:rPr lang="en-US"/>
              <a:t>6/13/2013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7" name="Date Placeholder 6"/>
          <p:cNvSpPr>
            <a:spLocks noGrp="1"/>
          </p:cNvSpPr>
          <p:nvPr>
            <p:ph type="dt" sz="half" idx="10"/>
          </p:nvPr>
        </p:nvSpPr>
        <p:spPr/>
        <p:txBody>
          <a:bodyPr/>
          <a:lstStyle/>
          <a:p>
            <a:fld id="{CE1DA07A-9201-4B4B-BAF2-015AFA30F520}" type="datetime1">
              <a:rPr lang="en-US"/>
              <a:t>6/13/2013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‹N°›</a:t>
            </a:fld>
            <a:endParaRPr/>
          </a:p>
        </p:txBody>
      </p:sp>
      <p:sp>
        <p:nvSpPr>
          <p:cNvPr id="10" name="Title 9"/>
          <p:cNvSpPr>
            <a:spLocks noGrp="1"/>
          </p:cNvSpPr>
          <p:nvPr>
            <p:ph type="title"/>
          </p:nvPr>
        </p:nvSpPr>
        <p:spPr/>
        <p:txBody>
          <a:bodyPr/>
          <a:lstStyle/>
          <a:p>
            <a:r>
              <a:rPr lang="fr-FR" smtClean="0"/>
              <a:t>Modifiez le style du titre</a:t>
            </a:r>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t>6/13/2013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‹N°›</a:t>
            </a:fld>
            <a:endParaRPr/>
          </a:p>
        </p:txBody>
      </p:sp>
      <p:sp>
        <p:nvSpPr>
          <p:cNvPr id="6" name="Title 5"/>
          <p:cNvSpPr>
            <a:spLocks noGrp="1"/>
          </p:cNvSpPr>
          <p:nvPr>
            <p:ph type="title"/>
          </p:nvPr>
        </p:nvSpPr>
        <p:spPr/>
        <p:txBody>
          <a:bodyPr/>
          <a:lstStyle/>
          <a:p>
            <a:r>
              <a:rPr lang="fr-FR" smtClean="0"/>
              <a:t>Modifiez le style du titre</a:t>
            </a:r>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t>6/13/2013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F6E2C9B-5FA2-460D-9BE7-B0812FC2A6FF}" type="datetime1">
              <a:rPr lang="en-US"/>
              <a:t>6/13/2013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D374940-A916-4C8B-9648-02A2D3898F9E}" type="datetime1">
              <a:rPr lang="en-US"/>
              <a:t>6/13/2013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a:t>6/13/2013</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‹N°›</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ZoneTexte 2"/>
          <p:cNvSpPr txBox="1"/>
          <p:nvPr/>
        </p:nvSpPr>
        <p:spPr>
          <a:xfrm>
            <a:off x="0" y="3863657"/>
            <a:ext cx="12192000" cy="813043"/>
          </a:xfrm>
          <a:prstGeom prst="rect">
            <a:avLst/>
          </a:prstGeom>
          <a:noFill/>
        </p:spPr>
        <p:txBody>
          <a:bodyPr wrap="square" rtlCol="0">
            <a:spAutoFit/>
          </a:bodyPr>
          <a:lstStyle/>
          <a:p>
            <a:pPr algn="ctr">
              <a:lnSpc>
                <a:spcPts val="100"/>
              </a:lnSpc>
            </a:pPr>
            <a:r>
              <a:rPr lang="fr-FR" sz="27000" b="1" spc="-300" dirty="0" smtClean="0">
                <a:solidFill>
                  <a:schemeClr val="tx1">
                    <a:lumMod val="95000"/>
                  </a:schemeClr>
                </a:solidFill>
                <a:latin typeface="Trebuchet MS" pitchFamily="34" charset="0"/>
              </a:rPr>
              <a:t>RIA</a:t>
            </a:r>
          </a:p>
          <a:p>
            <a:pPr algn="ctr"/>
            <a:r>
              <a:rPr lang="fr-FR" sz="4600" b="1" dirty="0" smtClean="0">
                <a:solidFill>
                  <a:schemeClr val="tx1">
                    <a:lumMod val="95000"/>
                  </a:schemeClr>
                </a:solidFill>
                <a:latin typeface="Candara" pitchFamily="34" charset="0"/>
              </a:rPr>
              <a:t>   </a:t>
            </a:r>
            <a:r>
              <a:rPr lang="fr-FR" sz="4600" b="1" dirty="0" smtClean="0">
                <a:solidFill>
                  <a:schemeClr val="tx1">
                    <a:lumMod val="85000"/>
                  </a:schemeClr>
                </a:solidFill>
                <a:latin typeface="Candara" pitchFamily="34" charset="0"/>
              </a:rPr>
              <a:t>JavaScript</a:t>
            </a:r>
            <a:r>
              <a:rPr lang="fr-FR" sz="4600" dirty="0" smtClean="0">
                <a:solidFill>
                  <a:schemeClr val="tx1">
                    <a:lumMod val="85000"/>
                  </a:schemeClr>
                </a:solidFill>
                <a:latin typeface="Candara" pitchFamily="34" charset="0"/>
              </a:rPr>
              <a:t> &amp; </a:t>
            </a:r>
            <a:r>
              <a:rPr lang="fr-FR" sz="4600" b="1" dirty="0" smtClean="0">
                <a:solidFill>
                  <a:schemeClr val="tx1">
                    <a:lumMod val="85000"/>
                  </a:schemeClr>
                </a:solidFill>
                <a:latin typeface="Candara" pitchFamily="34" charset="0"/>
              </a:rPr>
              <a:t>HTML5</a:t>
            </a:r>
            <a:endParaRPr lang="fr-FR" sz="4600" b="1" dirty="0">
              <a:solidFill>
                <a:schemeClr val="tx1">
                  <a:lumMod val="85000"/>
                </a:schemeClr>
              </a:solidFill>
              <a:latin typeface="Candara" pitchFamily="34" charset="0"/>
            </a:endParaRPr>
          </a:p>
        </p:txBody>
      </p:sp>
      <p:sp>
        <p:nvSpPr>
          <p:cNvPr id="29" name="ZoneTexte 28"/>
          <p:cNvSpPr txBox="1"/>
          <p:nvPr/>
        </p:nvSpPr>
        <p:spPr>
          <a:xfrm>
            <a:off x="4285111" y="5258152"/>
            <a:ext cx="3158134" cy="1279838"/>
          </a:xfrm>
          <a:prstGeom prst="rect">
            <a:avLst/>
          </a:prstGeom>
          <a:noFill/>
        </p:spPr>
        <p:txBody>
          <a:bodyPr wrap="square" rtlCol="0">
            <a:spAutoFit/>
          </a:bodyPr>
          <a:lstStyle/>
          <a:p>
            <a:r>
              <a:rPr lang="fr-FR" sz="4800" b="1" dirty="0" smtClean="0">
                <a:latin typeface="Calibri" pitchFamily="34" charset="0"/>
                <a:ea typeface="Ebrima" pitchFamily="2" charset="0"/>
                <a:cs typeface="Calibri" pitchFamily="34" charset="0"/>
              </a:rPr>
              <a:t>Yassin</a:t>
            </a:r>
          </a:p>
          <a:p>
            <a:pPr>
              <a:lnSpc>
                <a:spcPts val="1500"/>
              </a:lnSpc>
            </a:pPr>
            <a:r>
              <a:rPr lang="fr-FR" sz="2400" dirty="0" smtClean="0">
                <a:solidFill>
                  <a:schemeClr val="tx1">
                    <a:lumMod val="75000"/>
                  </a:schemeClr>
                </a:solidFill>
                <a:latin typeface="Berlin Sans FB" pitchFamily="34" charset="0"/>
                <a:cs typeface="Calibri" pitchFamily="34" charset="0"/>
              </a:rPr>
              <a:t>BOUZID</a:t>
            </a:r>
            <a:endParaRPr lang="fr-FR" sz="2400" dirty="0">
              <a:solidFill>
                <a:schemeClr val="tx1">
                  <a:lumMod val="75000"/>
                </a:schemeClr>
              </a:solidFill>
              <a:latin typeface="Berlin Sans FB" pitchFamily="34" charset="0"/>
              <a:cs typeface="Calibri" pitchFamily="34" charset="0"/>
            </a:endParaRPr>
          </a:p>
          <a:p>
            <a:pPr>
              <a:lnSpc>
                <a:spcPts val="2000"/>
              </a:lnSpc>
            </a:pPr>
            <a:r>
              <a:rPr lang="fr-FR" dirty="0" smtClean="0">
                <a:solidFill>
                  <a:schemeClr val="accent6">
                    <a:lumMod val="60000"/>
                    <a:lumOff val="40000"/>
                  </a:schemeClr>
                </a:solidFill>
              </a:rPr>
              <a:t>sassin90@gmail.com</a:t>
            </a:r>
            <a:endParaRPr lang="fr-FR" dirty="0">
              <a:solidFill>
                <a:schemeClr val="accent6">
                  <a:lumMod val="60000"/>
                  <a:lumOff val="40000"/>
                </a:schemeClr>
              </a:solidFill>
            </a:endParaRPr>
          </a:p>
        </p:txBody>
      </p:sp>
      <p:sp>
        <p:nvSpPr>
          <p:cNvPr id="30" name="ZoneTexte 29"/>
          <p:cNvSpPr txBox="1"/>
          <p:nvPr/>
        </p:nvSpPr>
        <p:spPr>
          <a:xfrm>
            <a:off x="7725709" y="5257523"/>
            <a:ext cx="3646336" cy="1279838"/>
          </a:xfrm>
          <a:prstGeom prst="rect">
            <a:avLst/>
          </a:prstGeom>
          <a:noFill/>
        </p:spPr>
        <p:txBody>
          <a:bodyPr wrap="square" rtlCol="0">
            <a:spAutoFit/>
          </a:bodyPr>
          <a:lstStyle/>
          <a:p>
            <a:r>
              <a:rPr lang="fr-FR" sz="4800" b="1" dirty="0" smtClean="0">
                <a:latin typeface="Calibri" pitchFamily="34" charset="0"/>
                <a:ea typeface="Ebrima" pitchFamily="2" charset="0"/>
                <a:cs typeface="Calibri" pitchFamily="34" charset="0"/>
              </a:rPr>
              <a:t>Amine</a:t>
            </a:r>
          </a:p>
          <a:p>
            <a:pPr>
              <a:lnSpc>
                <a:spcPts val="1500"/>
              </a:lnSpc>
            </a:pPr>
            <a:r>
              <a:rPr lang="fr-FR" sz="2400" dirty="0" smtClean="0">
                <a:solidFill>
                  <a:schemeClr val="tx1">
                    <a:lumMod val="75000"/>
                  </a:schemeClr>
                </a:solidFill>
                <a:latin typeface="Berlin Sans FB" pitchFamily="34" charset="0"/>
                <a:cs typeface="Calibri" pitchFamily="34" charset="0"/>
              </a:rPr>
              <a:t>EL KHAMLICHI</a:t>
            </a:r>
            <a:endParaRPr lang="fr-FR" sz="2400" dirty="0">
              <a:solidFill>
                <a:schemeClr val="tx1">
                  <a:lumMod val="75000"/>
                </a:schemeClr>
              </a:solidFill>
              <a:latin typeface="Berlin Sans FB" pitchFamily="34" charset="0"/>
              <a:cs typeface="Calibri" pitchFamily="34" charset="0"/>
            </a:endParaRPr>
          </a:p>
          <a:p>
            <a:pPr>
              <a:lnSpc>
                <a:spcPts val="2000"/>
              </a:lnSpc>
            </a:pPr>
            <a:r>
              <a:rPr lang="fr-FR" dirty="0" smtClean="0">
                <a:solidFill>
                  <a:schemeClr val="accent6">
                    <a:lumMod val="60000"/>
                    <a:lumOff val="40000"/>
                  </a:schemeClr>
                </a:solidFill>
              </a:rPr>
              <a:t>Amine.aka.zorg</a:t>
            </a:r>
            <a:r>
              <a:rPr lang="fr-FR" dirty="0" smtClean="0">
                <a:solidFill>
                  <a:schemeClr val="accent6">
                    <a:lumMod val="60000"/>
                    <a:lumOff val="40000"/>
                  </a:schemeClr>
                </a:solidFill>
              </a:rPr>
              <a:t>@gmail.com</a:t>
            </a:r>
            <a:endParaRPr lang="fr-FR" dirty="0">
              <a:solidFill>
                <a:schemeClr val="accent6">
                  <a:lumMod val="60000"/>
                  <a:lumOff val="40000"/>
                </a:schemeClr>
              </a:solidFill>
            </a:endParaRPr>
          </a:p>
        </p:txBody>
      </p:sp>
      <p:sp>
        <p:nvSpPr>
          <p:cNvPr id="26" name="Rectangle 25"/>
          <p:cNvSpPr/>
          <p:nvPr/>
        </p:nvSpPr>
        <p:spPr>
          <a:xfrm>
            <a:off x="502277" y="0"/>
            <a:ext cx="1081826" cy="1223493"/>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p:spPr>
        <p:style>
          <a:lnRef idx="1">
            <a:schemeClr val="accent6"/>
          </a:lnRef>
          <a:fillRef idx="3">
            <a:schemeClr val="accent6"/>
          </a:fillRef>
          <a:effectRef idx="2">
            <a:schemeClr val="accent6"/>
          </a:effectRef>
          <a:fontRef idx="minor">
            <a:schemeClr val="lt1"/>
          </a:fontRef>
        </p:style>
        <p:txBody>
          <a:bodyPr rtlCol="0" anchor="ctr"/>
          <a:lstStyle/>
          <a:p>
            <a:endParaRPr lang="fr-FR" sz="1400" b="1" i="1" dirty="0" smtClean="0">
              <a:solidFill>
                <a:schemeClr val="bg2">
                  <a:lumMod val="75000"/>
                </a:schemeClr>
              </a:solidFill>
              <a:latin typeface="Calibri" pitchFamily="34" charset="0"/>
              <a:cs typeface="Calibri" pitchFamily="34" charset="0"/>
            </a:endParaRPr>
          </a:p>
          <a:p>
            <a:r>
              <a:rPr lang="fr-FR" sz="3600" b="1" i="1" dirty="0" err="1" smtClean="0">
                <a:solidFill>
                  <a:schemeClr val="bg2">
                    <a:lumMod val="75000"/>
                  </a:schemeClr>
                </a:solidFill>
                <a:latin typeface="Calibri" pitchFamily="34" charset="0"/>
                <a:cs typeface="Calibri" pitchFamily="34" charset="0"/>
              </a:rPr>
              <a:t>e</a:t>
            </a:r>
            <a:r>
              <a:rPr lang="fr-FR" sz="2800" b="1" dirty="0" err="1" smtClean="0">
                <a:solidFill>
                  <a:schemeClr val="bg1">
                    <a:lumMod val="95000"/>
                    <a:lumOff val="5000"/>
                  </a:schemeClr>
                </a:solidFill>
                <a:latin typeface="Calibri" pitchFamily="34" charset="0"/>
                <a:cs typeface="Calibri" pitchFamily="34" charset="0"/>
              </a:rPr>
              <a:t>NSA</a:t>
            </a:r>
            <a:endParaRPr lang="fr-FR" sz="2800" b="1" dirty="0">
              <a:solidFill>
                <a:schemeClr val="bg1">
                  <a:lumMod val="95000"/>
                  <a:lumOff val="5000"/>
                </a:schemeClr>
              </a:solidFill>
              <a:latin typeface="Calibri" pitchFamily="34" charset="0"/>
              <a:cs typeface="Calibri" pitchFamily="34" charset="0"/>
            </a:endParaRPr>
          </a:p>
          <a:p>
            <a:pPr>
              <a:lnSpc>
                <a:spcPts val="1600"/>
              </a:lnSpc>
            </a:pPr>
            <a:r>
              <a:rPr lang="fr-FR" sz="2000" b="1" dirty="0">
                <a:solidFill>
                  <a:schemeClr val="bg2">
                    <a:lumMod val="75000"/>
                  </a:schemeClr>
                </a:solidFill>
                <a:latin typeface="Calibri" pitchFamily="34" charset="0"/>
                <a:cs typeface="Calibri" pitchFamily="34" charset="0"/>
              </a:rPr>
              <a:t>Tétouan</a:t>
            </a:r>
          </a:p>
          <a:p>
            <a:pPr algn="ctr"/>
            <a:endParaRPr lang="fr-FR" dirty="0">
              <a:solidFill>
                <a:schemeClr val="accent6">
                  <a:lumMod val="50000"/>
                </a:schemeClr>
              </a:solidFill>
            </a:endParaRPr>
          </a:p>
        </p:txBody>
      </p:sp>
      <p:sp>
        <p:nvSpPr>
          <p:cNvPr id="33" name="ZoneTexte 32"/>
          <p:cNvSpPr txBox="1"/>
          <p:nvPr/>
        </p:nvSpPr>
        <p:spPr>
          <a:xfrm>
            <a:off x="445030" y="5257523"/>
            <a:ext cx="3158134" cy="1279838"/>
          </a:xfrm>
          <a:prstGeom prst="rect">
            <a:avLst/>
          </a:prstGeom>
          <a:noFill/>
        </p:spPr>
        <p:txBody>
          <a:bodyPr wrap="square" rtlCol="0">
            <a:spAutoFit/>
          </a:bodyPr>
          <a:lstStyle/>
          <a:p>
            <a:r>
              <a:rPr lang="fr-FR" sz="4800" b="1" dirty="0" smtClean="0">
                <a:latin typeface="Calibri" pitchFamily="34" charset="0"/>
                <a:ea typeface="Ebrima" pitchFamily="2" charset="0"/>
                <a:cs typeface="Calibri" pitchFamily="34" charset="0"/>
              </a:rPr>
              <a:t>Karim</a:t>
            </a:r>
          </a:p>
          <a:p>
            <a:pPr>
              <a:lnSpc>
                <a:spcPts val="1500"/>
              </a:lnSpc>
            </a:pPr>
            <a:r>
              <a:rPr lang="fr-FR" sz="2400" dirty="0" smtClean="0">
                <a:solidFill>
                  <a:schemeClr val="tx1">
                    <a:lumMod val="75000"/>
                  </a:schemeClr>
                </a:solidFill>
                <a:latin typeface="Berlin Sans FB" pitchFamily="34" charset="0"/>
                <a:cs typeface="Calibri" pitchFamily="34" charset="0"/>
              </a:rPr>
              <a:t>EL MADHOUN</a:t>
            </a:r>
            <a:endParaRPr lang="fr-FR" sz="2400" dirty="0">
              <a:solidFill>
                <a:schemeClr val="tx1">
                  <a:lumMod val="75000"/>
                </a:schemeClr>
              </a:solidFill>
              <a:latin typeface="Berlin Sans FB" pitchFamily="34" charset="0"/>
              <a:cs typeface="Calibri" pitchFamily="34" charset="0"/>
            </a:endParaRPr>
          </a:p>
          <a:p>
            <a:pPr>
              <a:lnSpc>
                <a:spcPts val="2000"/>
              </a:lnSpc>
            </a:pPr>
            <a:r>
              <a:rPr lang="fr-FR" dirty="0" smtClean="0">
                <a:solidFill>
                  <a:schemeClr val="accent6">
                    <a:lumMod val="60000"/>
                    <a:lumOff val="40000"/>
                  </a:schemeClr>
                </a:solidFill>
              </a:rPr>
              <a:t>el.medhoon@gmail.com</a:t>
            </a:r>
            <a:endParaRPr lang="fr-FR" dirty="0">
              <a:solidFill>
                <a:schemeClr val="accent6">
                  <a:lumMod val="60000"/>
                  <a:lumOff val="40000"/>
                </a:schemeClr>
              </a:solidFill>
            </a:endParaRPr>
          </a:p>
        </p:txBody>
      </p:sp>
      <p:sp>
        <p:nvSpPr>
          <p:cNvPr id="31" name="ZoneTexte 30"/>
          <p:cNvSpPr txBox="1"/>
          <p:nvPr/>
        </p:nvSpPr>
        <p:spPr>
          <a:xfrm>
            <a:off x="502277" y="4799430"/>
            <a:ext cx="2537137" cy="461665"/>
          </a:xfrm>
          <a:prstGeom prst="rect">
            <a:avLst/>
          </a:prstGeom>
          <a:noFill/>
        </p:spPr>
        <p:txBody>
          <a:bodyPr wrap="square" rtlCol="0">
            <a:spAutoFit/>
          </a:bodyPr>
          <a:lstStyle/>
          <a:p>
            <a:r>
              <a:rPr lang="fr-FR" sz="2400" dirty="0" smtClean="0">
                <a:solidFill>
                  <a:schemeClr val="accent6">
                    <a:lumMod val="20000"/>
                    <a:lumOff val="80000"/>
                  </a:schemeClr>
                </a:solidFill>
              </a:rPr>
              <a:t>Réalisée par :</a:t>
            </a:r>
            <a:endParaRPr lang="fr-FR" sz="2400" dirty="0">
              <a:solidFill>
                <a:schemeClr val="accent6">
                  <a:lumMod val="20000"/>
                  <a:lumOff val="80000"/>
                </a:schemeClr>
              </a:solidFill>
            </a:endParaRPr>
          </a:p>
        </p:txBody>
      </p:sp>
      <p:sp>
        <p:nvSpPr>
          <p:cNvPr id="35" name="ZoneTexte 34"/>
          <p:cNvSpPr txBox="1"/>
          <p:nvPr/>
        </p:nvSpPr>
        <p:spPr>
          <a:xfrm>
            <a:off x="457909" y="5261095"/>
            <a:ext cx="3105422" cy="1279838"/>
          </a:xfrm>
          <a:prstGeom prst="rect">
            <a:avLst/>
          </a:prstGeom>
          <a:noFill/>
        </p:spPr>
        <p:txBody>
          <a:bodyPr wrap="square" rtlCol="0">
            <a:spAutoFit/>
          </a:bodyPr>
          <a:lstStyle/>
          <a:p>
            <a:r>
              <a:rPr lang="fr-FR" sz="4800" b="1" dirty="0" err="1" smtClean="0">
                <a:latin typeface="Calibri" pitchFamily="34" charset="0"/>
                <a:ea typeface="Ebrima" pitchFamily="2" charset="0"/>
                <a:cs typeface="Calibri" pitchFamily="34" charset="0"/>
              </a:rPr>
              <a:t>Ouail</a:t>
            </a:r>
            <a:endParaRPr lang="fr-FR" sz="4800" b="1" dirty="0" smtClean="0">
              <a:latin typeface="Calibri" pitchFamily="34" charset="0"/>
              <a:ea typeface="Ebrima" pitchFamily="2" charset="0"/>
              <a:cs typeface="Calibri" pitchFamily="34" charset="0"/>
            </a:endParaRPr>
          </a:p>
          <a:p>
            <a:pPr>
              <a:lnSpc>
                <a:spcPts val="1500"/>
              </a:lnSpc>
            </a:pPr>
            <a:r>
              <a:rPr lang="fr-FR" sz="2400" dirty="0" smtClean="0">
                <a:solidFill>
                  <a:schemeClr val="tx1">
                    <a:lumMod val="75000"/>
                  </a:schemeClr>
                </a:solidFill>
                <a:latin typeface="Berlin Sans FB" pitchFamily="34" charset="0"/>
                <a:cs typeface="Calibri" pitchFamily="34" charset="0"/>
              </a:rPr>
              <a:t>ABROUN</a:t>
            </a:r>
          </a:p>
          <a:p>
            <a:pPr>
              <a:lnSpc>
                <a:spcPts val="2000"/>
              </a:lnSpc>
            </a:pPr>
            <a:r>
              <a:rPr lang="fr-FR" dirty="0" err="1" smtClean="0">
                <a:solidFill>
                  <a:schemeClr val="accent6">
                    <a:lumMod val="60000"/>
                    <a:lumOff val="40000"/>
                  </a:schemeClr>
                </a:solidFill>
              </a:rPr>
              <a:t>abrounouail@gmail,com</a:t>
            </a:r>
            <a:endParaRPr lang="fr-FR" dirty="0">
              <a:solidFill>
                <a:schemeClr val="accent6">
                  <a:lumMod val="60000"/>
                  <a:lumOff val="40000"/>
                </a:schemeClr>
              </a:solidFill>
            </a:endParaRPr>
          </a:p>
        </p:txBody>
      </p:sp>
      <p:sp>
        <p:nvSpPr>
          <p:cNvPr id="36" name="ZoneTexte 35"/>
          <p:cNvSpPr txBox="1"/>
          <p:nvPr/>
        </p:nvSpPr>
        <p:spPr>
          <a:xfrm>
            <a:off x="500128" y="4795858"/>
            <a:ext cx="3286261" cy="461665"/>
          </a:xfrm>
          <a:prstGeom prst="rect">
            <a:avLst/>
          </a:prstGeom>
          <a:noFill/>
        </p:spPr>
        <p:txBody>
          <a:bodyPr wrap="square" rtlCol="0">
            <a:spAutoFit/>
          </a:bodyPr>
          <a:lstStyle/>
          <a:p>
            <a:r>
              <a:rPr lang="fr-FR" sz="2400" dirty="0" smtClean="0">
                <a:solidFill>
                  <a:schemeClr val="accent6">
                    <a:lumMod val="20000"/>
                    <a:lumOff val="80000"/>
                  </a:schemeClr>
                </a:solidFill>
              </a:rPr>
              <a:t>Proposée par :</a:t>
            </a:r>
            <a:endParaRPr lang="fr-FR" sz="2400" dirty="0">
              <a:solidFill>
                <a:schemeClr val="accent6">
                  <a:lumMod val="20000"/>
                  <a:lumOff val="80000"/>
                </a:schemeClr>
              </a:solidFill>
            </a:endParaRPr>
          </a:p>
        </p:txBody>
      </p:sp>
    </p:spTree>
    <p:extLst>
      <p:ext uri="{BB962C8B-B14F-4D97-AF65-F5344CB8AC3E}">
        <p14:creationId xmlns:p14="http://schemas.microsoft.com/office/powerpoint/2010/main" val="2898718765"/>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xEl>
                                              <p:pRg st="0" end="0"/>
                                            </p:txEl>
                                          </p:spTgt>
                                        </p:tgtEl>
                                        <p:attrNameLst>
                                          <p:attrName>style.visibility</p:attrName>
                                        </p:attrNameLst>
                                      </p:cBhvr>
                                      <p:to>
                                        <p:strVal val="visible"/>
                                      </p:to>
                                    </p:set>
                                    <p:animEffect transition="in" filter="wipe(left)">
                                      <p:cBhvr>
                                        <p:cTn id="11" dur="500"/>
                                        <p:tgtEl>
                                          <p:spTgt spid="35">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5">
                                            <p:txEl>
                                              <p:pRg st="1" end="1"/>
                                            </p:txEl>
                                          </p:spTgt>
                                        </p:tgtEl>
                                        <p:attrNameLst>
                                          <p:attrName>style.visibility</p:attrName>
                                        </p:attrNameLst>
                                      </p:cBhvr>
                                      <p:to>
                                        <p:strVal val="visible"/>
                                      </p:to>
                                    </p:set>
                                    <p:animEffect transition="in" filter="wipe(left)">
                                      <p:cBhvr>
                                        <p:cTn id="14" dur="500"/>
                                        <p:tgtEl>
                                          <p:spTgt spid="35">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animEffect transition="in" filter="wipe(left)">
                                      <p:cBhvr>
                                        <p:cTn id="17" dur="500"/>
                                        <p:tgtEl>
                                          <p:spTgt spid="35">
                                            <p:txEl>
                                              <p:pRg st="2" end="2"/>
                                            </p:txEl>
                                          </p:spTgt>
                                        </p:tgtEl>
                                      </p:cBhvr>
                                    </p:animEffect>
                                  </p:childTnLst>
                                </p:cTn>
                              </p:par>
                            </p:childTnLst>
                          </p:cTn>
                        </p:par>
                        <p:par>
                          <p:cTn id="18" fill="hold">
                            <p:stCondLst>
                              <p:cond delay="1000"/>
                            </p:stCondLst>
                            <p:childTnLst>
                              <p:par>
                                <p:cTn id="19" presetID="10" presetClass="exit" presetSubtype="0" fill="hold" grpId="1" nodeType="afterEffect">
                                  <p:stCondLst>
                                    <p:cond delay="1000"/>
                                  </p:stCondLst>
                                  <p:childTnLst>
                                    <p:animEffect transition="out" filter="fade">
                                      <p:cBhvr>
                                        <p:cTn id="20" dur="500"/>
                                        <p:tgtEl>
                                          <p:spTgt spid="35">
                                            <p:txEl>
                                              <p:pRg st="0" end="0"/>
                                            </p:txEl>
                                          </p:spTgt>
                                        </p:tgtEl>
                                      </p:cBhvr>
                                    </p:animEffect>
                                    <p:set>
                                      <p:cBhvr>
                                        <p:cTn id="21" dur="1" fill="hold">
                                          <p:stCondLst>
                                            <p:cond delay="499"/>
                                          </p:stCondLst>
                                        </p:cTn>
                                        <p:tgtEl>
                                          <p:spTgt spid="35">
                                            <p:txEl>
                                              <p:pRg st="0" end="0"/>
                                            </p:txEl>
                                          </p:spTgt>
                                        </p:tgtEl>
                                        <p:attrNameLst>
                                          <p:attrName>style.visibility</p:attrName>
                                        </p:attrNameLst>
                                      </p:cBhvr>
                                      <p:to>
                                        <p:strVal val="hidden"/>
                                      </p:to>
                                    </p:set>
                                  </p:childTnLst>
                                </p:cTn>
                              </p:par>
                              <p:par>
                                <p:cTn id="22" presetID="10" presetClass="exit" presetSubtype="0" fill="hold" grpId="1" nodeType="withEffect">
                                  <p:stCondLst>
                                    <p:cond delay="1000"/>
                                  </p:stCondLst>
                                  <p:childTnLst>
                                    <p:animEffect transition="out" filter="fade">
                                      <p:cBhvr>
                                        <p:cTn id="23" dur="500"/>
                                        <p:tgtEl>
                                          <p:spTgt spid="35">
                                            <p:txEl>
                                              <p:pRg st="1" end="1"/>
                                            </p:txEl>
                                          </p:spTgt>
                                        </p:tgtEl>
                                      </p:cBhvr>
                                    </p:animEffect>
                                    <p:set>
                                      <p:cBhvr>
                                        <p:cTn id="24" dur="1" fill="hold">
                                          <p:stCondLst>
                                            <p:cond delay="499"/>
                                          </p:stCondLst>
                                        </p:cTn>
                                        <p:tgtEl>
                                          <p:spTgt spid="35">
                                            <p:txEl>
                                              <p:pRg st="1" end="1"/>
                                            </p:txEl>
                                          </p:spTgt>
                                        </p:tgtEl>
                                        <p:attrNameLst>
                                          <p:attrName>style.visibility</p:attrName>
                                        </p:attrNameLst>
                                      </p:cBhvr>
                                      <p:to>
                                        <p:strVal val="hidden"/>
                                      </p:to>
                                    </p:set>
                                  </p:childTnLst>
                                </p:cTn>
                              </p:par>
                              <p:par>
                                <p:cTn id="25" presetID="10" presetClass="exit" presetSubtype="0" fill="hold" grpId="1" nodeType="withEffect">
                                  <p:stCondLst>
                                    <p:cond delay="1000"/>
                                  </p:stCondLst>
                                  <p:childTnLst>
                                    <p:animEffect transition="out" filter="fade">
                                      <p:cBhvr>
                                        <p:cTn id="26" dur="500"/>
                                        <p:tgtEl>
                                          <p:spTgt spid="35">
                                            <p:txEl>
                                              <p:pRg st="2" end="2"/>
                                            </p:txEl>
                                          </p:spTgt>
                                        </p:tgtEl>
                                      </p:cBhvr>
                                    </p:animEffect>
                                    <p:set>
                                      <p:cBhvr>
                                        <p:cTn id="27" dur="1" fill="hold">
                                          <p:stCondLst>
                                            <p:cond delay="499"/>
                                          </p:stCondLst>
                                        </p:cTn>
                                        <p:tgtEl>
                                          <p:spTgt spid="35">
                                            <p:txEl>
                                              <p:pRg st="2" end="2"/>
                                            </p:txEl>
                                          </p:spTgt>
                                        </p:tgtEl>
                                        <p:attrNameLst>
                                          <p:attrName>style.visibility</p:attrName>
                                        </p:attrNameLst>
                                      </p:cBhvr>
                                      <p:to>
                                        <p:strVal val="hidden"/>
                                      </p:to>
                                    </p:set>
                                  </p:childTnLst>
                                </p:cTn>
                              </p:par>
                              <p:par>
                                <p:cTn id="28" presetID="1" presetClass="exit" presetSubtype="0" fill="hold" grpId="0" nodeType="withEffect">
                                  <p:stCondLst>
                                    <p:cond delay="1000"/>
                                  </p:stCondLst>
                                  <p:childTnLst>
                                    <p:set>
                                      <p:cBhvr>
                                        <p:cTn id="29" dur="1" fill="hold">
                                          <p:stCondLst>
                                            <p:cond delay="0"/>
                                          </p:stCondLst>
                                        </p:cTn>
                                        <p:tgtEl>
                                          <p:spTgt spid="36">
                                            <p:txEl>
                                              <p:pRg st="0" end="0"/>
                                            </p:txEl>
                                          </p:spTgt>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1000"/>
                                  </p:stCondLst>
                                  <p:childTnLst>
                                    <p:set>
                                      <p:cBhvr>
                                        <p:cTn id="32" dur="1" fill="hold">
                                          <p:stCondLst>
                                            <p:cond delay="0"/>
                                          </p:stCondLst>
                                        </p:cTn>
                                        <p:tgtEl>
                                          <p:spTgt spid="31">
                                            <p:txEl>
                                              <p:pRg st="0" end="0"/>
                                            </p:txEl>
                                          </p:spTgt>
                                        </p:tgtEl>
                                        <p:attrNameLst>
                                          <p:attrName>style.visibility</p:attrName>
                                        </p:attrNameLst>
                                      </p:cBhvr>
                                      <p:to>
                                        <p:strVal val="visible"/>
                                      </p:to>
                                    </p:set>
                                    <p:animEffect transition="in" filter="fade">
                                      <p:cBhvr>
                                        <p:cTn id="33" dur="500"/>
                                        <p:tgtEl>
                                          <p:spTgt spid="31">
                                            <p:txEl>
                                              <p:pRg st="0" end="0"/>
                                            </p:txEl>
                                          </p:spTgt>
                                        </p:tgtEl>
                                      </p:cBhvr>
                                    </p:animEffect>
                                  </p:childTnLst>
                                </p:cTn>
                              </p:par>
                            </p:childTnLst>
                          </p:cTn>
                        </p:par>
                        <p:par>
                          <p:cTn id="34" fill="hold">
                            <p:stCondLst>
                              <p:cond delay="4000"/>
                            </p:stCondLst>
                            <p:childTnLst>
                              <p:par>
                                <p:cTn id="35" presetID="22" presetClass="entr" presetSubtype="8" fill="hold" grpId="0" nodeType="afterEffect">
                                  <p:stCondLst>
                                    <p:cond delay="20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wipe(left)">
                                      <p:cBhvr>
                                        <p:cTn id="37" dur="500"/>
                                        <p:tgtEl>
                                          <p:spTgt spid="29">
                                            <p:txEl>
                                              <p:pRg st="0" end="0"/>
                                            </p:txEl>
                                          </p:spTgt>
                                        </p:tgtEl>
                                      </p:cBhvr>
                                    </p:animEffect>
                                  </p:childTnLst>
                                </p:cTn>
                              </p:par>
                              <p:par>
                                <p:cTn id="38" presetID="22" presetClass="entr" presetSubtype="8" fill="hold" grpId="0" nodeType="withEffect">
                                  <p:stCondLst>
                                    <p:cond delay="200"/>
                                  </p:stCondLst>
                                  <p:childTnLst>
                                    <p:set>
                                      <p:cBhvr>
                                        <p:cTn id="39" dur="1" fill="hold">
                                          <p:stCondLst>
                                            <p:cond delay="0"/>
                                          </p:stCondLst>
                                        </p:cTn>
                                        <p:tgtEl>
                                          <p:spTgt spid="29">
                                            <p:txEl>
                                              <p:pRg st="1" end="1"/>
                                            </p:txEl>
                                          </p:spTgt>
                                        </p:tgtEl>
                                        <p:attrNameLst>
                                          <p:attrName>style.visibility</p:attrName>
                                        </p:attrNameLst>
                                      </p:cBhvr>
                                      <p:to>
                                        <p:strVal val="visible"/>
                                      </p:to>
                                    </p:set>
                                    <p:animEffect transition="in" filter="wipe(left)">
                                      <p:cBhvr>
                                        <p:cTn id="40" dur="500"/>
                                        <p:tgtEl>
                                          <p:spTgt spid="29">
                                            <p:txEl>
                                              <p:pRg st="1" end="1"/>
                                            </p:txEl>
                                          </p:spTgt>
                                        </p:tgtEl>
                                      </p:cBhvr>
                                    </p:animEffect>
                                  </p:childTnLst>
                                </p:cTn>
                              </p:par>
                              <p:par>
                                <p:cTn id="41" presetID="22" presetClass="entr" presetSubtype="8" fill="hold" grpId="0" nodeType="withEffect">
                                  <p:stCondLst>
                                    <p:cond delay="200"/>
                                  </p:stCondLst>
                                  <p:childTnLst>
                                    <p:set>
                                      <p:cBhvr>
                                        <p:cTn id="42" dur="1" fill="hold">
                                          <p:stCondLst>
                                            <p:cond delay="0"/>
                                          </p:stCondLst>
                                        </p:cTn>
                                        <p:tgtEl>
                                          <p:spTgt spid="29">
                                            <p:txEl>
                                              <p:pRg st="2" end="2"/>
                                            </p:txEl>
                                          </p:spTgt>
                                        </p:tgtEl>
                                        <p:attrNameLst>
                                          <p:attrName>style.visibility</p:attrName>
                                        </p:attrNameLst>
                                      </p:cBhvr>
                                      <p:to>
                                        <p:strVal val="visible"/>
                                      </p:to>
                                    </p:set>
                                    <p:animEffect transition="in" filter="wipe(left)">
                                      <p:cBhvr>
                                        <p:cTn id="43" dur="500"/>
                                        <p:tgtEl>
                                          <p:spTgt spid="29">
                                            <p:txEl>
                                              <p:pRg st="2" end="2"/>
                                            </p:txEl>
                                          </p:spTgt>
                                        </p:tgtEl>
                                      </p:cBhvr>
                                    </p:animEffect>
                                  </p:childTnLst>
                                </p:cTn>
                              </p:par>
                              <p:par>
                                <p:cTn id="44" presetID="22" presetClass="entr" presetSubtype="8" fill="hold" grpId="0" nodeType="withEffect">
                                  <p:stCondLst>
                                    <p:cond delay="200"/>
                                  </p:stCondLst>
                                  <p:childTnLst>
                                    <p:set>
                                      <p:cBhvr>
                                        <p:cTn id="45" dur="1" fill="hold">
                                          <p:stCondLst>
                                            <p:cond delay="0"/>
                                          </p:stCondLst>
                                        </p:cTn>
                                        <p:tgtEl>
                                          <p:spTgt spid="30">
                                            <p:txEl>
                                              <p:pRg st="0" end="0"/>
                                            </p:txEl>
                                          </p:spTgt>
                                        </p:tgtEl>
                                        <p:attrNameLst>
                                          <p:attrName>style.visibility</p:attrName>
                                        </p:attrNameLst>
                                      </p:cBhvr>
                                      <p:to>
                                        <p:strVal val="visible"/>
                                      </p:to>
                                    </p:set>
                                    <p:animEffect transition="in" filter="wipe(left)">
                                      <p:cBhvr>
                                        <p:cTn id="46" dur="500"/>
                                        <p:tgtEl>
                                          <p:spTgt spid="30">
                                            <p:txEl>
                                              <p:pRg st="0" end="0"/>
                                            </p:txEl>
                                          </p:spTgt>
                                        </p:tgtEl>
                                      </p:cBhvr>
                                    </p:animEffect>
                                  </p:childTnLst>
                                </p:cTn>
                              </p:par>
                              <p:par>
                                <p:cTn id="47" presetID="22" presetClass="entr" presetSubtype="8" fill="hold" grpId="0" nodeType="withEffect">
                                  <p:stCondLst>
                                    <p:cond delay="200"/>
                                  </p:stCondLst>
                                  <p:childTnLst>
                                    <p:set>
                                      <p:cBhvr>
                                        <p:cTn id="48" dur="1" fill="hold">
                                          <p:stCondLst>
                                            <p:cond delay="0"/>
                                          </p:stCondLst>
                                        </p:cTn>
                                        <p:tgtEl>
                                          <p:spTgt spid="30">
                                            <p:txEl>
                                              <p:pRg st="1" end="1"/>
                                            </p:txEl>
                                          </p:spTgt>
                                        </p:tgtEl>
                                        <p:attrNameLst>
                                          <p:attrName>style.visibility</p:attrName>
                                        </p:attrNameLst>
                                      </p:cBhvr>
                                      <p:to>
                                        <p:strVal val="visible"/>
                                      </p:to>
                                    </p:set>
                                    <p:animEffect transition="in" filter="wipe(left)">
                                      <p:cBhvr>
                                        <p:cTn id="49" dur="500"/>
                                        <p:tgtEl>
                                          <p:spTgt spid="30">
                                            <p:txEl>
                                              <p:pRg st="1" end="1"/>
                                            </p:txEl>
                                          </p:spTgt>
                                        </p:tgtEl>
                                      </p:cBhvr>
                                    </p:animEffect>
                                  </p:childTnLst>
                                </p:cTn>
                              </p:par>
                              <p:par>
                                <p:cTn id="50" presetID="22" presetClass="entr" presetSubtype="8" fill="hold" grpId="0" nodeType="withEffect">
                                  <p:stCondLst>
                                    <p:cond delay="200"/>
                                  </p:stCondLst>
                                  <p:childTnLst>
                                    <p:set>
                                      <p:cBhvr>
                                        <p:cTn id="51" dur="1" fill="hold">
                                          <p:stCondLst>
                                            <p:cond delay="0"/>
                                          </p:stCondLst>
                                        </p:cTn>
                                        <p:tgtEl>
                                          <p:spTgt spid="30">
                                            <p:txEl>
                                              <p:pRg st="2" end="2"/>
                                            </p:txEl>
                                          </p:spTgt>
                                        </p:tgtEl>
                                        <p:attrNameLst>
                                          <p:attrName>style.visibility</p:attrName>
                                        </p:attrNameLst>
                                      </p:cBhvr>
                                      <p:to>
                                        <p:strVal val="visible"/>
                                      </p:to>
                                    </p:set>
                                    <p:animEffect transition="in" filter="wipe(left)">
                                      <p:cBhvr>
                                        <p:cTn id="52" dur="500"/>
                                        <p:tgtEl>
                                          <p:spTgt spid="30">
                                            <p:txEl>
                                              <p:pRg st="2" end="2"/>
                                            </p:txEl>
                                          </p:spTgt>
                                        </p:tgtEl>
                                      </p:cBhvr>
                                    </p:animEffect>
                                  </p:childTnLst>
                                </p:cTn>
                              </p:par>
                              <p:par>
                                <p:cTn id="53" presetID="22" presetClass="entr" presetSubtype="8" fill="hold" grpId="0" nodeType="withEffect">
                                  <p:stCondLst>
                                    <p:cond delay="20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wipe(left)">
                                      <p:cBhvr>
                                        <p:cTn id="55" dur="500"/>
                                        <p:tgtEl>
                                          <p:spTgt spid="33">
                                            <p:txEl>
                                              <p:pRg st="0" end="0"/>
                                            </p:txEl>
                                          </p:spTgt>
                                        </p:tgtEl>
                                      </p:cBhvr>
                                    </p:animEffect>
                                  </p:childTnLst>
                                </p:cTn>
                              </p:par>
                              <p:par>
                                <p:cTn id="56" presetID="22" presetClass="entr" presetSubtype="8" fill="hold" grpId="0" nodeType="withEffect">
                                  <p:stCondLst>
                                    <p:cond delay="200"/>
                                  </p:stCondLst>
                                  <p:childTnLst>
                                    <p:set>
                                      <p:cBhvr>
                                        <p:cTn id="57" dur="1" fill="hold">
                                          <p:stCondLst>
                                            <p:cond delay="0"/>
                                          </p:stCondLst>
                                        </p:cTn>
                                        <p:tgtEl>
                                          <p:spTgt spid="33">
                                            <p:txEl>
                                              <p:pRg st="1" end="1"/>
                                            </p:txEl>
                                          </p:spTgt>
                                        </p:tgtEl>
                                        <p:attrNameLst>
                                          <p:attrName>style.visibility</p:attrName>
                                        </p:attrNameLst>
                                      </p:cBhvr>
                                      <p:to>
                                        <p:strVal val="visible"/>
                                      </p:to>
                                    </p:set>
                                    <p:animEffect transition="in" filter="wipe(left)">
                                      <p:cBhvr>
                                        <p:cTn id="58" dur="500"/>
                                        <p:tgtEl>
                                          <p:spTgt spid="33">
                                            <p:txEl>
                                              <p:pRg st="1" end="1"/>
                                            </p:txEl>
                                          </p:spTgt>
                                        </p:tgtEl>
                                      </p:cBhvr>
                                    </p:animEffect>
                                  </p:childTnLst>
                                </p:cTn>
                              </p:par>
                              <p:par>
                                <p:cTn id="59" presetID="22" presetClass="entr" presetSubtype="8" fill="hold" grpId="0" nodeType="withEffect">
                                  <p:stCondLst>
                                    <p:cond delay="200"/>
                                  </p:stCondLst>
                                  <p:childTnLst>
                                    <p:set>
                                      <p:cBhvr>
                                        <p:cTn id="60" dur="1" fill="hold">
                                          <p:stCondLst>
                                            <p:cond delay="0"/>
                                          </p:stCondLst>
                                        </p:cTn>
                                        <p:tgtEl>
                                          <p:spTgt spid="33">
                                            <p:txEl>
                                              <p:pRg st="2" end="2"/>
                                            </p:txEl>
                                          </p:spTgt>
                                        </p:tgtEl>
                                        <p:attrNameLst>
                                          <p:attrName>style.visibility</p:attrName>
                                        </p:attrNameLst>
                                      </p:cBhvr>
                                      <p:to>
                                        <p:strVal val="visible"/>
                                      </p:to>
                                    </p:set>
                                    <p:animEffect transition="in" filter="wipe(left)">
                                      <p:cBhvr>
                                        <p:cTn id="61"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allAtOnce"/>
      <p:bldP spid="30" grpId="0" uiExpand="1" build="allAtOnce"/>
      <p:bldP spid="33" grpId="0" uiExpand="1" build="allAtOnce"/>
      <p:bldP spid="35" grpId="0" build="allAtOnce"/>
      <p:bldP spid="35" grpId="1" uiExpand="1" build="allAtOnce"/>
      <p:bldP spid="36"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2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II</a:t>
            </a:r>
            <a:endParaRPr lang="fr-FR" sz="8000" dirty="0">
              <a:solidFill>
                <a:schemeClr val="tx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latin typeface="Berlin Sans FB" pitchFamily="34" charset="0"/>
              </a:rPr>
              <a:t>HTML 5 : </a:t>
            </a:r>
            <a:r>
              <a:rPr lang="fr-FR" sz="4800" dirty="0" smtClean="0">
                <a:latin typeface="Berlin Sans FB" pitchFamily="34" charset="0"/>
              </a:rPr>
              <a:t>Règles établies</a:t>
            </a:r>
            <a:endParaRPr lang="fr-FR" sz="5400" dirty="0">
              <a:latin typeface="Berlin Sans FB" pitchFamily="34" charset="0"/>
            </a:endParaRPr>
          </a:p>
        </p:txBody>
      </p:sp>
      <p:sp>
        <p:nvSpPr>
          <p:cNvPr id="22" name="Rectangle 21"/>
          <p:cNvSpPr/>
          <p:nvPr/>
        </p:nvSpPr>
        <p:spPr>
          <a:xfrm>
            <a:off x="2137893" y="1506828"/>
            <a:ext cx="9839459" cy="3970318"/>
          </a:xfrm>
          <a:prstGeom prst="rect">
            <a:avLst/>
          </a:prstGeom>
        </p:spPr>
        <p:txBody>
          <a:bodyPr wrap="square">
            <a:spAutoFit/>
          </a:bodyPr>
          <a:lstStyle/>
          <a:p>
            <a:pPr marL="457200" indent="-457200">
              <a:buFont typeface="Arial" pitchFamily="34" charset="0"/>
              <a:buChar char="•"/>
            </a:pPr>
            <a:r>
              <a:rPr lang="fr-FR" sz="2800" dirty="0" smtClean="0"/>
              <a:t>Les </a:t>
            </a:r>
            <a:r>
              <a:rPr lang="fr-FR" sz="2800" dirty="0"/>
              <a:t>nouvelles fonctionnalités devraient être basées sur HTML, CSS, DOM et </a:t>
            </a:r>
            <a:r>
              <a:rPr lang="fr-FR" sz="2800" dirty="0" smtClean="0"/>
              <a:t>JavaScript</a:t>
            </a:r>
          </a:p>
          <a:p>
            <a:pPr marL="457200" indent="-457200">
              <a:buFont typeface="Arial" pitchFamily="34" charset="0"/>
              <a:buChar char="•"/>
            </a:pPr>
            <a:r>
              <a:rPr lang="fr-FR" sz="2800" dirty="0" smtClean="0"/>
              <a:t>Réduire </a:t>
            </a:r>
            <a:r>
              <a:rPr lang="fr-FR" sz="2800" dirty="0"/>
              <a:t>le besoin de plugins externes </a:t>
            </a:r>
            <a:endParaRPr lang="fr-FR" sz="2800" dirty="0" smtClean="0"/>
          </a:p>
          <a:p>
            <a:pPr marL="457200" indent="-457200">
              <a:buFont typeface="Arial" pitchFamily="34" charset="0"/>
              <a:buChar char="•"/>
            </a:pPr>
            <a:r>
              <a:rPr lang="fr-FR" sz="2800" dirty="0" smtClean="0"/>
              <a:t>Meilleure  </a:t>
            </a:r>
            <a:r>
              <a:rPr lang="fr-FR" sz="2800" dirty="0"/>
              <a:t>manipulation d'erreur </a:t>
            </a:r>
            <a:endParaRPr lang="fr-FR" sz="2800" dirty="0" smtClean="0"/>
          </a:p>
          <a:p>
            <a:pPr marL="457200" indent="-457200">
              <a:buFont typeface="Arial" pitchFamily="34" charset="0"/>
              <a:buChar char="•"/>
            </a:pPr>
            <a:r>
              <a:rPr lang="fr-FR" sz="2800" dirty="0" smtClean="0"/>
              <a:t>Plus </a:t>
            </a:r>
            <a:r>
              <a:rPr lang="fr-FR" sz="2800" dirty="0"/>
              <a:t>de balisage pour remplacer les </a:t>
            </a:r>
            <a:r>
              <a:rPr lang="fr-FR" sz="2800" dirty="0" smtClean="0"/>
              <a:t>scripts</a:t>
            </a:r>
          </a:p>
          <a:p>
            <a:pPr marL="457200" indent="-457200">
              <a:buFont typeface="Arial" pitchFamily="34" charset="0"/>
              <a:buChar char="•"/>
            </a:pPr>
            <a:r>
              <a:rPr lang="fr-FR" sz="2800" dirty="0" smtClean="0"/>
              <a:t>HTML5 </a:t>
            </a:r>
            <a:r>
              <a:rPr lang="fr-FR" sz="2800" dirty="0"/>
              <a:t>devrait être indépendant du </a:t>
            </a:r>
            <a:r>
              <a:rPr lang="fr-FR" sz="2800" dirty="0" smtClean="0"/>
              <a:t>périphérique</a:t>
            </a:r>
          </a:p>
          <a:p>
            <a:pPr marL="457200" indent="-457200">
              <a:buFont typeface="Arial" pitchFamily="34" charset="0"/>
              <a:buChar char="•"/>
            </a:pPr>
            <a:r>
              <a:rPr lang="fr-FR" sz="2800" dirty="0" smtClean="0"/>
              <a:t>Le </a:t>
            </a:r>
            <a:r>
              <a:rPr lang="fr-FR" sz="2800" dirty="0"/>
              <a:t>processus de développement doit être visible pour le public</a:t>
            </a:r>
          </a:p>
          <a:p>
            <a:endParaRPr lang="fr-FR" sz="2800" dirty="0"/>
          </a:p>
        </p:txBody>
      </p:sp>
    </p:spTree>
    <p:extLst>
      <p:ext uri="{BB962C8B-B14F-4D97-AF65-F5344CB8AC3E}">
        <p14:creationId xmlns:p14="http://schemas.microsoft.com/office/powerpoint/2010/main" val="141452774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742950" sx="100000" sy="81000" flip="none" algn="b"/>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II</a:t>
            </a:r>
            <a:endParaRPr lang="fr-FR" sz="8000" dirty="0">
              <a:solidFill>
                <a:schemeClr val="tx1"/>
              </a:solidFill>
            </a:endParaRPr>
          </a:p>
        </p:txBody>
      </p:sp>
      <p:sp>
        <p:nvSpPr>
          <p:cNvPr id="7" name="ZoneTexte 6"/>
          <p:cNvSpPr txBox="1"/>
          <p:nvPr/>
        </p:nvSpPr>
        <p:spPr>
          <a:xfrm>
            <a:off x="1584102" y="296212"/>
            <a:ext cx="10607897" cy="923330"/>
          </a:xfrm>
          <a:prstGeom prst="rect">
            <a:avLst/>
          </a:prstGeom>
          <a:noFill/>
        </p:spPr>
        <p:txBody>
          <a:bodyPr wrap="square" rtlCol="0">
            <a:spAutoFit/>
          </a:bodyPr>
          <a:lstStyle/>
          <a:p>
            <a:r>
              <a:rPr lang="fr-FR" sz="5400" dirty="0">
                <a:solidFill>
                  <a:schemeClr val="bg1">
                    <a:lumMod val="95000"/>
                    <a:lumOff val="5000"/>
                  </a:schemeClr>
                </a:solidFill>
                <a:latin typeface="Berlin Sans FB" pitchFamily="34" charset="0"/>
              </a:rPr>
              <a:t> </a:t>
            </a:r>
            <a:r>
              <a:rPr lang="fr-FR" sz="5400" dirty="0" smtClean="0">
                <a:latin typeface="Berlin Sans FB" pitchFamily="34" charset="0"/>
              </a:rPr>
              <a:t>HTML5 : </a:t>
            </a:r>
            <a:r>
              <a:rPr lang="fr-FR" sz="4800" dirty="0" smtClean="0">
                <a:latin typeface="Berlin Sans FB" pitchFamily="34" charset="0"/>
              </a:rPr>
              <a:t>Nouvelles Fonctionnalités </a:t>
            </a:r>
            <a:endParaRPr lang="fr-FR" sz="5400" dirty="0">
              <a:latin typeface="Berlin Sans FB" pitchFamily="34" charset="0"/>
            </a:endParaRPr>
          </a:p>
        </p:txBody>
      </p:sp>
      <p:sp>
        <p:nvSpPr>
          <p:cNvPr id="8" name="Rectangle 7"/>
          <p:cNvSpPr/>
          <p:nvPr/>
        </p:nvSpPr>
        <p:spPr>
          <a:xfrm>
            <a:off x="502277" y="1672698"/>
            <a:ext cx="9569002" cy="3970318"/>
          </a:xfrm>
          <a:prstGeom prst="rect">
            <a:avLst/>
          </a:prstGeom>
        </p:spPr>
        <p:txBody>
          <a:bodyPr wrap="square">
            <a:spAutoFit/>
          </a:bodyPr>
          <a:lstStyle/>
          <a:p>
            <a:r>
              <a:rPr lang="fr-FR" sz="2800" dirty="0" smtClean="0"/>
              <a:t>Parmi </a:t>
            </a:r>
            <a:r>
              <a:rPr lang="fr-FR" sz="2800" dirty="0"/>
              <a:t>les nouvelles fonctionnalités les plus intéressantes de </a:t>
            </a:r>
            <a:r>
              <a:rPr lang="fr-FR" sz="2800" b="1" dirty="0"/>
              <a:t>HTML5</a:t>
            </a:r>
            <a:r>
              <a:rPr lang="fr-FR" sz="2800" dirty="0" smtClean="0"/>
              <a:t>:</a:t>
            </a:r>
          </a:p>
          <a:p>
            <a:endParaRPr lang="fr-FR" sz="2800" dirty="0"/>
          </a:p>
          <a:p>
            <a:pPr marL="342900" indent="-342900">
              <a:buFont typeface="Arial" pitchFamily="34" charset="0"/>
              <a:buChar char="•"/>
            </a:pPr>
            <a:r>
              <a:rPr lang="fr-FR" sz="2800" dirty="0"/>
              <a:t>L'élément </a:t>
            </a:r>
            <a:r>
              <a:rPr lang="fr-FR" sz="2800" b="1" dirty="0"/>
              <a:t>&lt;</a:t>
            </a:r>
            <a:r>
              <a:rPr lang="fr-FR" sz="2800" b="1" dirty="0" err="1"/>
              <a:t>canvas</a:t>
            </a:r>
            <a:r>
              <a:rPr lang="fr-FR" sz="2800" b="1" dirty="0"/>
              <a:t>&gt; </a:t>
            </a:r>
            <a:r>
              <a:rPr lang="fr-FR" sz="2800" dirty="0"/>
              <a:t>pour le dessin </a:t>
            </a:r>
            <a:r>
              <a:rPr lang="fr-FR" sz="2800" dirty="0" smtClean="0"/>
              <a:t>2D</a:t>
            </a:r>
          </a:p>
          <a:p>
            <a:pPr marL="342900" indent="-342900">
              <a:buFont typeface="Arial" pitchFamily="34" charset="0"/>
              <a:buChar char="•"/>
            </a:pPr>
            <a:r>
              <a:rPr lang="fr-FR" sz="2800" dirty="0" smtClean="0"/>
              <a:t>Les </a:t>
            </a:r>
            <a:r>
              <a:rPr lang="fr-FR" sz="2800" dirty="0"/>
              <a:t>éléments de </a:t>
            </a:r>
            <a:r>
              <a:rPr lang="fr-FR" sz="2800" b="1" dirty="0"/>
              <a:t>&lt;</a:t>
            </a:r>
            <a:r>
              <a:rPr lang="fr-FR" sz="2800" b="1" dirty="0" err="1"/>
              <a:t>video</a:t>
            </a:r>
            <a:r>
              <a:rPr lang="fr-FR" sz="2800" b="1" dirty="0"/>
              <a:t>&gt; </a:t>
            </a:r>
            <a:r>
              <a:rPr lang="fr-FR" sz="2800" dirty="0"/>
              <a:t>et </a:t>
            </a:r>
            <a:r>
              <a:rPr lang="fr-FR" sz="2800" b="1" dirty="0"/>
              <a:t>&lt;audio&gt; </a:t>
            </a:r>
            <a:r>
              <a:rPr lang="fr-FR" sz="2800" dirty="0"/>
              <a:t>pour la lecture </a:t>
            </a:r>
            <a:r>
              <a:rPr lang="fr-FR" sz="2800" dirty="0" smtClean="0"/>
              <a:t>multimédia</a:t>
            </a:r>
          </a:p>
          <a:p>
            <a:pPr marL="342900" indent="-342900">
              <a:buFont typeface="Arial" pitchFamily="34" charset="0"/>
              <a:buChar char="•"/>
            </a:pPr>
            <a:r>
              <a:rPr lang="fr-FR" sz="2800" dirty="0" smtClean="0"/>
              <a:t>Nouveaux </a:t>
            </a:r>
            <a:r>
              <a:rPr lang="fr-FR" sz="2800" dirty="0"/>
              <a:t>contrôles de formulaire, comme le calendrier, la date, l'heure, email, URL</a:t>
            </a:r>
          </a:p>
          <a:p>
            <a:endParaRPr lang="fr-FR" sz="2800" dirty="0"/>
          </a:p>
        </p:txBody>
      </p:sp>
    </p:spTree>
    <p:extLst>
      <p:ext uri="{BB962C8B-B14F-4D97-AF65-F5344CB8AC3E}">
        <p14:creationId xmlns:p14="http://schemas.microsoft.com/office/powerpoint/2010/main" val="1992497716"/>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127000" ty="215900" sx="100000" sy="100000" flip="none" algn="br"/>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II</a:t>
            </a:r>
            <a:endParaRPr lang="fr-FR" sz="8000" dirty="0">
              <a:solidFill>
                <a:schemeClr val="tx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lumMod val="95000"/>
                    <a:lumOff val="5000"/>
                  </a:schemeClr>
                </a:solidFill>
                <a:latin typeface="Berlin Sans FB" pitchFamily="34" charset="0"/>
              </a:rPr>
              <a:t> </a:t>
            </a:r>
            <a:r>
              <a:rPr lang="fr-FR" sz="5400" dirty="0" smtClean="0">
                <a:latin typeface="Berlin Sans FB" pitchFamily="34" charset="0"/>
              </a:rPr>
              <a:t>HTML5 : </a:t>
            </a:r>
            <a:r>
              <a:rPr lang="fr-FR" sz="4800" dirty="0" smtClean="0">
                <a:latin typeface="Berlin Sans FB" pitchFamily="34" charset="0"/>
              </a:rPr>
              <a:t>Nouvelles Fonctionnalités </a:t>
            </a:r>
            <a:endParaRPr lang="fr-FR" sz="5400" dirty="0">
              <a:latin typeface="Berlin Sans FB" pitchFamily="34" charset="0"/>
            </a:endParaRPr>
          </a:p>
        </p:txBody>
      </p:sp>
      <p:sp>
        <p:nvSpPr>
          <p:cNvPr id="3" name="Rectangle 2"/>
          <p:cNvSpPr/>
          <p:nvPr/>
        </p:nvSpPr>
        <p:spPr>
          <a:xfrm>
            <a:off x="502277" y="1506828"/>
            <a:ext cx="9569002" cy="523220"/>
          </a:xfrm>
          <a:prstGeom prst="rect">
            <a:avLst/>
          </a:prstGeom>
        </p:spPr>
        <p:txBody>
          <a:bodyPr wrap="square">
            <a:spAutoFit/>
          </a:bodyPr>
          <a:lstStyle/>
          <a:p>
            <a:r>
              <a:rPr lang="fr-FR" sz="2800" dirty="0"/>
              <a:t>N</a:t>
            </a:r>
            <a:r>
              <a:rPr lang="fr-FR" sz="2800" dirty="0" smtClean="0"/>
              <a:t>ouveaux </a:t>
            </a:r>
            <a:r>
              <a:rPr lang="fr-FR" sz="2800" dirty="0"/>
              <a:t>éléments pour améliorer la structure</a:t>
            </a:r>
            <a:r>
              <a:rPr lang="fr-FR" sz="2800" dirty="0" smtClean="0"/>
              <a:t>:</a:t>
            </a:r>
            <a:endParaRPr lang="fr-FR" sz="2800" dirty="0"/>
          </a:p>
        </p:txBody>
      </p:sp>
      <p:pic>
        <p:nvPicPr>
          <p:cNvPr id="7" name="table"/>
          <p:cNvPicPr>
            <a:picLocks noChangeAspect="1"/>
          </p:cNvPicPr>
          <p:nvPr/>
        </p:nvPicPr>
        <p:blipFill>
          <a:blip r:embed="rId3"/>
          <a:stretch>
            <a:fillRect/>
          </a:stretch>
        </p:blipFill>
        <p:spPr>
          <a:xfrm>
            <a:off x="1976908" y="2158837"/>
            <a:ext cx="7881869" cy="38169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1452774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III</a:t>
            </a:r>
            <a:endParaRPr lang="fr-FR" sz="8000" dirty="0">
              <a:solidFill>
                <a:schemeClr val="tx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lumMod val="95000"/>
                    <a:lumOff val="5000"/>
                  </a:schemeClr>
                </a:solidFill>
                <a:latin typeface="Berlin Sans FB" pitchFamily="34" charset="0"/>
              </a:rPr>
              <a:t> </a:t>
            </a:r>
            <a:r>
              <a:rPr lang="fr-FR" sz="5400" dirty="0" smtClean="0">
                <a:latin typeface="Berlin Sans FB" pitchFamily="34" charset="0"/>
              </a:rPr>
              <a:t>HTML5 : </a:t>
            </a:r>
            <a:r>
              <a:rPr lang="fr-FR" sz="4400" dirty="0" smtClean="0">
                <a:latin typeface="Berlin Sans FB" pitchFamily="34" charset="0"/>
              </a:rPr>
              <a:t>Vidéo sur le web</a:t>
            </a:r>
            <a:endParaRPr lang="fr-FR" sz="5400" dirty="0">
              <a:latin typeface="Berlin Sans FB" pitchFamily="34" charset="0"/>
            </a:endParaRPr>
          </a:p>
        </p:txBody>
      </p:sp>
      <p:sp>
        <p:nvSpPr>
          <p:cNvPr id="3" name="Rectangle 2"/>
          <p:cNvSpPr/>
          <p:nvPr/>
        </p:nvSpPr>
        <p:spPr>
          <a:xfrm>
            <a:off x="386366" y="1721253"/>
            <a:ext cx="9817995" cy="3416320"/>
          </a:xfrm>
          <a:prstGeom prst="rect">
            <a:avLst/>
          </a:prstGeom>
        </p:spPr>
        <p:txBody>
          <a:bodyPr wrap="square">
            <a:spAutoFit/>
          </a:bodyPr>
          <a:lstStyle/>
          <a:p>
            <a:r>
              <a:rPr lang="fr-FR" sz="2400" b="1" dirty="0" smtClean="0"/>
              <a:t> </a:t>
            </a:r>
            <a:r>
              <a:rPr lang="fr-FR" sz="2400" b="1" dirty="0"/>
              <a:t>&lt;!DOCTYPE </a:t>
            </a:r>
            <a:r>
              <a:rPr lang="fr-FR" sz="2400" b="1" dirty="0" smtClean="0"/>
              <a:t>html/&gt;</a:t>
            </a:r>
            <a:endParaRPr lang="fr-FR" sz="2400" b="1" dirty="0"/>
          </a:p>
          <a:p>
            <a:r>
              <a:rPr lang="fr-FR" sz="2400" b="1" dirty="0"/>
              <a:t> &lt;html&gt;</a:t>
            </a:r>
          </a:p>
          <a:p>
            <a:r>
              <a:rPr lang="fr-FR" sz="2400" b="1" dirty="0"/>
              <a:t> </a:t>
            </a:r>
            <a:r>
              <a:rPr lang="fr-FR" sz="2400" b="1" dirty="0" smtClean="0"/>
              <a:t>     &lt;</a:t>
            </a:r>
            <a:r>
              <a:rPr lang="fr-FR" sz="2400" b="1" dirty="0"/>
              <a:t>body&gt;</a:t>
            </a:r>
          </a:p>
          <a:p>
            <a:r>
              <a:rPr lang="fr-FR" sz="2400" b="1" dirty="0"/>
              <a:t> </a:t>
            </a:r>
            <a:r>
              <a:rPr lang="fr-FR" sz="2400" b="1" dirty="0" smtClean="0"/>
              <a:t>          &lt;</a:t>
            </a:r>
            <a:r>
              <a:rPr lang="fr-FR" sz="2400" b="1" dirty="0" err="1"/>
              <a:t>video</a:t>
            </a:r>
            <a:r>
              <a:rPr lang="fr-FR" sz="2400" b="1" dirty="0"/>
              <a:t> </a:t>
            </a:r>
            <a:r>
              <a:rPr lang="fr-FR" sz="2400" b="1" dirty="0" err="1"/>
              <a:t>width</a:t>
            </a:r>
            <a:r>
              <a:rPr lang="fr-FR" sz="2400" b="1" dirty="0"/>
              <a:t>="320" </a:t>
            </a:r>
            <a:r>
              <a:rPr lang="fr-FR" sz="2400" b="1" dirty="0" err="1"/>
              <a:t>height</a:t>
            </a:r>
            <a:r>
              <a:rPr lang="fr-FR" sz="2400" b="1" dirty="0"/>
              <a:t>="240" </a:t>
            </a:r>
            <a:r>
              <a:rPr lang="fr-FR" sz="2400" b="1" dirty="0" err="1"/>
              <a:t>controls</a:t>
            </a:r>
            <a:r>
              <a:rPr lang="fr-FR" sz="2400" b="1" dirty="0"/>
              <a:t> </a:t>
            </a:r>
            <a:r>
              <a:rPr lang="fr-FR" sz="2400" b="1" dirty="0" err="1"/>
              <a:t>autoplay</a:t>
            </a:r>
            <a:r>
              <a:rPr lang="fr-FR" sz="2400" b="1" dirty="0"/>
              <a:t>&gt;</a:t>
            </a:r>
            <a:br>
              <a:rPr lang="fr-FR" sz="2400" b="1" dirty="0"/>
            </a:br>
            <a:r>
              <a:rPr lang="fr-FR" sz="2400" b="1" dirty="0"/>
              <a:t>                </a:t>
            </a:r>
            <a:r>
              <a:rPr lang="fr-FR" sz="2400" b="1" dirty="0" smtClean="0"/>
              <a:t>&lt;</a:t>
            </a:r>
            <a:r>
              <a:rPr lang="fr-FR" sz="2400" b="1" dirty="0"/>
              <a:t>source </a:t>
            </a:r>
            <a:r>
              <a:rPr lang="fr-FR" sz="2400" b="1" dirty="0" err="1"/>
              <a:t>src</a:t>
            </a:r>
            <a:r>
              <a:rPr lang="fr-FR" sz="2400" b="1" dirty="0"/>
              <a:t>="movie.mp4" type="</a:t>
            </a:r>
            <a:r>
              <a:rPr lang="fr-FR" sz="2400" b="1" dirty="0" err="1" smtClean="0"/>
              <a:t>video</a:t>
            </a:r>
            <a:r>
              <a:rPr lang="fr-FR" sz="2400" b="1" dirty="0" smtClean="0"/>
              <a:t>/mp4« /&gt;</a:t>
            </a:r>
            <a:r>
              <a:rPr lang="fr-FR" sz="2400" b="1" dirty="0"/>
              <a:t/>
            </a:r>
            <a:br>
              <a:rPr lang="fr-FR" sz="2400" b="1" dirty="0"/>
            </a:br>
            <a:r>
              <a:rPr lang="fr-FR" sz="2400" b="1" dirty="0"/>
              <a:t> </a:t>
            </a:r>
            <a:r>
              <a:rPr lang="fr-FR" sz="2400" b="1" dirty="0" smtClean="0"/>
              <a:t>	     </a:t>
            </a:r>
            <a:r>
              <a:rPr lang="fr-FR" sz="2400" b="1" dirty="0" err="1" smtClean="0"/>
              <a:t>Your</a:t>
            </a:r>
            <a:r>
              <a:rPr lang="fr-FR" sz="2400" b="1" dirty="0" smtClean="0"/>
              <a:t> </a:t>
            </a:r>
            <a:r>
              <a:rPr lang="fr-FR" sz="2400" b="1" dirty="0"/>
              <a:t>browser </a:t>
            </a:r>
            <a:r>
              <a:rPr lang="fr-FR" sz="2400" b="1" dirty="0" err="1"/>
              <a:t>does</a:t>
            </a:r>
            <a:r>
              <a:rPr lang="fr-FR" sz="2400" b="1" dirty="0"/>
              <a:t> not support the </a:t>
            </a:r>
            <a:r>
              <a:rPr lang="fr-FR" sz="2400" b="1" dirty="0" err="1"/>
              <a:t>video</a:t>
            </a:r>
            <a:r>
              <a:rPr lang="fr-FR" sz="2400" b="1" dirty="0"/>
              <a:t> tag.</a:t>
            </a:r>
            <a:br>
              <a:rPr lang="fr-FR" sz="2400" b="1" dirty="0"/>
            </a:br>
            <a:r>
              <a:rPr lang="fr-FR" sz="2400" b="1" dirty="0"/>
              <a:t> </a:t>
            </a:r>
            <a:r>
              <a:rPr lang="fr-FR" sz="2400" b="1" dirty="0" smtClean="0"/>
              <a:t>	&lt;/</a:t>
            </a:r>
            <a:r>
              <a:rPr lang="fr-FR" sz="2400" b="1" dirty="0" err="1"/>
              <a:t>video</a:t>
            </a:r>
            <a:r>
              <a:rPr lang="fr-FR" sz="2400" b="1" dirty="0"/>
              <a:t>&gt;</a:t>
            </a:r>
          </a:p>
          <a:p>
            <a:r>
              <a:rPr lang="fr-FR" sz="2400" b="1" dirty="0"/>
              <a:t> </a:t>
            </a:r>
            <a:r>
              <a:rPr lang="fr-FR" sz="2400" b="1" dirty="0" smtClean="0"/>
              <a:t>     &lt;/</a:t>
            </a:r>
            <a:r>
              <a:rPr lang="fr-FR" sz="2400" b="1" dirty="0"/>
              <a:t>body&gt;</a:t>
            </a:r>
          </a:p>
          <a:p>
            <a:r>
              <a:rPr lang="fr-FR" sz="2400" b="1" dirty="0"/>
              <a:t> &lt;/html&gt;</a:t>
            </a:r>
          </a:p>
        </p:txBody>
      </p:sp>
    </p:spTree>
    <p:extLst>
      <p:ext uri="{BB962C8B-B14F-4D97-AF65-F5344CB8AC3E}">
        <p14:creationId xmlns:p14="http://schemas.microsoft.com/office/powerpoint/2010/main" val="141452774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III</a:t>
            </a:r>
            <a:endParaRPr lang="fr-FR" sz="8000" dirty="0">
              <a:solidFill>
                <a:schemeClr val="tx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a:solidFill>
                  <a:schemeClr val="bg1">
                    <a:lumMod val="95000"/>
                    <a:lumOff val="5000"/>
                  </a:schemeClr>
                </a:solidFill>
                <a:latin typeface="Berlin Sans FB" pitchFamily="34" charset="0"/>
              </a:rPr>
              <a:t> </a:t>
            </a:r>
            <a:r>
              <a:rPr lang="fr-FR" sz="5400" dirty="0" smtClean="0">
                <a:latin typeface="Berlin Sans FB" pitchFamily="34" charset="0"/>
              </a:rPr>
              <a:t>HTML5</a:t>
            </a:r>
            <a:endParaRPr lang="fr-FR" sz="4400" dirty="0">
              <a:latin typeface="Berlin Sans FB" pitchFamily="34" charset="0"/>
            </a:endParaRPr>
          </a:p>
        </p:txBody>
      </p:sp>
      <p:pic>
        <p:nvPicPr>
          <p:cNvPr id="7" name="table"/>
          <p:cNvPicPr>
            <a:picLocks noChangeAspect="1"/>
          </p:cNvPicPr>
          <p:nvPr/>
        </p:nvPicPr>
        <p:blipFill>
          <a:blip r:embed="rId3"/>
          <a:stretch>
            <a:fillRect/>
          </a:stretch>
        </p:blipFill>
        <p:spPr>
          <a:xfrm>
            <a:off x="821630" y="2578234"/>
            <a:ext cx="7560840" cy="3040938"/>
          </a:xfrm>
          <a:prstGeom prst="rect">
            <a:avLst/>
          </a:prstGeom>
          <a:ln>
            <a:noFill/>
          </a:ln>
          <a:effectLst>
            <a:outerShdw blurRad="190500" algn="tl" rotWithShape="0">
              <a:srgbClr val="000000">
                <a:alpha val="70000"/>
              </a:srgbClr>
            </a:outerShdw>
          </a:effectLst>
        </p:spPr>
      </p:pic>
      <p:sp>
        <p:nvSpPr>
          <p:cNvPr id="3" name="Rectangle 2"/>
          <p:cNvSpPr/>
          <p:nvPr/>
        </p:nvSpPr>
        <p:spPr>
          <a:xfrm>
            <a:off x="691167" y="1219542"/>
            <a:ext cx="8324044" cy="1077218"/>
          </a:xfrm>
          <a:prstGeom prst="rect">
            <a:avLst/>
          </a:prstGeom>
        </p:spPr>
        <p:txBody>
          <a:bodyPr wrap="square">
            <a:spAutoFit/>
          </a:bodyPr>
          <a:lstStyle/>
          <a:p>
            <a:r>
              <a:rPr lang="fr-FR" sz="3200" b="1" dirty="0"/>
              <a:t>Formats vidéo et Support du navigateur</a:t>
            </a:r>
            <a:r>
              <a:rPr lang="fr-FR" sz="3200" dirty="0"/>
              <a:t/>
            </a:r>
            <a:br>
              <a:rPr lang="fr-FR" sz="3200" dirty="0"/>
            </a:br>
            <a:endParaRPr lang="fr-FR" sz="3200" dirty="0"/>
          </a:p>
        </p:txBody>
      </p:sp>
    </p:spTree>
    <p:extLst>
      <p:ext uri="{BB962C8B-B14F-4D97-AF65-F5344CB8AC3E}">
        <p14:creationId xmlns:p14="http://schemas.microsoft.com/office/powerpoint/2010/main" val="141452774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III</a:t>
            </a:r>
            <a:endParaRPr lang="fr-FR" sz="8000" dirty="0">
              <a:solidFill>
                <a:schemeClr val="tx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lumMod val="95000"/>
                    <a:lumOff val="5000"/>
                  </a:schemeClr>
                </a:solidFill>
                <a:latin typeface="Berlin Sans FB" pitchFamily="34" charset="0"/>
              </a:rPr>
              <a:t> </a:t>
            </a:r>
            <a:r>
              <a:rPr lang="fr-FR" sz="5400" dirty="0" smtClean="0">
                <a:latin typeface="Berlin Sans FB" pitchFamily="34" charset="0"/>
              </a:rPr>
              <a:t>HTML5 : </a:t>
            </a:r>
            <a:r>
              <a:rPr lang="fr-FR" sz="4400" dirty="0" smtClean="0">
                <a:latin typeface="Berlin Sans FB" pitchFamily="34" charset="0"/>
              </a:rPr>
              <a:t>Audio sur le web</a:t>
            </a:r>
            <a:endParaRPr lang="fr-FR" sz="4400" dirty="0">
              <a:latin typeface="Berlin Sans FB" pitchFamily="34" charset="0"/>
            </a:endParaRPr>
          </a:p>
        </p:txBody>
      </p:sp>
      <p:sp>
        <p:nvSpPr>
          <p:cNvPr id="3" name="Rectangle 2"/>
          <p:cNvSpPr/>
          <p:nvPr/>
        </p:nvSpPr>
        <p:spPr>
          <a:xfrm>
            <a:off x="386366" y="1721253"/>
            <a:ext cx="11475076" cy="3785652"/>
          </a:xfrm>
          <a:prstGeom prst="rect">
            <a:avLst/>
          </a:prstGeom>
        </p:spPr>
        <p:txBody>
          <a:bodyPr wrap="square">
            <a:spAutoFit/>
          </a:bodyPr>
          <a:lstStyle/>
          <a:p>
            <a:r>
              <a:rPr lang="fr-FR" sz="2400" b="1" dirty="0">
                <a:latin typeface="Courier New" pitchFamily="49" charset="0"/>
                <a:cs typeface="Courier New" pitchFamily="49" charset="0"/>
              </a:rPr>
              <a:t> &lt;!DOCTYPE html&gt;</a:t>
            </a:r>
          </a:p>
          <a:p>
            <a:r>
              <a:rPr lang="fr-FR" sz="2400" b="1" dirty="0">
                <a:latin typeface="Courier New" pitchFamily="49" charset="0"/>
                <a:cs typeface="Courier New" pitchFamily="49" charset="0"/>
              </a:rPr>
              <a:t> </a:t>
            </a:r>
            <a:r>
              <a:rPr lang="fr-FR" sz="2400" b="1" dirty="0" smtClean="0">
                <a:latin typeface="Courier New" pitchFamily="49" charset="0"/>
                <a:cs typeface="Courier New" pitchFamily="49" charset="0"/>
              </a:rPr>
              <a:t>&lt;</a:t>
            </a:r>
            <a:r>
              <a:rPr lang="fr-FR" sz="2400" b="1" dirty="0">
                <a:latin typeface="Courier New" pitchFamily="49" charset="0"/>
                <a:cs typeface="Courier New" pitchFamily="49" charset="0"/>
              </a:rPr>
              <a:t>html&gt;</a:t>
            </a:r>
          </a:p>
          <a:p>
            <a:r>
              <a:rPr lang="fr-FR" sz="2400" b="1" dirty="0">
                <a:latin typeface="Courier New" pitchFamily="49" charset="0"/>
                <a:cs typeface="Courier New" pitchFamily="49" charset="0"/>
              </a:rPr>
              <a:t> </a:t>
            </a:r>
            <a:r>
              <a:rPr lang="fr-FR" sz="2400" b="1" dirty="0" smtClean="0">
                <a:latin typeface="Courier New" pitchFamily="49" charset="0"/>
                <a:cs typeface="Courier New" pitchFamily="49" charset="0"/>
              </a:rPr>
              <a:t>  &lt;</a:t>
            </a:r>
            <a:r>
              <a:rPr lang="fr-FR" sz="2400" b="1" dirty="0">
                <a:latin typeface="Courier New" pitchFamily="49" charset="0"/>
                <a:cs typeface="Courier New" pitchFamily="49" charset="0"/>
              </a:rPr>
              <a:t>body&gt;</a:t>
            </a:r>
          </a:p>
          <a:p>
            <a:r>
              <a:rPr lang="fr-FR" sz="2400" b="1" dirty="0">
                <a:latin typeface="Courier New" pitchFamily="49" charset="0"/>
                <a:cs typeface="Courier New" pitchFamily="49" charset="0"/>
              </a:rPr>
              <a:t>  </a:t>
            </a:r>
            <a:r>
              <a:rPr lang="fr-FR" sz="2400" b="1" dirty="0" smtClean="0">
                <a:latin typeface="Courier New" pitchFamily="49" charset="0"/>
                <a:cs typeface="Courier New" pitchFamily="49" charset="0"/>
              </a:rPr>
              <a:t>   &lt;</a:t>
            </a:r>
            <a:r>
              <a:rPr lang="fr-FR" sz="2400" b="1" dirty="0">
                <a:latin typeface="Courier New" pitchFamily="49" charset="0"/>
                <a:cs typeface="Courier New" pitchFamily="49" charset="0"/>
              </a:rPr>
              <a:t>audio </a:t>
            </a:r>
            <a:r>
              <a:rPr lang="fr-FR" sz="2400" b="1" dirty="0" err="1">
                <a:latin typeface="Courier New" pitchFamily="49" charset="0"/>
                <a:cs typeface="Courier New" pitchFamily="49" charset="0"/>
              </a:rPr>
              <a:t>controls</a:t>
            </a:r>
            <a:r>
              <a:rPr lang="fr-FR" sz="2400" b="1" dirty="0">
                <a:latin typeface="Courier New" pitchFamily="49" charset="0"/>
                <a:cs typeface="Courier New" pitchFamily="49" charset="0"/>
              </a:rPr>
              <a:t> </a:t>
            </a:r>
            <a:r>
              <a:rPr lang="fr-FR" sz="2400" b="1" dirty="0" err="1">
                <a:latin typeface="Courier New" pitchFamily="49" charset="0"/>
                <a:cs typeface="Courier New" pitchFamily="49" charset="0"/>
              </a:rPr>
              <a:t>autoplay</a:t>
            </a:r>
            <a:r>
              <a:rPr lang="fr-FR" sz="2400" b="1" dirty="0">
                <a:latin typeface="Courier New" pitchFamily="49" charset="0"/>
                <a:cs typeface="Courier New" pitchFamily="49" charset="0"/>
              </a:rPr>
              <a:t>&gt;</a:t>
            </a:r>
          </a:p>
          <a:p>
            <a:r>
              <a:rPr lang="fr-FR" sz="2400" b="1" dirty="0">
                <a:latin typeface="Courier New" pitchFamily="49" charset="0"/>
                <a:cs typeface="Courier New" pitchFamily="49" charset="0"/>
              </a:rPr>
              <a:t>   </a:t>
            </a:r>
            <a:r>
              <a:rPr lang="fr-FR" sz="2400" b="1" dirty="0" smtClean="0">
                <a:latin typeface="Courier New" pitchFamily="49" charset="0"/>
                <a:cs typeface="Courier New" pitchFamily="49" charset="0"/>
              </a:rPr>
              <a:t>	</a:t>
            </a:r>
            <a:r>
              <a:rPr lang="fr-FR" sz="2400" b="1" dirty="0">
                <a:latin typeface="Courier New" pitchFamily="49" charset="0"/>
                <a:cs typeface="Courier New" pitchFamily="49" charset="0"/>
              </a:rPr>
              <a:t> </a:t>
            </a:r>
            <a:r>
              <a:rPr lang="fr-FR" sz="2400" b="1" dirty="0" smtClean="0">
                <a:latin typeface="Courier New" pitchFamily="49" charset="0"/>
                <a:cs typeface="Courier New" pitchFamily="49" charset="0"/>
              </a:rPr>
              <a:t> &lt;</a:t>
            </a:r>
            <a:r>
              <a:rPr lang="fr-FR" sz="2400" b="1" dirty="0">
                <a:latin typeface="Courier New" pitchFamily="49" charset="0"/>
                <a:cs typeface="Courier New" pitchFamily="49" charset="0"/>
              </a:rPr>
              <a:t>source </a:t>
            </a:r>
            <a:r>
              <a:rPr lang="fr-FR" sz="2400" b="1" dirty="0" err="1">
                <a:latin typeface="Courier New" pitchFamily="49" charset="0"/>
                <a:cs typeface="Courier New" pitchFamily="49" charset="0"/>
              </a:rPr>
              <a:t>src</a:t>
            </a:r>
            <a:r>
              <a:rPr lang="fr-FR" sz="2400" b="1" dirty="0">
                <a:latin typeface="Courier New" pitchFamily="49" charset="0"/>
                <a:cs typeface="Courier New" pitchFamily="49" charset="0"/>
              </a:rPr>
              <a:t>="</a:t>
            </a:r>
            <a:r>
              <a:rPr lang="fr-FR" sz="2400" b="1" dirty="0" smtClean="0">
                <a:latin typeface="Courier New" pitchFamily="49" charset="0"/>
                <a:cs typeface="Courier New" pitchFamily="49" charset="0"/>
              </a:rPr>
              <a:t>audio.mp3" type</a:t>
            </a:r>
            <a:r>
              <a:rPr lang="fr-FR" sz="2400" b="1" dirty="0">
                <a:latin typeface="Courier New" pitchFamily="49" charset="0"/>
                <a:cs typeface="Courier New" pitchFamily="49" charset="0"/>
              </a:rPr>
              <a:t>="audio/</a:t>
            </a:r>
            <a:r>
              <a:rPr lang="fr-FR" sz="2400" b="1" dirty="0" err="1">
                <a:latin typeface="Courier New" pitchFamily="49" charset="0"/>
                <a:cs typeface="Courier New" pitchFamily="49" charset="0"/>
              </a:rPr>
              <a:t>mpeg</a:t>
            </a:r>
            <a:r>
              <a:rPr lang="fr-FR" sz="2400" b="1" dirty="0">
                <a:latin typeface="Courier New" pitchFamily="49" charset="0"/>
                <a:cs typeface="Courier New" pitchFamily="49" charset="0"/>
              </a:rPr>
              <a:t>"&gt;</a:t>
            </a:r>
          </a:p>
          <a:p>
            <a:r>
              <a:rPr lang="fr-FR" sz="2400" b="1" dirty="0">
                <a:latin typeface="Courier New" pitchFamily="49" charset="0"/>
                <a:cs typeface="Courier New" pitchFamily="49" charset="0"/>
              </a:rPr>
              <a:t> </a:t>
            </a:r>
            <a:r>
              <a:rPr lang="fr-FR" sz="2400" b="1" dirty="0" smtClean="0">
                <a:latin typeface="Courier New" pitchFamily="49" charset="0"/>
                <a:cs typeface="Courier New" pitchFamily="49" charset="0"/>
              </a:rPr>
              <a:t>      </a:t>
            </a:r>
            <a:r>
              <a:rPr lang="fr-FR" sz="2400" b="1" dirty="0" err="1" smtClean="0">
                <a:latin typeface="Courier New" pitchFamily="49" charset="0"/>
                <a:cs typeface="Courier New" pitchFamily="49" charset="0"/>
              </a:rPr>
              <a:t>Your</a:t>
            </a:r>
            <a:r>
              <a:rPr lang="fr-FR" sz="2400" b="1" dirty="0" smtClean="0">
                <a:latin typeface="Courier New" pitchFamily="49" charset="0"/>
                <a:cs typeface="Courier New" pitchFamily="49" charset="0"/>
              </a:rPr>
              <a:t> </a:t>
            </a:r>
            <a:r>
              <a:rPr lang="fr-FR" sz="2400" b="1" dirty="0">
                <a:latin typeface="Courier New" pitchFamily="49" charset="0"/>
                <a:cs typeface="Courier New" pitchFamily="49" charset="0"/>
              </a:rPr>
              <a:t>browser </a:t>
            </a:r>
            <a:r>
              <a:rPr lang="fr-FR" sz="2400" b="1" dirty="0" err="1">
                <a:latin typeface="Courier New" pitchFamily="49" charset="0"/>
                <a:cs typeface="Courier New" pitchFamily="49" charset="0"/>
              </a:rPr>
              <a:t>does</a:t>
            </a:r>
            <a:r>
              <a:rPr lang="fr-FR" sz="2400" b="1" dirty="0">
                <a:latin typeface="Courier New" pitchFamily="49" charset="0"/>
                <a:cs typeface="Courier New" pitchFamily="49" charset="0"/>
              </a:rPr>
              <a:t> not support the audio </a:t>
            </a:r>
            <a:r>
              <a:rPr lang="fr-FR" sz="2400" b="1" dirty="0" err="1">
                <a:latin typeface="Courier New" pitchFamily="49" charset="0"/>
                <a:cs typeface="Courier New" pitchFamily="49" charset="0"/>
              </a:rPr>
              <a:t>element</a:t>
            </a:r>
            <a:r>
              <a:rPr lang="fr-FR" sz="2400" b="1" dirty="0">
                <a:latin typeface="Courier New" pitchFamily="49" charset="0"/>
                <a:cs typeface="Courier New" pitchFamily="49" charset="0"/>
              </a:rPr>
              <a:t>.</a:t>
            </a:r>
          </a:p>
          <a:p>
            <a:r>
              <a:rPr lang="fr-FR" sz="2400" b="1" dirty="0">
                <a:latin typeface="Courier New" pitchFamily="49" charset="0"/>
                <a:cs typeface="Courier New" pitchFamily="49" charset="0"/>
              </a:rPr>
              <a:t> </a:t>
            </a:r>
            <a:r>
              <a:rPr lang="fr-FR" sz="2400" b="1" dirty="0" smtClean="0">
                <a:latin typeface="Courier New" pitchFamily="49" charset="0"/>
                <a:cs typeface="Courier New" pitchFamily="49" charset="0"/>
              </a:rPr>
              <a:t>    &lt;/</a:t>
            </a:r>
            <a:r>
              <a:rPr lang="fr-FR" sz="2400" b="1" dirty="0">
                <a:latin typeface="Courier New" pitchFamily="49" charset="0"/>
                <a:cs typeface="Courier New" pitchFamily="49" charset="0"/>
              </a:rPr>
              <a:t>audio&gt;</a:t>
            </a:r>
          </a:p>
          <a:p>
            <a:r>
              <a:rPr lang="fr-FR" sz="2400" b="1" dirty="0">
                <a:latin typeface="Courier New" pitchFamily="49" charset="0"/>
                <a:cs typeface="Courier New" pitchFamily="49" charset="0"/>
              </a:rPr>
              <a:t> </a:t>
            </a:r>
            <a:r>
              <a:rPr lang="fr-FR" sz="2400" b="1" dirty="0" smtClean="0">
                <a:latin typeface="Courier New" pitchFamily="49" charset="0"/>
                <a:cs typeface="Courier New" pitchFamily="49" charset="0"/>
              </a:rPr>
              <a:t>  &lt;/</a:t>
            </a:r>
            <a:r>
              <a:rPr lang="fr-FR" sz="2400" b="1" dirty="0">
                <a:latin typeface="Courier New" pitchFamily="49" charset="0"/>
                <a:cs typeface="Courier New" pitchFamily="49" charset="0"/>
              </a:rPr>
              <a:t>body&gt;</a:t>
            </a:r>
          </a:p>
          <a:p>
            <a:r>
              <a:rPr lang="fr-FR" sz="2400" b="1" dirty="0">
                <a:latin typeface="Courier New" pitchFamily="49" charset="0"/>
                <a:cs typeface="Courier New" pitchFamily="49" charset="0"/>
              </a:rPr>
              <a:t> &lt;/html&gt;</a:t>
            </a:r>
          </a:p>
          <a:p>
            <a:endParaRPr lang="fr-FR" sz="2400" dirty="0"/>
          </a:p>
        </p:txBody>
      </p:sp>
    </p:spTree>
    <p:extLst>
      <p:ext uri="{BB962C8B-B14F-4D97-AF65-F5344CB8AC3E}">
        <p14:creationId xmlns:p14="http://schemas.microsoft.com/office/powerpoint/2010/main" val="1334971841"/>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III</a:t>
            </a:r>
            <a:endParaRPr lang="fr-FR" sz="8000" dirty="0">
              <a:solidFill>
                <a:schemeClr val="tx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a:solidFill>
                  <a:schemeClr val="bg1">
                    <a:lumMod val="95000"/>
                    <a:lumOff val="5000"/>
                  </a:schemeClr>
                </a:solidFill>
                <a:latin typeface="Berlin Sans FB" pitchFamily="34" charset="0"/>
              </a:rPr>
              <a:t> </a:t>
            </a:r>
            <a:r>
              <a:rPr lang="fr-FR" sz="5400" dirty="0" smtClean="0">
                <a:latin typeface="Berlin Sans FB" pitchFamily="34" charset="0"/>
              </a:rPr>
              <a:t>HTML5</a:t>
            </a:r>
            <a:endParaRPr lang="fr-FR" sz="4400" dirty="0">
              <a:latin typeface="Berlin Sans FB" pitchFamily="34" charset="0"/>
            </a:endParaRPr>
          </a:p>
        </p:txBody>
      </p:sp>
      <p:sp>
        <p:nvSpPr>
          <p:cNvPr id="3" name="Rectangle 2"/>
          <p:cNvSpPr/>
          <p:nvPr/>
        </p:nvSpPr>
        <p:spPr>
          <a:xfrm>
            <a:off x="691167" y="1219542"/>
            <a:ext cx="8324044" cy="1077218"/>
          </a:xfrm>
          <a:prstGeom prst="rect">
            <a:avLst/>
          </a:prstGeom>
        </p:spPr>
        <p:txBody>
          <a:bodyPr wrap="square">
            <a:spAutoFit/>
          </a:bodyPr>
          <a:lstStyle/>
          <a:p>
            <a:r>
              <a:rPr lang="fr-FR" sz="3200" b="1" dirty="0"/>
              <a:t>Formats </a:t>
            </a:r>
            <a:r>
              <a:rPr lang="fr-FR" sz="3200" b="1" dirty="0" smtClean="0"/>
              <a:t>audio </a:t>
            </a:r>
            <a:r>
              <a:rPr lang="fr-FR" sz="3200" b="1" dirty="0"/>
              <a:t>et Support du navigateur</a:t>
            </a:r>
            <a:r>
              <a:rPr lang="fr-FR" sz="3200" dirty="0"/>
              <a:t/>
            </a:r>
            <a:br>
              <a:rPr lang="fr-FR" sz="3200" dirty="0"/>
            </a:br>
            <a:endParaRPr lang="fr-FR" sz="3200" dirty="0"/>
          </a:p>
        </p:txBody>
      </p:sp>
      <p:pic>
        <p:nvPicPr>
          <p:cNvPr id="8" name="table"/>
          <p:cNvPicPr>
            <a:picLocks noChangeAspect="1"/>
          </p:cNvPicPr>
          <p:nvPr/>
        </p:nvPicPr>
        <p:blipFill>
          <a:blip r:embed="rId3"/>
          <a:stretch>
            <a:fillRect/>
          </a:stretch>
        </p:blipFill>
        <p:spPr>
          <a:xfrm>
            <a:off x="691167" y="2609432"/>
            <a:ext cx="7992888" cy="30815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13449731"/>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r="-8000" b="-19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bg1"/>
                </a:solidFill>
                <a:latin typeface="Calibri" pitchFamily="34" charset="0"/>
                <a:cs typeface="Calibri" pitchFamily="34" charset="0"/>
              </a:rPr>
              <a:t>III</a:t>
            </a:r>
            <a:endParaRPr lang="fr-FR" sz="8000" dirty="0">
              <a:solidFill>
                <a:schemeClr val="bg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solidFill>
                <a:latin typeface="Berlin Sans FB" pitchFamily="34" charset="0"/>
              </a:rPr>
              <a:t> JavaScript: </a:t>
            </a:r>
            <a:r>
              <a:rPr lang="fr-FR" sz="4400" dirty="0" smtClean="0">
                <a:solidFill>
                  <a:schemeClr val="bg1"/>
                </a:solidFill>
                <a:latin typeface="Berlin Sans FB" pitchFamily="34" charset="0"/>
              </a:rPr>
              <a:t>Pourquoi JavaScript ?</a:t>
            </a:r>
            <a:endParaRPr lang="fr-FR" sz="4800" dirty="0">
              <a:solidFill>
                <a:schemeClr val="bg1"/>
              </a:solidFill>
              <a:latin typeface="Berlin Sans FB" pitchFamily="34" charset="0"/>
            </a:endParaRPr>
          </a:p>
        </p:txBody>
      </p:sp>
      <p:sp>
        <p:nvSpPr>
          <p:cNvPr id="3" name="Rectangle 2"/>
          <p:cNvSpPr/>
          <p:nvPr/>
        </p:nvSpPr>
        <p:spPr>
          <a:xfrm>
            <a:off x="502277" y="2241344"/>
            <a:ext cx="8693238" cy="2677656"/>
          </a:xfrm>
          <a:prstGeom prst="rect">
            <a:avLst/>
          </a:prstGeom>
        </p:spPr>
        <p:txBody>
          <a:bodyPr wrap="square">
            <a:spAutoFit/>
          </a:bodyPr>
          <a:lstStyle/>
          <a:p>
            <a:pPr marL="857250" lvl="1" indent="-514350">
              <a:buFont typeface="Arial" pitchFamily="34" charset="0"/>
              <a:buChar char="•"/>
            </a:pPr>
            <a:r>
              <a:rPr lang="fr-FR" sz="2800" dirty="0">
                <a:solidFill>
                  <a:schemeClr val="bg1"/>
                </a:solidFill>
              </a:rPr>
              <a:t>Simplicité du langage</a:t>
            </a:r>
          </a:p>
          <a:p>
            <a:pPr marL="857250" lvl="1" indent="-514350">
              <a:buFont typeface="Arial" pitchFamily="34" charset="0"/>
              <a:buChar char="•"/>
            </a:pPr>
            <a:r>
              <a:rPr lang="fr-FR" sz="2800" dirty="0">
                <a:solidFill>
                  <a:schemeClr val="bg1"/>
                </a:solidFill>
              </a:rPr>
              <a:t>Non typage des variables</a:t>
            </a:r>
          </a:p>
          <a:p>
            <a:pPr marL="857250" lvl="1" indent="-514350">
              <a:buFont typeface="Arial" pitchFamily="34" charset="0"/>
              <a:buChar char="•"/>
            </a:pPr>
            <a:r>
              <a:rPr lang="fr-FR" sz="2800" dirty="0">
                <a:solidFill>
                  <a:schemeClr val="bg1"/>
                </a:solidFill>
              </a:rPr>
              <a:t>Syntaxe simple des codes programmés</a:t>
            </a:r>
          </a:p>
          <a:p>
            <a:pPr marL="857250" lvl="1" indent="-514350">
              <a:buFont typeface="Arial" pitchFamily="34" charset="0"/>
              <a:buChar char="•"/>
            </a:pPr>
            <a:r>
              <a:rPr lang="fr-FR" sz="2800" dirty="0">
                <a:solidFill>
                  <a:schemeClr val="bg1"/>
                </a:solidFill>
              </a:rPr>
              <a:t>Besoins pour programmer : un navigateur Web et un éditeur simple</a:t>
            </a:r>
          </a:p>
          <a:p>
            <a:pPr marL="857250" lvl="1" indent="-514350">
              <a:buFont typeface="Arial" pitchFamily="34" charset="0"/>
              <a:buChar char="•"/>
            </a:pPr>
            <a:r>
              <a:rPr lang="fr-FR" sz="2800" dirty="0">
                <a:solidFill>
                  <a:schemeClr val="bg1"/>
                </a:solidFill>
              </a:rPr>
              <a:t>Syntaxe empruntée au langage </a:t>
            </a:r>
            <a:r>
              <a:rPr lang="fr-FR" sz="2800" dirty="0" smtClean="0">
                <a:solidFill>
                  <a:schemeClr val="bg1"/>
                </a:solidFill>
              </a:rPr>
              <a:t>C</a:t>
            </a:r>
            <a:endParaRPr lang="fr-FR" sz="2800" dirty="0">
              <a:solidFill>
                <a:schemeClr val="bg1"/>
              </a:solidFill>
            </a:endParaRPr>
          </a:p>
        </p:txBody>
      </p:sp>
    </p:spTree>
    <p:extLst>
      <p:ext uri="{BB962C8B-B14F-4D97-AF65-F5344CB8AC3E}">
        <p14:creationId xmlns:p14="http://schemas.microsoft.com/office/powerpoint/2010/main" val="141452774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17000" b="-17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tx1">
              <a:alpha val="1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bg1">
                    <a:lumMod val="95000"/>
                    <a:lumOff val="5000"/>
                  </a:schemeClr>
                </a:solidFill>
                <a:latin typeface="Calibri" pitchFamily="34" charset="0"/>
                <a:cs typeface="Calibri" pitchFamily="34" charset="0"/>
              </a:rPr>
              <a:t>III</a:t>
            </a:r>
            <a:endParaRPr lang="fr-FR" sz="8000" dirty="0">
              <a:solidFill>
                <a:schemeClr val="bg1">
                  <a:lumMod val="95000"/>
                  <a:lumOff val="5000"/>
                </a:schemeClr>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lumMod val="95000"/>
                    <a:lumOff val="5000"/>
                  </a:schemeClr>
                </a:solidFill>
                <a:latin typeface="Berlin Sans FB" pitchFamily="34" charset="0"/>
              </a:rPr>
              <a:t> JavaScript : </a:t>
            </a:r>
            <a:r>
              <a:rPr lang="fr-FR" sz="4400" dirty="0">
                <a:solidFill>
                  <a:schemeClr val="bg1">
                    <a:lumMod val="95000"/>
                    <a:lumOff val="5000"/>
                  </a:schemeClr>
                </a:solidFill>
                <a:latin typeface="Berlin Sans FB" pitchFamily="34" charset="0"/>
              </a:rPr>
              <a:t>Relation avec JAVA ?</a:t>
            </a:r>
            <a:endParaRPr lang="fr-FR" sz="5400" dirty="0">
              <a:solidFill>
                <a:schemeClr val="bg1">
                  <a:lumMod val="95000"/>
                  <a:lumOff val="5000"/>
                </a:schemeClr>
              </a:solidFill>
              <a:latin typeface="Berlin Sans FB" pitchFamily="34" charset="0"/>
            </a:endParaRPr>
          </a:p>
        </p:txBody>
      </p:sp>
      <p:sp>
        <p:nvSpPr>
          <p:cNvPr id="2" name="Rectangle 1"/>
          <p:cNvSpPr/>
          <p:nvPr/>
        </p:nvSpPr>
        <p:spPr>
          <a:xfrm>
            <a:off x="502276" y="1999272"/>
            <a:ext cx="9324303" cy="3194721"/>
          </a:xfrm>
          <a:prstGeom prst="rect">
            <a:avLst/>
          </a:prstGeom>
        </p:spPr>
        <p:txBody>
          <a:bodyPr wrap="square">
            <a:spAutoFit/>
          </a:bodyPr>
          <a:lstStyle/>
          <a:p>
            <a:pPr>
              <a:lnSpc>
                <a:spcPct val="90000"/>
              </a:lnSpc>
              <a:defRPr/>
            </a:pPr>
            <a:r>
              <a:rPr lang="fr-FR" sz="2800" b="1" dirty="0">
                <a:solidFill>
                  <a:schemeClr val="bg1">
                    <a:lumMod val="95000"/>
                    <a:lumOff val="5000"/>
                  </a:schemeClr>
                </a:solidFill>
              </a:rPr>
              <a:t>JAVA : </a:t>
            </a:r>
            <a:r>
              <a:rPr lang="fr-FR" sz="2800" dirty="0">
                <a:solidFill>
                  <a:schemeClr val="bg1">
                    <a:lumMod val="95000"/>
                    <a:lumOff val="5000"/>
                  </a:schemeClr>
                </a:solidFill>
              </a:rPr>
              <a:t>langage de programmation semi </a:t>
            </a:r>
            <a:r>
              <a:rPr lang="fr-FR" sz="2800" dirty="0" smtClean="0">
                <a:solidFill>
                  <a:schemeClr val="bg1">
                    <a:lumMod val="95000"/>
                    <a:lumOff val="5000"/>
                  </a:schemeClr>
                </a:solidFill>
              </a:rPr>
              <a:t>compilé </a:t>
            </a:r>
            <a:r>
              <a:rPr lang="fr-FR" sz="2800" dirty="0">
                <a:solidFill>
                  <a:schemeClr val="bg1">
                    <a:lumMod val="95000"/>
                    <a:lumOff val="5000"/>
                  </a:schemeClr>
                </a:solidFill>
              </a:rPr>
              <a:t>«fortement typé » pour produire des exécutables. Il est développé par Sun Microsystems.</a:t>
            </a:r>
          </a:p>
          <a:p>
            <a:pPr>
              <a:lnSpc>
                <a:spcPct val="90000"/>
              </a:lnSpc>
              <a:defRPr/>
            </a:pPr>
            <a:endParaRPr lang="fr-FR" sz="2800" dirty="0">
              <a:solidFill>
                <a:schemeClr val="bg1">
                  <a:lumMod val="95000"/>
                  <a:lumOff val="5000"/>
                </a:schemeClr>
              </a:solidFill>
            </a:endParaRPr>
          </a:p>
          <a:p>
            <a:pPr>
              <a:lnSpc>
                <a:spcPct val="90000"/>
              </a:lnSpc>
              <a:defRPr/>
            </a:pPr>
            <a:r>
              <a:rPr lang="fr-FR" sz="2800" b="1" dirty="0">
                <a:solidFill>
                  <a:schemeClr val="bg1">
                    <a:lumMod val="95000"/>
                    <a:lumOff val="5000"/>
                  </a:schemeClr>
                </a:solidFill>
              </a:rPr>
              <a:t>JavaScript </a:t>
            </a:r>
            <a:r>
              <a:rPr lang="fr-FR" sz="2800" dirty="0">
                <a:solidFill>
                  <a:schemeClr val="bg1">
                    <a:lumMod val="95000"/>
                    <a:lumOff val="5000"/>
                  </a:schemeClr>
                </a:solidFill>
              </a:rPr>
              <a:t>: langage de programmation interprété et « léger, très peu typé ». Initialement, </a:t>
            </a:r>
            <a:r>
              <a:rPr lang="fr-FR" sz="2800" dirty="0" err="1">
                <a:solidFill>
                  <a:schemeClr val="bg1">
                    <a:lumMod val="95000"/>
                    <a:lumOff val="5000"/>
                  </a:schemeClr>
                </a:solidFill>
              </a:rPr>
              <a:t>LiveScript</a:t>
            </a:r>
            <a:r>
              <a:rPr lang="fr-FR" sz="2800" dirty="0">
                <a:solidFill>
                  <a:schemeClr val="bg1">
                    <a:lumMod val="95000"/>
                    <a:lumOff val="5000"/>
                  </a:schemeClr>
                </a:solidFill>
              </a:rPr>
              <a:t>, il est développé par Netscape.</a:t>
            </a:r>
          </a:p>
          <a:p>
            <a:pPr>
              <a:lnSpc>
                <a:spcPct val="90000"/>
              </a:lnSpc>
              <a:defRPr/>
            </a:pPr>
            <a:endParaRPr lang="fr-FR" sz="2800" dirty="0">
              <a:solidFill>
                <a:schemeClr val="bg1">
                  <a:lumMod val="95000"/>
                  <a:lumOff val="5000"/>
                </a:schemeClr>
              </a:solidFill>
            </a:endParaRPr>
          </a:p>
        </p:txBody>
      </p:sp>
    </p:spTree>
    <p:extLst>
      <p:ext uri="{BB962C8B-B14F-4D97-AF65-F5344CB8AC3E}">
        <p14:creationId xmlns:p14="http://schemas.microsoft.com/office/powerpoint/2010/main" val="164135114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bg1">
                    <a:lumMod val="85000"/>
                    <a:lumOff val="15000"/>
                  </a:schemeClr>
                </a:solidFill>
                <a:latin typeface="Calibri" pitchFamily="34" charset="0"/>
                <a:cs typeface="Calibri" pitchFamily="34" charset="0"/>
              </a:rPr>
              <a:t>III</a:t>
            </a:r>
            <a:endParaRPr lang="fr-FR" sz="8000" dirty="0">
              <a:solidFill>
                <a:schemeClr val="bg1">
                  <a:lumMod val="85000"/>
                  <a:lumOff val="15000"/>
                </a:schemeClr>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lumMod val="85000"/>
                    <a:lumOff val="15000"/>
                  </a:schemeClr>
                </a:solidFill>
                <a:latin typeface="Berlin Sans FB" pitchFamily="34" charset="0"/>
              </a:rPr>
              <a:t> JavaScript : </a:t>
            </a:r>
            <a:r>
              <a:rPr lang="fr-FR" sz="4400" dirty="0" smtClean="0">
                <a:solidFill>
                  <a:schemeClr val="bg1">
                    <a:lumMod val="85000"/>
                    <a:lumOff val="15000"/>
                  </a:schemeClr>
                </a:solidFill>
                <a:latin typeface="Berlin Sans FB" pitchFamily="34" charset="0"/>
              </a:rPr>
              <a:t>Comparaison</a:t>
            </a:r>
            <a:endParaRPr lang="fr-FR" sz="4400" dirty="0">
              <a:solidFill>
                <a:schemeClr val="bg1">
                  <a:lumMod val="85000"/>
                  <a:lumOff val="15000"/>
                </a:schemeClr>
              </a:solidFill>
              <a:latin typeface="Berlin Sans FB" pitchFamily="34" charset="0"/>
            </a:endParaRPr>
          </a:p>
        </p:txBody>
      </p:sp>
      <p:sp>
        <p:nvSpPr>
          <p:cNvPr id="3" name="Rectangle 2"/>
          <p:cNvSpPr/>
          <p:nvPr/>
        </p:nvSpPr>
        <p:spPr>
          <a:xfrm>
            <a:off x="502277" y="1725769"/>
            <a:ext cx="10998557" cy="4278094"/>
          </a:xfrm>
          <a:prstGeom prst="rect">
            <a:avLst/>
          </a:prstGeom>
        </p:spPr>
        <p:txBody>
          <a:bodyPr wrap="square">
            <a:spAutoFit/>
          </a:bodyPr>
          <a:lstStyle/>
          <a:p>
            <a:pPr marL="609600" indent="-609600"/>
            <a:r>
              <a:rPr lang="fr-FR" sz="2800" b="1" dirty="0">
                <a:solidFill>
                  <a:schemeClr val="bg1">
                    <a:lumMod val="85000"/>
                    <a:lumOff val="15000"/>
                  </a:schemeClr>
                </a:solidFill>
              </a:rPr>
              <a:t>Programme interprété </a:t>
            </a:r>
            <a:r>
              <a:rPr lang="fr-FR" sz="2800" b="1" dirty="0" smtClean="0">
                <a:solidFill>
                  <a:schemeClr val="bg1">
                    <a:lumMod val="85000"/>
                    <a:lumOff val="15000"/>
                  </a:schemeClr>
                </a:solidFill>
              </a:rPr>
              <a:t>: </a:t>
            </a:r>
            <a:endParaRPr lang="fr-FR" sz="2800" b="1" dirty="0">
              <a:solidFill>
                <a:schemeClr val="bg1">
                  <a:lumMod val="85000"/>
                  <a:lumOff val="15000"/>
                </a:schemeClr>
              </a:solidFill>
            </a:endParaRPr>
          </a:p>
          <a:p>
            <a:pPr marL="1371600" lvl="2" indent="-700088">
              <a:buFont typeface="Arial" pitchFamily="34" charset="0"/>
              <a:buChar char="•"/>
            </a:pPr>
            <a:r>
              <a:rPr lang="fr-FR" sz="2400" dirty="0">
                <a:solidFill>
                  <a:schemeClr val="bg1">
                    <a:lumMod val="85000"/>
                    <a:lumOff val="15000"/>
                  </a:schemeClr>
                </a:solidFill>
              </a:rPr>
              <a:t>Langage simple à écrire et à programmer</a:t>
            </a:r>
          </a:p>
          <a:p>
            <a:pPr marL="1371600" lvl="2" indent="-700088">
              <a:buFont typeface="Arial" pitchFamily="34" charset="0"/>
              <a:buChar char="•"/>
            </a:pPr>
            <a:r>
              <a:rPr lang="fr-FR" sz="2400" dirty="0">
                <a:solidFill>
                  <a:schemeClr val="bg1">
                    <a:lumMod val="85000"/>
                    <a:lumOff val="15000"/>
                  </a:schemeClr>
                </a:solidFill>
              </a:rPr>
              <a:t>En général, il est lent à son exécution</a:t>
            </a:r>
          </a:p>
          <a:p>
            <a:pPr marL="1371600" lvl="2" indent="-700088">
              <a:buFont typeface="Arial" pitchFamily="34" charset="0"/>
              <a:buChar char="•"/>
            </a:pPr>
            <a:r>
              <a:rPr lang="fr-FR" sz="2400" dirty="0">
                <a:solidFill>
                  <a:schemeClr val="bg1">
                    <a:lumMod val="85000"/>
                    <a:lumOff val="15000"/>
                  </a:schemeClr>
                </a:solidFill>
              </a:rPr>
              <a:t>À chaque appel, il se lance/ s’exécute ligne par ligne</a:t>
            </a:r>
          </a:p>
          <a:p>
            <a:pPr marL="1371600" lvl="2" indent="-700088">
              <a:buFont typeface="Arial" pitchFamily="34" charset="0"/>
              <a:buChar char="•"/>
            </a:pPr>
            <a:r>
              <a:rPr lang="fr-FR" sz="2400" dirty="0">
                <a:solidFill>
                  <a:schemeClr val="bg1">
                    <a:lumMod val="85000"/>
                    <a:lumOff val="15000"/>
                  </a:schemeClr>
                </a:solidFill>
              </a:rPr>
              <a:t>Dépend du browser/ Navigateur (et version</a:t>
            </a:r>
            <a:r>
              <a:rPr lang="fr-FR" sz="2400" dirty="0" smtClean="0">
                <a:solidFill>
                  <a:schemeClr val="bg1">
                    <a:lumMod val="85000"/>
                    <a:lumOff val="15000"/>
                  </a:schemeClr>
                </a:solidFill>
              </a:rPr>
              <a:t>)</a:t>
            </a:r>
          </a:p>
          <a:p>
            <a:pPr marL="1371600" lvl="2" indent="-700088">
              <a:buFontTx/>
              <a:buAutoNum type="arabicPeriod"/>
            </a:pPr>
            <a:endParaRPr lang="fr-FR" sz="2400" dirty="0">
              <a:solidFill>
                <a:schemeClr val="bg1">
                  <a:lumMod val="85000"/>
                  <a:lumOff val="15000"/>
                </a:schemeClr>
              </a:solidFill>
            </a:endParaRPr>
          </a:p>
          <a:p>
            <a:pPr marL="609600" indent="-609600"/>
            <a:r>
              <a:rPr lang="fr-FR" sz="2800" b="1" dirty="0">
                <a:solidFill>
                  <a:schemeClr val="bg1">
                    <a:lumMod val="85000"/>
                    <a:lumOff val="15000"/>
                  </a:schemeClr>
                </a:solidFill>
              </a:rPr>
              <a:t>Programme compilé :</a:t>
            </a:r>
          </a:p>
          <a:p>
            <a:pPr marL="1371600" lvl="2" indent="-700088">
              <a:buFont typeface="Arial" pitchFamily="34" charset="0"/>
              <a:buChar char="•"/>
            </a:pPr>
            <a:r>
              <a:rPr lang="fr-FR" sz="2400" dirty="0">
                <a:solidFill>
                  <a:schemeClr val="bg1">
                    <a:lumMod val="85000"/>
                    <a:lumOff val="15000"/>
                  </a:schemeClr>
                </a:solidFill>
              </a:rPr>
              <a:t>Langage avec une syntaxe plus complexe (riche)</a:t>
            </a:r>
          </a:p>
          <a:p>
            <a:pPr marL="1371600" lvl="2" indent="-700088">
              <a:buFont typeface="Arial" pitchFamily="34" charset="0"/>
              <a:buChar char="•"/>
            </a:pPr>
            <a:r>
              <a:rPr lang="fr-FR" sz="2400" dirty="0">
                <a:solidFill>
                  <a:schemeClr val="bg1">
                    <a:lumMod val="85000"/>
                    <a:lumOff val="15000"/>
                  </a:schemeClr>
                </a:solidFill>
              </a:rPr>
              <a:t>Nécessite une pratique </a:t>
            </a:r>
            <a:r>
              <a:rPr lang="fr-FR" sz="2400" dirty="0" err="1">
                <a:solidFill>
                  <a:schemeClr val="bg1">
                    <a:lumMod val="85000"/>
                    <a:lumOff val="15000"/>
                  </a:schemeClr>
                </a:solidFill>
              </a:rPr>
              <a:t>programmative</a:t>
            </a:r>
            <a:r>
              <a:rPr lang="fr-FR" sz="2400" dirty="0">
                <a:solidFill>
                  <a:schemeClr val="bg1">
                    <a:lumMod val="85000"/>
                    <a:lumOff val="15000"/>
                  </a:schemeClr>
                </a:solidFill>
              </a:rPr>
              <a:t> (expert)</a:t>
            </a:r>
          </a:p>
          <a:p>
            <a:pPr marL="1371600" lvl="2" indent="-700088">
              <a:buFont typeface="Arial" pitchFamily="34" charset="0"/>
              <a:buChar char="•"/>
            </a:pPr>
            <a:r>
              <a:rPr lang="fr-FR" sz="2400" dirty="0">
                <a:solidFill>
                  <a:schemeClr val="bg1">
                    <a:lumMod val="85000"/>
                    <a:lumOff val="15000"/>
                  </a:schemeClr>
                </a:solidFill>
              </a:rPr>
              <a:t>Production d’un exécutable (source binaire) </a:t>
            </a:r>
          </a:p>
          <a:p>
            <a:pPr marL="1371600" lvl="2" indent="-700088">
              <a:buFont typeface="Arial" pitchFamily="34" charset="0"/>
              <a:buChar char="•"/>
            </a:pPr>
            <a:r>
              <a:rPr lang="fr-FR" sz="2400" dirty="0">
                <a:solidFill>
                  <a:schemeClr val="bg1">
                    <a:lumMod val="85000"/>
                    <a:lumOff val="15000"/>
                  </a:schemeClr>
                </a:solidFill>
              </a:rPr>
              <a:t>Dépend de la Machine (concept de Virtual Machine)</a:t>
            </a:r>
          </a:p>
        </p:txBody>
      </p:sp>
    </p:spTree>
    <p:extLst>
      <p:ext uri="{BB962C8B-B14F-4D97-AF65-F5344CB8AC3E}">
        <p14:creationId xmlns:p14="http://schemas.microsoft.com/office/powerpoint/2010/main" val="1992497716"/>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ZoneTexte 6"/>
          <p:cNvSpPr txBox="1"/>
          <p:nvPr/>
        </p:nvSpPr>
        <p:spPr>
          <a:xfrm>
            <a:off x="1584103" y="291749"/>
            <a:ext cx="10607897" cy="923330"/>
          </a:xfrm>
          <a:prstGeom prst="rect">
            <a:avLst/>
          </a:prstGeom>
          <a:noFill/>
        </p:spPr>
        <p:txBody>
          <a:bodyPr wrap="square" rtlCol="0">
            <a:spAutoFit/>
          </a:bodyPr>
          <a:lstStyle/>
          <a:p>
            <a:r>
              <a:rPr lang="fr-FR" sz="5400" dirty="0" smtClean="0">
                <a:solidFill>
                  <a:schemeClr val="bg1">
                    <a:lumMod val="85000"/>
                    <a:lumOff val="15000"/>
                  </a:schemeClr>
                </a:solidFill>
                <a:latin typeface="Berlin Sans FB" pitchFamily="34" charset="0"/>
              </a:rPr>
              <a:t>Planning</a:t>
            </a:r>
          </a:p>
        </p:txBody>
      </p:sp>
      <p:sp>
        <p:nvSpPr>
          <p:cNvPr id="8"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tx1">
              <a:alpha val="1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sz="3600" dirty="0">
              <a:solidFill>
                <a:schemeClr val="tx1"/>
              </a:solidFill>
            </a:endParaRPr>
          </a:p>
        </p:txBody>
      </p:sp>
      <p:sp>
        <p:nvSpPr>
          <p:cNvPr id="2" name="ZoneTexte 1"/>
          <p:cNvSpPr txBox="1"/>
          <p:nvPr/>
        </p:nvSpPr>
        <p:spPr>
          <a:xfrm>
            <a:off x="1043189" y="1869700"/>
            <a:ext cx="5552939" cy="3046988"/>
          </a:xfrm>
          <a:prstGeom prst="rect">
            <a:avLst/>
          </a:prstGeom>
          <a:noFill/>
        </p:spPr>
        <p:txBody>
          <a:bodyPr wrap="square" rtlCol="0">
            <a:spAutoFit/>
          </a:bodyPr>
          <a:lstStyle/>
          <a:p>
            <a:pPr marL="400050" indent="-400050">
              <a:lnSpc>
                <a:spcPct val="150000"/>
              </a:lnSpc>
              <a:buFont typeface="+mj-lt"/>
              <a:buAutoNum type="romanUcPeriod"/>
            </a:pPr>
            <a:r>
              <a:rPr lang="fr-FR" sz="3200" b="1" dirty="0" err="1" smtClean="0">
                <a:solidFill>
                  <a:schemeClr val="bg1"/>
                </a:solidFill>
              </a:rPr>
              <a:t>Rich</a:t>
            </a:r>
            <a:r>
              <a:rPr lang="fr-FR" sz="3200" b="1" dirty="0" smtClean="0">
                <a:solidFill>
                  <a:schemeClr val="bg1"/>
                </a:solidFill>
              </a:rPr>
              <a:t> Internet Application</a:t>
            </a:r>
          </a:p>
          <a:p>
            <a:pPr marL="400050" indent="-400050">
              <a:lnSpc>
                <a:spcPct val="150000"/>
              </a:lnSpc>
              <a:buFont typeface="+mj-lt"/>
              <a:buAutoNum type="romanUcPeriod"/>
            </a:pPr>
            <a:r>
              <a:rPr lang="fr-FR" sz="3200" b="1" dirty="0" smtClean="0">
                <a:solidFill>
                  <a:schemeClr val="bg1"/>
                </a:solidFill>
              </a:rPr>
              <a:t>HTML5</a:t>
            </a:r>
          </a:p>
          <a:p>
            <a:pPr marL="400050" indent="-400050">
              <a:lnSpc>
                <a:spcPct val="150000"/>
              </a:lnSpc>
              <a:buFont typeface="+mj-lt"/>
              <a:buAutoNum type="romanUcPeriod"/>
            </a:pPr>
            <a:r>
              <a:rPr lang="fr-FR" sz="3200" b="1" dirty="0" smtClean="0">
                <a:solidFill>
                  <a:schemeClr val="bg1"/>
                </a:solidFill>
              </a:rPr>
              <a:t>JavaScript</a:t>
            </a:r>
          </a:p>
          <a:p>
            <a:pPr marL="400050" indent="-400050">
              <a:lnSpc>
                <a:spcPct val="150000"/>
              </a:lnSpc>
              <a:buFont typeface="+mj-lt"/>
              <a:buAutoNum type="romanUcPeriod"/>
            </a:pPr>
            <a:r>
              <a:rPr lang="fr-FR" sz="3200" b="1" dirty="0" smtClean="0">
                <a:solidFill>
                  <a:schemeClr val="bg1"/>
                </a:solidFill>
              </a:rPr>
              <a:t>Simulation</a:t>
            </a:r>
            <a:endParaRPr lang="fr-FR" sz="3200" b="1" dirty="0" smtClean="0">
              <a:solidFill>
                <a:schemeClr val="bg1"/>
              </a:solidFill>
            </a:endParaRPr>
          </a:p>
        </p:txBody>
      </p:sp>
    </p:spTree>
    <p:extLst>
      <p:ext uri="{BB962C8B-B14F-4D97-AF65-F5344CB8AC3E}">
        <p14:creationId xmlns:p14="http://schemas.microsoft.com/office/powerpoint/2010/main" val="562159807"/>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ZoneTexte 6"/>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lumMod val="95000"/>
                    <a:lumOff val="5000"/>
                  </a:schemeClr>
                </a:solidFill>
                <a:latin typeface="Berlin Sans FB" pitchFamily="34" charset="0"/>
              </a:rPr>
              <a:t> </a:t>
            </a:r>
            <a:r>
              <a:rPr lang="fr-FR" sz="5400" dirty="0" smtClean="0">
                <a:solidFill>
                  <a:schemeClr val="bg1"/>
                </a:solidFill>
                <a:latin typeface="Berlin Sans FB" pitchFamily="34" charset="0"/>
              </a:rPr>
              <a:t>JavaScript : </a:t>
            </a:r>
            <a:r>
              <a:rPr lang="fr-FR" sz="4400" dirty="0" smtClean="0">
                <a:solidFill>
                  <a:schemeClr val="bg1"/>
                </a:solidFill>
                <a:latin typeface="Berlin Sans FB" pitchFamily="34" charset="0"/>
              </a:rPr>
              <a:t>Usage</a:t>
            </a:r>
            <a:endParaRPr lang="fr-FR" sz="4400" dirty="0">
              <a:solidFill>
                <a:schemeClr val="bg1"/>
              </a:solidFill>
              <a:latin typeface="Berlin Sans FB" pitchFamily="34" charset="0"/>
            </a:endParaRPr>
          </a:p>
        </p:txBody>
      </p:sp>
      <p:sp>
        <p:nvSpPr>
          <p:cNvPr id="8" name="Rectangle 7"/>
          <p:cNvSpPr/>
          <p:nvPr/>
        </p:nvSpPr>
        <p:spPr>
          <a:xfrm>
            <a:off x="502277" y="1963270"/>
            <a:ext cx="10900829" cy="3539430"/>
          </a:xfrm>
          <a:prstGeom prst="rect">
            <a:avLst/>
          </a:prstGeom>
        </p:spPr>
        <p:txBody>
          <a:bodyPr wrap="square">
            <a:spAutoFit/>
          </a:bodyPr>
          <a:lstStyle/>
          <a:p>
            <a:pPr marL="457200" indent="-457200">
              <a:buFont typeface="Arial" pitchFamily="34" charset="0"/>
              <a:buChar char="•"/>
            </a:pPr>
            <a:r>
              <a:rPr lang="fr-FR" sz="2800" dirty="0">
                <a:solidFill>
                  <a:schemeClr val="bg1">
                    <a:lumMod val="95000"/>
                    <a:lumOff val="5000"/>
                  </a:schemeClr>
                </a:solidFill>
              </a:rPr>
              <a:t>Conception professionnelle de pages Web</a:t>
            </a:r>
          </a:p>
          <a:p>
            <a:pPr marL="457200" indent="-457200">
              <a:buFont typeface="Arial" pitchFamily="34" charset="0"/>
              <a:buChar char="•"/>
            </a:pPr>
            <a:r>
              <a:rPr lang="fr-FR" sz="2800" dirty="0">
                <a:solidFill>
                  <a:schemeClr val="bg1">
                    <a:lumMod val="95000"/>
                    <a:lumOff val="5000"/>
                  </a:schemeClr>
                </a:solidFill>
              </a:rPr>
              <a:t>Un premier contact par la programmation (développeurs, webmasters, concepteurs Web &amp; </a:t>
            </a:r>
            <a:r>
              <a:rPr lang="fr-FR" sz="2800" b="1" u="sng" dirty="0">
                <a:solidFill>
                  <a:schemeClr val="bg1">
                    <a:lumMod val="95000"/>
                    <a:lumOff val="5000"/>
                  </a:schemeClr>
                </a:solidFill>
              </a:rPr>
              <a:t>Programmation procédurale</a:t>
            </a:r>
            <a:r>
              <a:rPr lang="fr-FR" sz="2800" dirty="0">
                <a:solidFill>
                  <a:schemeClr val="bg1">
                    <a:lumMod val="95000"/>
                    <a:lumOff val="5000"/>
                  </a:schemeClr>
                </a:solidFill>
              </a:rPr>
              <a:t>)</a:t>
            </a:r>
          </a:p>
          <a:p>
            <a:pPr marL="457200" indent="-457200">
              <a:buFont typeface="Arial" pitchFamily="34" charset="0"/>
              <a:buChar char="•"/>
            </a:pPr>
            <a:r>
              <a:rPr lang="fr-FR" sz="2800" dirty="0">
                <a:solidFill>
                  <a:schemeClr val="bg1">
                    <a:lumMod val="95000"/>
                    <a:lumOff val="5000"/>
                  </a:schemeClr>
                </a:solidFill>
              </a:rPr>
              <a:t>Complément indispensable du HTML</a:t>
            </a:r>
          </a:p>
          <a:p>
            <a:pPr marL="457200" indent="-457200">
              <a:buFont typeface="Arial" pitchFamily="34" charset="0"/>
              <a:buChar char="•"/>
            </a:pPr>
            <a:r>
              <a:rPr lang="fr-FR" sz="2800" dirty="0">
                <a:solidFill>
                  <a:schemeClr val="bg1">
                    <a:lumMod val="95000"/>
                    <a:lumOff val="5000"/>
                  </a:schemeClr>
                </a:solidFill>
              </a:rPr>
              <a:t>Manipuler les balises HTML comme on veut en utilisant le </a:t>
            </a:r>
            <a:r>
              <a:rPr lang="fr-FR" sz="2800" b="1" dirty="0">
                <a:solidFill>
                  <a:schemeClr val="bg1">
                    <a:lumMod val="95000"/>
                    <a:lumOff val="5000"/>
                  </a:schemeClr>
                </a:solidFill>
              </a:rPr>
              <a:t>DOM </a:t>
            </a:r>
          </a:p>
          <a:p>
            <a:pPr marL="457200" indent="-457200">
              <a:buFont typeface="Arial" pitchFamily="34" charset="0"/>
              <a:buChar char="•"/>
            </a:pPr>
            <a:r>
              <a:rPr lang="fr-FR" sz="2800" dirty="0">
                <a:solidFill>
                  <a:schemeClr val="bg1">
                    <a:lumMod val="95000"/>
                    <a:lumOff val="5000"/>
                  </a:schemeClr>
                </a:solidFill>
              </a:rPr>
              <a:t>Développer des </a:t>
            </a:r>
            <a:r>
              <a:rPr lang="fr-FR" sz="2800" dirty="0" err="1">
                <a:solidFill>
                  <a:schemeClr val="bg1">
                    <a:lumMod val="95000"/>
                    <a:lumOff val="5000"/>
                  </a:schemeClr>
                </a:solidFill>
              </a:rPr>
              <a:t>FrameWork</a:t>
            </a:r>
            <a:r>
              <a:rPr lang="fr-FR" sz="2800" dirty="0">
                <a:solidFill>
                  <a:schemeClr val="bg1">
                    <a:lumMod val="95000"/>
                    <a:lumOff val="5000"/>
                  </a:schemeClr>
                </a:solidFill>
              </a:rPr>
              <a:t>  </a:t>
            </a:r>
            <a:r>
              <a:rPr lang="fr-FR" sz="2800" b="1" dirty="0" err="1">
                <a:solidFill>
                  <a:schemeClr val="bg1">
                    <a:lumMod val="95000"/>
                    <a:lumOff val="5000"/>
                  </a:schemeClr>
                </a:solidFill>
              </a:rPr>
              <a:t>Jquery</a:t>
            </a:r>
            <a:r>
              <a:rPr lang="fr-FR" sz="2800" b="1" dirty="0">
                <a:solidFill>
                  <a:schemeClr val="bg1">
                    <a:lumMod val="95000"/>
                    <a:lumOff val="5000"/>
                  </a:schemeClr>
                </a:solidFill>
              </a:rPr>
              <a:t> ,</a:t>
            </a:r>
            <a:r>
              <a:rPr lang="fr-FR" sz="2800" b="1" dirty="0" err="1">
                <a:solidFill>
                  <a:schemeClr val="bg1">
                    <a:lumMod val="95000"/>
                    <a:lumOff val="5000"/>
                  </a:schemeClr>
                </a:solidFill>
              </a:rPr>
              <a:t>VanillaJS</a:t>
            </a:r>
            <a:r>
              <a:rPr lang="fr-FR" sz="2800" b="1" dirty="0">
                <a:solidFill>
                  <a:schemeClr val="bg1">
                    <a:lumMod val="95000"/>
                    <a:lumOff val="5000"/>
                  </a:schemeClr>
                </a:solidFill>
              </a:rPr>
              <a:t>, Dojo…</a:t>
            </a:r>
          </a:p>
        </p:txBody>
      </p:sp>
      <p:sp>
        <p:nvSpPr>
          <p:cNvPr id="9"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bg1">
                    <a:lumMod val="85000"/>
                    <a:lumOff val="15000"/>
                  </a:schemeClr>
                </a:solidFill>
                <a:latin typeface="Calibri" pitchFamily="34" charset="0"/>
                <a:cs typeface="Calibri" pitchFamily="34" charset="0"/>
              </a:rPr>
              <a:t>III</a:t>
            </a:r>
            <a:endParaRPr lang="fr-FR" sz="8000" dirty="0">
              <a:solidFill>
                <a:schemeClr val="bg1">
                  <a:lumMod val="85000"/>
                  <a:lumOff val="15000"/>
                </a:schemeClr>
              </a:solidFill>
            </a:endParaRPr>
          </a:p>
        </p:txBody>
      </p:sp>
    </p:spTree>
    <p:extLst>
      <p:ext uri="{BB962C8B-B14F-4D97-AF65-F5344CB8AC3E}">
        <p14:creationId xmlns:p14="http://schemas.microsoft.com/office/powerpoint/2010/main" val="3560812455"/>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7000" b="-17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bg1"/>
                </a:solidFill>
                <a:latin typeface="Calibri" pitchFamily="34" charset="0"/>
                <a:cs typeface="Calibri" pitchFamily="34" charset="0"/>
              </a:rPr>
              <a:t>III</a:t>
            </a:r>
            <a:endParaRPr lang="fr-FR" sz="8000" dirty="0">
              <a:solidFill>
                <a:schemeClr val="bg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solidFill>
                <a:latin typeface="Berlin Sans FB" pitchFamily="34" charset="0"/>
              </a:rPr>
              <a:t> JavaScript : </a:t>
            </a:r>
            <a:r>
              <a:rPr lang="fr-FR" sz="4000" dirty="0" smtClean="0">
                <a:solidFill>
                  <a:schemeClr val="bg1"/>
                </a:solidFill>
                <a:latin typeface="Berlin Sans FB" pitchFamily="34" charset="0"/>
              </a:rPr>
              <a:t>Emplacement(1)</a:t>
            </a:r>
            <a:endParaRPr lang="fr-FR" sz="4800" dirty="0">
              <a:solidFill>
                <a:schemeClr val="bg1"/>
              </a:solidFill>
              <a:latin typeface="Berlin Sans FB" pitchFamily="34" charset="0"/>
            </a:endParaRPr>
          </a:p>
        </p:txBody>
      </p:sp>
      <p:sp>
        <p:nvSpPr>
          <p:cNvPr id="3" name="Rectangle 2"/>
          <p:cNvSpPr/>
          <p:nvPr/>
        </p:nvSpPr>
        <p:spPr>
          <a:xfrm>
            <a:off x="502277" y="1957588"/>
            <a:ext cx="10277340" cy="4191917"/>
          </a:xfrm>
          <a:prstGeom prst="rect">
            <a:avLst/>
          </a:prstGeom>
        </p:spPr>
        <p:txBody>
          <a:bodyPr wrap="square">
            <a:spAutoFit/>
          </a:bodyPr>
          <a:lstStyle/>
          <a:p>
            <a:pPr>
              <a:lnSpc>
                <a:spcPct val="90000"/>
              </a:lnSpc>
            </a:pPr>
            <a:r>
              <a:rPr lang="fr-FR" sz="2000" b="1" dirty="0">
                <a:solidFill>
                  <a:schemeClr val="bg1"/>
                </a:solidFill>
                <a:latin typeface="Courier New" pitchFamily="49" charset="0"/>
                <a:cs typeface="Courier New" pitchFamily="49" charset="0"/>
              </a:rPr>
              <a:t>&lt;HTML&gt; </a:t>
            </a:r>
            <a:br>
              <a:rPr lang="fr-FR" sz="2000" b="1" dirty="0">
                <a:solidFill>
                  <a:schemeClr val="bg1"/>
                </a:solidFill>
                <a:latin typeface="Courier New" pitchFamily="49" charset="0"/>
                <a:cs typeface="Courier New" pitchFamily="49" charset="0"/>
              </a:rPr>
            </a:br>
            <a:r>
              <a:rPr lang="fr-FR" sz="2000" b="1" dirty="0">
                <a:solidFill>
                  <a:schemeClr val="bg1"/>
                </a:solidFill>
                <a:latin typeface="Courier New" pitchFamily="49" charset="0"/>
                <a:cs typeface="Courier New" pitchFamily="49" charset="0"/>
              </a:rPr>
              <a:t>&lt;HEAD&gt; </a:t>
            </a:r>
            <a:br>
              <a:rPr lang="fr-FR" sz="2000" b="1" dirty="0">
                <a:solidFill>
                  <a:schemeClr val="bg1"/>
                </a:solidFill>
                <a:latin typeface="Courier New" pitchFamily="49" charset="0"/>
                <a:cs typeface="Courier New" pitchFamily="49" charset="0"/>
              </a:rPr>
            </a:br>
            <a:r>
              <a:rPr lang="fr-FR" sz="2000" b="1" dirty="0">
                <a:solidFill>
                  <a:schemeClr val="bg1"/>
                </a:solidFill>
                <a:latin typeface="Courier New" pitchFamily="49" charset="0"/>
                <a:cs typeface="Courier New" pitchFamily="49" charset="0"/>
              </a:rPr>
              <a:t>	&lt;TITLE&gt; </a:t>
            </a:r>
            <a:r>
              <a:rPr lang="fr-FR" b="1" dirty="0">
                <a:solidFill>
                  <a:schemeClr val="bg1"/>
                </a:solidFill>
                <a:latin typeface="Courier New" pitchFamily="49" charset="0"/>
                <a:cs typeface="Courier New" pitchFamily="49" charset="0"/>
              </a:rPr>
              <a:t>Voici une page contenant du </a:t>
            </a:r>
            <a:r>
              <a:rPr lang="fr-FR" b="1" dirty="0" err="1">
                <a:solidFill>
                  <a:schemeClr val="bg1"/>
                </a:solidFill>
                <a:latin typeface="Courier New" pitchFamily="49" charset="0"/>
                <a:cs typeface="Courier New" pitchFamily="49" charset="0"/>
              </a:rPr>
              <a:t>Javascript</a:t>
            </a:r>
            <a:r>
              <a:rPr lang="fr-FR" sz="2000" b="1" dirty="0">
                <a:solidFill>
                  <a:schemeClr val="bg1"/>
                </a:solidFill>
                <a:latin typeface="Courier New" pitchFamily="49" charset="0"/>
                <a:cs typeface="Courier New" pitchFamily="49" charset="0"/>
              </a:rPr>
              <a:t>&lt;/TITLE&gt; </a:t>
            </a:r>
            <a:br>
              <a:rPr lang="fr-FR" sz="2000" b="1" dirty="0">
                <a:solidFill>
                  <a:schemeClr val="bg1"/>
                </a:solidFill>
                <a:latin typeface="Courier New" pitchFamily="49" charset="0"/>
                <a:cs typeface="Courier New" pitchFamily="49" charset="0"/>
              </a:rPr>
            </a:br>
            <a:r>
              <a:rPr lang="fr-FR" sz="2000" b="1" dirty="0">
                <a:solidFill>
                  <a:schemeClr val="bg1"/>
                </a:solidFill>
                <a:latin typeface="Courier New" pitchFamily="49" charset="0"/>
                <a:cs typeface="Courier New" pitchFamily="49" charset="0"/>
              </a:rPr>
              <a:t>	&lt;SCRIPT </a:t>
            </a:r>
            <a:r>
              <a:rPr lang="fr-FR" sz="2000" b="1" dirty="0" err="1">
                <a:solidFill>
                  <a:schemeClr val="bg1"/>
                </a:solidFill>
                <a:latin typeface="Courier New" pitchFamily="49" charset="0"/>
                <a:cs typeface="Courier New" pitchFamily="49" charset="0"/>
              </a:rPr>
              <a:t>language</a:t>
            </a:r>
            <a:r>
              <a:rPr lang="fr-FR" sz="2000" b="1" dirty="0">
                <a:solidFill>
                  <a:schemeClr val="bg1"/>
                </a:solidFill>
                <a:latin typeface="Courier New" pitchFamily="49" charset="0"/>
                <a:cs typeface="Courier New" pitchFamily="49" charset="0"/>
              </a:rPr>
              <a:t>=" </a:t>
            </a:r>
            <a:r>
              <a:rPr lang="fr-FR" sz="2000" b="1" dirty="0" err="1">
                <a:solidFill>
                  <a:schemeClr val="bg1"/>
                </a:solidFill>
                <a:latin typeface="Courier New" pitchFamily="49" charset="0"/>
                <a:cs typeface="Courier New" pitchFamily="49" charset="0"/>
              </a:rPr>
              <a:t>text</a:t>
            </a:r>
            <a:r>
              <a:rPr lang="fr-FR" sz="2000" b="1" dirty="0">
                <a:solidFill>
                  <a:schemeClr val="bg1"/>
                </a:solidFill>
                <a:latin typeface="Courier New" pitchFamily="49" charset="0"/>
                <a:cs typeface="Courier New" pitchFamily="49" charset="0"/>
              </a:rPr>
              <a:t>/</a:t>
            </a:r>
            <a:r>
              <a:rPr lang="fr-FR" sz="2000" b="1" dirty="0" err="1">
                <a:solidFill>
                  <a:schemeClr val="bg1"/>
                </a:solidFill>
                <a:latin typeface="Courier New" pitchFamily="49" charset="0"/>
                <a:cs typeface="Courier New" pitchFamily="49" charset="0"/>
              </a:rPr>
              <a:t>javascript</a:t>
            </a:r>
            <a:r>
              <a:rPr lang="fr-FR" sz="2000" b="1" dirty="0">
                <a:solidFill>
                  <a:schemeClr val="bg1"/>
                </a:solidFill>
                <a:latin typeface="Courier New" pitchFamily="49" charset="0"/>
                <a:cs typeface="Courier New" pitchFamily="49" charset="0"/>
              </a:rPr>
              <a:t> "&gt; </a:t>
            </a:r>
            <a:br>
              <a:rPr lang="fr-FR" sz="2000" b="1" dirty="0">
                <a:solidFill>
                  <a:schemeClr val="bg1"/>
                </a:solidFill>
                <a:latin typeface="Courier New" pitchFamily="49" charset="0"/>
                <a:cs typeface="Courier New" pitchFamily="49" charset="0"/>
              </a:rPr>
            </a:br>
            <a:r>
              <a:rPr lang="fr-FR" sz="2000" b="1" dirty="0">
                <a:solidFill>
                  <a:schemeClr val="bg1"/>
                </a:solidFill>
                <a:latin typeface="Courier New" pitchFamily="49" charset="0"/>
                <a:cs typeface="Courier New" pitchFamily="49" charset="0"/>
              </a:rPr>
              <a:t>		</a:t>
            </a:r>
            <a:r>
              <a:rPr lang="fr-FR" sz="2000" b="1" dirty="0" err="1">
                <a:solidFill>
                  <a:schemeClr val="bg1"/>
                </a:solidFill>
                <a:latin typeface="Courier New" pitchFamily="49" charset="0"/>
                <a:cs typeface="Courier New" pitchFamily="49" charset="0"/>
              </a:rPr>
              <a:t>alert</a:t>
            </a:r>
            <a:r>
              <a:rPr lang="fr-FR" sz="2000" b="1" dirty="0">
                <a:solidFill>
                  <a:schemeClr val="bg1"/>
                </a:solidFill>
                <a:latin typeface="Courier New" pitchFamily="49" charset="0"/>
                <a:cs typeface="Courier New" pitchFamily="49" charset="0"/>
              </a:rPr>
              <a:t>(" mon programme écrit en JavaScript ! </a:t>
            </a:r>
            <a:r>
              <a:rPr lang="en-GB" sz="2000" b="1" dirty="0">
                <a:solidFill>
                  <a:schemeClr val="bg1"/>
                </a:solidFill>
                <a:latin typeface="Courier New" pitchFamily="49" charset="0"/>
                <a:cs typeface="Courier New" pitchFamily="49" charset="0"/>
              </a:rPr>
              <a:t>"); </a:t>
            </a:r>
            <a:br>
              <a:rPr lang="en-GB" sz="2000" b="1" dirty="0">
                <a:solidFill>
                  <a:schemeClr val="bg1"/>
                </a:solidFill>
                <a:latin typeface="Courier New" pitchFamily="49" charset="0"/>
                <a:cs typeface="Courier New" pitchFamily="49" charset="0"/>
              </a:rPr>
            </a:br>
            <a:r>
              <a:rPr lang="en-GB" sz="2000" b="1" dirty="0">
                <a:solidFill>
                  <a:schemeClr val="bg1"/>
                </a:solidFill>
                <a:latin typeface="Courier New" pitchFamily="49" charset="0"/>
                <a:cs typeface="Courier New" pitchFamily="49" charset="0"/>
              </a:rPr>
              <a:t>	&lt;/SCRIPT&gt; </a:t>
            </a:r>
          </a:p>
          <a:p>
            <a:pPr>
              <a:lnSpc>
                <a:spcPct val="90000"/>
              </a:lnSpc>
            </a:pPr>
            <a:endParaRPr lang="en-GB" sz="2000" b="1" dirty="0">
              <a:solidFill>
                <a:schemeClr val="bg1"/>
              </a:solidFill>
              <a:latin typeface="Courier New" pitchFamily="49" charset="0"/>
              <a:cs typeface="Courier New" pitchFamily="49" charset="0"/>
            </a:endParaRPr>
          </a:p>
          <a:p>
            <a:pPr>
              <a:lnSpc>
                <a:spcPct val="90000"/>
              </a:lnSpc>
            </a:pPr>
            <a:r>
              <a:rPr lang="en-GB" sz="2000" b="1" dirty="0">
                <a:solidFill>
                  <a:schemeClr val="bg1"/>
                </a:solidFill>
                <a:latin typeface="Courier New" pitchFamily="49" charset="0"/>
                <a:cs typeface="Courier New" pitchFamily="49" charset="0"/>
              </a:rPr>
              <a:t>	</a:t>
            </a:r>
            <a:r>
              <a:rPr lang="fr-FR" sz="2000" b="1" dirty="0" smtClean="0">
                <a:solidFill>
                  <a:schemeClr val="bg1"/>
                </a:solidFill>
                <a:latin typeface="Courier New" pitchFamily="49" charset="0"/>
                <a:cs typeface="Courier New" pitchFamily="49" charset="0"/>
              </a:rPr>
              <a:t>&lt;</a:t>
            </a:r>
            <a:r>
              <a:rPr lang="fr-FR" sz="2000" b="1" dirty="0">
                <a:solidFill>
                  <a:schemeClr val="bg1"/>
                </a:solidFill>
                <a:latin typeface="Courier New" pitchFamily="49" charset="0"/>
                <a:cs typeface="Courier New" pitchFamily="49" charset="0"/>
              </a:rPr>
              <a:t>SCRIPT </a:t>
            </a:r>
            <a:r>
              <a:rPr lang="fr-FR" sz="2000" b="1" dirty="0" err="1">
                <a:solidFill>
                  <a:schemeClr val="bg1"/>
                </a:solidFill>
                <a:latin typeface="Courier New" pitchFamily="49" charset="0"/>
                <a:cs typeface="Courier New" pitchFamily="49" charset="0"/>
              </a:rPr>
              <a:t>language</a:t>
            </a:r>
            <a:r>
              <a:rPr lang="fr-FR" sz="2000" b="1" dirty="0">
                <a:solidFill>
                  <a:schemeClr val="bg1"/>
                </a:solidFill>
                <a:latin typeface="Courier New" pitchFamily="49" charset="0"/>
                <a:cs typeface="Courier New" pitchFamily="49" charset="0"/>
              </a:rPr>
              <a:t>="JavaScript" </a:t>
            </a:r>
            <a:r>
              <a:rPr lang="fr-FR" sz="2000" b="1" dirty="0" err="1">
                <a:solidFill>
                  <a:schemeClr val="bg1"/>
                </a:solidFill>
                <a:latin typeface="Courier New" pitchFamily="49" charset="0"/>
                <a:cs typeface="Courier New" pitchFamily="49" charset="0"/>
              </a:rPr>
              <a:t>src</a:t>
            </a:r>
            <a:r>
              <a:rPr lang="fr-FR" sz="2000" b="1" dirty="0">
                <a:solidFill>
                  <a:schemeClr val="bg1"/>
                </a:solidFill>
                <a:latin typeface="Courier New" pitchFamily="49" charset="0"/>
                <a:cs typeface="Courier New" pitchFamily="49" charset="0"/>
              </a:rPr>
              <a:t>="</a:t>
            </a:r>
            <a:r>
              <a:rPr lang="fr-FR" sz="2000" b="1" dirty="0" smtClean="0">
                <a:solidFill>
                  <a:schemeClr val="bg1"/>
                </a:solidFill>
                <a:latin typeface="Courier New" pitchFamily="49" charset="0"/>
                <a:cs typeface="Courier New" pitchFamily="49" charset="0"/>
              </a:rPr>
              <a:t>MonDocument.js« /&gt; </a:t>
            </a:r>
            <a:r>
              <a:rPr lang="en-GB" sz="2000" b="1" dirty="0">
                <a:solidFill>
                  <a:schemeClr val="bg1"/>
                </a:solidFill>
                <a:latin typeface="Courier New" pitchFamily="49" charset="0"/>
                <a:cs typeface="Courier New" pitchFamily="49" charset="0"/>
              </a:rPr>
              <a:t/>
            </a:r>
            <a:br>
              <a:rPr lang="en-GB" sz="2000" b="1" dirty="0">
                <a:solidFill>
                  <a:schemeClr val="bg1"/>
                </a:solidFill>
                <a:latin typeface="Courier New" pitchFamily="49" charset="0"/>
                <a:cs typeface="Courier New" pitchFamily="49" charset="0"/>
              </a:rPr>
            </a:br>
            <a:r>
              <a:rPr lang="fr-FR" sz="2000" b="1" dirty="0">
                <a:solidFill>
                  <a:schemeClr val="bg1"/>
                </a:solidFill>
                <a:latin typeface="Courier New" pitchFamily="49" charset="0"/>
                <a:cs typeface="Courier New" pitchFamily="49" charset="0"/>
              </a:rPr>
              <a:t>&lt;/HEAD&gt; </a:t>
            </a:r>
            <a:br>
              <a:rPr lang="fr-FR" sz="2000" b="1" dirty="0">
                <a:solidFill>
                  <a:schemeClr val="bg1"/>
                </a:solidFill>
                <a:latin typeface="Courier New" pitchFamily="49" charset="0"/>
                <a:cs typeface="Courier New" pitchFamily="49" charset="0"/>
              </a:rPr>
            </a:br>
            <a:r>
              <a:rPr lang="fr-FR" sz="2000" b="1" dirty="0" smtClean="0">
                <a:solidFill>
                  <a:schemeClr val="bg1"/>
                </a:solidFill>
                <a:latin typeface="Courier New" pitchFamily="49" charset="0"/>
                <a:cs typeface="Courier New" pitchFamily="49" charset="0"/>
              </a:rPr>
              <a:t>&lt;</a:t>
            </a:r>
            <a:r>
              <a:rPr lang="fr-FR" sz="2000" b="1" dirty="0">
                <a:solidFill>
                  <a:schemeClr val="bg1"/>
                </a:solidFill>
                <a:latin typeface="Courier New" pitchFamily="49" charset="0"/>
                <a:cs typeface="Courier New" pitchFamily="49" charset="0"/>
              </a:rPr>
              <a:t>BODY&gt; </a:t>
            </a:r>
            <a:br>
              <a:rPr lang="fr-FR" sz="2000" b="1" dirty="0">
                <a:solidFill>
                  <a:schemeClr val="bg1"/>
                </a:solidFill>
                <a:latin typeface="Courier New" pitchFamily="49" charset="0"/>
                <a:cs typeface="Courier New" pitchFamily="49" charset="0"/>
              </a:rPr>
            </a:br>
            <a:r>
              <a:rPr lang="fr-FR" sz="2000" b="1" dirty="0" smtClean="0">
                <a:solidFill>
                  <a:schemeClr val="bg1"/>
                </a:solidFill>
                <a:latin typeface="Courier New" pitchFamily="49" charset="0"/>
                <a:cs typeface="Courier New" pitchFamily="49" charset="0"/>
              </a:rPr>
              <a:t>	&lt;!– body - &lt;--&gt;</a:t>
            </a:r>
            <a:endParaRPr lang="en-GB" sz="2000" b="1" dirty="0" smtClean="0">
              <a:solidFill>
                <a:schemeClr val="bg1"/>
              </a:solidFill>
              <a:latin typeface="Courier New" pitchFamily="49" charset="0"/>
              <a:cs typeface="Courier New" pitchFamily="49" charset="0"/>
            </a:endParaRPr>
          </a:p>
          <a:p>
            <a:pPr>
              <a:lnSpc>
                <a:spcPct val="90000"/>
              </a:lnSpc>
            </a:pPr>
            <a:r>
              <a:rPr lang="en-GB" sz="2000" b="1" dirty="0" smtClean="0">
                <a:solidFill>
                  <a:schemeClr val="bg1"/>
                </a:solidFill>
                <a:latin typeface="Courier New" pitchFamily="49" charset="0"/>
                <a:cs typeface="Courier New" pitchFamily="49" charset="0"/>
              </a:rPr>
              <a:t>&lt;/</a:t>
            </a:r>
            <a:r>
              <a:rPr lang="en-GB" sz="2000" b="1" dirty="0">
                <a:solidFill>
                  <a:schemeClr val="bg1"/>
                </a:solidFill>
                <a:latin typeface="Courier New" pitchFamily="49" charset="0"/>
                <a:cs typeface="Courier New" pitchFamily="49" charset="0"/>
              </a:rPr>
              <a:t>BODY&gt; </a:t>
            </a:r>
          </a:p>
          <a:p>
            <a:pPr>
              <a:lnSpc>
                <a:spcPct val="90000"/>
              </a:lnSpc>
            </a:pPr>
            <a:r>
              <a:rPr lang="en-GB" sz="2000" b="1" dirty="0">
                <a:solidFill>
                  <a:schemeClr val="bg1"/>
                </a:solidFill>
                <a:latin typeface="Courier New" pitchFamily="49" charset="0"/>
                <a:cs typeface="Courier New" pitchFamily="49" charset="0"/>
              </a:rPr>
              <a:t>&lt;/HTML&gt; </a:t>
            </a:r>
            <a:endParaRPr lang="fr-FR" sz="2000" dirty="0">
              <a:solidFill>
                <a:schemeClr val="bg1"/>
              </a:solidFill>
              <a:latin typeface="Courier New" pitchFamily="49" charset="0"/>
              <a:cs typeface="Courier New" pitchFamily="49" charset="0"/>
            </a:endParaRPr>
          </a:p>
          <a:p>
            <a:pPr>
              <a:lnSpc>
                <a:spcPct val="90000"/>
              </a:lnSpc>
            </a:pPr>
            <a:endParaRPr lang="fr-FR" dirty="0">
              <a:solidFill>
                <a:schemeClr val="bg1"/>
              </a:solidFill>
              <a:latin typeface="Courier New" pitchFamily="49" charset="0"/>
              <a:cs typeface="Courier New" pitchFamily="49" charset="0"/>
            </a:endParaRPr>
          </a:p>
          <a:p>
            <a:pPr>
              <a:lnSpc>
                <a:spcPct val="90000"/>
              </a:lnSpc>
            </a:pPr>
            <a:endParaRPr lang="fr-FR" dirty="0">
              <a:solidFill>
                <a:schemeClr val="bg1"/>
              </a:solidFill>
              <a:latin typeface="Courier New" pitchFamily="49" charset="0"/>
              <a:cs typeface="Courier New" pitchFamily="49" charset="0"/>
            </a:endParaRPr>
          </a:p>
        </p:txBody>
      </p:sp>
      <p:sp>
        <p:nvSpPr>
          <p:cNvPr id="7" name="Espace réservé du numéro de diapositive 8"/>
          <p:cNvSpPr>
            <a:spLocks noGrp="1"/>
          </p:cNvSpPr>
          <p:nvPr>
            <p:ph type="sldNum" sz="quarter" idx="12"/>
          </p:nvPr>
        </p:nvSpPr>
        <p:spPr>
          <a:xfrm>
            <a:off x="7467600" y="6243637"/>
            <a:ext cx="2133600" cy="457200"/>
          </a:xfrm>
        </p:spPr>
        <p:txBody>
          <a:bodyPr/>
          <a:lstStyle/>
          <a:p>
            <a:pPr>
              <a:defRPr/>
            </a:pPr>
            <a:fld id="{B24EFE1B-6CCA-4624-8AAF-835B5E880FB1}" type="slidenum">
              <a:rPr lang="fr-FR" altLang="en-US" smtClean="0"/>
              <a:pPr>
                <a:defRPr/>
              </a:pPr>
              <a:t>21</a:t>
            </a:fld>
            <a:endParaRPr lang="fr-FR" altLang="en-US" dirty="0"/>
          </a:p>
        </p:txBody>
      </p:sp>
    </p:spTree>
    <p:extLst>
      <p:ext uri="{BB962C8B-B14F-4D97-AF65-F5344CB8AC3E}">
        <p14:creationId xmlns:p14="http://schemas.microsoft.com/office/powerpoint/2010/main" val="141452774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7000" b="-17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bg1"/>
                </a:solidFill>
                <a:latin typeface="Calibri" pitchFamily="34" charset="0"/>
                <a:cs typeface="Calibri" pitchFamily="34" charset="0"/>
              </a:rPr>
              <a:t>III</a:t>
            </a:r>
            <a:endParaRPr lang="fr-FR" sz="8000" dirty="0">
              <a:solidFill>
                <a:schemeClr val="bg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solidFill>
                <a:latin typeface="Berlin Sans FB" pitchFamily="34" charset="0"/>
              </a:rPr>
              <a:t> JavaScript : </a:t>
            </a:r>
            <a:r>
              <a:rPr lang="fr-FR" sz="4000" dirty="0" smtClean="0">
                <a:solidFill>
                  <a:schemeClr val="bg1"/>
                </a:solidFill>
                <a:latin typeface="Berlin Sans FB" pitchFamily="34" charset="0"/>
              </a:rPr>
              <a:t>Emplacement(2)</a:t>
            </a:r>
            <a:endParaRPr lang="fr-FR" sz="4800" dirty="0">
              <a:solidFill>
                <a:schemeClr val="bg1"/>
              </a:solidFill>
              <a:latin typeface="Berlin Sans FB" pitchFamily="34" charset="0"/>
            </a:endParaRPr>
          </a:p>
        </p:txBody>
      </p:sp>
      <p:sp>
        <p:nvSpPr>
          <p:cNvPr id="3" name="Rectangle 2"/>
          <p:cNvSpPr/>
          <p:nvPr/>
        </p:nvSpPr>
        <p:spPr>
          <a:xfrm>
            <a:off x="502277" y="1957588"/>
            <a:ext cx="10277340" cy="3416320"/>
          </a:xfrm>
          <a:prstGeom prst="rect">
            <a:avLst/>
          </a:prstGeom>
        </p:spPr>
        <p:txBody>
          <a:bodyPr wrap="square">
            <a:spAutoFit/>
          </a:bodyPr>
          <a:lstStyle/>
          <a:p>
            <a:pPr>
              <a:lnSpc>
                <a:spcPct val="90000"/>
              </a:lnSpc>
            </a:pPr>
            <a:r>
              <a:rPr lang="fr-FR" sz="2000" b="1" dirty="0">
                <a:solidFill>
                  <a:schemeClr val="bg1"/>
                </a:solidFill>
                <a:latin typeface="Courier New" pitchFamily="49" charset="0"/>
                <a:cs typeface="Courier New" pitchFamily="49" charset="0"/>
              </a:rPr>
              <a:t>&lt;HTML&gt; </a:t>
            </a:r>
            <a:br>
              <a:rPr lang="fr-FR" sz="2000" b="1" dirty="0">
                <a:solidFill>
                  <a:schemeClr val="bg1"/>
                </a:solidFill>
                <a:latin typeface="Courier New" pitchFamily="49" charset="0"/>
                <a:cs typeface="Courier New" pitchFamily="49" charset="0"/>
              </a:rPr>
            </a:br>
            <a:r>
              <a:rPr lang="fr-FR" sz="2000" b="1" dirty="0">
                <a:solidFill>
                  <a:schemeClr val="bg1"/>
                </a:solidFill>
                <a:latin typeface="Courier New" pitchFamily="49" charset="0"/>
                <a:cs typeface="Courier New" pitchFamily="49" charset="0"/>
              </a:rPr>
              <a:t>&lt;HEAD&gt; </a:t>
            </a:r>
            <a:br>
              <a:rPr lang="fr-FR" sz="2000" b="1" dirty="0">
                <a:solidFill>
                  <a:schemeClr val="bg1"/>
                </a:solidFill>
                <a:latin typeface="Courier New" pitchFamily="49" charset="0"/>
                <a:cs typeface="Courier New" pitchFamily="49" charset="0"/>
              </a:rPr>
            </a:br>
            <a:r>
              <a:rPr lang="fr-FR" sz="2000" b="1" dirty="0">
                <a:solidFill>
                  <a:schemeClr val="bg1"/>
                </a:solidFill>
                <a:latin typeface="Courier New" pitchFamily="49" charset="0"/>
                <a:cs typeface="Courier New" pitchFamily="49" charset="0"/>
              </a:rPr>
              <a:t>	&lt;TITLE&gt; Voici une page contenant du </a:t>
            </a:r>
            <a:r>
              <a:rPr lang="fr-FR" sz="2000" b="1" dirty="0" err="1">
                <a:solidFill>
                  <a:schemeClr val="bg1"/>
                </a:solidFill>
                <a:latin typeface="Courier New" pitchFamily="49" charset="0"/>
                <a:cs typeface="Courier New" pitchFamily="49" charset="0"/>
              </a:rPr>
              <a:t>Javascript</a:t>
            </a:r>
            <a:r>
              <a:rPr lang="fr-FR" sz="2000" b="1" dirty="0">
                <a:solidFill>
                  <a:schemeClr val="bg1"/>
                </a:solidFill>
                <a:latin typeface="Courier New" pitchFamily="49" charset="0"/>
                <a:cs typeface="Courier New" pitchFamily="49" charset="0"/>
              </a:rPr>
              <a:t>&lt;/TITLE&gt; </a:t>
            </a:r>
            <a:br>
              <a:rPr lang="fr-FR" sz="2000" b="1" dirty="0">
                <a:solidFill>
                  <a:schemeClr val="bg1"/>
                </a:solidFill>
                <a:latin typeface="Courier New" pitchFamily="49" charset="0"/>
                <a:cs typeface="Courier New" pitchFamily="49" charset="0"/>
              </a:rPr>
            </a:br>
            <a:r>
              <a:rPr lang="fr-FR" sz="2000" b="1" dirty="0">
                <a:solidFill>
                  <a:schemeClr val="bg1"/>
                </a:solidFill>
                <a:latin typeface="Courier New" pitchFamily="49" charset="0"/>
                <a:cs typeface="Courier New" pitchFamily="49" charset="0"/>
              </a:rPr>
              <a:t>	</a:t>
            </a:r>
            <a:r>
              <a:rPr lang="fr-FR" sz="2000" b="1" dirty="0" smtClean="0">
                <a:solidFill>
                  <a:schemeClr val="bg1"/>
                </a:solidFill>
                <a:latin typeface="Courier New" pitchFamily="49" charset="0"/>
                <a:cs typeface="Courier New" pitchFamily="49" charset="0"/>
              </a:rPr>
              <a:t>&lt;</a:t>
            </a:r>
            <a:r>
              <a:rPr lang="fr-FR" sz="2000" b="1" dirty="0">
                <a:solidFill>
                  <a:schemeClr val="bg1"/>
                </a:solidFill>
                <a:latin typeface="Courier New" pitchFamily="49" charset="0"/>
                <a:cs typeface="Courier New" pitchFamily="49" charset="0"/>
              </a:rPr>
              <a:t>SCRIPT </a:t>
            </a:r>
            <a:r>
              <a:rPr lang="fr-FR" sz="2000" b="1" dirty="0" err="1">
                <a:solidFill>
                  <a:schemeClr val="bg1"/>
                </a:solidFill>
                <a:latin typeface="Courier New" pitchFamily="49" charset="0"/>
                <a:cs typeface="Courier New" pitchFamily="49" charset="0"/>
              </a:rPr>
              <a:t>language</a:t>
            </a:r>
            <a:r>
              <a:rPr lang="fr-FR" sz="2000" b="1" dirty="0">
                <a:solidFill>
                  <a:schemeClr val="bg1"/>
                </a:solidFill>
                <a:latin typeface="Courier New" pitchFamily="49" charset="0"/>
                <a:cs typeface="Courier New" pitchFamily="49" charset="0"/>
              </a:rPr>
              <a:t>="JavaScript«  </a:t>
            </a:r>
            <a:r>
              <a:rPr lang="fr-FR" sz="2000" b="1" dirty="0" err="1">
                <a:solidFill>
                  <a:schemeClr val="bg1"/>
                </a:solidFill>
                <a:latin typeface="Courier New" pitchFamily="49" charset="0"/>
                <a:cs typeface="Courier New" pitchFamily="49" charset="0"/>
              </a:rPr>
              <a:t>src</a:t>
            </a:r>
            <a:r>
              <a:rPr lang="fr-FR" sz="2000" b="1" dirty="0">
                <a:solidFill>
                  <a:schemeClr val="bg1"/>
                </a:solidFill>
                <a:latin typeface="Courier New" pitchFamily="49" charset="0"/>
                <a:cs typeface="Courier New" pitchFamily="49" charset="0"/>
              </a:rPr>
              <a:t>="</a:t>
            </a:r>
            <a:r>
              <a:rPr lang="fr-FR" sz="2000" b="1" dirty="0" smtClean="0">
                <a:solidFill>
                  <a:schemeClr val="bg1"/>
                </a:solidFill>
                <a:latin typeface="Courier New" pitchFamily="49" charset="0"/>
                <a:cs typeface="Courier New" pitchFamily="49" charset="0"/>
              </a:rPr>
              <a:t>MonDocument.js"/&gt; </a:t>
            </a:r>
            <a:r>
              <a:rPr lang="en-GB" sz="2000" b="1" dirty="0">
                <a:solidFill>
                  <a:schemeClr val="bg1"/>
                </a:solidFill>
                <a:latin typeface="Courier New" pitchFamily="49" charset="0"/>
                <a:cs typeface="Courier New" pitchFamily="49" charset="0"/>
              </a:rPr>
              <a:t/>
            </a:r>
            <a:br>
              <a:rPr lang="en-GB" sz="2000" b="1" dirty="0">
                <a:solidFill>
                  <a:schemeClr val="bg1"/>
                </a:solidFill>
                <a:latin typeface="Courier New" pitchFamily="49" charset="0"/>
                <a:cs typeface="Courier New" pitchFamily="49" charset="0"/>
              </a:rPr>
            </a:br>
            <a:r>
              <a:rPr lang="fr-FR" sz="2000" b="1" dirty="0">
                <a:solidFill>
                  <a:schemeClr val="bg1"/>
                </a:solidFill>
                <a:latin typeface="Courier New" pitchFamily="49" charset="0"/>
                <a:cs typeface="Courier New" pitchFamily="49" charset="0"/>
              </a:rPr>
              <a:t>&lt;/HEAD&gt; </a:t>
            </a:r>
            <a:br>
              <a:rPr lang="fr-FR" sz="2000" b="1" dirty="0">
                <a:solidFill>
                  <a:schemeClr val="bg1"/>
                </a:solidFill>
                <a:latin typeface="Courier New" pitchFamily="49" charset="0"/>
                <a:cs typeface="Courier New" pitchFamily="49" charset="0"/>
              </a:rPr>
            </a:br>
            <a:endParaRPr lang="fr-FR" sz="2000" b="1" dirty="0">
              <a:solidFill>
                <a:schemeClr val="bg1"/>
              </a:solidFill>
              <a:latin typeface="Courier New" pitchFamily="49" charset="0"/>
              <a:cs typeface="Courier New" pitchFamily="49" charset="0"/>
            </a:endParaRPr>
          </a:p>
          <a:p>
            <a:pPr>
              <a:lnSpc>
                <a:spcPct val="90000"/>
              </a:lnSpc>
            </a:pPr>
            <a:r>
              <a:rPr lang="fr-FR" sz="2000" b="1" dirty="0">
                <a:solidFill>
                  <a:schemeClr val="bg1"/>
                </a:solidFill>
                <a:latin typeface="Courier New" pitchFamily="49" charset="0"/>
                <a:cs typeface="Courier New" pitchFamily="49" charset="0"/>
              </a:rPr>
              <a:t> 	&lt;BODY&gt; </a:t>
            </a:r>
            <a:br>
              <a:rPr lang="fr-FR" sz="2000" b="1" dirty="0">
                <a:solidFill>
                  <a:schemeClr val="bg1"/>
                </a:solidFill>
                <a:latin typeface="Courier New" pitchFamily="49" charset="0"/>
                <a:cs typeface="Courier New" pitchFamily="49" charset="0"/>
              </a:rPr>
            </a:br>
            <a:r>
              <a:rPr lang="fr-FR" sz="2000" b="1" dirty="0">
                <a:solidFill>
                  <a:schemeClr val="bg1"/>
                </a:solidFill>
                <a:latin typeface="Courier New" pitchFamily="49" charset="0"/>
                <a:cs typeface="Courier New" pitchFamily="49" charset="0"/>
              </a:rPr>
              <a:t>	&lt;SCRIPT </a:t>
            </a:r>
            <a:r>
              <a:rPr lang="fr-FR" sz="2000" b="1" dirty="0" err="1">
                <a:solidFill>
                  <a:schemeClr val="bg1"/>
                </a:solidFill>
                <a:latin typeface="Courier New" pitchFamily="49" charset="0"/>
                <a:cs typeface="Courier New" pitchFamily="49" charset="0"/>
              </a:rPr>
              <a:t>language</a:t>
            </a:r>
            <a:r>
              <a:rPr lang="fr-FR" sz="2000" b="1" dirty="0">
                <a:solidFill>
                  <a:schemeClr val="bg1"/>
                </a:solidFill>
                <a:latin typeface="Courier New" pitchFamily="49" charset="0"/>
                <a:cs typeface="Courier New" pitchFamily="49" charset="0"/>
              </a:rPr>
              <a:t>="JavaScript"&gt; </a:t>
            </a:r>
            <a:br>
              <a:rPr lang="fr-FR" sz="2000" b="1" dirty="0">
                <a:solidFill>
                  <a:schemeClr val="bg1"/>
                </a:solidFill>
                <a:latin typeface="Courier New" pitchFamily="49" charset="0"/>
                <a:cs typeface="Courier New" pitchFamily="49" charset="0"/>
              </a:rPr>
            </a:br>
            <a:r>
              <a:rPr lang="fr-FR" sz="2000" b="1" dirty="0">
                <a:solidFill>
                  <a:schemeClr val="bg1"/>
                </a:solidFill>
                <a:latin typeface="Courier New" pitchFamily="49" charset="0"/>
                <a:cs typeface="Courier New" pitchFamily="49" charset="0"/>
              </a:rPr>
              <a:t>		</a:t>
            </a:r>
            <a:r>
              <a:rPr lang="fr-FR" sz="2000" b="1" dirty="0" err="1">
                <a:solidFill>
                  <a:schemeClr val="bg1"/>
                </a:solidFill>
                <a:latin typeface="Courier New" pitchFamily="49" charset="0"/>
                <a:cs typeface="Courier New" pitchFamily="49" charset="0"/>
              </a:rPr>
              <a:t>alert</a:t>
            </a:r>
            <a:r>
              <a:rPr lang="fr-FR" sz="2000" b="1" dirty="0">
                <a:solidFill>
                  <a:schemeClr val="bg1"/>
                </a:solidFill>
                <a:latin typeface="Courier New" pitchFamily="49" charset="0"/>
                <a:cs typeface="Courier New" pitchFamily="49" charset="0"/>
              </a:rPr>
              <a:t>(" mon programme écrit en JavaScript ! </a:t>
            </a:r>
            <a:r>
              <a:rPr lang="en-GB" sz="2000" b="1" dirty="0">
                <a:solidFill>
                  <a:schemeClr val="bg1"/>
                </a:solidFill>
                <a:latin typeface="Courier New" pitchFamily="49" charset="0"/>
                <a:cs typeface="Courier New" pitchFamily="49" charset="0"/>
              </a:rPr>
              <a:t>"); </a:t>
            </a:r>
            <a:br>
              <a:rPr lang="en-GB" sz="2000" b="1" dirty="0">
                <a:solidFill>
                  <a:schemeClr val="bg1"/>
                </a:solidFill>
                <a:latin typeface="Courier New" pitchFamily="49" charset="0"/>
                <a:cs typeface="Courier New" pitchFamily="49" charset="0"/>
              </a:rPr>
            </a:br>
            <a:r>
              <a:rPr lang="en-GB" sz="2000" b="1" dirty="0">
                <a:solidFill>
                  <a:schemeClr val="bg1"/>
                </a:solidFill>
                <a:latin typeface="Courier New" pitchFamily="49" charset="0"/>
                <a:cs typeface="Courier New" pitchFamily="49" charset="0"/>
              </a:rPr>
              <a:t>	&lt;/SCRIPT&gt; </a:t>
            </a:r>
            <a:endParaRPr lang="fr-FR" sz="2000" b="1" dirty="0">
              <a:solidFill>
                <a:schemeClr val="bg1"/>
              </a:solidFill>
              <a:latin typeface="Courier New" pitchFamily="49" charset="0"/>
              <a:cs typeface="Courier New" pitchFamily="49" charset="0"/>
            </a:endParaRPr>
          </a:p>
          <a:p>
            <a:pPr>
              <a:lnSpc>
                <a:spcPct val="90000"/>
              </a:lnSpc>
            </a:pPr>
            <a:r>
              <a:rPr lang="en-GB" sz="2000" b="1" dirty="0">
                <a:solidFill>
                  <a:schemeClr val="bg1"/>
                </a:solidFill>
                <a:latin typeface="Courier New" pitchFamily="49" charset="0"/>
                <a:cs typeface="Courier New" pitchFamily="49" charset="0"/>
              </a:rPr>
              <a:t>	&lt;/BODY&gt; </a:t>
            </a:r>
          </a:p>
          <a:p>
            <a:pPr>
              <a:lnSpc>
                <a:spcPct val="90000"/>
              </a:lnSpc>
            </a:pPr>
            <a:r>
              <a:rPr lang="en-GB" sz="2000" b="1" dirty="0">
                <a:solidFill>
                  <a:schemeClr val="bg1"/>
                </a:solidFill>
                <a:latin typeface="Courier New" pitchFamily="49" charset="0"/>
                <a:cs typeface="Courier New" pitchFamily="49" charset="0"/>
              </a:rPr>
              <a:t>&lt;/HTML&gt; </a:t>
            </a:r>
            <a:endParaRPr lang="fr-FR" sz="2000" dirty="0">
              <a:solidFill>
                <a:schemeClr val="bg1"/>
              </a:solidFill>
              <a:latin typeface="Courier New" pitchFamily="49" charset="0"/>
              <a:cs typeface="Courier New" pitchFamily="49" charset="0"/>
            </a:endParaRPr>
          </a:p>
        </p:txBody>
      </p:sp>
      <p:sp>
        <p:nvSpPr>
          <p:cNvPr id="7" name="Espace réservé du numéro de diapositive 8"/>
          <p:cNvSpPr>
            <a:spLocks noGrp="1"/>
          </p:cNvSpPr>
          <p:nvPr>
            <p:ph type="sldNum" sz="quarter" idx="12"/>
          </p:nvPr>
        </p:nvSpPr>
        <p:spPr>
          <a:xfrm>
            <a:off x="7467600" y="6243637"/>
            <a:ext cx="2133600" cy="457200"/>
          </a:xfrm>
        </p:spPr>
        <p:txBody>
          <a:bodyPr/>
          <a:lstStyle/>
          <a:p>
            <a:pPr>
              <a:defRPr/>
            </a:pPr>
            <a:fld id="{B24EFE1B-6CCA-4624-8AAF-835B5E880FB1}" type="slidenum">
              <a:rPr lang="fr-FR" altLang="en-US" smtClean="0"/>
              <a:pPr>
                <a:defRPr/>
              </a:pPr>
              <a:t>22</a:t>
            </a:fld>
            <a:endParaRPr lang="fr-FR" altLang="en-US" dirty="0"/>
          </a:p>
        </p:txBody>
      </p:sp>
    </p:spTree>
    <p:extLst>
      <p:ext uri="{BB962C8B-B14F-4D97-AF65-F5344CB8AC3E}">
        <p14:creationId xmlns:p14="http://schemas.microsoft.com/office/powerpoint/2010/main" val="3363837094"/>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17000" b="-17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tx1">
              <a:alpha val="1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bg1">
                    <a:lumMod val="95000"/>
                    <a:lumOff val="5000"/>
                  </a:schemeClr>
                </a:solidFill>
                <a:latin typeface="Calibri" pitchFamily="34" charset="0"/>
                <a:cs typeface="Calibri" pitchFamily="34" charset="0"/>
              </a:rPr>
              <a:t>III</a:t>
            </a:r>
            <a:endParaRPr lang="fr-FR" sz="8000" dirty="0">
              <a:solidFill>
                <a:schemeClr val="bg1">
                  <a:lumMod val="95000"/>
                  <a:lumOff val="5000"/>
                </a:schemeClr>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lumMod val="95000"/>
                    <a:lumOff val="5000"/>
                  </a:schemeClr>
                </a:solidFill>
                <a:latin typeface="Berlin Sans FB" pitchFamily="34" charset="0"/>
              </a:rPr>
              <a:t> JavaScript : </a:t>
            </a:r>
            <a:r>
              <a:rPr lang="fr-FR" sz="4400" dirty="0" smtClean="0">
                <a:solidFill>
                  <a:schemeClr val="bg1">
                    <a:lumMod val="95000"/>
                    <a:lumOff val="5000"/>
                  </a:schemeClr>
                </a:solidFill>
                <a:latin typeface="Berlin Sans FB" pitchFamily="34" charset="0"/>
              </a:rPr>
              <a:t>Syntaxe</a:t>
            </a:r>
            <a:endParaRPr lang="fr-FR" sz="5400" dirty="0">
              <a:solidFill>
                <a:schemeClr val="bg1">
                  <a:lumMod val="95000"/>
                  <a:lumOff val="5000"/>
                </a:schemeClr>
              </a:solidFill>
              <a:latin typeface="Berlin Sans FB" pitchFamily="34" charset="0"/>
            </a:endParaRPr>
          </a:p>
        </p:txBody>
      </p:sp>
      <p:sp>
        <p:nvSpPr>
          <p:cNvPr id="7" name="Rectangle 6"/>
          <p:cNvSpPr/>
          <p:nvPr/>
        </p:nvSpPr>
        <p:spPr>
          <a:xfrm>
            <a:off x="502276" y="1994616"/>
            <a:ext cx="10942012" cy="3785652"/>
          </a:xfrm>
          <a:prstGeom prst="rect">
            <a:avLst/>
          </a:prstGeom>
        </p:spPr>
        <p:txBody>
          <a:bodyPr wrap="square">
            <a:spAutoFit/>
          </a:bodyPr>
          <a:lstStyle/>
          <a:p>
            <a:pPr marL="457200" indent="-457200">
              <a:buFont typeface="+mj-lt"/>
              <a:buAutoNum type="arabicPeriod"/>
            </a:pPr>
            <a:r>
              <a:rPr lang="fr-FR" sz="2400" dirty="0">
                <a:solidFill>
                  <a:schemeClr val="bg1">
                    <a:lumMod val="85000"/>
                    <a:lumOff val="15000"/>
                  </a:schemeClr>
                </a:solidFill>
                <a:latin typeface="Verdana" pitchFamily="34" charset="0"/>
                <a:ea typeface="Verdana" pitchFamily="34" charset="0"/>
                <a:cs typeface="Verdana" pitchFamily="34" charset="0"/>
              </a:rPr>
              <a:t>Distinction des lettres en majuscule ou minuscule </a:t>
            </a:r>
          </a:p>
          <a:p>
            <a:pPr marL="457200" indent="-457200">
              <a:buFont typeface="+mj-lt"/>
              <a:buAutoNum type="arabicPeriod"/>
            </a:pPr>
            <a:r>
              <a:rPr lang="fr-FR" sz="2400" dirty="0">
                <a:solidFill>
                  <a:schemeClr val="bg1">
                    <a:lumMod val="85000"/>
                    <a:lumOff val="15000"/>
                  </a:schemeClr>
                </a:solidFill>
                <a:latin typeface="Verdana" pitchFamily="34" charset="0"/>
                <a:ea typeface="Verdana" pitchFamily="34" charset="0"/>
                <a:cs typeface="Verdana" pitchFamily="34" charset="0"/>
              </a:rPr>
              <a:t>La fin d’une instruction dans un script est marquée par le « ; </a:t>
            </a:r>
            <a:r>
              <a:rPr lang="fr-FR" sz="2400" dirty="0" smtClean="0">
                <a:solidFill>
                  <a:schemeClr val="bg1">
                    <a:lumMod val="85000"/>
                    <a:lumOff val="15000"/>
                  </a:schemeClr>
                </a:solidFill>
                <a:latin typeface="Verdana" pitchFamily="34" charset="0"/>
                <a:ea typeface="Verdana" pitchFamily="34" charset="0"/>
                <a:cs typeface="Verdana" pitchFamily="34" charset="0"/>
              </a:rPr>
              <a:t>»</a:t>
            </a:r>
          </a:p>
          <a:p>
            <a:pPr marL="457200" indent="-457200">
              <a:buFont typeface="+mj-lt"/>
              <a:buAutoNum type="arabicPeriod"/>
            </a:pPr>
            <a:r>
              <a:rPr lang="fr-FR" sz="2400" dirty="0" smtClean="0">
                <a:solidFill>
                  <a:schemeClr val="bg1">
                    <a:lumMod val="85000"/>
                    <a:lumOff val="15000"/>
                  </a:schemeClr>
                </a:solidFill>
                <a:latin typeface="Verdana" pitchFamily="34" charset="0"/>
                <a:ea typeface="Verdana" pitchFamily="34" charset="0"/>
                <a:cs typeface="Verdana" pitchFamily="34" charset="0"/>
              </a:rPr>
              <a:t>Une </a:t>
            </a:r>
            <a:r>
              <a:rPr lang="fr-FR" sz="2400" dirty="0">
                <a:solidFill>
                  <a:schemeClr val="bg1">
                    <a:lumMod val="85000"/>
                    <a:lumOff val="15000"/>
                  </a:schemeClr>
                </a:solidFill>
                <a:latin typeface="Verdana" pitchFamily="34" charset="0"/>
                <a:ea typeface="Verdana" pitchFamily="34" charset="0"/>
                <a:cs typeface="Verdana" pitchFamily="34" charset="0"/>
              </a:rPr>
              <a:t>chaîne de caractère est représente par la suite de caractères encadrée par des guillemets simples (') ou doubles </a:t>
            </a:r>
            <a:r>
              <a:rPr lang="fr-FR" sz="2400" dirty="0" smtClean="0">
                <a:solidFill>
                  <a:schemeClr val="bg1">
                    <a:lumMod val="85000"/>
                    <a:lumOff val="15000"/>
                  </a:schemeClr>
                </a:solidFill>
                <a:latin typeface="Verdana" pitchFamily="34" charset="0"/>
                <a:ea typeface="Verdana" pitchFamily="34" charset="0"/>
                <a:cs typeface="Verdana" pitchFamily="34" charset="0"/>
              </a:rPr>
              <a:t>(")</a:t>
            </a:r>
          </a:p>
          <a:p>
            <a:pPr marL="457200" indent="-457200">
              <a:buFont typeface="+mj-lt"/>
              <a:buAutoNum type="arabicPeriod"/>
            </a:pPr>
            <a:r>
              <a:rPr lang="fr-FR" sz="2400" dirty="0" smtClean="0">
                <a:solidFill>
                  <a:schemeClr val="bg1">
                    <a:lumMod val="85000"/>
                    <a:lumOff val="15000"/>
                  </a:schemeClr>
                </a:solidFill>
                <a:latin typeface="Verdana" pitchFamily="34" charset="0"/>
                <a:ea typeface="Verdana" pitchFamily="34" charset="0"/>
                <a:cs typeface="Verdana" pitchFamily="34" charset="0"/>
              </a:rPr>
              <a:t>Commentaire //</a:t>
            </a:r>
          </a:p>
          <a:p>
            <a:pPr marL="457200" indent="-457200">
              <a:buFont typeface="+mj-lt"/>
              <a:buAutoNum type="arabicPeriod"/>
            </a:pPr>
            <a:r>
              <a:rPr lang="fr-FR" sz="2400" dirty="0" smtClean="0">
                <a:solidFill>
                  <a:schemeClr val="bg1">
                    <a:lumMod val="85000"/>
                    <a:lumOff val="15000"/>
                  </a:schemeClr>
                </a:solidFill>
                <a:latin typeface="Verdana" pitchFamily="34" charset="0"/>
                <a:ea typeface="Verdana" pitchFamily="34" charset="0"/>
                <a:cs typeface="Verdana" pitchFamily="34" charset="0"/>
              </a:rPr>
              <a:t>Une </a:t>
            </a:r>
            <a:r>
              <a:rPr lang="fr-FR" sz="2400" dirty="0">
                <a:solidFill>
                  <a:schemeClr val="bg1">
                    <a:lumMod val="85000"/>
                    <a:lumOff val="15000"/>
                  </a:schemeClr>
                </a:solidFill>
                <a:latin typeface="Verdana" pitchFamily="34" charset="0"/>
                <a:ea typeface="Verdana" pitchFamily="34" charset="0"/>
                <a:cs typeface="Verdana" pitchFamily="34" charset="0"/>
              </a:rPr>
              <a:t>variable est un objet repéré par son nom, pouvant contenir des données, qui pourront être modifiées lors de l'exécution du programme. </a:t>
            </a:r>
            <a:endParaRPr lang="fr-FR" sz="2400" dirty="0" smtClean="0">
              <a:solidFill>
                <a:schemeClr val="bg1">
                  <a:lumMod val="85000"/>
                  <a:lumOff val="15000"/>
                </a:schemeClr>
              </a:solidFill>
              <a:latin typeface="Verdana" pitchFamily="34" charset="0"/>
              <a:ea typeface="Verdana" pitchFamily="34" charset="0"/>
              <a:cs typeface="Verdana" pitchFamily="34" charset="0"/>
            </a:endParaRPr>
          </a:p>
          <a:p>
            <a:pPr marL="457200" indent="-457200">
              <a:buFont typeface="+mj-lt"/>
              <a:buAutoNum type="arabicPeriod"/>
            </a:pPr>
            <a:r>
              <a:rPr lang="fr-FR" sz="2400" dirty="0" smtClean="0">
                <a:solidFill>
                  <a:schemeClr val="bg1">
                    <a:lumMod val="85000"/>
                    <a:lumOff val="15000"/>
                  </a:schemeClr>
                </a:solidFill>
                <a:latin typeface="Verdana" pitchFamily="34" charset="0"/>
                <a:ea typeface="Verdana" pitchFamily="34" charset="0"/>
                <a:cs typeface="Verdana" pitchFamily="34" charset="0"/>
              </a:rPr>
              <a:t>Déclaration </a:t>
            </a:r>
            <a:r>
              <a:rPr lang="fr-FR" sz="2400" dirty="0">
                <a:solidFill>
                  <a:schemeClr val="bg1">
                    <a:lumMod val="85000"/>
                    <a:lumOff val="15000"/>
                  </a:schemeClr>
                </a:solidFill>
                <a:latin typeface="Verdana" pitchFamily="34" charset="0"/>
                <a:ea typeface="Verdana" pitchFamily="34" charset="0"/>
                <a:cs typeface="Verdana" pitchFamily="34" charset="0"/>
              </a:rPr>
              <a:t>de variable avec var </a:t>
            </a:r>
            <a:r>
              <a:rPr lang="fr-FR" sz="2400" dirty="0" err="1">
                <a:solidFill>
                  <a:schemeClr val="bg1">
                    <a:lumMod val="85000"/>
                    <a:lumOff val="15000"/>
                  </a:schemeClr>
                </a:solidFill>
                <a:latin typeface="Verdana" pitchFamily="34" charset="0"/>
                <a:ea typeface="Verdana" pitchFamily="34" charset="0"/>
                <a:cs typeface="Verdana" pitchFamily="34" charset="0"/>
              </a:rPr>
              <a:t>varName</a:t>
            </a:r>
            <a:r>
              <a:rPr lang="fr-FR" sz="2400" dirty="0">
                <a:solidFill>
                  <a:schemeClr val="bg1">
                    <a:lumMod val="85000"/>
                    <a:lumOff val="15000"/>
                  </a:schemeClr>
                </a:solidFill>
                <a:latin typeface="Verdana" pitchFamily="34" charset="0"/>
                <a:ea typeface="Verdana" pitchFamily="34" charset="0"/>
                <a:cs typeface="Verdana" pitchFamily="34" charset="0"/>
              </a:rPr>
              <a:t> =…. Ou simplement </a:t>
            </a:r>
            <a:r>
              <a:rPr lang="fr-FR" sz="2400" dirty="0" err="1">
                <a:solidFill>
                  <a:schemeClr val="bg1">
                    <a:lumMod val="85000"/>
                    <a:lumOff val="15000"/>
                  </a:schemeClr>
                </a:solidFill>
                <a:latin typeface="Verdana" pitchFamily="34" charset="0"/>
                <a:ea typeface="Verdana" pitchFamily="34" charset="0"/>
                <a:cs typeface="Verdana" pitchFamily="34" charset="0"/>
              </a:rPr>
              <a:t>varName</a:t>
            </a:r>
            <a:r>
              <a:rPr lang="fr-FR" sz="2400" dirty="0">
                <a:solidFill>
                  <a:schemeClr val="bg1">
                    <a:lumMod val="85000"/>
                    <a:lumOff val="15000"/>
                  </a:schemeClr>
                </a:solidFill>
                <a:latin typeface="Verdana" pitchFamily="34" charset="0"/>
                <a:ea typeface="Verdana" pitchFamily="34" charset="0"/>
                <a:cs typeface="Verdana" pitchFamily="34" charset="0"/>
              </a:rPr>
              <a:t>=… , pour les objets </a:t>
            </a:r>
            <a:r>
              <a:rPr lang="fr-FR" sz="2400" dirty="0" err="1">
                <a:solidFill>
                  <a:schemeClr val="bg1">
                    <a:lumMod val="85000"/>
                    <a:lumOff val="15000"/>
                  </a:schemeClr>
                </a:solidFill>
                <a:latin typeface="Verdana" pitchFamily="34" charset="0"/>
                <a:ea typeface="Verdana" pitchFamily="34" charset="0"/>
                <a:cs typeface="Verdana" pitchFamily="34" charset="0"/>
              </a:rPr>
              <a:t>varName</a:t>
            </a:r>
            <a:r>
              <a:rPr lang="fr-FR" sz="2400" dirty="0">
                <a:solidFill>
                  <a:schemeClr val="bg1">
                    <a:lumMod val="85000"/>
                    <a:lumOff val="15000"/>
                  </a:schemeClr>
                </a:solidFill>
                <a:latin typeface="Verdana" pitchFamily="34" charset="0"/>
                <a:ea typeface="Verdana" pitchFamily="34" charset="0"/>
                <a:cs typeface="Verdana" pitchFamily="34" charset="0"/>
              </a:rPr>
              <a:t>= new String(20);</a:t>
            </a:r>
          </a:p>
        </p:txBody>
      </p:sp>
    </p:spTree>
    <p:extLst>
      <p:ext uri="{BB962C8B-B14F-4D97-AF65-F5344CB8AC3E}">
        <p14:creationId xmlns:p14="http://schemas.microsoft.com/office/powerpoint/2010/main" val="3795898143"/>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ZoneTexte 6"/>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lumMod val="85000"/>
                    <a:lumOff val="15000"/>
                  </a:schemeClr>
                </a:solidFill>
                <a:latin typeface="Berlin Sans FB" pitchFamily="34" charset="0"/>
              </a:rPr>
              <a:t> JavaScript : </a:t>
            </a:r>
            <a:r>
              <a:rPr lang="fr-FR" sz="4400" dirty="0">
                <a:solidFill>
                  <a:schemeClr val="bg1">
                    <a:lumMod val="85000"/>
                    <a:lumOff val="15000"/>
                  </a:schemeClr>
                </a:solidFill>
                <a:latin typeface="Berlin Sans FB" pitchFamily="34" charset="0"/>
              </a:rPr>
              <a:t>Quelques Fonctions</a:t>
            </a:r>
          </a:p>
        </p:txBody>
      </p:sp>
      <p:sp>
        <p:nvSpPr>
          <p:cNvPr id="9"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bg1">
                    <a:lumMod val="85000"/>
                    <a:lumOff val="15000"/>
                  </a:schemeClr>
                </a:solidFill>
                <a:latin typeface="Calibri" pitchFamily="34" charset="0"/>
                <a:cs typeface="Calibri" pitchFamily="34" charset="0"/>
              </a:rPr>
              <a:t>III</a:t>
            </a:r>
            <a:endParaRPr lang="fr-FR" sz="8000" dirty="0">
              <a:solidFill>
                <a:schemeClr val="bg1">
                  <a:lumMod val="85000"/>
                  <a:lumOff val="15000"/>
                </a:schemeClr>
              </a:solidFill>
            </a:endParaRPr>
          </a:p>
        </p:txBody>
      </p:sp>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III</a:t>
            </a:r>
            <a:endParaRPr lang="fr-FR" sz="8000" dirty="0">
              <a:solidFill>
                <a:schemeClr val="tx1"/>
              </a:solidFill>
            </a:endParaRPr>
          </a:p>
        </p:txBody>
      </p:sp>
      <p:sp>
        <p:nvSpPr>
          <p:cNvPr id="10" name="Rectangle 3"/>
          <p:cNvSpPr txBox="1">
            <a:spLocks noChangeArrowheads="1"/>
          </p:cNvSpPr>
          <p:nvPr/>
        </p:nvSpPr>
        <p:spPr>
          <a:xfrm>
            <a:off x="1371600" y="1600199"/>
            <a:ext cx="8229600" cy="4132263"/>
          </a:xfrm>
          <a:prstGeom prst="rect">
            <a:avLst/>
          </a:prstGeom>
        </p:spPr>
        <p:txBody>
          <a:bodyPr/>
          <a:lst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mtClean="0"/>
          </a:p>
          <a:p>
            <a:pPr>
              <a:buFont typeface="Wingdings" pitchFamily="2" charset="2"/>
              <a:buNone/>
            </a:pPr>
            <a:endParaRPr lang="fr-FR" smtClean="0"/>
          </a:p>
        </p:txBody>
      </p:sp>
      <p:sp>
        <p:nvSpPr>
          <p:cNvPr id="11" name="Espace réservé du numéro de diapositive 8"/>
          <p:cNvSpPr>
            <a:spLocks noGrp="1"/>
          </p:cNvSpPr>
          <p:nvPr>
            <p:ph type="sldNum" sz="quarter" idx="12"/>
          </p:nvPr>
        </p:nvSpPr>
        <p:spPr>
          <a:xfrm>
            <a:off x="7467600" y="6243637"/>
            <a:ext cx="2133600" cy="457200"/>
          </a:xfrm>
        </p:spPr>
        <p:txBody>
          <a:bodyPr/>
          <a:lstStyle/>
          <a:p>
            <a:pPr>
              <a:defRPr/>
            </a:pPr>
            <a:fld id="{B24EFE1B-6CCA-4624-8AAF-835B5E880FB1}" type="slidenum">
              <a:rPr lang="fr-FR" altLang="en-US" smtClean="0"/>
              <a:pPr>
                <a:defRPr/>
              </a:pPr>
              <a:t>24</a:t>
            </a:fld>
            <a:endParaRPr lang="fr-FR" altLang="en-US" dirty="0"/>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50" y="1433247"/>
            <a:ext cx="2640013"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796" y="4770306"/>
            <a:ext cx="2682875"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8877" y="3289035"/>
            <a:ext cx="464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8050" y="4876535"/>
            <a:ext cx="464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7"/>
          <p:cNvSpPr txBox="1">
            <a:spLocks noChangeArrowheads="1"/>
          </p:cNvSpPr>
          <p:nvPr/>
        </p:nvSpPr>
        <p:spPr bwMode="auto">
          <a:xfrm>
            <a:off x="562371" y="1657085"/>
            <a:ext cx="5334000" cy="2232025"/>
          </a:xfrm>
          <a:prstGeom prst="rect">
            <a:avLst/>
          </a:prstGeom>
          <a:solidFill>
            <a:srgbClr val="FFFFFF"/>
          </a:solidFill>
          <a:ln w="9525">
            <a:solidFill>
              <a:srgbClr val="000000"/>
            </a:solidFill>
            <a:miter lim="800000"/>
            <a:headEnd/>
            <a:tailEnd/>
          </a:ln>
        </p:spPr>
        <p:txBody>
          <a:bodyPr>
            <a:spAutoFit/>
          </a:bodyPr>
          <a:lstStyle>
            <a:lvl1pPr>
              <a:defRPr b="1">
                <a:solidFill>
                  <a:schemeClr val="tx1"/>
                </a:solidFill>
                <a:latin typeface="Arial" charset="0"/>
                <a:ea typeface="新細明體" pitchFamily="18" charset="-120"/>
              </a:defRPr>
            </a:lvl1pPr>
            <a:lvl2pPr marL="742950" indent="-285750">
              <a:defRPr b="1">
                <a:solidFill>
                  <a:schemeClr val="tx1"/>
                </a:solidFill>
                <a:latin typeface="Arial" charset="0"/>
                <a:ea typeface="新細明體" pitchFamily="18" charset="-120"/>
              </a:defRPr>
            </a:lvl2pPr>
            <a:lvl3pPr marL="1143000" indent="-228600">
              <a:defRPr b="1">
                <a:solidFill>
                  <a:schemeClr val="tx1"/>
                </a:solidFill>
                <a:latin typeface="Arial" charset="0"/>
                <a:ea typeface="新細明體" pitchFamily="18" charset="-120"/>
              </a:defRPr>
            </a:lvl3pPr>
            <a:lvl4pPr marL="1600200" indent="-228600">
              <a:defRPr b="1">
                <a:solidFill>
                  <a:schemeClr val="tx1"/>
                </a:solidFill>
                <a:latin typeface="Arial" charset="0"/>
                <a:ea typeface="新細明體" pitchFamily="18" charset="-120"/>
              </a:defRPr>
            </a:lvl4pPr>
            <a:lvl5pPr marL="2057400" indent="-228600">
              <a:defRPr b="1">
                <a:solidFill>
                  <a:schemeClr val="tx1"/>
                </a:solidFill>
                <a:latin typeface="Arial" charset="0"/>
                <a:ea typeface="新細明體" pitchFamily="18" charset="-120"/>
              </a:defRPr>
            </a:lvl5pPr>
            <a:lvl6pPr marL="2514600" indent="-228600" eaLnBrk="0" fontAlgn="base" hangingPunct="0">
              <a:spcBef>
                <a:spcPct val="0"/>
              </a:spcBef>
              <a:spcAft>
                <a:spcPct val="0"/>
              </a:spcAft>
              <a:defRPr b="1">
                <a:solidFill>
                  <a:schemeClr val="tx1"/>
                </a:solidFill>
                <a:latin typeface="Arial" charset="0"/>
                <a:ea typeface="新細明體" pitchFamily="18" charset="-120"/>
              </a:defRPr>
            </a:lvl6pPr>
            <a:lvl7pPr marL="2971800" indent="-228600" eaLnBrk="0" fontAlgn="base" hangingPunct="0">
              <a:spcBef>
                <a:spcPct val="0"/>
              </a:spcBef>
              <a:spcAft>
                <a:spcPct val="0"/>
              </a:spcAft>
              <a:defRPr b="1">
                <a:solidFill>
                  <a:schemeClr val="tx1"/>
                </a:solidFill>
                <a:latin typeface="Arial" charset="0"/>
                <a:ea typeface="新細明體" pitchFamily="18" charset="-120"/>
              </a:defRPr>
            </a:lvl7pPr>
            <a:lvl8pPr marL="3429000" indent="-228600" eaLnBrk="0" fontAlgn="base" hangingPunct="0">
              <a:spcBef>
                <a:spcPct val="0"/>
              </a:spcBef>
              <a:spcAft>
                <a:spcPct val="0"/>
              </a:spcAft>
              <a:defRPr b="1">
                <a:solidFill>
                  <a:schemeClr val="tx1"/>
                </a:solidFill>
                <a:latin typeface="Arial" charset="0"/>
                <a:ea typeface="新細明體" pitchFamily="18" charset="-120"/>
              </a:defRPr>
            </a:lvl8pPr>
            <a:lvl9pPr marL="3886200" indent="-228600" eaLnBrk="0" fontAlgn="base" hangingPunct="0">
              <a:spcBef>
                <a:spcPct val="0"/>
              </a:spcBef>
              <a:spcAft>
                <a:spcPct val="0"/>
              </a:spcAft>
              <a:defRPr b="1">
                <a:solidFill>
                  <a:schemeClr val="tx1"/>
                </a:solidFill>
                <a:latin typeface="Arial" charset="0"/>
                <a:ea typeface="新細明體" pitchFamily="18" charset="-120"/>
              </a:defRPr>
            </a:lvl9pPr>
          </a:lstStyle>
          <a:p>
            <a:pPr fontAlgn="auto">
              <a:spcBef>
                <a:spcPct val="20000"/>
              </a:spcBef>
              <a:spcAft>
                <a:spcPts val="0"/>
              </a:spcAft>
              <a:buClr>
                <a:srgbClr val="6767FF"/>
              </a:buClr>
              <a:buSzPct val="70000"/>
              <a:buFont typeface="Wingdings" pitchFamily="2" charset="2"/>
              <a:buNone/>
              <a:defRPr/>
            </a:pPr>
            <a:r>
              <a:rPr kumimoji="1" lang="en-US" sz="2000" kern="0" dirty="0" smtClean="0">
                <a:solidFill>
                  <a:srgbClr val="000000"/>
                </a:solidFill>
                <a:latin typeface="Courier New" pitchFamily="49" charset="0"/>
              </a:rPr>
              <a:t>&lt;script </a:t>
            </a:r>
            <a:r>
              <a:rPr lang="en-US" sz="2000" kern="0" dirty="0" smtClean="0">
                <a:solidFill>
                  <a:srgbClr val="000000"/>
                </a:solidFill>
                <a:latin typeface="Courier New" pitchFamily="49" charset="0"/>
              </a:rPr>
              <a:t>type="text/</a:t>
            </a:r>
            <a:r>
              <a:rPr lang="en-US" sz="2000" kern="0" dirty="0" err="1" smtClean="0">
                <a:solidFill>
                  <a:srgbClr val="000000"/>
                </a:solidFill>
                <a:latin typeface="Courier New" pitchFamily="49" charset="0"/>
              </a:rPr>
              <a:t>javascript</a:t>
            </a:r>
            <a:r>
              <a:rPr lang="en-US" sz="2000" kern="0" dirty="0" smtClean="0">
                <a:solidFill>
                  <a:srgbClr val="000000"/>
                </a:solidFill>
                <a:latin typeface="Courier New" pitchFamily="49" charset="0"/>
              </a:rPr>
              <a:t>"</a:t>
            </a:r>
            <a:r>
              <a:rPr kumimoji="1" lang="en-US" sz="2000" kern="0" dirty="0" smtClean="0">
                <a:solidFill>
                  <a:srgbClr val="000000"/>
                </a:solidFill>
                <a:latin typeface="Courier New" pitchFamily="49" charset="0"/>
              </a:rPr>
              <a:t>&gt;</a:t>
            </a:r>
          </a:p>
          <a:p>
            <a:pPr fontAlgn="auto">
              <a:spcBef>
                <a:spcPct val="20000"/>
              </a:spcBef>
              <a:spcAft>
                <a:spcPts val="0"/>
              </a:spcAft>
              <a:buClr>
                <a:srgbClr val="6767FF"/>
              </a:buClr>
              <a:buSzPct val="70000"/>
              <a:buFont typeface="Wingdings" pitchFamily="2" charset="2"/>
              <a:buNone/>
              <a:defRPr/>
            </a:pPr>
            <a:r>
              <a:rPr kumimoji="1" lang="en-US" sz="2000" kern="0" dirty="0" smtClean="0">
                <a:solidFill>
                  <a:srgbClr val="0000FF"/>
                </a:solidFill>
                <a:latin typeface="Courier New" pitchFamily="49" charset="0"/>
              </a:rPr>
              <a:t>alert("This is an Alert method");</a:t>
            </a:r>
          </a:p>
          <a:p>
            <a:pPr fontAlgn="auto">
              <a:spcBef>
                <a:spcPct val="20000"/>
              </a:spcBef>
              <a:spcAft>
                <a:spcPts val="0"/>
              </a:spcAft>
              <a:buClr>
                <a:srgbClr val="6767FF"/>
              </a:buClr>
              <a:buSzPct val="70000"/>
              <a:buFont typeface="Wingdings" pitchFamily="2" charset="2"/>
              <a:buNone/>
              <a:defRPr/>
            </a:pPr>
            <a:r>
              <a:rPr kumimoji="1" lang="en-US" sz="2000" kern="0" dirty="0" smtClean="0">
                <a:solidFill>
                  <a:srgbClr val="009900"/>
                </a:solidFill>
                <a:latin typeface="Courier New" pitchFamily="49" charset="0"/>
              </a:rPr>
              <a:t>confirm("Are you OK?");</a:t>
            </a:r>
          </a:p>
          <a:p>
            <a:pPr fontAlgn="auto">
              <a:spcBef>
                <a:spcPct val="20000"/>
              </a:spcBef>
              <a:spcAft>
                <a:spcPts val="0"/>
              </a:spcAft>
              <a:buClr>
                <a:srgbClr val="6767FF"/>
              </a:buClr>
              <a:buSzPct val="70000"/>
              <a:buFont typeface="Wingdings" pitchFamily="2" charset="2"/>
              <a:buNone/>
              <a:defRPr/>
            </a:pPr>
            <a:r>
              <a:rPr kumimoji="1" lang="en-US" sz="2000" kern="0" dirty="0" smtClean="0">
                <a:solidFill>
                  <a:srgbClr val="FF3300"/>
                </a:solidFill>
                <a:latin typeface="Courier New" pitchFamily="49" charset="0"/>
              </a:rPr>
              <a:t>prompt("What is your name?");</a:t>
            </a:r>
          </a:p>
          <a:p>
            <a:pPr fontAlgn="auto">
              <a:spcBef>
                <a:spcPct val="20000"/>
              </a:spcBef>
              <a:spcAft>
                <a:spcPts val="0"/>
              </a:spcAft>
              <a:buClr>
                <a:srgbClr val="6767FF"/>
              </a:buClr>
              <a:buSzPct val="70000"/>
              <a:buFont typeface="Wingdings" pitchFamily="2" charset="2"/>
              <a:buNone/>
              <a:defRPr/>
            </a:pPr>
            <a:r>
              <a:rPr kumimoji="1" lang="en-US" sz="2000" kern="0" dirty="0" smtClean="0">
                <a:solidFill>
                  <a:srgbClr val="FF3300"/>
                </a:solidFill>
                <a:latin typeface="Courier New" pitchFamily="49" charset="0"/>
              </a:rPr>
              <a:t>prompt("How old are you?","20");</a:t>
            </a:r>
          </a:p>
          <a:p>
            <a:pPr fontAlgn="auto">
              <a:spcBef>
                <a:spcPct val="20000"/>
              </a:spcBef>
              <a:spcAft>
                <a:spcPts val="0"/>
              </a:spcAft>
              <a:buClr>
                <a:srgbClr val="6767FF"/>
              </a:buClr>
              <a:buSzPct val="70000"/>
              <a:buFont typeface="Wingdings" pitchFamily="2" charset="2"/>
              <a:buNone/>
              <a:defRPr/>
            </a:pPr>
            <a:r>
              <a:rPr kumimoji="1" lang="en-US" sz="2000" kern="0" dirty="0" smtClean="0">
                <a:solidFill>
                  <a:srgbClr val="000000"/>
                </a:solidFill>
                <a:latin typeface="Courier New" pitchFamily="49" charset="0"/>
              </a:rPr>
              <a:t>&lt;/script&gt;</a:t>
            </a:r>
          </a:p>
        </p:txBody>
      </p:sp>
      <p:sp>
        <p:nvSpPr>
          <p:cNvPr id="17" name="Line 8"/>
          <p:cNvSpPr>
            <a:spLocks noChangeShapeType="1"/>
          </p:cNvSpPr>
          <p:nvPr/>
        </p:nvSpPr>
        <p:spPr bwMode="auto">
          <a:xfrm flipH="1">
            <a:off x="5666704" y="1484762"/>
            <a:ext cx="1221345" cy="74620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lang="fr-FR" b="1" kern="0">
              <a:solidFill>
                <a:srgbClr val="000000"/>
              </a:solidFill>
              <a:ea typeface="新細明體" pitchFamily="18" charset="-120"/>
            </a:endParaRPr>
          </a:p>
        </p:txBody>
      </p:sp>
      <p:sp>
        <p:nvSpPr>
          <p:cNvPr id="18" name="Line 9"/>
          <p:cNvSpPr>
            <a:spLocks noChangeShapeType="1"/>
          </p:cNvSpPr>
          <p:nvPr/>
        </p:nvSpPr>
        <p:spPr bwMode="auto">
          <a:xfrm flipH="1" flipV="1">
            <a:off x="1248170" y="2723885"/>
            <a:ext cx="1317625" cy="2046421"/>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lang="fr-FR" b="1" kern="0">
              <a:solidFill>
                <a:srgbClr val="000000"/>
              </a:solidFill>
              <a:ea typeface="新細明體" pitchFamily="18" charset="-120"/>
            </a:endParaRPr>
          </a:p>
        </p:txBody>
      </p:sp>
      <p:sp>
        <p:nvSpPr>
          <p:cNvPr id="19" name="Line 10"/>
          <p:cNvSpPr>
            <a:spLocks noChangeShapeType="1"/>
          </p:cNvSpPr>
          <p:nvPr/>
        </p:nvSpPr>
        <p:spPr bwMode="auto">
          <a:xfrm flipH="1" flipV="1">
            <a:off x="4753371" y="3028685"/>
            <a:ext cx="2095506" cy="26035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lang="fr-FR" b="1" kern="0">
              <a:solidFill>
                <a:srgbClr val="000000"/>
              </a:solidFill>
              <a:ea typeface="新細明體" pitchFamily="18" charset="-120"/>
            </a:endParaRPr>
          </a:p>
        </p:txBody>
      </p:sp>
      <p:sp>
        <p:nvSpPr>
          <p:cNvPr id="20" name="Line 11"/>
          <p:cNvSpPr>
            <a:spLocks noChangeShapeType="1"/>
          </p:cNvSpPr>
          <p:nvPr/>
        </p:nvSpPr>
        <p:spPr bwMode="auto">
          <a:xfrm flipH="1" flipV="1">
            <a:off x="3000770" y="3409685"/>
            <a:ext cx="3887279" cy="146685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pPr eaLnBrk="0" fontAlgn="auto" hangingPunct="0">
              <a:spcBef>
                <a:spcPts val="0"/>
              </a:spcBef>
              <a:spcAft>
                <a:spcPts val="0"/>
              </a:spcAft>
              <a:defRPr/>
            </a:pPr>
            <a:endParaRPr lang="fr-FR" b="1" kern="0">
              <a:solidFill>
                <a:srgbClr val="000000"/>
              </a:solidFill>
              <a:ea typeface="新細明體" pitchFamily="18" charset="-120"/>
            </a:endParaRPr>
          </a:p>
        </p:txBody>
      </p:sp>
    </p:spTree>
    <p:extLst>
      <p:ext uri="{BB962C8B-B14F-4D97-AF65-F5344CB8AC3E}">
        <p14:creationId xmlns:p14="http://schemas.microsoft.com/office/powerpoint/2010/main" val="4122087795"/>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95000"/>
              </a:schemeClr>
            </a:gs>
            <a:gs pos="50000">
              <a:schemeClr val="tx1">
                <a:lumMod val="85000"/>
              </a:schemeClr>
            </a:gs>
            <a:gs pos="100000">
              <a:schemeClr val="tx1">
                <a:lumMod val="75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ZoneTexte 6"/>
          <p:cNvSpPr txBox="1"/>
          <p:nvPr/>
        </p:nvSpPr>
        <p:spPr>
          <a:xfrm>
            <a:off x="1584103" y="291749"/>
            <a:ext cx="10607897" cy="923330"/>
          </a:xfrm>
          <a:prstGeom prst="rect">
            <a:avLst/>
          </a:prstGeom>
          <a:noFill/>
        </p:spPr>
        <p:txBody>
          <a:bodyPr wrap="square" rtlCol="0">
            <a:spAutoFit/>
          </a:bodyPr>
          <a:lstStyle/>
          <a:p>
            <a:r>
              <a:rPr lang="fr-FR" sz="5400" dirty="0" smtClean="0">
                <a:solidFill>
                  <a:schemeClr val="bg1">
                    <a:lumMod val="85000"/>
                    <a:lumOff val="15000"/>
                  </a:schemeClr>
                </a:solidFill>
                <a:latin typeface="Berlin Sans FB" pitchFamily="34" charset="0"/>
              </a:rPr>
              <a:t> JavaScript : </a:t>
            </a:r>
            <a:r>
              <a:rPr lang="fr-FR" sz="4400" dirty="0" smtClean="0">
                <a:solidFill>
                  <a:schemeClr val="bg1">
                    <a:lumMod val="85000"/>
                    <a:lumOff val="15000"/>
                  </a:schemeClr>
                </a:solidFill>
                <a:latin typeface="Berlin Sans FB" pitchFamily="34" charset="0"/>
              </a:rPr>
              <a:t>Appelle aux fonctions Java</a:t>
            </a:r>
          </a:p>
        </p:txBody>
      </p:sp>
      <p:sp>
        <p:nvSpPr>
          <p:cNvPr id="4" name="Espace réservé du numéro de diapositive 8"/>
          <p:cNvSpPr>
            <a:spLocks noGrp="1"/>
          </p:cNvSpPr>
          <p:nvPr>
            <p:ph type="sldNum" sz="quarter" idx="12"/>
          </p:nvPr>
        </p:nvSpPr>
        <p:spPr>
          <a:xfrm>
            <a:off x="8137303" y="6223111"/>
            <a:ext cx="2133600" cy="457200"/>
          </a:xfrm>
        </p:spPr>
        <p:txBody>
          <a:bodyPr/>
          <a:lstStyle/>
          <a:p>
            <a:pPr>
              <a:defRPr/>
            </a:pPr>
            <a:fld id="{B2A2FAA9-A7AC-41D1-B3BA-DD61D1CD39D3}" type="slidenum">
              <a:rPr lang="fr-FR" altLang="en-US" smtClean="0"/>
              <a:pPr>
                <a:defRPr/>
              </a:pPr>
              <a:t>25</a:t>
            </a:fld>
            <a:endParaRPr lang="fr-FR" altLang="en-US"/>
          </a:p>
        </p:txBody>
      </p:sp>
      <p:pic>
        <p:nvPicPr>
          <p:cNvPr id="5" name="Picture 2" descr="A6_modifié.tiff                                                0034323CMacintosh HD                   C3474896:"/>
          <p:cNvPicPr>
            <a:picLocks noChangeAspect="1" noChangeArrowheads="1"/>
          </p:cNvPicPr>
          <p:nvPr/>
        </p:nvPicPr>
        <p:blipFill>
          <a:blip r:embed="rId2">
            <a:extLst>
              <a:ext uri="{28A0092B-C50C-407E-A947-70E740481C1C}">
                <a14:useLocalDpi xmlns:a14="http://schemas.microsoft.com/office/drawing/2010/main" val="0"/>
              </a:ext>
            </a:extLst>
          </a:blip>
          <a:srcRect t="36584"/>
          <a:stretch>
            <a:fillRect/>
          </a:stretch>
        </p:blipFill>
        <p:spPr bwMode="auto">
          <a:xfrm>
            <a:off x="1584103" y="1687467"/>
            <a:ext cx="9144000" cy="42719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a:spLocks noChangeArrowheads="1"/>
          </p:cNvSpPr>
          <p:nvPr/>
        </p:nvSpPr>
        <p:spPr bwMode="auto">
          <a:xfrm>
            <a:off x="2585816" y="2033006"/>
            <a:ext cx="7561262" cy="1144587"/>
          </a:xfrm>
          <a:prstGeom prst="rect">
            <a:avLst/>
          </a:prstGeom>
          <a:gradFill rotWithShape="0">
            <a:gsLst>
              <a:gs pos="0">
                <a:srgbClr val="E34F2A">
                  <a:alpha val="14000"/>
                </a:srgbClr>
              </a:gs>
              <a:gs pos="100000">
                <a:srgbClr val="692513">
                  <a:alpha val="14000"/>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 name="Rectangle 8"/>
          <p:cNvSpPr>
            <a:spLocks noChangeArrowheads="1"/>
          </p:cNvSpPr>
          <p:nvPr/>
        </p:nvSpPr>
        <p:spPr bwMode="auto">
          <a:xfrm>
            <a:off x="7164166" y="4056173"/>
            <a:ext cx="3159125" cy="304800"/>
          </a:xfrm>
          <a:prstGeom prst="rect">
            <a:avLst/>
          </a:prstGeom>
          <a:gradFill rotWithShape="0">
            <a:gsLst>
              <a:gs pos="0">
                <a:schemeClr val="folHlink">
                  <a:alpha val="10001"/>
                </a:schemeClr>
              </a:gs>
              <a:gs pos="100000">
                <a:schemeClr val="folHlink">
                  <a:gamma/>
                  <a:shade val="46275"/>
                  <a:invGamma/>
                  <a:alpha val="24001"/>
                </a:schemeClr>
              </a:gs>
            </a:gsLst>
            <a:lin ang="5400000" scaled="1"/>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fr-FR"/>
          </a:p>
        </p:txBody>
      </p:sp>
      <p:sp>
        <p:nvSpPr>
          <p:cNvPr id="10" name="AutoShape 13"/>
          <p:cNvSpPr>
            <a:spLocks noChangeArrowheads="1"/>
          </p:cNvSpPr>
          <p:nvPr/>
        </p:nvSpPr>
        <p:spPr bwMode="auto">
          <a:xfrm flipV="1">
            <a:off x="9974041" y="1981311"/>
            <a:ext cx="733425" cy="2074862"/>
          </a:xfrm>
          <a:prstGeom prst="curvedLeftArrow">
            <a:avLst>
              <a:gd name="adj1" fmla="val 58073"/>
              <a:gd name="adj2" fmla="val 116120"/>
              <a:gd name="adj3" fmla="val 33333"/>
            </a:avLst>
          </a:prstGeom>
          <a:solidFill>
            <a:srgbClr val="E39C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bg1">
                    <a:lumMod val="85000"/>
                    <a:lumOff val="15000"/>
                  </a:schemeClr>
                </a:solidFill>
                <a:latin typeface="Calibri" pitchFamily="34" charset="0"/>
                <a:cs typeface="Calibri" pitchFamily="34" charset="0"/>
              </a:rPr>
              <a:t>III</a:t>
            </a:r>
            <a:endParaRPr lang="fr-FR" sz="8000" dirty="0">
              <a:solidFill>
                <a:schemeClr val="bg1">
                  <a:lumMod val="85000"/>
                  <a:lumOff val="15000"/>
                </a:schemeClr>
              </a:solidFill>
            </a:endParaRPr>
          </a:p>
        </p:txBody>
      </p:sp>
    </p:spTree>
    <p:extLst>
      <p:ext uri="{BB962C8B-B14F-4D97-AF65-F5344CB8AC3E}">
        <p14:creationId xmlns:p14="http://schemas.microsoft.com/office/powerpoint/2010/main" val="415685252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autoUpdateAnimBg="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17000" b="-17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tx1">
              <a:alpha val="1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bg1">
                    <a:lumMod val="95000"/>
                    <a:lumOff val="5000"/>
                  </a:schemeClr>
                </a:solidFill>
                <a:latin typeface="Calibri" pitchFamily="34" charset="0"/>
                <a:cs typeface="Calibri" pitchFamily="34" charset="0"/>
              </a:rPr>
              <a:t>III</a:t>
            </a:r>
            <a:endParaRPr lang="fr-FR" sz="8000" dirty="0">
              <a:solidFill>
                <a:schemeClr val="bg1">
                  <a:lumMod val="95000"/>
                  <a:lumOff val="5000"/>
                </a:schemeClr>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lumMod val="95000"/>
                    <a:lumOff val="5000"/>
                  </a:schemeClr>
                </a:solidFill>
                <a:latin typeface="Berlin Sans FB" pitchFamily="34" charset="0"/>
              </a:rPr>
              <a:t> JavaScript : </a:t>
            </a:r>
            <a:r>
              <a:rPr lang="fr-FR" sz="4400" dirty="0" smtClean="0">
                <a:solidFill>
                  <a:schemeClr val="bg1">
                    <a:lumMod val="95000"/>
                    <a:lumOff val="5000"/>
                  </a:schemeClr>
                </a:solidFill>
                <a:latin typeface="Berlin Sans FB" pitchFamily="34" charset="0"/>
              </a:rPr>
              <a:t>Event </a:t>
            </a:r>
            <a:r>
              <a:rPr lang="fr-FR" sz="4400" dirty="0" err="1" smtClean="0">
                <a:solidFill>
                  <a:schemeClr val="bg1">
                    <a:lumMod val="95000"/>
                    <a:lumOff val="5000"/>
                  </a:schemeClr>
                </a:solidFill>
                <a:latin typeface="Berlin Sans FB" pitchFamily="34" charset="0"/>
              </a:rPr>
              <a:t>Handlesrs</a:t>
            </a:r>
            <a:endParaRPr lang="fr-FR" sz="4400" dirty="0">
              <a:solidFill>
                <a:schemeClr val="bg1">
                  <a:lumMod val="95000"/>
                  <a:lumOff val="5000"/>
                </a:schemeClr>
              </a:solidFill>
              <a:latin typeface="Berlin Sans FB" pitchFamily="34"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190" y="1750766"/>
            <a:ext cx="8686800" cy="43195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551132"/>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7000" b="-17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bg1"/>
                </a:solidFill>
                <a:latin typeface="Calibri" pitchFamily="34" charset="0"/>
                <a:cs typeface="Calibri" pitchFamily="34" charset="0"/>
              </a:rPr>
              <a:t>III</a:t>
            </a:r>
            <a:endParaRPr lang="fr-FR" sz="8000" dirty="0">
              <a:solidFill>
                <a:schemeClr val="bg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solidFill>
                <a:latin typeface="Berlin Sans FB" pitchFamily="34" charset="0"/>
              </a:rPr>
              <a:t> JavaScript &amp; HTML5 APIs</a:t>
            </a:r>
            <a:endParaRPr lang="fr-FR" sz="4800" dirty="0">
              <a:solidFill>
                <a:schemeClr val="bg1"/>
              </a:solidFill>
              <a:latin typeface="Berlin Sans FB" pitchFamily="34" charset="0"/>
            </a:endParaRPr>
          </a:p>
        </p:txBody>
      </p:sp>
      <p:sp>
        <p:nvSpPr>
          <p:cNvPr id="3" name="Rectangle 2"/>
          <p:cNvSpPr/>
          <p:nvPr/>
        </p:nvSpPr>
        <p:spPr>
          <a:xfrm>
            <a:off x="502277" y="1777284"/>
            <a:ext cx="10277340" cy="4585871"/>
          </a:xfrm>
          <a:prstGeom prst="rect">
            <a:avLst/>
          </a:prstGeom>
        </p:spPr>
        <p:txBody>
          <a:bodyPr wrap="square">
            <a:spAutoFit/>
          </a:bodyPr>
          <a:lstStyle/>
          <a:p>
            <a:pPr marL="457200" indent="-457200">
              <a:buFont typeface="Arial" pitchFamily="34" charset="0"/>
              <a:buChar char="•"/>
              <a:defRPr/>
            </a:pPr>
            <a:r>
              <a:rPr lang="fr-FR" sz="2800" b="1" dirty="0" err="1">
                <a:solidFill>
                  <a:schemeClr val="bg1">
                    <a:lumMod val="95000"/>
                    <a:lumOff val="5000"/>
                  </a:schemeClr>
                </a:solidFill>
              </a:rPr>
              <a:t>ContentEditable</a:t>
            </a:r>
            <a:r>
              <a:rPr lang="fr-FR" sz="2800" b="1" dirty="0">
                <a:solidFill>
                  <a:schemeClr val="bg1">
                    <a:lumMod val="95000"/>
                    <a:lumOff val="5000"/>
                  </a:schemeClr>
                </a:solidFill>
              </a:rPr>
              <a:t> :</a:t>
            </a:r>
          </a:p>
          <a:p>
            <a:pPr marL="1257300" lvl="2" indent="-342900">
              <a:buFont typeface="Arial" pitchFamily="34" charset="0"/>
              <a:buChar char="•"/>
              <a:defRPr/>
            </a:pPr>
            <a:r>
              <a:rPr lang="fr-FR" sz="2400" dirty="0" err="1">
                <a:solidFill>
                  <a:schemeClr val="bg1">
                    <a:lumMod val="95000"/>
                    <a:lumOff val="5000"/>
                  </a:schemeClr>
                </a:solidFill>
              </a:rPr>
              <a:t>Developpé</a:t>
            </a:r>
            <a:r>
              <a:rPr lang="fr-FR" sz="2400" dirty="0">
                <a:solidFill>
                  <a:schemeClr val="bg1">
                    <a:lumMod val="95000"/>
                    <a:lumOff val="5000"/>
                  </a:schemeClr>
                </a:solidFill>
              </a:rPr>
              <a:t> par </a:t>
            </a:r>
            <a:r>
              <a:rPr lang="fr-FR" sz="2400" dirty="0" err="1">
                <a:solidFill>
                  <a:schemeClr val="bg1">
                    <a:lumMod val="95000"/>
                    <a:lumOff val="5000"/>
                  </a:schemeClr>
                </a:solidFill>
              </a:rPr>
              <a:t>microsoft</a:t>
            </a:r>
            <a:endParaRPr lang="fr-FR" sz="2400" dirty="0">
              <a:solidFill>
                <a:schemeClr val="bg1">
                  <a:lumMod val="95000"/>
                  <a:lumOff val="5000"/>
                </a:schemeClr>
              </a:solidFill>
            </a:endParaRPr>
          </a:p>
          <a:p>
            <a:pPr marL="1257300" lvl="2" indent="-342900">
              <a:buFont typeface="Arial" pitchFamily="34" charset="0"/>
              <a:buChar char="•"/>
              <a:defRPr/>
            </a:pPr>
            <a:r>
              <a:rPr lang="fr-FR" sz="2400" dirty="0">
                <a:solidFill>
                  <a:schemeClr val="bg1">
                    <a:lumMod val="95000"/>
                    <a:lumOff val="5000"/>
                  </a:schemeClr>
                </a:solidFill>
              </a:rPr>
              <a:t>rendre un </a:t>
            </a:r>
            <a:r>
              <a:rPr lang="fr-FR" sz="2400" dirty="0" err="1">
                <a:solidFill>
                  <a:schemeClr val="bg1">
                    <a:lumMod val="95000"/>
                    <a:lumOff val="5000"/>
                  </a:schemeClr>
                </a:solidFill>
              </a:rPr>
              <a:t>element</a:t>
            </a:r>
            <a:r>
              <a:rPr lang="fr-FR" sz="2400" dirty="0">
                <a:solidFill>
                  <a:schemeClr val="bg1">
                    <a:lumMod val="95000"/>
                    <a:lumOff val="5000"/>
                  </a:schemeClr>
                </a:solidFill>
              </a:rPr>
              <a:t> html </a:t>
            </a:r>
            <a:r>
              <a:rPr lang="fr-FR" sz="2400" dirty="0" err="1" smtClean="0">
                <a:solidFill>
                  <a:schemeClr val="bg1">
                    <a:lumMod val="95000"/>
                    <a:lumOff val="5000"/>
                  </a:schemeClr>
                </a:solidFill>
              </a:rPr>
              <a:t>editable</a:t>
            </a:r>
            <a:endParaRPr lang="fr-FR" sz="2400" dirty="0">
              <a:solidFill>
                <a:schemeClr val="bg1">
                  <a:lumMod val="95000"/>
                  <a:lumOff val="5000"/>
                </a:schemeClr>
              </a:solidFill>
            </a:endParaRPr>
          </a:p>
          <a:p>
            <a:pPr lvl="2">
              <a:defRPr/>
            </a:pPr>
            <a:endParaRPr lang="fr-FR" sz="2400" dirty="0">
              <a:solidFill>
                <a:schemeClr val="bg1">
                  <a:lumMod val="95000"/>
                  <a:lumOff val="5000"/>
                </a:schemeClr>
              </a:solidFill>
            </a:endParaRPr>
          </a:p>
          <a:p>
            <a:pPr marL="457200" indent="-457200">
              <a:buFont typeface="Arial" pitchFamily="34" charset="0"/>
              <a:buChar char="•"/>
              <a:defRPr/>
            </a:pPr>
            <a:r>
              <a:rPr lang="fr-FR" sz="2800" b="1" dirty="0">
                <a:solidFill>
                  <a:schemeClr val="bg1">
                    <a:lumMod val="95000"/>
                    <a:lumOff val="5000"/>
                  </a:schemeClr>
                </a:solidFill>
              </a:rPr>
              <a:t>Web Storage : </a:t>
            </a:r>
          </a:p>
          <a:p>
            <a:pPr marL="1257300" lvl="2" indent="-342900">
              <a:buFont typeface="Arial" pitchFamily="34" charset="0"/>
              <a:buChar char="•"/>
              <a:defRPr/>
            </a:pPr>
            <a:r>
              <a:rPr lang="fr-FR" sz="2400" dirty="0">
                <a:solidFill>
                  <a:schemeClr val="bg1">
                    <a:lumMod val="95000"/>
                    <a:lumOff val="5000"/>
                  </a:schemeClr>
                </a:solidFill>
              </a:rPr>
              <a:t>Successeurs du cookie</a:t>
            </a:r>
          </a:p>
          <a:p>
            <a:pPr marL="1257300" lvl="2" indent="-342900">
              <a:buFont typeface="Arial" pitchFamily="34" charset="0"/>
              <a:buChar char="•"/>
              <a:defRPr/>
            </a:pPr>
            <a:r>
              <a:rPr lang="fr-FR" sz="2400" dirty="0">
                <a:solidFill>
                  <a:schemeClr val="bg1">
                    <a:lumMod val="95000"/>
                    <a:lumOff val="5000"/>
                  </a:schemeClr>
                </a:solidFill>
              </a:rPr>
              <a:t>conserver des informations dans </a:t>
            </a:r>
            <a:r>
              <a:rPr lang="fr-FR" sz="2400" i="1" dirty="0">
                <a:solidFill>
                  <a:schemeClr val="bg1">
                    <a:lumMod val="95000"/>
                    <a:lumOff val="5000"/>
                  </a:schemeClr>
                </a:solidFill>
              </a:rPr>
              <a:t>la mémoire du navigateur</a:t>
            </a:r>
          </a:p>
          <a:p>
            <a:pPr marL="1014412" lvl="2" indent="-342900">
              <a:buFont typeface="Arial" pitchFamily="34" charset="0"/>
              <a:buChar char="•"/>
              <a:defRPr/>
            </a:pPr>
            <a:endParaRPr lang="fr-FR" sz="2400" b="1" dirty="0">
              <a:solidFill>
                <a:schemeClr val="bg1">
                  <a:lumMod val="95000"/>
                  <a:lumOff val="5000"/>
                </a:schemeClr>
              </a:solidFill>
            </a:endParaRPr>
          </a:p>
          <a:p>
            <a:pPr marL="342900" indent="-342900">
              <a:buFont typeface="Arial" pitchFamily="34" charset="0"/>
              <a:buChar char="•"/>
              <a:defRPr/>
            </a:pPr>
            <a:r>
              <a:rPr lang="fr-FR" sz="2400" b="1" dirty="0">
                <a:solidFill>
                  <a:schemeClr val="bg1">
                    <a:lumMod val="95000"/>
                    <a:lumOff val="5000"/>
                  </a:schemeClr>
                </a:solidFill>
              </a:rPr>
              <a:t>Web SQL </a:t>
            </a:r>
            <a:r>
              <a:rPr lang="fr-FR" sz="2400" b="1" dirty="0" err="1">
                <a:solidFill>
                  <a:schemeClr val="bg1">
                    <a:lumMod val="95000"/>
                    <a:lumOff val="5000"/>
                  </a:schemeClr>
                </a:solidFill>
              </a:rPr>
              <a:t>Database</a:t>
            </a:r>
            <a:r>
              <a:rPr lang="fr-FR" sz="2400" b="1" dirty="0">
                <a:solidFill>
                  <a:schemeClr val="bg1">
                    <a:lumMod val="95000"/>
                    <a:lumOff val="5000"/>
                  </a:schemeClr>
                </a:solidFill>
              </a:rPr>
              <a:t> :</a:t>
            </a:r>
          </a:p>
          <a:p>
            <a:pPr marL="1257300" lvl="2" indent="-342900">
              <a:buFont typeface="Arial" pitchFamily="34" charset="0"/>
              <a:buChar char="•"/>
              <a:defRPr/>
            </a:pPr>
            <a:r>
              <a:rPr lang="fr-FR" sz="2400" dirty="0">
                <a:solidFill>
                  <a:schemeClr val="bg1">
                    <a:lumMod val="95000"/>
                    <a:lumOff val="5000"/>
                  </a:schemeClr>
                </a:solidFill>
              </a:rPr>
              <a:t>Extension de </a:t>
            </a:r>
            <a:r>
              <a:rPr lang="fr-FR" sz="2400" dirty="0" err="1">
                <a:solidFill>
                  <a:schemeClr val="bg1">
                    <a:lumMod val="95000"/>
                    <a:lumOff val="5000"/>
                  </a:schemeClr>
                </a:solidFill>
              </a:rPr>
              <a:t>webStorage</a:t>
            </a:r>
            <a:endParaRPr lang="fr-FR" sz="2400" dirty="0">
              <a:solidFill>
                <a:schemeClr val="bg1">
                  <a:lumMod val="95000"/>
                  <a:lumOff val="5000"/>
                </a:schemeClr>
              </a:solidFill>
            </a:endParaRPr>
          </a:p>
          <a:p>
            <a:pPr marL="1257300" lvl="2" indent="-342900">
              <a:buFont typeface="Arial" pitchFamily="34" charset="0"/>
              <a:buChar char="•"/>
              <a:defRPr/>
            </a:pPr>
            <a:r>
              <a:rPr lang="fr-FR" sz="2400" dirty="0">
                <a:solidFill>
                  <a:schemeClr val="bg1">
                    <a:lumMod val="95000"/>
                    <a:lumOff val="5000"/>
                  </a:schemeClr>
                </a:solidFill>
              </a:rPr>
              <a:t>Une base de données complète </a:t>
            </a:r>
          </a:p>
          <a:p>
            <a:pPr lvl="1">
              <a:defRPr/>
            </a:pPr>
            <a:endParaRPr lang="fr-FR" sz="2000" dirty="0">
              <a:solidFill>
                <a:schemeClr val="bg1">
                  <a:lumMod val="95000"/>
                  <a:lumOff val="5000"/>
                </a:schemeClr>
              </a:solidFill>
            </a:endParaRPr>
          </a:p>
        </p:txBody>
      </p:sp>
      <p:sp>
        <p:nvSpPr>
          <p:cNvPr id="7" name="Espace réservé du numéro de diapositive 8"/>
          <p:cNvSpPr>
            <a:spLocks noGrp="1"/>
          </p:cNvSpPr>
          <p:nvPr>
            <p:ph type="sldNum" sz="quarter" idx="12"/>
          </p:nvPr>
        </p:nvSpPr>
        <p:spPr>
          <a:xfrm>
            <a:off x="7467600" y="6243637"/>
            <a:ext cx="2133600" cy="457200"/>
          </a:xfrm>
        </p:spPr>
        <p:txBody>
          <a:bodyPr/>
          <a:lstStyle/>
          <a:p>
            <a:pPr>
              <a:defRPr/>
            </a:pPr>
            <a:fld id="{B24EFE1B-6CCA-4624-8AAF-835B5E880FB1}" type="slidenum">
              <a:rPr lang="fr-FR" altLang="en-US" smtClean="0"/>
              <a:pPr>
                <a:defRPr/>
              </a:pPr>
              <a:t>27</a:t>
            </a:fld>
            <a:endParaRPr lang="fr-FR" altLang="en-US" dirty="0"/>
          </a:p>
        </p:txBody>
      </p:sp>
    </p:spTree>
    <p:extLst>
      <p:ext uri="{BB962C8B-B14F-4D97-AF65-F5344CB8AC3E}">
        <p14:creationId xmlns:p14="http://schemas.microsoft.com/office/powerpoint/2010/main" val="3717862082"/>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7000" b="-17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bg1"/>
                </a:solidFill>
                <a:latin typeface="Calibri" pitchFamily="34" charset="0"/>
                <a:cs typeface="Calibri" pitchFamily="34" charset="0"/>
              </a:rPr>
              <a:t>III</a:t>
            </a:r>
            <a:endParaRPr lang="fr-FR" sz="8000" dirty="0">
              <a:solidFill>
                <a:schemeClr val="bg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solidFill>
                  <a:schemeClr val="bg1"/>
                </a:solidFill>
                <a:latin typeface="Berlin Sans FB" pitchFamily="34" charset="0"/>
              </a:rPr>
              <a:t> JavaScript &amp; HTML5 APIs</a:t>
            </a:r>
            <a:endParaRPr lang="fr-FR" sz="4800" dirty="0">
              <a:solidFill>
                <a:schemeClr val="bg1"/>
              </a:solidFill>
              <a:latin typeface="Berlin Sans FB" pitchFamily="34" charset="0"/>
            </a:endParaRPr>
          </a:p>
        </p:txBody>
      </p:sp>
      <p:sp>
        <p:nvSpPr>
          <p:cNvPr id="3" name="Rectangle 2"/>
          <p:cNvSpPr/>
          <p:nvPr/>
        </p:nvSpPr>
        <p:spPr>
          <a:xfrm>
            <a:off x="502277" y="1777284"/>
            <a:ext cx="10277340" cy="4816703"/>
          </a:xfrm>
          <a:prstGeom prst="rect">
            <a:avLst/>
          </a:prstGeom>
        </p:spPr>
        <p:txBody>
          <a:bodyPr wrap="square">
            <a:spAutoFit/>
          </a:bodyPr>
          <a:lstStyle/>
          <a:p>
            <a:pPr marL="457200" indent="-457200">
              <a:buFont typeface="Arial" pitchFamily="34" charset="0"/>
              <a:buChar char="•"/>
              <a:defRPr/>
            </a:pPr>
            <a:r>
              <a:rPr lang="fr-FR" sz="2800" b="1" dirty="0" err="1">
                <a:solidFill>
                  <a:schemeClr val="bg1">
                    <a:lumMod val="95000"/>
                    <a:lumOff val="5000"/>
                  </a:schemeClr>
                </a:solidFill>
              </a:rPr>
              <a:t>WebSocket</a:t>
            </a:r>
            <a:r>
              <a:rPr lang="fr-FR" sz="2800" b="1" dirty="0">
                <a:solidFill>
                  <a:schemeClr val="bg1">
                    <a:lumMod val="95000"/>
                    <a:lumOff val="5000"/>
                  </a:schemeClr>
                </a:solidFill>
              </a:rPr>
              <a:t> :</a:t>
            </a:r>
          </a:p>
          <a:p>
            <a:pPr marL="800100" lvl="1" indent="-342900">
              <a:buFont typeface="Arial" pitchFamily="34" charset="0"/>
              <a:buChar char="•"/>
              <a:defRPr/>
            </a:pPr>
            <a:r>
              <a:rPr lang="fr-FR" sz="2400" dirty="0">
                <a:solidFill>
                  <a:schemeClr val="bg1">
                    <a:lumMod val="95000"/>
                    <a:lumOff val="5000"/>
                  </a:schemeClr>
                </a:solidFill>
              </a:rPr>
              <a:t>communiquer avec le serveur Web de façon bidirectionnelle</a:t>
            </a:r>
          </a:p>
          <a:p>
            <a:pPr marL="800100" lvl="1" indent="-342900">
              <a:buFont typeface="Arial" pitchFamily="34" charset="0"/>
              <a:buChar char="•"/>
              <a:defRPr/>
            </a:pPr>
            <a:r>
              <a:rPr lang="fr-FR" sz="2400" dirty="0">
                <a:solidFill>
                  <a:schemeClr val="bg1">
                    <a:lumMod val="95000"/>
                    <a:lumOff val="5000"/>
                  </a:schemeClr>
                </a:solidFill>
              </a:rPr>
              <a:t>API approfondie du </a:t>
            </a:r>
            <a:r>
              <a:rPr lang="fr-FR" sz="2400" i="1" dirty="0" err="1">
                <a:solidFill>
                  <a:schemeClr val="bg1">
                    <a:lumMod val="95000"/>
                    <a:lumOff val="5000"/>
                  </a:schemeClr>
                </a:solidFill>
              </a:rPr>
              <a:t>XMLHttpRequest</a:t>
            </a:r>
            <a:endParaRPr lang="fr-FR" sz="2400" i="1" dirty="0">
              <a:solidFill>
                <a:schemeClr val="bg1">
                  <a:lumMod val="95000"/>
                  <a:lumOff val="5000"/>
                </a:schemeClr>
              </a:solidFill>
            </a:endParaRPr>
          </a:p>
          <a:p>
            <a:pPr marL="457200" indent="-457200">
              <a:buFont typeface="Arial" pitchFamily="34" charset="0"/>
              <a:buChar char="•"/>
              <a:defRPr/>
            </a:pPr>
            <a:r>
              <a:rPr lang="fr-FR" sz="2800" b="1" dirty="0" err="1">
                <a:solidFill>
                  <a:schemeClr val="bg1">
                    <a:lumMod val="95000"/>
                    <a:lumOff val="5000"/>
                  </a:schemeClr>
                </a:solidFill>
              </a:rPr>
              <a:t>Geolocation</a:t>
            </a:r>
            <a:r>
              <a:rPr lang="fr-FR" sz="2800" b="1" dirty="0">
                <a:solidFill>
                  <a:schemeClr val="bg1">
                    <a:lumMod val="95000"/>
                    <a:lumOff val="5000"/>
                  </a:schemeClr>
                </a:solidFill>
              </a:rPr>
              <a:t>: </a:t>
            </a:r>
            <a:endParaRPr lang="fr-FR" sz="2800" dirty="0">
              <a:solidFill>
                <a:schemeClr val="bg1">
                  <a:lumMod val="95000"/>
                  <a:lumOff val="5000"/>
                </a:schemeClr>
              </a:solidFill>
            </a:endParaRPr>
          </a:p>
          <a:p>
            <a:pPr marL="800100" lvl="1" indent="-342900">
              <a:buFont typeface="Arial" pitchFamily="34" charset="0"/>
              <a:buChar char="•"/>
              <a:defRPr/>
            </a:pPr>
            <a:r>
              <a:rPr lang="fr-FR" sz="2400" dirty="0">
                <a:solidFill>
                  <a:schemeClr val="bg1">
                    <a:lumMod val="95000"/>
                    <a:lumOff val="5000"/>
                  </a:schemeClr>
                </a:solidFill>
              </a:rPr>
              <a:t>détecter la position géographique du visiteur</a:t>
            </a:r>
          </a:p>
          <a:p>
            <a:pPr marL="800100" lvl="1" indent="-342900">
              <a:buFont typeface="Arial" pitchFamily="34" charset="0"/>
              <a:buChar char="•"/>
              <a:defRPr/>
            </a:pPr>
            <a:r>
              <a:rPr lang="fr-FR" sz="2400" dirty="0">
                <a:solidFill>
                  <a:schemeClr val="bg1">
                    <a:lumMod val="95000"/>
                    <a:lumOff val="5000"/>
                  </a:schemeClr>
                </a:solidFill>
              </a:rPr>
              <a:t>conserver des informations dans </a:t>
            </a:r>
            <a:r>
              <a:rPr lang="fr-FR" sz="2400" i="1" dirty="0">
                <a:solidFill>
                  <a:schemeClr val="bg1">
                    <a:lumMod val="95000"/>
                    <a:lumOff val="5000"/>
                  </a:schemeClr>
                </a:solidFill>
              </a:rPr>
              <a:t>la mémoire du </a:t>
            </a:r>
            <a:r>
              <a:rPr lang="fr-FR" sz="2400" i="1" dirty="0" smtClean="0">
                <a:solidFill>
                  <a:schemeClr val="bg1">
                    <a:lumMod val="95000"/>
                    <a:lumOff val="5000"/>
                  </a:schemeClr>
                </a:solidFill>
              </a:rPr>
              <a:t>navigateur</a:t>
            </a:r>
            <a:endParaRPr lang="fr-FR" sz="2000" dirty="0">
              <a:solidFill>
                <a:schemeClr val="bg1">
                  <a:lumMod val="95000"/>
                  <a:lumOff val="5000"/>
                </a:schemeClr>
              </a:solidFill>
            </a:endParaRPr>
          </a:p>
          <a:p>
            <a:pPr marL="342900" indent="-342900">
              <a:buFont typeface="Arial" pitchFamily="34" charset="0"/>
              <a:buChar char="•"/>
              <a:defRPr/>
            </a:pPr>
            <a:r>
              <a:rPr lang="fr-FR" sz="2400" b="1" dirty="0">
                <a:solidFill>
                  <a:schemeClr val="bg1">
                    <a:lumMod val="95000"/>
                    <a:lumOff val="5000"/>
                  </a:schemeClr>
                </a:solidFill>
              </a:rPr>
              <a:t>Offline Web Application:</a:t>
            </a:r>
          </a:p>
          <a:p>
            <a:pPr marL="800100" lvl="1" indent="-342900">
              <a:buFont typeface="Arial" pitchFamily="34" charset="0"/>
              <a:buChar char="•"/>
              <a:defRPr/>
            </a:pPr>
            <a:r>
              <a:rPr lang="fr-FR" sz="2400" dirty="0" smtClean="0">
                <a:solidFill>
                  <a:schemeClr val="bg1">
                    <a:lumMod val="95000"/>
                    <a:lumOff val="5000"/>
                  </a:schemeClr>
                </a:solidFill>
              </a:rPr>
              <a:t>rendre disponible une page Web même si la connexion n'est pas active</a:t>
            </a:r>
          </a:p>
          <a:p>
            <a:pPr marL="800100" lvl="1" indent="-342900">
              <a:buFont typeface="Arial" pitchFamily="34" charset="0"/>
              <a:buChar char="•"/>
              <a:defRPr/>
            </a:pPr>
            <a:r>
              <a:rPr lang="fr-FR" sz="2400" dirty="0" smtClean="0">
                <a:solidFill>
                  <a:schemeClr val="bg1">
                    <a:lumMod val="95000"/>
                    <a:lumOff val="5000"/>
                  </a:schemeClr>
                </a:solidFill>
              </a:rPr>
              <a:t>spécifier </a:t>
            </a:r>
            <a:r>
              <a:rPr lang="fr-FR" sz="2400" dirty="0">
                <a:solidFill>
                  <a:schemeClr val="bg1">
                    <a:lumMod val="95000"/>
                    <a:lumOff val="5000"/>
                  </a:schemeClr>
                </a:solidFill>
              </a:rPr>
              <a:t>une liste de fichiers que le navigateur doit garder en </a:t>
            </a:r>
            <a:r>
              <a:rPr lang="fr-FR" sz="2400" dirty="0" smtClean="0">
                <a:solidFill>
                  <a:schemeClr val="bg1">
                    <a:lumMod val="95000"/>
                    <a:lumOff val="5000"/>
                  </a:schemeClr>
                </a:solidFill>
              </a:rPr>
              <a:t>mémoire</a:t>
            </a:r>
            <a:endParaRPr lang="fr-FR" sz="2400" b="1" dirty="0" smtClean="0">
              <a:solidFill>
                <a:schemeClr val="bg1">
                  <a:lumMod val="95000"/>
                  <a:lumOff val="5000"/>
                </a:schemeClr>
              </a:solidFill>
            </a:endParaRPr>
          </a:p>
          <a:p>
            <a:pPr marL="671512" lvl="2">
              <a:defRPr/>
            </a:pPr>
            <a:endParaRPr lang="fr-FR" sz="1100" b="1" i="1" dirty="0">
              <a:solidFill>
                <a:schemeClr val="bg1">
                  <a:lumMod val="95000"/>
                  <a:lumOff val="5000"/>
                </a:schemeClr>
              </a:solidFill>
            </a:endParaRPr>
          </a:p>
          <a:p>
            <a:pPr marL="671512" lvl="2">
              <a:defRPr/>
            </a:pPr>
            <a:r>
              <a:rPr lang="fr-FR" sz="2400" b="1" i="1" dirty="0" smtClean="0">
                <a:solidFill>
                  <a:schemeClr val="bg1">
                    <a:lumMod val="95000"/>
                    <a:lumOff val="5000"/>
                  </a:schemeClr>
                </a:solidFill>
              </a:rPr>
              <a:t>D’autres </a:t>
            </a:r>
            <a:r>
              <a:rPr lang="fr-FR" sz="2400" b="1" i="1" dirty="0">
                <a:solidFill>
                  <a:schemeClr val="bg1">
                    <a:lumMod val="95000"/>
                    <a:lumOff val="5000"/>
                  </a:schemeClr>
                </a:solidFill>
              </a:rPr>
              <a:t>API </a:t>
            </a:r>
            <a:r>
              <a:rPr lang="fr-FR" sz="2400" b="1" i="1" dirty="0" err="1">
                <a:solidFill>
                  <a:schemeClr val="bg1">
                    <a:lumMod val="95000"/>
                    <a:lumOff val="5000"/>
                  </a:schemeClr>
                </a:solidFill>
              </a:rPr>
              <a:t>Canvas</a:t>
            </a:r>
            <a:r>
              <a:rPr lang="fr-FR" sz="2400" b="1" dirty="0">
                <a:solidFill>
                  <a:schemeClr val="bg1">
                    <a:lumMod val="95000"/>
                    <a:lumOff val="5000"/>
                  </a:schemeClr>
                </a:solidFill>
              </a:rPr>
              <a:t>, </a:t>
            </a:r>
            <a:r>
              <a:rPr lang="fr-FR" sz="2400" b="1" i="1" dirty="0">
                <a:solidFill>
                  <a:schemeClr val="bg1">
                    <a:lumMod val="95000"/>
                    <a:lumOff val="5000"/>
                  </a:schemeClr>
                </a:solidFill>
              </a:rPr>
              <a:t>Drag &amp; Drop</a:t>
            </a:r>
            <a:r>
              <a:rPr lang="fr-FR" sz="2400" b="1" dirty="0">
                <a:solidFill>
                  <a:schemeClr val="bg1">
                    <a:lumMod val="95000"/>
                    <a:lumOff val="5000"/>
                  </a:schemeClr>
                </a:solidFill>
              </a:rPr>
              <a:t>, </a:t>
            </a:r>
            <a:r>
              <a:rPr lang="fr-FR" sz="2400" b="1" i="1" dirty="0">
                <a:solidFill>
                  <a:schemeClr val="bg1">
                    <a:lumMod val="95000"/>
                    <a:lumOff val="5000"/>
                  </a:schemeClr>
                </a:solidFill>
              </a:rPr>
              <a:t>File</a:t>
            </a:r>
            <a:r>
              <a:rPr lang="fr-FR" sz="2400" b="1" dirty="0">
                <a:solidFill>
                  <a:schemeClr val="bg1">
                    <a:lumMod val="95000"/>
                    <a:lumOff val="5000"/>
                  </a:schemeClr>
                </a:solidFill>
              </a:rPr>
              <a:t> et </a:t>
            </a:r>
            <a:r>
              <a:rPr lang="fr-FR" sz="2400" b="1" i="1" dirty="0">
                <a:solidFill>
                  <a:schemeClr val="bg1">
                    <a:lumMod val="95000"/>
                    <a:lumOff val="5000"/>
                  </a:schemeClr>
                </a:solidFill>
              </a:rPr>
              <a:t>Audio/</a:t>
            </a:r>
            <a:r>
              <a:rPr lang="fr-FR" sz="2400" b="1" i="1" dirty="0" err="1">
                <a:solidFill>
                  <a:schemeClr val="bg1">
                    <a:lumMod val="95000"/>
                    <a:lumOff val="5000"/>
                  </a:schemeClr>
                </a:solidFill>
              </a:rPr>
              <a:t>Video</a:t>
            </a:r>
            <a:r>
              <a:rPr lang="fr-FR" sz="2400" b="1" dirty="0">
                <a:solidFill>
                  <a:schemeClr val="bg1">
                    <a:lumMod val="95000"/>
                    <a:lumOff val="5000"/>
                  </a:schemeClr>
                </a:solidFill>
              </a:rPr>
              <a:t>….</a:t>
            </a:r>
          </a:p>
        </p:txBody>
      </p:sp>
      <p:sp>
        <p:nvSpPr>
          <p:cNvPr id="7" name="Espace réservé du numéro de diapositive 8"/>
          <p:cNvSpPr>
            <a:spLocks noGrp="1"/>
          </p:cNvSpPr>
          <p:nvPr>
            <p:ph type="sldNum" sz="quarter" idx="12"/>
          </p:nvPr>
        </p:nvSpPr>
        <p:spPr>
          <a:xfrm>
            <a:off x="7467600" y="6243637"/>
            <a:ext cx="2133600" cy="457200"/>
          </a:xfrm>
        </p:spPr>
        <p:txBody>
          <a:bodyPr/>
          <a:lstStyle/>
          <a:p>
            <a:pPr>
              <a:defRPr/>
            </a:pPr>
            <a:fld id="{B24EFE1B-6CCA-4624-8AAF-835B5E880FB1}" type="slidenum">
              <a:rPr lang="fr-FR" altLang="en-US" smtClean="0"/>
              <a:pPr>
                <a:defRPr/>
              </a:pPr>
              <a:t>28</a:t>
            </a:fld>
            <a:endParaRPr lang="fr-FR" altLang="en-US" dirty="0"/>
          </a:p>
        </p:txBody>
      </p:sp>
    </p:spTree>
    <p:extLst>
      <p:ext uri="{BB962C8B-B14F-4D97-AF65-F5344CB8AC3E}">
        <p14:creationId xmlns:p14="http://schemas.microsoft.com/office/powerpoint/2010/main" val="2709705797"/>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t="-17000" r="-3000" b="-16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6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IV</a:t>
            </a:r>
            <a:endParaRPr lang="fr-FR" sz="8000" dirty="0">
              <a:solidFill>
                <a:schemeClr val="tx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a:latin typeface="Berlin Sans FB" pitchFamily="34" charset="0"/>
              </a:rPr>
              <a:t>Exemple d’application</a:t>
            </a:r>
            <a:endParaRPr lang="fr-FR" sz="5400" dirty="0">
              <a:latin typeface="Berlin Sans FB" pitchFamily="34" charset="0"/>
            </a:endParaRPr>
          </a:p>
        </p:txBody>
      </p:sp>
      <p:sp>
        <p:nvSpPr>
          <p:cNvPr id="31" name="Espace réservé du numéro de diapositive 8"/>
          <p:cNvSpPr>
            <a:spLocks noGrp="1"/>
          </p:cNvSpPr>
          <p:nvPr>
            <p:ph type="sldNum" sz="quarter" idx="12"/>
          </p:nvPr>
        </p:nvSpPr>
        <p:spPr>
          <a:xfrm>
            <a:off x="7467600" y="6243637"/>
            <a:ext cx="2133600" cy="457200"/>
          </a:xfrm>
        </p:spPr>
        <p:txBody>
          <a:bodyPr/>
          <a:lstStyle/>
          <a:p>
            <a:pPr>
              <a:defRPr/>
            </a:pPr>
            <a:fld id="{B24EFE1B-6CCA-4624-8AAF-835B5E880FB1}" type="slidenum">
              <a:rPr lang="fr-FR" altLang="en-US" smtClean="0"/>
              <a:pPr>
                <a:defRPr/>
              </a:pPr>
              <a:t>29</a:t>
            </a:fld>
            <a:endParaRPr lang="fr-FR" altLang="en-US" dirty="0"/>
          </a:p>
        </p:txBody>
      </p:sp>
    </p:spTree>
    <p:extLst>
      <p:ext uri="{BB962C8B-B14F-4D97-AF65-F5344CB8AC3E}">
        <p14:creationId xmlns:p14="http://schemas.microsoft.com/office/powerpoint/2010/main" val="452184616"/>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1841500" ty="-635000" sx="100000" sy="100000" flip="x" algn="tr"/>
        </a:blipFill>
        <a:effectLst/>
      </p:bgPr>
    </p:bg>
    <p:spTree>
      <p:nvGrpSpPr>
        <p:cNvPr id="1" name=""/>
        <p:cNvGrpSpPr/>
        <p:nvPr/>
      </p:nvGrpSpPr>
      <p:grpSpPr>
        <a:xfrm>
          <a:off x="0" y="0"/>
          <a:ext cx="0" cy="0"/>
          <a:chOff x="0" y="0"/>
          <a:chExt cx="0" cy="0"/>
        </a:xfrm>
      </p:grpSpPr>
      <p:sp>
        <p:nvSpPr>
          <p:cNvPr id="1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tx1">
              <a:alpha val="1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a:t>
            </a:r>
            <a:endParaRPr lang="fr-FR" sz="8000" dirty="0">
              <a:solidFill>
                <a:schemeClr val="tx1"/>
              </a:solidFill>
            </a:endParaRPr>
          </a:p>
        </p:txBody>
      </p:sp>
      <p:sp>
        <p:nvSpPr>
          <p:cNvPr id="16" name="ZoneTexte 15"/>
          <p:cNvSpPr txBox="1"/>
          <p:nvPr/>
        </p:nvSpPr>
        <p:spPr>
          <a:xfrm>
            <a:off x="1584103" y="291749"/>
            <a:ext cx="10607897" cy="923330"/>
          </a:xfrm>
          <a:prstGeom prst="rect">
            <a:avLst/>
          </a:prstGeom>
          <a:noFill/>
        </p:spPr>
        <p:txBody>
          <a:bodyPr wrap="square" rtlCol="0">
            <a:spAutoFit/>
          </a:bodyPr>
          <a:lstStyle/>
          <a:p>
            <a:r>
              <a:rPr lang="fr-FR" sz="5400" dirty="0" smtClean="0">
                <a:latin typeface="Berlin Sans FB" pitchFamily="34" charset="0"/>
              </a:rPr>
              <a:t> RIA : </a:t>
            </a:r>
            <a:r>
              <a:rPr lang="fr-FR" sz="4400" dirty="0" smtClean="0">
                <a:latin typeface="Berlin Sans FB" pitchFamily="34" charset="0"/>
              </a:rPr>
              <a:t>Que est </a:t>
            </a:r>
            <a:r>
              <a:rPr lang="fr-FR" sz="4400" dirty="0" smtClean="0">
                <a:latin typeface="Berlin Sans FB" pitchFamily="34" charset="0"/>
              </a:rPr>
              <a:t>ce que RIA ?</a:t>
            </a:r>
          </a:p>
        </p:txBody>
      </p:sp>
      <p:sp>
        <p:nvSpPr>
          <p:cNvPr id="5" name="ZoneTexte 4"/>
          <p:cNvSpPr txBox="1"/>
          <p:nvPr/>
        </p:nvSpPr>
        <p:spPr>
          <a:xfrm>
            <a:off x="502277" y="1893415"/>
            <a:ext cx="8976574" cy="3323987"/>
          </a:xfrm>
          <a:prstGeom prst="rect">
            <a:avLst/>
          </a:prstGeom>
          <a:noFill/>
        </p:spPr>
        <p:txBody>
          <a:bodyPr wrap="square" rtlCol="0">
            <a:spAutoFit/>
          </a:bodyPr>
          <a:lstStyle/>
          <a:p>
            <a:r>
              <a:rPr lang="fr-FR" sz="3000" dirty="0" smtClean="0"/>
              <a:t>Est une application Web qui propose une </a:t>
            </a:r>
            <a:r>
              <a:rPr lang="fr-FR" sz="3000" dirty="0"/>
              <a:t>interface utilisateur riche et </a:t>
            </a:r>
            <a:r>
              <a:rPr lang="fr-FR" sz="3000" dirty="0" smtClean="0"/>
              <a:t>très </a:t>
            </a:r>
            <a:r>
              <a:rPr lang="fr-FR" sz="3000" dirty="0" smtClean="0"/>
              <a:t>interactive, </a:t>
            </a:r>
            <a:r>
              <a:rPr lang="fr-FR" sz="3000" dirty="0" smtClean="0"/>
              <a:t>avec des caractéristiques similaires aux logiciels traditionnels installés sur un ordinateur.</a:t>
            </a:r>
          </a:p>
          <a:p>
            <a:r>
              <a:rPr lang="fr-FR" sz="3000" dirty="0" smtClean="0"/>
              <a:t> </a:t>
            </a:r>
          </a:p>
          <a:p>
            <a:pPr marL="457200" indent="-457200">
              <a:buFontTx/>
              <a:buChar char="-"/>
            </a:pPr>
            <a:r>
              <a:rPr lang="fr-FR" sz="3000" dirty="0" smtClean="0"/>
              <a:t>La dimension </a:t>
            </a:r>
            <a:r>
              <a:rPr lang="fr-FR" sz="3000" dirty="0"/>
              <a:t>interactive </a:t>
            </a:r>
          </a:p>
          <a:p>
            <a:pPr marL="457200" indent="-457200">
              <a:buFontTx/>
              <a:buChar char="-"/>
            </a:pPr>
            <a:r>
              <a:rPr lang="fr-FR" sz="3000" dirty="0" smtClean="0"/>
              <a:t>La </a:t>
            </a:r>
            <a:r>
              <a:rPr lang="fr-FR" sz="3000" dirty="0"/>
              <a:t>vitesse </a:t>
            </a:r>
            <a:r>
              <a:rPr lang="fr-FR" sz="3000" dirty="0" smtClean="0"/>
              <a:t>d'exécution</a:t>
            </a:r>
            <a:endParaRPr lang="fr-FR" sz="3000" dirty="0"/>
          </a:p>
        </p:txBody>
      </p:sp>
    </p:spTree>
    <p:extLst>
      <p:ext uri="{BB962C8B-B14F-4D97-AF65-F5344CB8AC3E}">
        <p14:creationId xmlns:p14="http://schemas.microsoft.com/office/powerpoint/2010/main" val="1828684566"/>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blip>
          <a:srcRect/>
          <a:tile tx="0" ty="508000" sx="100000" sy="100000" flip="none" algn="b"/>
        </a:blipFill>
        <a:effectLst/>
      </p:bgPr>
    </p:bg>
    <p:spTree>
      <p:nvGrpSpPr>
        <p:cNvPr id="1" name=""/>
        <p:cNvGrpSpPr/>
        <p:nvPr/>
      </p:nvGrpSpPr>
      <p:grpSpPr>
        <a:xfrm>
          <a:off x="0" y="0"/>
          <a:ext cx="0" cy="0"/>
          <a:chOff x="0" y="0"/>
          <a:chExt cx="0" cy="0"/>
        </a:xfrm>
      </p:grpSpPr>
      <p:sp>
        <p:nvSpPr>
          <p:cNvPr id="2" name="ZoneTexte 1"/>
          <p:cNvSpPr txBox="1"/>
          <p:nvPr/>
        </p:nvSpPr>
        <p:spPr>
          <a:xfrm>
            <a:off x="3846572" y="1805409"/>
            <a:ext cx="5220154" cy="2400657"/>
          </a:xfrm>
          <a:prstGeom prst="rect">
            <a:avLst/>
          </a:prstGeom>
          <a:noFill/>
        </p:spPr>
        <p:txBody>
          <a:bodyPr wrap="square" rtlCol="0">
            <a:spAutoFit/>
          </a:bodyPr>
          <a:lstStyle/>
          <a:p>
            <a:pPr>
              <a:lnSpc>
                <a:spcPts val="5000"/>
              </a:lnSpc>
            </a:pPr>
            <a:r>
              <a:rPr lang="fr-FR" sz="11000" b="1" dirty="0" smtClean="0">
                <a:solidFill>
                  <a:srgbClr val="FFFF4F"/>
                </a:solidFill>
                <a:latin typeface="Berlin Sans FB" pitchFamily="34" charset="0"/>
              </a:rPr>
              <a:t>MERCI</a:t>
            </a:r>
            <a:r>
              <a:rPr lang="fr-FR" sz="13800" b="1" dirty="0" smtClean="0">
                <a:solidFill>
                  <a:srgbClr val="FFFF4F"/>
                </a:solidFill>
                <a:latin typeface="Berlin Sans FB" pitchFamily="34" charset="0"/>
              </a:rPr>
              <a:t> </a:t>
            </a:r>
            <a:endParaRPr lang="fr-FR" sz="13800" b="1" dirty="0" smtClean="0">
              <a:solidFill>
                <a:srgbClr val="FFFF4F"/>
              </a:solidFill>
              <a:latin typeface="Berlin Sans FB" pitchFamily="34" charset="0"/>
            </a:endParaRPr>
          </a:p>
          <a:p>
            <a:pPr>
              <a:lnSpc>
                <a:spcPts val="10000"/>
              </a:lnSpc>
            </a:pPr>
            <a:r>
              <a:rPr lang="fr-FR" sz="12100" b="1" dirty="0" smtClean="0">
                <a:solidFill>
                  <a:srgbClr val="FFFF4F"/>
                </a:solidFill>
                <a:latin typeface="Berlin Sans FB" pitchFamily="34" charset="0"/>
              </a:rPr>
              <a:t>POUR</a:t>
            </a:r>
            <a:endParaRPr lang="fr-FR" sz="12100" b="1" dirty="0" smtClean="0">
              <a:solidFill>
                <a:srgbClr val="FFFF4F"/>
              </a:solidFill>
              <a:latin typeface="Berlin Sans FB" pitchFamily="34" charset="0"/>
            </a:endParaRPr>
          </a:p>
          <a:p>
            <a:pPr>
              <a:lnSpc>
                <a:spcPts val="3000"/>
              </a:lnSpc>
            </a:pPr>
            <a:r>
              <a:rPr lang="fr-FR" sz="6100" b="1" dirty="0" smtClean="0">
                <a:solidFill>
                  <a:srgbClr val="FFFF4F"/>
                </a:solidFill>
                <a:latin typeface="Berlin Sans FB" pitchFamily="34" charset="0"/>
              </a:rPr>
              <a:t>ATTENTION</a:t>
            </a:r>
            <a:endParaRPr lang="fr-FR" sz="6100" b="1" dirty="0">
              <a:solidFill>
                <a:srgbClr val="FFFF4F"/>
              </a:solidFill>
              <a:latin typeface="Berlin Sans FB" pitchFamily="34" charset="0"/>
            </a:endParaRPr>
          </a:p>
        </p:txBody>
      </p:sp>
    </p:spTree>
    <p:extLst>
      <p:ext uri="{BB962C8B-B14F-4D97-AF65-F5344CB8AC3E}">
        <p14:creationId xmlns:p14="http://schemas.microsoft.com/office/powerpoint/2010/main" val="1992497716"/>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1841500" ty="-635000" sx="100000" sy="100000" flip="x" algn="tr"/>
        </a:blipFill>
        <a:effectLst/>
      </p:bgPr>
    </p:bg>
    <p:spTree>
      <p:nvGrpSpPr>
        <p:cNvPr id="1" name=""/>
        <p:cNvGrpSpPr/>
        <p:nvPr/>
      </p:nvGrpSpPr>
      <p:grpSpPr>
        <a:xfrm>
          <a:off x="0" y="0"/>
          <a:ext cx="0" cy="0"/>
          <a:chOff x="0" y="0"/>
          <a:chExt cx="0" cy="0"/>
        </a:xfrm>
      </p:grpSpPr>
      <p:sp>
        <p:nvSpPr>
          <p:cNvPr id="4" name="ZoneTexte 3"/>
          <p:cNvSpPr txBox="1"/>
          <p:nvPr/>
        </p:nvSpPr>
        <p:spPr>
          <a:xfrm>
            <a:off x="1" y="3852904"/>
            <a:ext cx="12191999" cy="720710"/>
          </a:xfrm>
          <a:prstGeom prst="rect">
            <a:avLst/>
          </a:prstGeom>
          <a:noFill/>
        </p:spPr>
        <p:txBody>
          <a:bodyPr wrap="square" rtlCol="0">
            <a:spAutoFit/>
          </a:bodyPr>
          <a:lstStyle/>
          <a:p>
            <a:pPr algn="ctr">
              <a:lnSpc>
                <a:spcPts val="100"/>
              </a:lnSpc>
            </a:pPr>
            <a:r>
              <a:rPr lang="fr-FR" sz="25000" b="1" spc="-300" dirty="0" smtClean="0">
                <a:latin typeface="Trebuchet MS" pitchFamily="34" charset="0"/>
              </a:rPr>
              <a:t>RIA</a:t>
            </a:r>
          </a:p>
          <a:p>
            <a:pPr algn="ctr">
              <a:lnSpc>
                <a:spcPts val="4800"/>
              </a:lnSpc>
            </a:pPr>
            <a:r>
              <a:rPr lang="fr-FR" sz="4200" b="1" dirty="0" smtClean="0">
                <a:latin typeface="Candara" pitchFamily="34" charset="0"/>
              </a:rPr>
              <a:t>  </a:t>
            </a:r>
            <a:r>
              <a:rPr lang="fr-FR" sz="2000" b="1" dirty="0" smtClean="0">
                <a:latin typeface="Candara" pitchFamily="34" charset="0"/>
              </a:rPr>
              <a:t> </a:t>
            </a:r>
            <a:r>
              <a:rPr lang="fr-FR" sz="4200" b="1" dirty="0" smtClean="0">
                <a:latin typeface="Candara" pitchFamily="34" charset="0"/>
              </a:rPr>
              <a:t>JavaScript &amp; HTML5</a:t>
            </a:r>
          </a:p>
        </p:txBody>
      </p:sp>
      <p:sp>
        <p:nvSpPr>
          <p:cNvPr id="7" name="ZoneTexte 6"/>
          <p:cNvSpPr txBox="1"/>
          <p:nvPr/>
        </p:nvSpPr>
        <p:spPr>
          <a:xfrm>
            <a:off x="3297592" y="4727267"/>
            <a:ext cx="3158134" cy="1279838"/>
          </a:xfrm>
          <a:prstGeom prst="rect">
            <a:avLst/>
          </a:prstGeom>
          <a:noFill/>
        </p:spPr>
        <p:txBody>
          <a:bodyPr wrap="square" rtlCol="0">
            <a:spAutoFit/>
          </a:bodyPr>
          <a:lstStyle/>
          <a:p>
            <a:r>
              <a:rPr lang="fr-FR" sz="4800" b="1" dirty="0" smtClean="0">
                <a:latin typeface="Calibri" pitchFamily="34" charset="0"/>
                <a:ea typeface="Ebrima" pitchFamily="2" charset="0"/>
                <a:cs typeface="Calibri" pitchFamily="34" charset="0"/>
              </a:rPr>
              <a:t>Yassin</a:t>
            </a:r>
          </a:p>
          <a:p>
            <a:pPr>
              <a:lnSpc>
                <a:spcPts val="1500"/>
              </a:lnSpc>
            </a:pPr>
            <a:r>
              <a:rPr lang="fr-FR" sz="2400" dirty="0" smtClean="0">
                <a:solidFill>
                  <a:schemeClr val="tx1">
                    <a:lumMod val="75000"/>
                  </a:schemeClr>
                </a:solidFill>
                <a:latin typeface="Berlin Sans FB" pitchFamily="34" charset="0"/>
                <a:cs typeface="Calibri" pitchFamily="34" charset="0"/>
              </a:rPr>
              <a:t>BOUZID</a:t>
            </a:r>
            <a:endParaRPr lang="fr-FR" sz="2400" dirty="0">
              <a:solidFill>
                <a:schemeClr val="tx1">
                  <a:lumMod val="75000"/>
                </a:schemeClr>
              </a:solidFill>
              <a:latin typeface="Berlin Sans FB" pitchFamily="34" charset="0"/>
              <a:cs typeface="Calibri" pitchFamily="34" charset="0"/>
            </a:endParaRPr>
          </a:p>
          <a:p>
            <a:pPr>
              <a:lnSpc>
                <a:spcPts val="2000"/>
              </a:lnSpc>
            </a:pPr>
            <a:r>
              <a:rPr lang="fr-FR" dirty="0" smtClean="0">
                <a:solidFill>
                  <a:srgbClr val="002060"/>
                </a:solidFill>
              </a:rPr>
              <a:t>sassine@gmail.com</a:t>
            </a:r>
            <a:endParaRPr lang="fr-FR" dirty="0">
              <a:solidFill>
                <a:srgbClr val="002060"/>
              </a:solidFill>
            </a:endParaRPr>
          </a:p>
        </p:txBody>
      </p:sp>
      <p:sp>
        <p:nvSpPr>
          <p:cNvPr id="8" name="ZoneTexte 7"/>
          <p:cNvSpPr txBox="1"/>
          <p:nvPr/>
        </p:nvSpPr>
        <p:spPr>
          <a:xfrm>
            <a:off x="6096000" y="4727267"/>
            <a:ext cx="3105422" cy="1279838"/>
          </a:xfrm>
          <a:prstGeom prst="rect">
            <a:avLst/>
          </a:prstGeom>
          <a:noFill/>
        </p:spPr>
        <p:txBody>
          <a:bodyPr wrap="square" rtlCol="0">
            <a:spAutoFit/>
          </a:bodyPr>
          <a:lstStyle/>
          <a:p>
            <a:r>
              <a:rPr lang="fr-FR" sz="4800" b="1" dirty="0" smtClean="0">
                <a:latin typeface="Calibri" pitchFamily="34" charset="0"/>
                <a:ea typeface="Ebrima" pitchFamily="2" charset="0"/>
                <a:cs typeface="Calibri" pitchFamily="34" charset="0"/>
              </a:rPr>
              <a:t>Amine</a:t>
            </a:r>
          </a:p>
          <a:p>
            <a:pPr>
              <a:lnSpc>
                <a:spcPts val="1500"/>
              </a:lnSpc>
            </a:pPr>
            <a:r>
              <a:rPr lang="fr-FR" sz="2400" dirty="0" smtClean="0">
                <a:solidFill>
                  <a:schemeClr val="tx1">
                    <a:lumMod val="75000"/>
                  </a:schemeClr>
                </a:solidFill>
                <a:latin typeface="Berlin Sans FB" pitchFamily="34" charset="0"/>
                <a:cs typeface="Calibri" pitchFamily="34" charset="0"/>
              </a:rPr>
              <a:t>EL KHAMLICHI</a:t>
            </a:r>
            <a:endParaRPr lang="fr-FR" sz="2400" dirty="0">
              <a:solidFill>
                <a:schemeClr val="tx1">
                  <a:lumMod val="75000"/>
                </a:schemeClr>
              </a:solidFill>
              <a:latin typeface="Berlin Sans FB" pitchFamily="34" charset="0"/>
              <a:cs typeface="Calibri" pitchFamily="34" charset="0"/>
            </a:endParaRPr>
          </a:p>
          <a:p>
            <a:pPr>
              <a:lnSpc>
                <a:spcPts val="2000"/>
              </a:lnSpc>
            </a:pPr>
            <a:r>
              <a:rPr lang="fr-FR" dirty="0" smtClean="0">
                <a:solidFill>
                  <a:srgbClr val="002060"/>
                </a:solidFill>
              </a:rPr>
              <a:t>boukhari@gmail.com</a:t>
            </a:r>
            <a:endParaRPr lang="fr-FR" dirty="0">
              <a:solidFill>
                <a:srgbClr val="002060"/>
              </a:solidFill>
            </a:endParaRPr>
          </a:p>
        </p:txBody>
      </p:sp>
      <p:sp>
        <p:nvSpPr>
          <p:cNvPr id="9" name="Rectangle 25"/>
          <p:cNvSpPr/>
          <p:nvPr/>
        </p:nvSpPr>
        <p:spPr>
          <a:xfrm>
            <a:off x="398501" y="-12879"/>
            <a:ext cx="1081826" cy="1223493"/>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gradFill>
            <a:gsLst>
              <a:gs pos="0">
                <a:schemeClr val="tx1">
                  <a:lumMod val="95000"/>
                  <a:alpha val="32000"/>
                </a:schemeClr>
              </a:gs>
              <a:gs pos="100000">
                <a:schemeClr val="tx1">
                  <a:lumMod val="65000"/>
                  <a:alpha val="22000"/>
                </a:schemeClr>
              </a:gs>
            </a:gsLst>
          </a:gradFill>
          <a:ln>
            <a:noFill/>
          </a:ln>
        </p:spPr>
        <p:style>
          <a:lnRef idx="1">
            <a:schemeClr val="accent6"/>
          </a:lnRef>
          <a:fillRef idx="3">
            <a:schemeClr val="accent6"/>
          </a:fillRef>
          <a:effectRef idx="2">
            <a:schemeClr val="accent6"/>
          </a:effectRef>
          <a:fontRef idx="minor">
            <a:schemeClr val="lt1"/>
          </a:fontRef>
        </p:style>
        <p:txBody>
          <a:bodyPr rtlCol="0" anchor="ctr"/>
          <a:lstStyle/>
          <a:p>
            <a:endParaRPr lang="fr-FR" sz="1400" b="1" i="1" dirty="0" smtClean="0">
              <a:solidFill>
                <a:schemeClr val="tx1"/>
              </a:solidFill>
              <a:latin typeface="Calibri" pitchFamily="34" charset="0"/>
              <a:cs typeface="Calibri" pitchFamily="34" charset="0"/>
            </a:endParaRPr>
          </a:p>
          <a:p>
            <a:r>
              <a:rPr lang="fr-FR" sz="3600" b="1" i="1" dirty="0" err="1" smtClean="0">
                <a:solidFill>
                  <a:schemeClr val="tx1"/>
                </a:solidFill>
                <a:latin typeface="Calibri" pitchFamily="34" charset="0"/>
                <a:cs typeface="Calibri" pitchFamily="34" charset="0"/>
              </a:rPr>
              <a:t>e</a:t>
            </a:r>
            <a:r>
              <a:rPr lang="fr-FR" sz="2800" b="1" dirty="0" err="1" smtClean="0">
                <a:solidFill>
                  <a:schemeClr val="tx1"/>
                </a:solidFill>
                <a:latin typeface="Calibri" pitchFamily="34" charset="0"/>
                <a:cs typeface="Calibri" pitchFamily="34" charset="0"/>
              </a:rPr>
              <a:t>NSA</a:t>
            </a:r>
            <a:endParaRPr lang="fr-FR" sz="2800" b="1" dirty="0">
              <a:solidFill>
                <a:schemeClr val="tx1"/>
              </a:solidFill>
              <a:latin typeface="Calibri" pitchFamily="34" charset="0"/>
              <a:cs typeface="Calibri" pitchFamily="34" charset="0"/>
            </a:endParaRPr>
          </a:p>
          <a:p>
            <a:pPr>
              <a:lnSpc>
                <a:spcPts val="1600"/>
              </a:lnSpc>
            </a:pPr>
            <a:r>
              <a:rPr lang="fr-FR" sz="2000" b="1" dirty="0">
                <a:solidFill>
                  <a:schemeClr val="tx1"/>
                </a:solidFill>
                <a:latin typeface="Calibri" pitchFamily="34" charset="0"/>
                <a:cs typeface="Calibri" pitchFamily="34" charset="0"/>
              </a:rPr>
              <a:t>Tétouan</a:t>
            </a:r>
          </a:p>
          <a:p>
            <a:pPr algn="ctr"/>
            <a:endParaRPr lang="fr-FR" dirty="0">
              <a:solidFill>
                <a:schemeClr val="tx1"/>
              </a:solidFill>
            </a:endParaRPr>
          </a:p>
        </p:txBody>
      </p:sp>
      <p:sp>
        <p:nvSpPr>
          <p:cNvPr id="10" name="ZoneTexte 9"/>
          <p:cNvSpPr txBox="1"/>
          <p:nvPr/>
        </p:nvSpPr>
        <p:spPr>
          <a:xfrm>
            <a:off x="179291" y="4727174"/>
            <a:ext cx="3158134" cy="1279838"/>
          </a:xfrm>
          <a:prstGeom prst="rect">
            <a:avLst/>
          </a:prstGeom>
          <a:noFill/>
        </p:spPr>
        <p:txBody>
          <a:bodyPr wrap="square" rtlCol="0">
            <a:spAutoFit/>
          </a:bodyPr>
          <a:lstStyle/>
          <a:p>
            <a:r>
              <a:rPr lang="fr-FR" sz="4800" b="1" dirty="0" smtClean="0">
                <a:latin typeface="Calibri" pitchFamily="34" charset="0"/>
                <a:ea typeface="Ebrima" pitchFamily="2" charset="0"/>
                <a:cs typeface="Calibri" pitchFamily="34" charset="0"/>
              </a:rPr>
              <a:t>Karim</a:t>
            </a:r>
          </a:p>
          <a:p>
            <a:pPr>
              <a:lnSpc>
                <a:spcPts val="1500"/>
              </a:lnSpc>
            </a:pPr>
            <a:r>
              <a:rPr lang="fr-FR" sz="2400" dirty="0" smtClean="0">
                <a:solidFill>
                  <a:schemeClr val="tx1">
                    <a:lumMod val="75000"/>
                  </a:schemeClr>
                </a:solidFill>
                <a:latin typeface="Berlin Sans FB" pitchFamily="34" charset="0"/>
                <a:cs typeface="Calibri" pitchFamily="34" charset="0"/>
              </a:rPr>
              <a:t>EL MADHOUN</a:t>
            </a:r>
            <a:endParaRPr lang="fr-FR" sz="2400" dirty="0">
              <a:solidFill>
                <a:schemeClr val="tx1">
                  <a:lumMod val="75000"/>
                </a:schemeClr>
              </a:solidFill>
              <a:latin typeface="Berlin Sans FB" pitchFamily="34" charset="0"/>
              <a:cs typeface="Calibri" pitchFamily="34" charset="0"/>
            </a:endParaRPr>
          </a:p>
          <a:p>
            <a:pPr>
              <a:lnSpc>
                <a:spcPts val="2000"/>
              </a:lnSpc>
            </a:pPr>
            <a:r>
              <a:rPr lang="fr-FR" dirty="0" smtClean="0">
                <a:solidFill>
                  <a:srgbClr val="002060"/>
                </a:solidFill>
              </a:rPr>
              <a:t>el.medhoon@gmail.com</a:t>
            </a:r>
            <a:endParaRPr lang="fr-FR" dirty="0">
              <a:solidFill>
                <a:srgbClr val="002060"/>
              </a:solidFill>
            </a:endParaRPr>
          </a:p>
        </p:txBody>
      </p:sp>
      <p:sp>
        <p:nvSpPr>
          <p:cNvPr id="11" name="ZoneTexte 10"/>
          <p:cNvSpPr txBox="1"/>
          <p:nvPr/>
        </p:nvSpPr>
        <p:spPr>
          <a:xfrm>
            <a:off x="234390" y="4345200"/>
            <a:ext cx="3528810" cy="461665"/>
          </a:xfrm>
          <a:prstGeom prst="rect">
            <a:avLst/>
          </a:prstGeom>
          <a:noFill/>
        </p:spPr>
        <p:txBody>
          <a:bodyPr wrap="square" rtlCol="0">
            <a:spAutoFit/>
          </a:bodyPr>
          <a:lstStyle/>
          <a:p>
            <a:r>
              <a:rPr lang="fr-FR" sz="2400" dirty="0" smtClean="0">
                <a:solidFill>
                  <a:schemeClr val="accent6">
                    <a:lumMod val="20000"/>
                    <a:lumOff val="80000"/>
                  </a:schemeClr>
                </a:solidFill>
              </a:rPr>
              <a:t>Présentée par :</a:t>
            </a:r>
            <a:endParaRPr lang="fr-FR" sz="2400" dirty="0">
              <a:solidFill>
                <a:schemeClr val="accent6">
                  <a:lumMod val="20000"/>
                  <a:lumOff val="80000"/>
                </a:schemeClr>
              </a:solidFill>
            </a:endParaRPr>
          </a:p>
        </p:txBody>
      </p:sp>
    </p:spTree>
    <p:extLst>
      <p:ext uri="{BB962C8B-B14F-4D97-AF65-F5344CB8AC3E}">
        <p14:creationId xmlns:p14="http://schemas.microsoft.com/office/powerpoint/2010/main" val="3712608043"/>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20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20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wipe(left)">
                                      <p:cBhvr>
                                        <p:cTn id="14" dur="500"/>
                                        <p:tgtEl>
                                          <p:spTgt spid="7">
                                            <p:txEl>
                                              <p:pRg st="1" end="1"/>
                                            </p:txEl>
                                          </p:spTgt>
                                        </p:tgtEl>
                                      </p:cBhvr>
                                    </p:animEffect>
                                  </p:childTnLst>
                                </p:cTn>
                              </p:par>
                              <p:par>
                                <p:cTn id="15" presetID="22" presetClass="entr" presetSubtype="8" fill="hold" grpId="0" nodeType="withEffect">
                                  <p:stCondLst>
                                    <p:cond delay="20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par>
                                <p:cTn id="18" presetID="22" presetClass="entr" presetSubtype="8" fill="hold" grpId="0" nodeType="withEffect">
                                  <p:stCondLst>
                                    <p:cond delay="20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wipe(left)">
                                      <p:cBhvr>
                                        <p:cTn id="20" dur="500"/>
                                        <p:tgtEl>
                                          <p:spTgt spid="8">
                                            <p:txEl>
                                              <p:pRg st="0" end="0"/>
                                            </p:txEl>
                                          </p:spTgt>
                                        </p:tgtEl>
                                      </p:cBhvr>
                                    </p:animEffect>
                                  </p:childTnLst>
                                </p:cTn>
                              </p:par>
                              <p:par>
                                <p:cTn id="21" presetID="22" presetClass="entr" presetSubtype="8" fill="hold" grpId="0" nodeType="withEffect">
                                  <p:stCondLst>
                                    <p:cond delay="20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wipe(left)">
                                      <p:cBhvr>
                                        <p:cTn id="23" dur="500"/>
                                        <p:tgtEl>
                                          <p:spTgt spid="8">
                                            <p:txEl>
                                              <p:pRg st="1" end="1"/>
                                            </p:txEl>
                                          </p:spTgt>
                                        </p:tgtEl>
                                      </p:cBhvr>
                                    </p:animEffect>
                                  </p:childTnLst>
                                </p:cTn>
                              </p:par>
                              <p:par>
                                <p:cTn id="24" presetID="22" presetClass="entr" presetSubtype="8" fill="hold" grpId="0" nodeType="withEffect">
                                  <p:stCondLst>
                                    <p:cond delay="20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wipe(left)">
                                      <p:cBhvr>
                                        <p:cTn id="26" dur="500"/>
                                        <p:tgtEl>
                                          <p:spTgt spid="8">
                                            <p:txEl>
                                              <p:pRg st="2" end="2"/>
                                            </p:txEl>
                                          </p:spTgt>
                                        </p:tgtEl>
                                      </p:cBhvr>
                                    </p:animEffect>
                                  </p:childTnLst>
                                </p:cTn>
                              </p:par>
                              <p:par>
                                <p:cTn id="27" presetID="22" presetClass="entr" presetSubtype="8" fill="hold" grpId="0" nodeType="withEffect">
                                  <p:stCondLst>
                                    <p:cond delay="20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500"/>
                                        <p:tgtEl>
                                          <p:spTgt spid="10">
                                            <p:txEl>
                                              <p:pRg st="0" end="0"/>
                                            </p:txEl>
                                          </p:spTgt>
                                        </p:tgtEl>
                                      </p:cBhvr>
                                    </p:animEffect>
                                  </p:childTnLst>
                                </p:cTn>
                              </p:par>
                              <p:par>
                                <p:cTn id="30" presetID="22" presetClass="entr" presetSubtype="8" fill="hold" grpId="0" nodeType="withEffect">
                                  <p:stCondLst>
                                    <p:cond delay="20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wipe(left)">
                                      <p:cBhvr>
                                        <p:cTn id="32" dur="500"/>
                                        <p:tgtEl>
                                          <p:spTgt spid="10">
                                            <p:txEl>
                                              <p:pRg st="1" end="1"/>
                                            </p:txEl>
                                          </p:spTgt>
                                        </p:tgtEl>
                                      </p:cBhvr>
                                    </p:animEffect>
                                  </p:childTnLst>
                                </p:cTn>
                              </p:par>
                              <p:par>
                                <p:cTn id="33" presetID="22" presetClass="entr" presetSubtype="8" fill="hold" grpId="0" nodeType="withEffect">
                                  <p:stCondLst>
                                    <p:cond delay="200"/>
                                  </p:stCondLst>
                                  <p:childTnLst>
                                    <p:set>
                                      <p:cBhvr>
                                        <p:cTn id="34" dur="1" fill="hold">
                                          <p:stCondLst>
                                            <p:cond delay="0"/>
                                          </p:stCondLst>
                                        </p:cTn>
                                        <p:tgtEl>
                                          <p:spTgt spid="10">
                                            <p:txEl>
                                              <p:pRg st="2" end="2"/>
                                            </p:txEl>
                                          </p:spTgt>
                                        </p:tgtEl>
                                        <p:attrNameLst>
                                          <p:attrName>style.visibility</p:attrName>
                                        </p:attrNameLst>
                                      </p:cBhvr>
                                      <p:to>
                                        <p:strVal val="visible"/>
                                      </p:to>
                                    </p:set>
                                    <p:animEffect transition="in" filter="wipe(left)">
                                      <p:cBhvr>
                                        <p:cTn id="3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10"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tx1">
              <a:alpha val="1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a:t>
            </a:r>
            <a:endParaRPr lang="fr-FR" sz="8000" dirty="0">
              <a:solidFill>
                <a:schemeClr val="tx1"/>
              </a:solidFill>
            </a:endParaRPr>
          </a:p>
        </p:txBody>
      </p:sp>
      <p:sp>
        <p:nvSpPr>
          <p:cNvPr id="7" name="Rectangle 6"/>
          <p:cNvSpPr/>
          <p:nvPr/>
        </p:nvSpPr>
        <p:spPr>
          <a:xfrm>
            <a:off x="502277" y="2330454"/>
            <a:ext cx="11165982" cy="3539430"/>
          </a:xfrm>
          <a:prstGeom prst="rect">
            <a:avLst/>
          </a:prstGeom>
        </p:spPr>
        <p:txBody>
          <a:bodyPr wrap="square">
            <a:spAutoFit/>
          </a:bodyPr>
          <a:lstStyle/>
          <a:p>
            <a:r>
              <a:rPr lang="fr-FR" sz="3200" b="1" dirty="0" smtClean="0"/>
              <a:t>O</a:t>
            </a:r>
            <a:r>
              <a:rPr lang="fr-FR" sz="3200" b="1" dirty="0" smtClean="0"/>
              <a:t>ptimiser </a:t>
            </a:r>
            <a:r>
              <a:rPr lang="fr-FR" sz="3200" b="1" dirty="0"/>
              <a:t>la bande passante </a:t>
            </a:r>
            <a:r>
              <a:rPr lang="fr-FR" sz="3200" dirty="0"/>
              <a:t>:</a:t>
            </a:r>
          </a:p>
          <a:p>
            <a:endParaRPr lang="fr-FR" sz="3200" dirty="0" smtClean="0"/>
          </a:p>
          <a:p>
            <a:pPr marL="457200" indent="-457200">
              <a:buFontTx/>
              <a:buChar char="-"/>
            </a:pPr>
            <a:r>
              <a:rPr lang="fr-FR" sz="3200" dirty="0" smtClean="0"/>
              <a:t>Une </a:t>
            </a:r>
            <a:r>
              <a:rPr lang="fr-FR" sz="3200" dirty="0"/>
              <a:t>partie de la charge serveur peut être transposée sur le </a:t>
            </a:r>
            <a:r>
              <a:rPr lang="fr-FR" sz="3200" dirty="0" smtClean="0"/>
              <a:t>client.</a:t>
            </a:r>
            <a:endParaRPr lang="fr-FR" sz="3200" dirty="0"/>
          </a:p>
          <a:p>
            <a:pPr marL="457200" indent="-457200">
              <a:buFontTx/>
              <a:buChar char="-"/>
            </a:pPr>
            <a:r>
              <a:rPr lang="fr-FR" sz="3200" dirty="0" smtClean="0"/>
              <a:t>Seules </a:t>
            </a:r>
            <a:r>
              <a:rPr lang="fr-FR" sz="3200" dirty="0"/>
              <a:t>les données modifiées sont transférées entre le client et le </a:t>
            </a:r>
            <a:r>
              <a:rPr lang="fr-FR" sz="3200" dirty="0" smtClean="0"/>
              <a:t>serveur.</a:t>
            </a:r>
          </a:p>
          <a:p>
            <a:pPr marL="457200" indent="-457200">
              <a:buFontTx/>
              <a:buChar char="-"/>
            </a:pPr>
            <a:r>
              <a:rPr lang="fr-FR" sz="3200" dirty="0" smtClean="0"/>
              <a:t>Il </a:t>
            </a:r>
            <a:r>
              <a:rPr lang="fr-FR" sz="3200" dirty="0"/>
              <a:t>est possible de travailler en mode déconnecté.</a:t>
            </a:r>
          </a:p>
        </p:txBody>
      </p:sp>
      <p:sp>
        <p:nvSpPr>
          <p:cNvPr id="8" name="ZoneTexte 7"/>
          <p:cNvSpPr txBox="1"/>
          <p:nvPr/>
        </p:nvSpPr>
        <p:spPr>
          <a:xfrm>
            <a:off x="1584102" y="296212"/>
            <a:ext cx="10607897" cy="923330"/>
          </a:xfrm>
          <a:prstGeom prst="rect">
            <a:avLst/>
          </a:prstGeom>
          <a:noFill/>
        </p:spPr>
        <p:txBody>
          <a:bodyPr wrap="square" rtlCol="0">
            <a:spAutoFit/>
          </a:bodyPr>
          <a:lstStyle/>
          <a:p>
            <a:r>
              <a:rPr lang="fr-FR" sz="5400" dirty="0" smtClean="0">
                <a:latin typeface="Berlin Sans FB" pitchFamily="34" charset="0"/>
              </a:rPr>
              <a:t> RIA : </a:t>
            </a:r>
            <a:r>
              <a:rPr lang="fr-FR" sz="4400" dirty="0" smtClean="0">
                <a:latin typeface="Berlin Sans FB" pitchFamily="34" charset="0"/>
              </a:rPr>
              <a:t>Objectifs</a:t>
            </a:r>
            <a:endParaRPr lang="fr-FR" sz="5400" dirty="0" smtClean="0">
              <a:latin typeface="Berlin Sans FB" pitchFamily="34" charset="0"/>
            </a:endParaRPr>
          </a:p>
        </p:txBody>
      </p:sp>
    </p:spTree>
    <p:extLst>
      <p:ext uri="{BB962C8B-B14F-4D97-AF65-F5344CB8AC3E}">
        <p14:creationId xmlns:p14="http://schemas.microsoft.com/office/powerpoint/2010/main" val="56934626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a:latin typeface="Berlin Sans FB" pitchFamily="34" charset="0"/>
              </a:rPr>
              <a:t> RIA : </a:t>
            </a:r>
            <a:r>
              <a:rPr lang="fr-FR" sz="4400" dirty="0" smtClean="0">
                <a:latin typeface="Berlin Sans FB" pitchFamily="34" charset="0"/>
              </a:rPr>
              <a:t>Techniques</a:t>
            </a:r>
            <a:endParaRPr lang="fr-FR" sz="4400" dirty="0">
              <a:latin typeface="Berlin Sans FB" pitchFamily="34" charset="0"/>
            </a:endParaRPr>
          </a:p>
        </p:txBody>
      </p:sp>
      <p:sp>
        <p:nvSpPr>
          <p:cNvPr id="4"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tx1">
              <a:alpha val="1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a:t>
            </a:r>
            <a:endParaRPr lang="fr-FR" sz="8000" dirty="0">
              <a:solidFill>
                <a:schemeClr val="tx1"/>
              </a:solidFill>
            </a:endParaRPr>
          </a:p>
        </p:txBody>
      </p:sp>
      <p:sp>
        <p:nvSpPr>
          <p:cNvPr id="9" name="Rectangle 8"/>
          <p:cNvSpPr/>
          <p:nvPr/>
        </p:nvSpPr>
        <p:spPr>
          <a:xfrm>
            <a:off x="502277" y="1511818"/>
            <a:ext cx="11689724" cy="4893647"/>
          </a:xfrm>
          <a:prstGeom prst="rect">
            <a:avLst/>
          </a:prstGeom>
        </p:spPr>
        <p:txBody>
          <a:bodyPr wrap="square">
            <a:spAutoFit/>
          </a:bodyPr>
          <a:lstStyle/>
          <a:p>
            <a:pPr marL="457200" indent="-457200">
              <a:buFont typeface="Arial" pitchFamily="34" charset="0"/>
              <a:buChar char="•"/>
            </a:pPr>
            <a:r>
              <a:rPr lang="fr-FR" sz="2800" b="1" i="1" dirty="0" smtClean="0"/>
              <a:t>Mode </a:t>
            </a:r>
            <a:r>
              <a:rPr lang="fr-FR" sz="2800" b="1" i="1" dirty="0"/>
              <a:t>asynchrone</a:t>
            </a:r>
          </a:p>
          <a:p>
            <a:r>
              <a:rPr lang="fr-FR" sz="2400" dirty="0" smtClean="0"/>
              <a:t>Rendre la </a:t>
            </a:r>
            <a:r>
              <a:rPr lang="fr-FR" sz="2400" dirty="0"/>
              <a:t>main à l'utilisateur sans attendre la réponse du </a:t>
            </a:r>
            <a:r>
              <a:rPr lang="fr-FR" sz="2400" dirty="0" smtClean="0"/>
              <a:t>serveur.</a:t>
            </a:r>
          </a:p>
          <a:p>
            <a:pPr marL="457200" indent="-457200">
              <a:buFont typeface="Arial" pitchFamily="34" charset="0"/>
              <a:buChar char="•"/>
            </a:pPr>
            <a:r>
              <a:rPr lang="fr-FR" sz="2800" b="1" i="1" dirty="0" err="1" smtClean="0"/>
              <a:t>Sandbox</a:t>
            </a:r>
            <a:endParaRPr lang="fr-FR" sz="2800" b="1" i="1" dirty="0"/>
          </a:p>
          <a:p>
            <a:r>
              <a:rPr lang="fr-FR" sz="2400" dirty="0"/>
              <a:t>U</a:t>
            </a:r>
            <a:r>
              <a:rPr lang="fr-FR" sz="2400" dirty="0" smtClean="0"/>
              <a:t>n </a:t>
            </a:r>
            <a:r>
              <a:rPr lang="fr-FR" sz="2400" dirty="0"/>
              <a:t>environnement </a:t>
            </a:r>
            <a:r>
              <a:rPr lang="fr-FR" sz="2400" dirty="0" smtClean="0"/>
              <a:t>d'exécution utilisé pour </a:t>
            </a:r>
            <a:r>
              <a:rPr lang="fr-FR" sz="2400" dirty="0"/>
              <a:t>effectuer des tests. </a:t>
            </a:r>
            <a:endParaRPr lang="fr-FR" sz="2400" dirty="0" smtClean="0"/>
          </a:p>
          <a:p>
            <a:pPr marL="457200" indent="-457200">
              <a:buFont typeface="Arial" pitchFamily="34" charset="0"/>
              <a:buChar char="•"/>
            </a:pPr>
            <a:r>
              <a:rPr lang="fr-FR" sz="2800" b="1" i="1" dirty="0" smtClean="0"/>
              <a:t>Mode </a:t>
            </a:r>
            <a:r>
              <a:rPr lang="fr-FR" sz="2800" b="1" i="1" dirty="0"/>
              <a:t>déconnecté</a:t>
            </a:r>
          </a:p>
          <a:p>
            <a:r>
              <a:rPr lang="fr-FR" sz="2400" dirty="0" smtClean="0"/>
              <a:t>Permet de continuer le fonctionnement </a:t>
            </a:r>
            <a:r>
              <a:rPr lang="fr-FR" sz="2400" dirty="0"/>
              <a:t>après </a:t>
            </a:r>
            <a:r>
              <a:rPr lang="fr-FR" sz="2400" dirty="0" smtClean="0"/>
              <a:t>la déconnexion </a:t>
            </a:r>
            <a:r>
              <a:rPr lang="fr-FR" sz="2400" dirty="0"/>
              <a:t>à </a:t>
            </a:r>
            <a:r>
              <a:rPr lang="fr-FR" sz="2400" dirty="0" smtClean="0"/>
              <a:t>l’Internet</a:t>
            </a:r>
          </a:p>
          <a:p>
            <a:pPr marL="457200" indent="-457200">
              <a:buFont typeface="Arial" pitchFamily="34" charset="0"/>
              <a:buChar char="•"/>
            </a:pPr>
            <a:r>
              <a:rPr lang="fr-FR" sz="2800" b="1" i="1" dirty="0" smtClean="0"/>
              <a:t>Pages </a:t>
            </a:r>
            <a:r>
              <a:rPr lang="fr-FR" sz="2800" b="1" i="1" dirty="0"/>
              <a:t>dynamiques</a:t>
            </a:r>
          </a:p>
          <a:p>
            <a:r>
              <a:rPr lang="fr-FR" sz="2400" dirty="0" smtClean="0"/>
              <a:t>Ajax </a:t>
            </a:r>
            <a:r>
              <a:rPr lang="fr-FR" sz="2400" dirty="0"/>
              <a:t>qui comprend JavaScript, DOM, </a:t>
            </a:r>
            <a:r>
              <a:rPr lang="fr-FR" sz="2400" dirty="0" smtClean="0"/>
              <a:t>CSS.</a:t>
            </a:r>
            <a:endParaRPr lang="fr-FR" sz="2400" dirty="0"/>
          </a:p>
          <a:p>
            <a:pPr marL="457200" indent="-457200">
              <a:buFont typeface="Arial" pitchFamily="34" charset="0"/>
              <a:buChar char="•"/>
            </a:pPr>
            <a:r>
              <a:rPr lang="fr-FR" sz="2800" b="1" i="1" dirty="0"/>
              <a:t>Services Web</a:t>
            </a:r>
          </a:p>
          <a:p>
            <a:r>
              <a:rPr lang="fr-FR" sz="2400" dirty="0"/>
              <a:t>A</a:t>
            </a:r>
            <a:r>
              <a:rPr lang="fr-FR" sz="2400" dirty="0" smtClean="0"/>
              <a:t>ccomplir </a:t>
            </a:r>
            <a:r>
              <a:rPr lang="fr-FR" sz="2400" dirty="0"/>
              <a:t>l</a:t>
            </a:r>
            <a:r>
              <a:rPr lang="fr-FR" sz="2400" dirty="0" smtClean="0"/>
              <a:t>es </a:t>
            </a:r>
            <a:r>
              <a:rPr lang="fr-FR" sz="2400" dirty="0"/>
              <a:t>traitements ou </a:t>
            </a:r>
            <a:r>
              <a:rPr lang="fr-FR" sz="2400" dirty="0" smtClean="0"/>
              <a:t>fournir </a:t>
            </a:r>
            <a:r>
              <a:rPr lang="fr-FR" sz="2400" dirty="0"/>
              <a:t>des informations </a:t>
            </a:r>
            <a:r>
              <a:rPr lang="fr-FR" sz="2400" dirty="0" smtClean="0"/>
              <a:t>spécifiques.</a:t>
            </a:r>
          </a:p>
          <a:p>
            <a:pPr marL="457200" indent="-457200">
              <a:buFont typeface="Arial" pitchFamily="34" charset="0"/>
              <a:buChar char="•"/>
            </a:pPr>
            <a:r>
              <a:rPr lang="fr-FR" sz="2800" b="1" i="1" dirty="0" err="1"/>
              <a:t>Frameworks</a:t>
            </a:r>
            <a:endParaRPr lang="fr-FR" sz="2800" b="1" i="1" dirty="0"/>
          </a:p>
          <a:p>
            <a:r>
              <a:rPr lang="fr-FR" sz="2400" dirty="0"/>
              <a:t>la machine virtuelle Java, .NET, le flash </a:t>
            </a:r>
            <a:r>
              <a:rPr lang="fr-FR" sz="2400" dirty="0" err="1"/>
              <a:t>player</a:t>
            </a:r>
            <a:r>
              <a:rPr lang="fr-FR" sz="2400" dirty="0"/>
              <a:t> etc</a:t>
            </a:r>
            <a:r>
              <a:rPr lang="fr-FR" sz="2400" dirty="0" smtClean="0"/>
              <a:t>...</a:t>
            </a:r>
            <a:endParaRPr lang="fr-FR" sz="2400" dirty="0"/>
          </a:p>
        </p:txBody>
      </p:sp>
    </p:spTree>
    <p:extLst>
      <p:ext uri="{BB962C8B-B14F-4D97-AF65-F5344CB8AC3E}">
        <p14:creationId xmlns:p14="http://schemas.microsoft.com/office/powerpoint/2010/main" val="275965095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t="-45000" r="-12000" b="-9000"/>
          </a:stretch>
        </a:blipFill>
        <a:effectLst/>
      </p:bgPr>
    </p:bg>
    <p:spTree>
      <p:nvGrpSpPr>
        <p:cNvPr id="1" name=""/>
        <p:cNvGrpSpPr/>
        <p:nvPr/>
      </p:nvGrpSpPr>
      <p:grpSpPr>
        <a:xfrm>
          <a:off x="0" y="0"/>
          <a:ext cx="0" cy="0"/>
          <a:chOff x="0" y="0"/>
          <a:chExt cx="0" cy="0"/>
        </a:xfrm>
      </p:grpSpPr>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a:latin typeface="Berlin Sans FB" pitchFamily="34" charset="0"/>
              </a:rPr>
              <a:t> RIA : </a:t>
            </a:r>
            <a:r>
              <a:rPr lang="fr-FR" sz="4400" dirty="0" smtClean="0">
                <a:latin typeface="Berlin Sans FB" pitchFamily="34" charset="0"/>
              </a:rPr>
              <a:t>Avantages</a:t>
            </a:r>
            <a:endParaRPr lang="fr-FR" sz="5400" dirty="0">
              <a:latin typeface="Berlin Sans FB" pitchFamily="34" charset="0"/>
            </a:endParaRPr>
          </a:p>
        </p:txBody>
      </p:sp>
      <p:sp>
        <p:nvSpPr>
          <p:cNvPr id="2" name="Rectangle 1"/>
          <p:cNvSpPr/>
          <p:nvPr/>
        </p:nvSpPr>
        <p:spPr>
          <a:xfrm>
            <a:off x="510862" y="1414710"/>
            <a:ext cx="9921025" cy="3970318"/>
          </a:xfrm>
          <a:prstGeom prst="rect">
            <a:avLst/>
          </a:prstGeom>
        </p:spPr>
        <p:txBody>
          <a:bodyPr wrap="square">
            <a:spAutoFit/>
          </a:bodyPr>
          <a:lstStyle/>
          <a:p>
            <a:pPr marL="285750" indent="-285750">
              <a:buFontTx/>
              <a:buChar char="-"/>
            </a:pPr>
            <a:endParaRPr lang="fr-FR" sz="2800" b="1" dirty="0" smtClean="0"/>
          </a:p>
          <a:p>
            <a:r>
              <a:rPr lang="fr-FR" sz="2800" b="1" dirty="0" smtClean="0"/>
              <a:t>Les RIA : modernes</a:t>
            </a:r>
            <a:r>
              <a:rPr lang="fr-FR" sz="2800" b="1" dirty="0"/>
              <a:t>, fiable et </a:t>
            </a:r>
            <a:r>
              <a:rPr lang="fr-FR" sz="2800" b="1" dirty="0" smtClean="0"/>
              <a:t>économique</a:t>
            </a:r>
          </a:p>
          <a:p>
            <a:endParaRPr lang="fr-FR" sz="2800" dirty="0" smtClean="0"/>
          </a:p>
          <a:p>
            <a:pPr marL="285750" indent="-285750">
              <a:buFontTx/>
              <a:buChar char="-"/>
            </a:pPr>
            <a:r>
              <a:rPr lang="fr-FR" sz="2800" dirty="0" smtClean="0"/>
              <a:t>Interface très </a:t>
            </a:r>
            <a:r>
              <a:rPr lang="fr-FR" sz="2800" dirty="0" smtClean="0"/>
              <a:t>performante,</a:t>
            </a:r>
            <a:r>
              <a:rPr lang="fr-FR" sz="2800" dirty="0" smtClean="0"/>
              <a:t> riche et agréable</a:t>
            </a:r>
          </a:p>
          <a:p>
            <a:pPr marL="285750" indent="-285750">
              <a:buFontTx/>
              <a:buChar char="-"/>
            </a:pPr>
            <a:r>
              <a:rPr lang="fr-FR" sz="2800" dirty="0" smtClean="0"/>
              <a:t>Composants </a:t>
            </a:r>
            <a:r>
              <a:rPr lang="fr-FR" sz="2800" dirty="0"/>
              <a:t>riches prêt à </a:t>
            </a:r>
            <a:r>
              <a:rPr lang="fr-FR" sz="2800" dirty="0" smtClean="0"/>
              <a:t>l'emploi</a:t>
            </a:r>
          </a:p>
          <a:p>
            <a:pPr marL="285750" indent="-285750">
              <a:buFontTx/>
              <a:buChar char="-"/>
            </a:pPr>
            <a:r>
              <a:rPr lang="fr-FR" sz="2800" dirty="0" smtClean="0"/>
              <a:t>Gestion </a:t>
            </a:r>
            <a:r>
              <a:rPr lang="fr-FR" sz="2800" dirty="0"/>
              <a:t>des vidéos </a:t>
            </a:r>
            <a:r>
              <a:rPr lang="fr-FR" sz="2800" dirty="0" smtClean="0"/>
              <a:t>optimisée</a:t>
            </a:r>
          </a:p>
          <a:p>
            <a:pPr marL="285750" indent="-285750">
              <a:buFontTx/>
              <a:buChar char="-"/>
            </a:pPr>
            <a:r>
              <a:rPr lang="fr-FR" sz="2800" dirty="0" smtClean="0"/>
              <a:t>Possibilité </a:t>
            </a:r>
            <a:r>
              <a:rPr lang="fr-FR" sz="2800" dirty="0"/>
              <a:t>de déporter sur le </a:t>
            </a:r>
            <a:r>
              <a:rPr lang="fr-FR" sz="2800" dirty="0" smtClean="0"/>
              <a:t>bureau</a:t>
            </a:r>
          </a:p>
          <a:p>
            <a:pPr marL="285750" indent="-285750">
              <a:buFontTx/>
              <a:buChar char="-"/>
            </a:pPr>
            <a:r>
              <a:rPr lang="fr-FR" sz="2800" dirty="0" smtClean="0"/>
              <a:t>Déploiement instantané</a:t>
            </a:r>
          </a:p>
          <a:p>
            <a:pPr marL="285750" indent="-285750">
              <a:buFontTx/>
              <a:buChar char="-"/>
            </a:pPr>
            <a:r>
              <a:rPr lang="fr-FR" sz="2800" dirty="0" smtClean="0"/>
              <a:t>Rapidité d'exécution</a:t>
            </a:r>
            <a:endParaRPr lang="fr-FR" sz="2800" dirty="0"/>
          </a:p>
        </p:txBody>
      </p:sp>
      <p:sp>
        <p:nvSpPr>
          <p:cNvPr id="7"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tx1">
              <a:alpha val="1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a:t>
            </a:r>
            <a:endParaRPr lang="fr-FR" sz="8000" dirty="0">
              <a:solidFill>
                <a:schemeClr val="tx1"/>
              </a:solidFill>
            </a:endParaRPr>
          </a:p>
        </p:txBody>
      </p:sp>
    </p:spTree>
    <p:extLst>
      <p:ext uri="{BB962C8B-B14F-4D97-AF65-F5344CB8AC3E}">
        <p14:creationId xmlns:p14="http://schemas.microsoft.com/office/powerpoint/2010/main" val="2342735087"/>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t="-45000" r="-12000" b="-9000"/>
          </a:stretch>
        </a:blipFill>
        <a:effectLst/>
      </p:bgPr>
    </p:bg>
    <p:spTree>
      <p:nvGrpSpPr>
        <p:cNvPr id="1" name=""/>
        <p:cNvGrpSpPr/>
        <p:nvPr/>
      </p:nvGrpSpPr>
      <p:grpSpPr>
        <a:xfrm>
          <a:off x="0" y="0"/>
          <a:ext cx="0" cy="0"/>
          <a:chOff x="0" y="0"/>
          <a:chExt cx="0" cy="0"/>
        </a:xfrm>
      </p:grpSpPr>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a:latin typeface="Berlin Sans FB" pitchFamily="34" charset="0"/>
              </a:rPr>
              <a:t> RIA : </a:t>
            </a:r>
            <a:r>
              <a:rPr lang="fr-FR" sz="5400" dirty="0" smtClean="0">
                <a:latin typeface="Berlin Sans FB" pitchFamily="34" charset="0"/>
              </a:rPr>
              <a:t>Inconvénients</a:t>
            </a:r>
            <a:endParaRPr lang="fr-FR" sz="5400" dirty="0">
              <a:latin typeface="Berlin Sans FB" pitchFamily="34" charset="0"/>
            </a:endParaRPr>
          </a:p>
        </p:txBody>
      </p:sp>
      <p:sp>
        <p:nvSpPr>
          <p:cNvPr id="2" name="Rectangle 1"/>
          <p:cNvSpPr/>
          <p:nvPr/>
        </p:nvSpPr>
        <p:spPr>
          <a:xfrm>
            <a:off x="510862" y="1813955"/>
            <a:ext cx="9921025" cy="2677656"/>
          </a:xfrm>
          <a:prstGeom prst="rect">
            <a:avLst/>
          </a:prstGeom>
        </p:spPr>
        <p:txBody>
          <a:bodyPr wrap="square">
            <a:spAutoFit/>
          </a:bodyPr>
          <a:lstStyle/>
          <a:p>
            <a:endParaRPr lang="fr-FR" sz="2800" dirty="0" smtClean="0"/>
          </a:p>
          <a:p>
            <a:pPr marL="457200" indent="-457200">
              <a:buFontTx/>
              <a:buChar char="-"/>
            </a:pPr>
            <a:r>
              <a:rPr lang="fr-FR" sz="2800" dirty="0" smtClean="0"/>
              <a:t>L'installation </a:t>
            </a:r>
            <a:r>
              <a:rPr lang="fr-FR" sz="2800" dirty="0"/>
              <a:t>d'un plugin : peut compliquer le déploiement en </a:t>
            </a:r>
            <a:r>
              <a:rPr lang="fr-FR" sz="2800" dirty="0" smtClean="0"/>
              <a:t>entreprise</a:t>
            </a:r>
          </a:p>
          <a:p>
            <a:pPr marL="457200" indent="-457200">
              <a:buFontTx/>
              <a:buChar char="-"/>
            </a:pPr>
            <a:r>
              <a:rPr lang="fr-FR" sz="2800" dirty="0" smtClean="0"/>
              <a:t>Temps </a:t>
            </a:r>
            <a:r>
              <a:rPr lang="fr-FR" sz="2800" dirty="0"/>
              <a:t>de chargement des </a:t>
            </a:r>
            <a:r>
              <a:rPr lang="fr-FR" sz="2800" dirty="0" smtClean="0"/>
              <a:t>pages</a:t>
            </a:r>
          </a:p>
          <a:p>
            <a:pPr marL="457200" indent="-457200">
              <a:buFontTx/>
              <a:buChar char="-"/>
            </a:pPr>
            <a:r>
              <a:rPr lang="fr-FR" sz="2800" dirty="0" smtClean="0"/>
              <a:t>Le </a:t>
            </a:r>
            <a:r>
              <a:rPr lang="fr-FR" sz="2800" dirty="0"/>
              <a:t>coût des licences des environnement de </a:t>
            </a:r>
            <a:r>
              <a:rPr lang="fr-FR" sz="2800" dirty="0" smtClean="0"/>
              <a:t>développement</a:t>
            </a:r>
            <a:endParaRPr lang="fr-FR" sz="2800" dirty="0"/>
          </a:p>
        </p:txBody>
      </p:sp>
      <p:sp>
        <p:nvSpPr>
          <p:cNvPr id="7"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tx1">
              <a:alpha val="1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a:t>
            </a:r>
            <a:endParaRPr lang="fr-FR" sz="8000" dirty="0">
              <a:solidFill>
                <a:schemeClr val="tx1"/>
              </a:solidFill>
            </a:endParaRPr>
          </a:p>
        </p:txBody>
      </p:sp>
    </p:spTree>
    <p:extLst>
      <p:ext uri="{BB962C8B-B14F-4D97-AF65-F5344CB8AC3E}">
        <p14:creationId xmlns:p14="http://schemas.microsoft.com/office/powerpoint/2010/main" val="1841680541"/>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III</a:t>
            </a:r>
            <a:endParaRPr lang="fr-FR" sz="8000" dirty="0">
              <a:solidFill>
                <a:schemeClr val="tx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latin typeface="Berlin Sans FB" pitchFamily="34" charset="0"/>
              </a:rPr>
              <a:t>RIA : </a:t>
            </a:r>
            <a:r>
              <a:rPr lang="fr-FR" sz="4400" dirty="0" smtClean="0">
                <a:latin typeface="Berlin Sans FB" pitchFamily="34" charset="0"/>
              </a:rPr>
              <a:t>Technologies</a:t>
            </a:r>
            <a:endParaRPr lang="fr-FR" sz="5400" dirty="0">
              <a:latin typeface="Berlin Sans FB" pitchFamily="34" charset="0"/>
            </a:endParaRPr>
          </a:p>
        </p:txBody>
      </p:sp>
      <p:sp>
        <p:nvSpPr>
          <p:cNvPr id="3" name="Rectangle à coins arrondis 2"/>
          <p:cNvSpPr/>
          <p:nvPr/>
        </p:nvSpPr>
        <p:spPr>
          <a:xfrm>
            <a:off x="7805134" y="4211664"/>
            <a:ext cx="1440287" cy="1314147"/>
          </a:xfrm>
          <a:prstGeom prst="round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w="34925">
            <a:solidFill>
              <a:schemeClr val="bg1">
                <a:lumMod val="65000"/>
              </a:schemeClr>
            </a:solidFill>
          </a:ln>
          <a:effectLst>
            <a:outerShdw blurRad="184150" dist="241300" dir="11520000" sx="110000" sy="110000" algn="ctr">
              <a:srgbClr val="000000">
                <a:alpha val="18000"/>
              </a:srgbClr>
            </a:outerShdw>
          </a:effectLst>
          <a:scene3d>
            <a:camera prst="perspectiveFront" fov="3900000">
              <a:rot lat="26114" lon="1498864" rev="21301135"/>
            </a:camera>
            <a:lightRig rig="flood" dir="t">
              <a:rot lat="0" lon="0" rev="13800000"/>
            </a:lightRig>
          </a:scene3d>
          <a:sp3d extrusionH="107950" prstMaterial="plastic">
            <a:bevelB/>
          </a:sp3d>
        </p:spPr>
        <p:style>
          <a:lnRef idx="0">
            <a:schemeClr val="dk1"/>
          </a:lnRef>
          <a:fillRef idx="3">
            <a:schemeClr val="dk1"/>
          </a:fillRef>
          <a:effectRef idx="3">
            <a:schemeClr val="dk1"/>
          </a:effectRef>
          <a:fontRef idx="minor">
            <a:schemeClr val="lt1"/>
          </a:fontRef>
        </p:style>
        <p:txBody>
          <a:bodyPr rtlCol="0" anchor="ctr"/>
          <a:lstStyle/>
          <a:p>
            <a:pPr algn="ctr"/>
            <a:r>
              <a:rPr lang="fr-FR" sz="2200" b="1" dirty="0" smtClean="0">
                <a:solidFill>
                  <a:schemeClr val="bg2">
                    <a:lumMod val="25000"/>
                  </a:schemeClr>
                </a:solidFill>
                <a:latin typeface="Arial Narrow" pitchFamily="34" charset="0"/>
              </a:rPr>
              <a:t>Silverlight</a:t>
            </a:r>
            <a:endParaRPr lang="fr-FR" sz="2200" b="1" dirty="0">
              <a:solidFill>
                <a:schemeClr val="bg2">
                  <a:lumMod val="25000"/>
                </a:schemeClr>
              </a:solidFill>
              <a:latin typeface="Arial Narrow" pitchFamily="34" charset="0"/>
            </a:endParaRPr>
          </a:p>
        </p:txBody>
      </p:sp>
      <p:sp>
        <p:nvSpPr>
          <p:cNvPr id="14" name="Rectangle à coins arrondis 13"/>
          <p:cNvSpPr/>
          <p:nvPr/>
        </p:nvSpPr>
        <p:spPr>
          <a:xfrm>
            <a:off x="2293513" y="2034419"/>
            <a:ext cx="1440287" cy="1314147"/>
          </a:xfrm>
          <a:prstGeom prst="roundRect">
            <a:avLst/>
          </a:prstGeom>
          <a:solidFill>
            <a:srgbClr val="FF6600"/>
          </a:solidFill>
          <a:ln w="34925">
            <a:solidFill>
              <a:schemeClr val="bg1">
                <a:lumMod val="65000"/>
              </a:schemeClr>
            </a:solidFill>
          </a:ln>
          <a:effectLst>
            <a:outerShdw blurRad="184150" dist="241300" dir="11520000" sx="110000" sy="110000" algn="ctr">
              <a:srgbClr val="000000">
                <a:alpha val="18000"/>
              </a:srgbClr>
            </a:outerShdw>
          </a:effectLst>
          <a:scene3d>
            <a:camera prst="perspectiveFront" fov="3900000">
              <a:rot lat="26114" lon="1498864" rev="21301135"/>
            </a:camera>
            <a:lightRig rig="flood" dir="t">
              <a:rot lat="0" lon="0" rev="13800000"/>
            </a:lightRig>
          </a:scene3d>
          <a:sp3d extrusionH="107950" prstMaterial="plastic">
            <a:bevelB/>
          </a:sp3d>
        </p:spPr>
        <p:style>
          <a:lnRef idx="0">
            <a:schemeClr val="dk1"/>
          </a:lnRef>
          <a:fillRef idx="3">
            <a:schemeClr val="dk1"/>
          </a:fillRef>
          <a:effectRef idx="3">
            <a:schemeClr val="dk1"/>
          </a:effectRef>
          <a:fontRef idx="minor">
            <a:schemeClr val="lt1"/>
          </a:fontRef>
        </p:style>
        <p:txBody>
          <a:bodyPr rtlCol="0" anchor="ctr"/>
          <a:lstStyle/>
          <a:p>
            <a:pPr algn="ctr"/>
            <a:r>
              <a:rPr lang="fr-FR" sz="3200" b="1" dirty="0" smtClean="0">
                <a:latin typeface="Arial Narrow" pitchFamily="34" charset="0"/>
              </a:rPr>
              <a:t>HTML5</a:t>
            </a:r>
            <a:endParaRPr lang="fr-FR" sz="3200" b="1" dirty="0">
              <a:latin typeface="Arial Narrow" pitchFamily="34" charset="0"/>
            </a:endParaRPr>
          </a:p>
        </p:txBody>
      </p:sp>
      <p:sp>
        <p:nvSpPr>
          <p:cNvPr id="15" name="Rectangle à coins arrondis 14"/>
          <p:cNvSpPr/>
          <p:nvPr/>
        </p:nvSpPr>
        <p:spPr>
          <a:xfrm>
            <a:off x="7805134" y="2030048"/>
            <a:ext cx="1440287" cy="1314147"/>
          </a:xfrm>
          <a:prstGeom prst="round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2700000" scaled="1"/>
            <a:tileRect/>
          </a:gradFill>
          <a:ln w="34925">
            <a:solidFill>
              <a:schemeClr val="bg1">
                <a:lumMod val="65000"/>
              </a:schemeClr>
            </a:solidFill>
          </a:ln>
          <a:effectLst>
            <a:outerShdw blurRad="184150" dist="241300" dir="11520000" sx="110000" sy="110000" algn="ctr">
              <a:srgbClr val="000000">
                <a:alpha val="18000"/>
              </a:srgbClr>
            </a:outerShdw>
          </a:effectLst>
          <a:scene3d>
            <a:camera prst="perspectiveFront" fov="3900000">
              <a:rot lat="26114" lon="1498864" rev="21301135"/>
            </a:camera>
            <a:lightRig rig="flood" dir="t">
              <a:rot lat="0" lon="0" rev="13800000"/>
            </a:lightRig>
          </a:scene3d>
          <a:sp3d extrusionH="107950" prstMaterial="plastic">
            <a:bevelB/>
          </a:sp3d>
        </p:spPr>
        <p:style>
          <a:lnRef idx="0">
            <a:schemeClr val="dk1"/>
          </a:lnRef>
          <a:fillRef idx="3">
            <a:schemeClr val="dk1"/>
          </a:fillRef>
          <a:effectRef idx="3">
            <a:schemeClr val="dk1"/>
          </a:effectRef>
          <a:fontRef idx="minor">
            <a:schemeClr val="lt1"/>
          </a:fontRef>
        </p:style>
        <p:txBody>
          <a:bodyPr rtlCol="0" anchor="ctr"/>
          <a:lstStyle/>
          <a:p>
            <a:pPr algn="ctr"/>
            <a:r>
              <a:rPr lang="fr-FR" sz="4000" b="1" dirty="0" smtClean="0">
                <a:latin typeface="Arial Narrow" pitchFamily="34" charset="0"/>
              </a:rPr>
              <a:t>AJAX</a:t>
            </a:r>
            <a:endParaRPr lang="fr-FR" sz="4000" b="1" dirty="0">
              <a:latin typeface="Arial Narrow" pitchFamily="34" charset="0"/>
            </a:endParaRPr>
          </a:p>
        </p:txBody>
      </p:sp>
      <p:sp>
        <p:nvSpPr>
          <p:cNvPr id="16" name="Rectangle à coins arrondis 15"/>
          <p:cNvSpPr/>
          <p:nvPr/>
        </p:nvSpPr>
        <p:spPr>
          <a:xfrm>
            <a:off x="4985736" y="2040264"/>
            <a:ext cx="1440287" cy="1314147"/>
          </a:xfrm>
          <a:prstGeom prst="round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a:ln w="34925">
            <a:solidFill>
              <a:schemeClr val="bg1">
                <a:lumMod val="65000"/>
              </a:schemeClr>
            </a:solidFill>
          </a:ln>
          <a:effectLst>
            <a:outerShdw blurRad="184150" dist="241300" dir="11520000" sx="110000" sy="110000" algn="ctr">
              <a:srgbClr val="000000">
                <a:alpha val="18000"/>
              </a:srgbClr>
            </a:outerShdw>
          </a:effectLst>
          <a:scene3d>
            <a:camera prst="perspectiveFront" fov="3900000">
              <a:rot lat="26114" lon="1498864" rev="21301135"/>
            </a:camera>
            <a:lightRig rig="flood" dir="t">
              <a:rot lat="0" lon="0" rev="13800000"/>
            </a:lightRig>
          </a:scene3d>
          <a:sp3d extrusionH="107950" prstMaterial="plastic">
            <a:bevelB/>
          </a:sp3d>
        </p:spPr>
        <p:style>
          <a:lnRef idx="0">
            <a:schemeClr val="dk1"/>
          </a:lnRef>
          <a:fillRef idx="3">
            <a:schemeClr val="dk1"/>
          </a:fillRef>
          <a:effectRef idx="3">
            <a:schemeClr val="dk1"/>
          </a:effectRef>
          <a:fontRef idx="minor">
            <a:schemeClr val="lt1"/>
          </a:fontRef>
        </p:style>
        <p:txBody>
          <a:bodyPr rtlCol="0" anchor="ctr"/>
          <a:lstStyle/>
          <a:p>
            <a:pPr algn="ctr"/>
            <a:r>
              <a:rPr lang="fr-FR" sz="6600" b="1" dirty="0" err="1" smtClean="0"/>
              <a:t>Js</a:t>
            </a:r>
            <a:endParaRPr lang="fr-FR" sz="6600" b="1" dirty="0"/>
          </a:p>
        </p:txBody>
      </p:sp>
      <p:sp>
        <p:nvSpPr>
          <p:cNvPr id="17" name="Rectangle à coins arrondis 16"/>
          <p:cNvSpPr/>
          <p:nvPr/>
        </p:nvSpPr>
        <p:spPr>
          <a:xfrm>
            <a:off x="5030811" y="4216035"/>
            <a:ext cx="1440287" cy="1314147"/>
          </a:xfrm>
          <a:prstGeom prst="round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w="34925">
            <a:solidFill>
              <a:schemeClr val="bg1">
                <a:lumMod val="65000"/>
              </a:schemeClr>
            </a:solidFill>
          </a:ln>
          <a:effectLst>
            <a:outerShdw blurRad="184150" dist="241300" dir="11520000" sx="110000" sy="110000" algn="ctr">
              <a:srgbClr val="000000">
                <a:alpha val="18000"/>
              </a:srgbClr>
            </a:outerShdw>
          </a:effectLst>
          <a:scene3d>
            <a:camera prst="perspectiveFront" fov="3900000">
              <a:rot lat="26114" lon="1498864" rev="21301135"/>
            </a:camera>
            <a:lightRig rig="flood" dir="t">
              <a:rot lat="0" lon="0" rev="13800000"/>
            </a:lightRig>
          </a:scene3d>
          <a:sp3d extrusionH="107950" prstMaterial="plastic">
            <a:bevelB/>
          </a:sp3d>
        </p:spPr>
        <p:style>
          <a:lnRef idx="0">
            <a:schemeClr val="dk1"/>
          </a:lnRef>
          <a:fillRef idx="3">
            <a:schemeClr val="dk1"/>
          </a:fillRef>
          <a:effectRef idx="3">
            <a:schemeClr val="dk1"/>
          </a:effectRef>
          <a:fontRef idx="minor">
            <a:schemeClr val="lt1"/>
          </a:fontRef>
        </p:style>
        <p:txBody>
          <a:bodyPr rtlCol="0" anchor="ctr"/>
          <a:lstStyle/>
          <a:p>
            <a:pPr algn="ctr"/>
            <a:r>
              <a:rPr lang="fr-FR" sz="3000" b="1" dirty="0" err="1" smtClean="0">
                <a:solidFill>
                  <a:srgbClr val="CC3300"/>
                </a:solidFill>
                <a:latin typeface="Arial Narrow" pitchFamily="34" charset="0"/>
              </a:rPr>
              <a:t>Java</a:t>
            </a:r>
            <a:r>
              <a:rPr lang="fr-FR" sz="3000" b="1" dirty="0" err="1" smtClean="0">
                <a:solidFill>
                  <a:schemeClr val="accent4">
                    <a:lumMod val="50000"/>
                  </a:schemeClr>
                </a:solidFill>
                <a:latin typeface="Arial Narrow" pitchFamily="34" charset="0"/>
              </a:rPr>
              <a:t>Fx</a:t>
            </a:r>
            <a:endParaRPr lang="fr-FR" sz="3000" b="1" dirty="0">
              <a:solidFill>
                <a:schemeClr val="accent4">
                  <a:lumMod val="50000"/>
                </a:schemeClr>
              </a:solidFill>
              <a:latin typeface="Arial Narrow" pitchFamily="34" charset="0"/>
            </a:endParaRPr>
          </a:p>
        </p:txBody>
      </p:sp>
      <p:sp>
        <p:nvSpPr>
          <p:cNvPr id="18" name="Rectangle à coins arrondis 17"/>
          <p:cNvSpPr/>
          <p:nvPr/>
        </p:nvSpPr>
        <p:spPr>
          <a:xfrm>
            <a:off x="2293513" y="4216036"/>
            <a:ext cx="1440287" cy="1314147"/>
          </a:xfrm>
          <a:prstGeom prst="roundRect">
            <a:avLst/>
          </a:prstGeom>
          <a:ln w="34925">
            <a:solidFill>
              <a:schemeClr val="bg1">
                <a:lumMod val="65000"/>
              </a:schemeClr>
            </a:solidFill>
          </a:ln>
          <a:effectLst>
            <a:outerShdw blurRad="184150" dist="241300" dir="11520000" sx="110000" sy="110000" algn="ctr">
              <a:srgbClr val="000000">
                <a:alpha val="18000"/>
              </a:srgbClr>
            </a:outerShdw>
          </a:effectLst>
          <a:scene3d>
            <a:camera prst="perspectiveFront" fov="3900000">
              <a:rot lat="26114" lon="1498864" rev="21301135"/>
            </a:camera>
            <a:lightRig rig="flood" dir="t">
              <a:rot lat="0" lon="0" rev="13800000"/>
            </a:lightRig>
          </a:scene3d>
          <a:sp3d extrusionH="107950" prstMaterial="plastic">
            <a:bevelB/>
          </a:sp3d>
        </p:spPr>
        <p:style>
          <a:lnRef idx="0">
            <a:schemeClr val="dk1"/>
          </a:lnRef>
          <a:fillRef idx="3">
            <a:schemeClr val="dk1"/>
          </a:fillRef>
          <a:effectRef idx="3">
            <a:schemeClr val="dk1"/>
          </a:effectRef>
          <a:fontRef idx="minor">
            <a:schemeClr val="lt1"/>
          </a:fontRef>
        </p:style>
        <p:txBody>
          <a:bodyPr rtlCol="0" anchor="ctr"/>
          <a:lstStyle/>
          <a:p>
            <a:pPr algn="ctr"/>
            <a:r>
              <a:rPr lang="fr-FR" sz="6600" b="1" dirty="0" smtClean="0"/>
              <a:t>Fx</a:t>
            </a:r>
            <a:endParaRPr lang="fr-FR" sz="6600" b="1" dirty="0"/>
          </a:p>
        </p:txBody>
      </p:sp>
      <p:sp>
        <p:nvSpPr>
          <p:cNvPr id="4" name="ZoneTexte 3"/>
          <p:cNvSpPr txBox="1"/>
          <p:nvPr/>
        </p:nvSpPr>
        <p:spPr>
          <a:xfrm>
            <a:off x="2021983" y="3540620"/>
            <a:ext cx="8409904" cy="2554545"/>
          </a:xfrm>
          <a:prstGeom prst="rect">
            <a:avLst/>
          </a:prstGeom>
          <a:noFill/>
        </p:spPr>
        <p:txBody>
          <a:bodyPr wrap="square" rtlCol="0">
            <a:spAutoFit/>
          </a:bodyPr>
          <a:lstStyle/>
          <a:p>
            <a:r>
              <a:rPr lang="fr-FR" sz="2000" b="1" dirty="0" smtClean="0">
                <a:solidFill>
                  <a:schemeClr val="tx1">
                    <a:lumMod val="95000"/>
                    <a:lumOff val="5000"/>
                  </a:schemeClr>
                </a:solidFill>
                <a:latin typeface="+mj-lt"/>
                <a:cs typeface="Calibri" pitchFamily="34" charset="0"/>
              </a:rPr>
              <a:t>        HTML5	</a:t>
            </a:r>
            <a:r>
              <a:rPr lang="fr-FR" sz="2000" b="1" dirty="0">
                <a:solidFill>
                  <a:schemeClr val="tx1">
                    <a:lumMod val="95000"/>
                    <a:lumOff val="5000"/>
                  </a:schemeClr>
                </a:solidFill>
                <a:latin typeface="+mj-lt"/>
                <a:cs typeface="Calibri" pitchFamily="34" charset="0"/>
              </a:rPr>
              <a:t> </a:t>
            </a:r>
            <a:r>
              <a:rPr lang="fr-FR" sz="2000" b="1" dirty="0" smtClean="0">
                <a:solidFill>
                  <a:schemeClr val="tx1">
                    <a:lumMod val="95000"/>
                    <a:lumOff val="5000"/>
                  </a:schemeClr>
                </a:solidFill>
                <a:latin typeface="+mj-lt"/>
                <a:cs typeface="Calibri" pitchFamily="34" charset="0"/>
              </a:rPr>
              <a:t>         	   JavaScript		          Ajax</a:t>
            </a:r>
          </a:p>
          <a:p>
            <a:endParaRPr lang="fr-FR" sz="2000" b="1" dirty="0" smtClean="0">
              <a:solidFill>
                <a:schemeClr val="tx1">
                  <a:lumMod val="95000"/>
                  <a:lumOff val="5000"/>
                </a:schemeClr>
              </a:solidFill>
              <a:latin typeface="+mj-lt"/>
              <a:cs typeface="Calibri" pitchFamily="34" charset="0"/>
            </a:endParaRPr>
          </a:p>
          <a:p>
            <a:endParaRPr lang="fr-FR" sz="2000" b="1" dirty="0" smtClean="0">
              <a:solidFill>
                <a:schemeClr val="tx1">
                  <a:lumMod val="95000"/>
                  <a:lumOff val="5000"/>
                </a:schemeClr>
              </a:solidFill>
              <a:latin typeface="+mj-lt"/>
              <a:cs typeface="Calibri" pitchFamily="34" charset="0"/>
            </a:endParaRPr>
          </a:p>
          <a:p>
            <a:endParaRPr lang="fr-FR" sz="2000" b="1" dirty="0">
              <a:solidFill>
                <a:schemeClr val="tx1">
                  <a:lumMod val="95000"/>
                  <a:lumOff val="5000"/>
                </a:schemeClr>
              </a:solidFill>
              <a:latin typeface="+mj-lt"/>
              <a:cs typeface="Calibri" pitchFamily="34" charset="0"/>
            </a:endParaRPr>
          </a:p>
          <a:p>
            <a:endParaRPr lang="fr-FR" sz="2000" b="1" dirty="0" smtClean="0">
              <a:solidFill>
                <a:schemeClr val="tx1">
                  <a:lumMod val="95000"/>
                  <a:lumOff val="5000"/>
                </a:schemeClr>
              </a:solidFill>
              <a:latin typeface="+mj-lt"/>
              <a:cs typeface="Calibri" pitchFamily="34" charset="0"/>
            </a:endParaRPr>
          </a:p>
          <a:p>
            <a:endParaRPr lang="fr-FR" sz="2000" b="1" dirty="0">
              <a:solidFill>
                <a:schemeClr val="tx1">
                  <a:lumMod val="95000"/>
                  <a:lumOff val="5000"/>
                </a:schemeClr>
              </a:solidFill>
              <a:latin typeface="+mj-lt"/>
              <a:cs typeface="Calibri" pitchFamily="34" charset="0"/>
            </a:endParaRPr>
          </a:p>
          <a:p>
            <a:endParaRPr lang="fr-FR" sz="2000" b="1" dirty="0">
              <a:solidFill>
                <a:schemeClr val="tx1">
                  <a:lumMod val="95000"/>
                  <a:lumOff val="5000"/>
                </a:schemeClr>
              </a:solidFill>
              <a:latin typeface="+mj-lt"/>
              <a:cs typeface="Calibri" pitchFamily="34" charset="0"/>
            </a:endParaRPr>
          </a:p>
          <a:p>
            <a:r>
              <a:rPr lang="fr-FR" sz="2000" b="1" dirty="0" smtClean="0">
                <a:solidFill>
                  <a:schemeClr val="tx1">
                    <a:lumMod val="95000"/>
                    <a:lumOff val="5000"/>
                  </a:schemeClr>
                </a:solidFill>
                <a:latin typeface="+mj-lt"/>
                <a:cs typeface="Calibri" pitchFamily="34" charset="0"/>
              </a:rPr>
              <a:t>   Adobe Flex		      </a:t>
            </a:r>
            <a:r>
              <a:rPr lang="fr-FR" sz="2000" b="1" dirty="0" err="1" smtClean="0">
                <a:solidFill>
                  <a:schemeClr val="tx1">
                    <a:lumMod val="95000"/>
                    <a:lumOff val="5000"/>
                  </a:schemeClr>
                </a:solidFill>
                <a:latin typeface="+mj-lt"/>
                <a:cs typeface="Calibri" pitchFamily="34" charset="0"/>
              </a:rPr>
              <a:t>JavaFX</a:t>
            </a:r>
            <a:r>
              <a:rPr lang="fr-FR" sz="2000" b="1" dirty="0" smtClean="0">
                <a:solidFill>
                  <a:schemeClr val="tx1">
                    <a:lumMod val="95000"/>
                    <a:lumOff val="5000"/>
                  </a:schemeClr>
                </a:solidFill>
                <a:latin typeface="+mj-lt"/>
                <a:cs typeface="Calibri" pitchFamily="34" charset="0"/>
              </a:rPr>
              <a:t>	         	   MS Silverlight</a:t>
            </a:r>
            <a:endParaRPr lang="fr-FR" sz="2000" b="1" dirty="0">
              <a:solidFill>
                <a:schemeClr val="tx1">
                  <a:lumMod val="95000"/>
                  <a:lumOff val="5000"/>
                </a:schemeClr>
              </a:solidFill>
              <a:latin typeface="+mj-lt"/>
              <a:cs typeface="Calibri" pitchFamily="34" charset="0"/>
            </a:endParaRPr>
          </a:p>
        </p:txBody>
      </p:sp>
    </p:spTree>
    <p:extLst>
      <p:ext uri="{BB962C8B-B14F-4D97-AF65-F5344CB8AC3E}">
        <p14:creationId xmlns:p14="http://schemas.microsoft.com/office/powerpoint/2010/main" val="24897418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Rectangle 25"/>
          <p:cNvSpPr/>
          <p:nvPr/>
        </p:nvSpPr>
        <p:spPr>
          <a:xfrm>
            <a:off x="502277" y="0"/>
            <a:ext cx="1081826" cy="1506828"/>
          </a:xfrm>
          <a:custGeom>
            <a:avLst/>
            <a:gdLst>
              <a:gd name="connsiteX0" fmla="*/ 0 w 1068947"/>
              <a:gd name="connsiteY0" fmla="*/ 0 h 1184856"/>
              <a:gd name="connsiteX1" fmla="*/ 1068947 w 1068947"/>
              <a:gd name="connsiteY1" fmla="*/ 0 h 1184856"/>
              <a:gd name="connsiteX2" fmla="*/ 1068947 w 1068947"/>
              <a:gd name="connsiteY2" fmla="*/ 1184856 h 1184856"/>
              <a:gd name="connsiteX3" fmla="*/ 0 w 1068947"/>
              <a:gd name="connsiteY3" fmla="*/ 1184856 h 1184856"/>
              <a:gd name="connsiteX4" fmla="*/ 0 w 1068947"/>
              <a:gd name="connsiteY4" fmla="*/ 0 h 1184856"/>
              <a:gd name="connsiteX0" fmla="*/ 0 w 1068947"/>
              <a:gd name="connsiteY0" fmla="*/ 0 h 1532586"/>
              <a:gd name="connsiteX1" fmla="*/ 1068947 w 1068947"/>
              <a:gd name="connsiteY1" fmla="*/ 0 h 1532586"/>
              <a:gd name="connsiteX2" fmla="*/ 1068947 w 1068947"/>
              <a:gd name="connsiteY2" fmla="*/ 1184856 h 1532586"/>
              <a:gd name="connsiteX3" fmla="*/ 12879 w 1068947"/>
              <a:gd name="connsiteY3" fmla="*/ 1532586 h 1532586"/>
              <a:gd name="connsiteX4" fmla="*/ 0 w 1068947"/>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12879 w 1081826"/>
              <a:gd name="connsiteY3" fmla="*/ 1532586 h 1532586"/>
              <a:gd name="connsiteX4" fmla="*/ 0 w 1081826"/>
              <a:gd name="connsiteY4"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78039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28033 w 1081826"/>
              <a:gd name="connsiteY3" fmla="*/ 1339403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00766 h 1532586"/>
              <a:gd name="connsiteX4" fmla="*/ 12879 w 1081826"/>
              <a:gd name="connsiteY4" fmla="*/ 1532586 h 1532586"/>
              <a:gd name="connsiteX5" fmla="*/ 0 w 1081826"/>
              <a:gd name="connsiteY5" fmla="*/ 0 h 1532586"/>
              <a:gd name="connsiteX0" fmla="*/ 0 w 1081826"/>
              <a:gd name="connsiteY0" fmla="*/ 0 h 1532586"/>
              <a:gd name="connsiteX1" fmla="*/ 1068947 w 1081826"/>
              <a:gd name="connsiteY1" fmla="*/ 0 h 1532586"/>
              <a:gd name="connsiteX2" fmla="*/ 1081826 w 1081826"/>
              <a:gd name="connsiteY2" fmla="*/ 1493949 h 1532586"/>
              <a:gd name="connsiteX3" fmla="*/ 592427 w 1081826"/>
              <a:gd name="connsiteY3" fmla="*/ 1352282 h 1532586"/>
              <a:gd name="connsiteX4" fmla="*/ 12879 w 1081826"/>
              <a:gd name="connsiteY4" fmla="*/ 1532586 h 1532586"/>
              <a:gd name="connsiteX5" fmla="*/ 0 w 1081826"/>
              <a:gd name="connsiteY5" fmla="*/ 0 h 15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826" h="1532586">
                <a:moveTo>
                  <a:pt x="0" y="0"/>
                </a:moveTo>
                <a:lnTo>
                  <a:pt x="1068947" y="0"/>
                </a:lnTo>
                <a:lnTo>
                  <a:pt x="1081826" y="1493949"/>
                </a:lnTo>
                <a:cubicBezTo>
                  <a:pt x="892935" y="1502535"/>
                  <a:pt x="807075" y="1420970"/>
                  <a:pt x="592427" y="1352282"/>
                </a:cubicBezTo>
                <a:lnTo>
                  <a:pt x="12879" y="1532586"/>
                </a:lnTo>
                <a:lnTo>
                  <a:pt x="0" y="0"/>
                </a:lnTo>
                <a:close/>
              </a:path>
            </a:pathLst>
          </a:custGeom>
          <a:solidFill>
            <a:schemeClr val="bg1">
              <a:alpha val="28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sz="6600" b="1" dirty="0" smtClean="0">
                <a:solidFill>
                  <a:schemeClr val="tx1"/>
                </a:solidFill>
                <a:latin typeface="Calibri" pitchFamily="34" charset="0"/>
                <a:cs typeface="Calibri" pitchFamily="34" charset="0"/>
              </a:rPr>
              <a:t>III</a:t>
            </a:r>
            <a:endParaRPr lang="fr-FR" sz="8000" dirty="0">
              <a:solidFill>
                <a:schemeClr val="tx1"/>
              </a:solidFill>
            </a:endParaRPr>
          </a:p>
        </p:txBody>
      </p:sp>
      <p:sp>
        <p:nvSpPr>
          <p:cNvPr id="6" name="ZoneTexte 5"/>
          <p:cNvSpPr txBox="1"/>
          <p:nvPr/>
        </p:nvSpPr>
        <p:spPr>
          <a:xfrm>
            <a:off x="1584102" y="296212"/>
            <a:ext cx="10607897" cy="923330"/>
          </a:xfrm>
          <a:prstGeom prst="rect">
            <a:avLst/>
          </a:prstGeom>
          <a:noFill/>
        </p:spPr>
        <p:txBody>
          <a:bodyPr wrap="square" rtlCol="0">
            <a:spAutoFit/>
          </a:bodyPr>
          <a:lstStyle/>
          <a:p>
            <a:r>
              <a:rPr lang="fr-FR" sz="5400" dirty="0" smtClean="0">
                <a:latin typeface="Berlin Sans FB" pitchFamily="34" charset="0"/>
              </a:rPr>
              <a:t>HTML 5</a:t>
            </a:r>
            <a:endParaRPr lang="fr-FR" sz="5400" dirty="0">
              <a:latin typeface="Berlin Sans FB" pitchFamily="34" charset="0"/>
            </a:endParaRPr>
          </a:p>
        </p:txBody>
      </p:sp>
      <p:sp>
        <p:nvSpPr>
          <p:cNvPr id="3" name="Rectangle 2"/>
          <p:cNvSpPr/>
          <p:nvPr/>
        </p:nvSpPr>
        <p:spPr>
          <a:xfrm>
            <a:off x="502278" y="1711911"/>
            <a:ext cx="9435098" cy="3046988"/>
          </a:xfrm>
          <a:prstGeom prst="rect">
            <a:avLst/>
          </a:prstGeom>
        </p:spPr>
        <p:txBody>
          <a:bodyPr wrap="square">
            <a:spAutoFit/>
          </a:bodyPr>
          <a:lstStyle/>
          <a:p>
            <a:r>
              <a:rPr lang="fr-FR" sz="3200" dirty="0"/>
              <a:t>C</a:t>
            </a:r>
            <a:r>
              <a:rPr lang="fr-FR" sz="3200" dirty="0" smtClean="0"/>
              <a:t>'est </a:t>
            </a:r>
            <a:r>
              <a:rPr lang="fr-FR" sz="3200" dirty="0"/>
              <a:t>la dernière version du langage de programmation web HTML. Il apporte plusieurs améliorations comme la possibilité d'inclure facilement des vidéos, un meilleur agencement du contenu et des nouvelles fonctionnalités pour les formulaires, etc. </a:t>
            </a:r>
          </a:p>
        </p:txBody>
      </p:sp>
    </p:spTree>
    <p:extLst>
      <p:ext uri="{BB962C8B-B14F-4D97-AF65-F5344CB8AC3E}">
        <p14:creationId xmlns:p14="http://schemas.microsoft.com/office/powerpoint/2010/main" val="3480838974"/>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S102888879">
  <a:themeElements>
    <a:clrScheme name="Process09_16x9">
      <a:dk1>
        <a:sysClr val="windowText" lastClr="363636"/>
      </a:dk1>
      <a:lt1>
        <a:sysClr val="window" lastClr="FFFFFF"/>
      </a:lt1>
      <a:dk2>
        <a:srgbClr val="3F3F3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4D647E6E-0E12-4A55-AD1F-42A75D7B385F}" vid="{7F60952A-5A55-4C2A-B943-E42BAF403CD8}"/>
    </a:ext>
  </a:extLst>
</a:theme>
</file>

<file path=ppt/theme/theme2.xml><?xml version="1.0" encoding="utf-8"?>
<a:theme xmlns:a="http://schemas.openxmlformats.org/drawingml/2006/main" name="Office Theme">
  <a:themeElements>
    <a:clrScheme name="Process09_16x9">
      <a:dk1>
        <a:sysClr val="windowText" lastClr="363636"/>
      </a:dk1>
      <a:lt1>
        <a:sysClr val="window" lastClr="FFFFFF"/>
      </a:lt1>
      <a:dk2>
        <a:srgbClr val="3F3F3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Process09_16x9">
      <a:dk1>
        <a:sysClr val="windowText" lastClr="363636"/>
      </a:dk1>
      <a:lt1>
        <a:sysClr val="window" lastClr="FFFFFF"/>
      </a:lt1>
      <a:dk2>
        <a:srgbClr val="3F3F3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7CC703-0EB0-43D0-80C9-2DBA01511B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TS102888879</Template>
  <TotalTime>1390</TotalTime>
  <Words>927</Words>
  <Application>Microsoft Office PowerPoint</Application>
  <PresentationFormat>Personnalisé</PresentationFormat>
  <Paragraphs>249</Paragraphs>
  <Slides>31</Slides>
  <Notes>0</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TS102888879</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ENSA TÉTOUAN</dc:title>
  <dc:creator>Karim</dc:creator>
  <cp:lastModifiedBy>Karim</cp:lastModifiedBy>
  <cp:revision>74</cp:revision>
  <dcterms:created xsi:type="dcterms:W3CDTF">2013-06-07T15:08:04Z</dcterms:created>
  <dcterms:modified xsi:type="dcterms:W3CDTF">2013-06-13T10:35:31Z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TC028888799991</vt:lpwstr>
  </property>
</Properties>
</file>