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0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906000" cy="6858000" type="A4"/>
  <p:notesSz cx="7315200" cy="9601200"/>
  <p:embeddedFontLst>
    <p:embeddedFont>
      <p:font typeface="Arial Black" panose="020B0A04020102020204" pitchFamily="34" charset="0"/>
      <p:regular r:id="rId18"/>
      <p:bold r:id="rId19"/>
    </p:embeddedFont>
    <p:embeddedFont>
      <p:font typeface="Comic Sans MS" panose="030F0702030302020204" pitchFamily="66" charset="0"/>
      <p:regular r:id="rId20"/>
      <p:bold r:id="rId21"/>
      <p:italic r:id="rId22"/>
      <p:boldItalic r:id="rId23"/>
    </p:embeddedFont>
    <p:embeddedFont>
      <p:font typeface="Noto Sans Symbols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G7vB6PRXQozyKVwfu26n0LHP1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72" y="2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25" tIns="46325" rIns="94325" bIns="46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 txBox="1"/>
          <p:nvPr/>
        </p:nvSpPr>
        <p:spPr>
          <a:xfrm>
            <a:off x="3232150" y="9148762"/>
            <a:ext cx="852487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25" tIns="46325" rIns="91025" bIns="463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838200"/>
            <a:ext cx="4852987" cy="335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838200"/>
            <a:ext cx="4852987" cy="335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25" tIns="46325" rIns="94325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838200"/>
            <a:ext cx="4852987" cy="335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25" tIns="46325" rIns="94325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838200"/>
            <a:ext cx="4852987" cy="335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25" tIns="46325" rIns="94325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838200"/>
            <a:ext cx="4852988" cy="335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25" tIns="46325" rIns="94325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838200"/>
            <a:ext cx="4852987" cy="335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25" tIns="46325" rIns="94325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838200"/>
            <a:ext cx="4852987" cy="335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25" tIns="46325" rIns="94325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838200"/>
            <a:ext cx="4852987" cy="335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25" tIns="46325" rIns="94325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838200"/>
            <a:ext cx="4852987" cy="335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25" tIns="46325" rIns="94325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838200"/>
            <a:ext cx="4852987" cy="335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25" tIns="46325" rIns="94325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838200"/>
            <a:ext cx="4852987" cy="335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25" tIns="46325" rIns="94325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838200"/>
            <a:ext cx="4852987" cy="335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25" tIns="46325" rIns="94325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</p:spPr>
        <p:txBody>
          <a:bodyPr spcFirstLastPara="1" wrap="square" lIns="94325" tIns="46325" rIns="94325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838200"/>
            <a:ext cx="4852987" cy="335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838200"/>
            <a:ext cx="4852988" cy="335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25" tIns="46325" rIns="94325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323850" y="1676400"/>
            <a:ext cx="92011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1pPr>
            <a:lvl2pPr marL="914400" lvl="1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2pPr>
            <a:lvl3pPr marL="1371600" lvl="2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3pPr>
            <a:lvl4pPr marL="1828800" lvl="3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4pPr>
            <a:lvl5pPr marL="2286000" lvl="4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5pPr>
            <a:lvl6pPr marL="2743200" lvl="5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6pPr>
            <a:lvl7pPr marL="3200400" lvl="6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7pPr>
            <a:lvl8pPr marL="3657600" lvl="7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8pPr>
            <a:lvl9pPr marL="4114800" lvl="8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2200"/>
              <a:buNone/>
              <a:defRPr sz="2000"/>
            </a:lvl1pPr>
            <a:lvl2pPr marL="914400" lvl="1" indent="-228600" algn="l">
              <a:spcBef>
                <a:spcPts val="1080"/>
              </a:spcBef>
              <a:spcAft>
                <a:spcPts val="0"/>
              </a:spcAft>
              <a:buSzPts val="1980"/>
              <a:buNone/>
              <a:defRPr sz="1800"/>
            </a:lvl2pPr>
            <a:lvl3pPr marL="1371600" lvl="2" indent="-228600" algn="l">
              <a:spcBef>
                <a:spcPts val="960"/>
              </a:spcBef>
              <a:spcAft>
                <a:spcPts val="0"/>
              </a:spcAft>
              <a:buSzPts val="1760"/>
              <a:buNone/>
              <a:defRPr sz="1600"/>
            </a:lvl3pPr>
            <a:lvl4pPr marL="1828800" lvl="3" indent="-228600" algn="l">
              <a:spcBef>
                <a:spcPts val="840"/>
              </a:spcBef>
              <a:spcAft>
                <a:spcPts val="0"/>
              </a:spcAft>
              <a:buSzPts val="1540"/>
              <a:buNone/>
              <a:defRPr sz="1400"/>
            </a:lvl4pPr>
            <a:lvl5pPr marL="2286000" lvl="4" indent="-228600" algn="l">
              <a:spcBef>
                <a:spcPts val="840"/>
              </a:spcBef>
              <a:spcAft>
                <a:spcPts val="0"/>
              </a:spcAft>
              <a:buSzPts val="1540"/>
              <a:buNone/>
              <a:defRPr sz="1400"/>
            </a:lvl5pPr>
            <a:lvl6pPr marL="2743200" lvl="5" indent="-228600" algn="l">
              <a:spcBef>
                <a:spcPts val="840"/>
              </a:spcBef>
              <a:spcAft>
                <a:spcPts val="0"/>
              </a:spcAft>
              <a:buSzPts val="1540"/>
              <a:buNone/>
              <a:defRPr sz="1400"/>
            </a:lvl6pPr>
            <a:lvl7pPr marL="3200400" lvl="6" indent="-228600" algn="l">
              <a:spcBef>
                <a:spcPts val="840"/>
              </a:spcBef>
              <a:spcAft>
                <a:spcPts val="0"/>
              </a:spcAft>
              <a:buSzPts val="1540"/>
              <a:buNone/>
              <a:defRPr sz="1400"/>
            </a:lvl7pPr>
            <a:lvl8pPr marL="3657600" lvl="7" indent="-228600" algn="l">
              <a:spcBef>
                <a:spcPts val="840"/>
              </a:spcBef>
              <a:spcAft>
                <a:spcPts val="0"/>
              </a:spcAft>
              <a:buSzPts val="1540"/>
              <a:buNone/>
              <a:defRPr sz="1400"/>
            </a:lvl8pPr>
            <a:lvl9pPr marL="4114800" lvl="8" indent="-228600" algn="l">
              <a:spcBef>
                <a:spcPts val="840"/>
              </a:spcBef>
              <a:spcAft>
                <a:spcPts val="0"/>
              </a:spcAft>
              <a:buSzPts val="154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>
            <a:spLocks noGrp="1"/>
          </p:cNvSpPr>
          <p:nvPr>
            <p:ph type="ctrTitle"/>
          </p:nvPr>
        </p:nvSpPr>
        <p:spPr>
          <a:xfrm>
            <a:off x="495300" y="609600"/>
            <a:ext cx="8859838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subTitle" idx="1"/>
          </p:nvPr>
        </p:nvSpPr>
        <p:spPr>
          <a:xfrm>
            <a:off x="2311400" y="3886200"/>
            <a:ext cx="6934200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680"/>
              </a:spcBef>
              <a:spcAft>
                <a:spcPts val="0"/>
              </a:spcAft>
              <a:buSzPts val="3080"/>
              <a:buFont typeface="Noto Sans Symbols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2pPr>
            <a:lvl3pPr lvl="2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3pPr>
            <a:lvl4pPr lvl="3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4pPr>
            <a:lvl5pPr lvl="4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5pPr>
            <a:lvl6pPr lvl="5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6pPr>
            <a:lvl7pPr lvl="6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7pPr>
            <a:lvl8pPr lvl="7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8pPr>
            <a:lvl9pPr lvl="8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dt" idx="10"/>
          </p:nvPr>
        </p:nvSpPr>
        <p:spPr>
          <a:xfrm>
            <a:off x="769937" y="6229350"/>
            <a:ext cx="209232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ftr" idx="11"/>
          </p:nvPr>
        </p:nvSpPr>
        <p:spPr>
          <a:xfrm>
            <a:off x="3411537" y="6229350"/>
            <a:ext cx="308292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rgbClr val="5E574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sldNum" idx="12"/>
          </p:nvPr>
        </p:nvSpPr>
        <p:spPr>
          <a:xfrm>
            <a:off x="7154862" y="6229350"/>
            <a:ext cx="198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 rot="5400000">
            <a:off x="5403057" y="2202657"/>
            <a:ext cx="59436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 rot="5400000">
            <a:off x="726282" y="-21432"/>
            <a:ext cx="5943600" cy="674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1pPr>
            <a:lvl2pPr marL="914400" lvl="1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2pPr>
            <a:lvl3pPr marL="1371600" lvl="2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3pPr>
            <a:lvl4pPr marL="1828800" lvl="3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4pPr>
            <a:lvl5pPr marL="2286000" lvl="4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5pPr>
            <a:lvl6pPr marL="2743200" lvl="5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6pPr>
            <a:lvl7pPr marL="3200400" lvl="6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7pPr>
            <a:lvl8pPr marL="3657600" lvl="7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8pPr>
            <a:lvl9pPr marL="4114800" lvl="8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body" idx="1"/>
          </p:nvPr>
        </p:nvSpPr>
        <p:spPr>
          <a:xfrm rot="5400000">
            <a:off x="2600325" y="-600075"/>
            <a:ext cx="4648200" cy="920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1pPr>
            <a:lvl2pPr marL="914400" lvl="1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2pPr>
            <a:lvl3pPr marL="1371600" lvl="2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3pPr>
            <a:lvl4pPr marL="1828800" lvl="3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4pPr>
            <a:lvl5pPr marL="2286000" lvl="4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5pPr>
            <a:lvl6pPr marL="2743200" lvl="5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6pPr>
            <a:lvl7pPr marL="3200400" lvl="6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7pPr>
            <a:lvl8pPr marL="3657600" lvl="7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8pPr>
            <a:lvl9pPr marL="4114800" lvl="8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>
            <a:spLocks noGrp="1"/>
          </p:cNvSpPr>
          <p:nvPr>
            <p:ph type="pic" idx="2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1540"/>
              <a:buNone/>
              <a:defRPr sz="1400"/>
            </a:lvl1pPr>
            <a:lvl2pPr marL="914400" lvl="1" indent="-228600" algn="l">
              <a:spcBef>
                <a:spcPts val="72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54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54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54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54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54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54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52119" algn="l">
              <a:spcBef>
                <a:spcPts val="1920"/>
              </a:spcBef>
              <a:spcAft>
                <a:spcPts val="0"/>
              </a:spcAft>
              <a:buSzPts val="3520"/>
              <a:buChar char="•"/>
              <a:defRPr sz="3200"/>
            </a:lvl1pPr>
            <a:lvl2pPr marL="914400" lvl="1" indent="-424180" algn="l">
              <a:spcBef>
                <a:spcPts val="1680"/>
              </a:spcBef>
              <a:spcAft>
                <a:spcPts val="0"/>
              </a:spcAft>
              <a:buSzPts val="3080"/>
              <a:buChar char="•"/>
              <a:defRPr sz="2800"/>
            </a:lvl2pPr>
            <a:lvl3pPr marL="1371600" lvl="2" indent="-396239" algn="l">
              <a:spcBef>
                <a:spcPts val="1440"/>
              </a:spcBef>
              <a:spcAft>
                <a:spcPts val="0"/>
              </a:spcAft>
              <a:buSzPts val="2640"/>
              <a:buChar char="•"/>
              <a:defRPr sz="2400"/>
            </a:lvl3pPr>
            <a:lvl4pPr marL="1828800" lvl="3" indent="-368300" algn="l"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000"/>
            </a:lvl4pPr>
            <a:lvl5pPr marL="2286000" lvl="4" indent="-368300" algn="l"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000"/>
            </a:lvl5pPr>
            <a:lvl6pPr marL="2743200" lvl="5" indent="-368300" algn="l"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000"/>
            </a:lvl6pPr>
            <a:lvl7pPr marL="3200400" lvl="6" indent="-368300" algn="l"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000"/>
            </a:lvl7pPr>
            <a:lvl8pPr marL="3657600" lvl="7" indent="-368300" algn="l"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000"/>
            </a:lvl8pPr>
            <a:lvl9pPr marL="4114800" lvl="8" indent="-368300" algn="l"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0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1540"/>
              <a:buNone/>
              <a:defRPr sz="1400"/>
            </a:lvl1pPr>
            <a:lvl2pPr marL="914400" lvl="1" indent="-228600" algn="l">
              <a:spcBef>
                <a:spcPts val="72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54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54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54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54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54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54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440"/>
              </a:spcBef>
              <a:spcAft>
                <a:spcPts val="0"/>
              </a:spcAft>
              <a:buSzPts val="2640"/>
              <a:buNone/>
              <a:defRPr sz="2400" b="1"/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108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96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96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96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96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96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96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6240" algn="l">
              <a:spcBef>
                <a:spcPts val="1440"/>
              </a:spcBef>
              <a:spcAft>
                <a:spcPts val="0"/>
              </a:spcAft>
              <a:buSzPts val="2640"/>
              <a:buChar char="•"/>
              <a:defRPr sz="2400"/>
            </a:lvl1pPr>
            <a:lvl2pPr marL="914400" lvl="1" indent="-368300" algn="l"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000"/>
            </a:lvl2pPr>
            <a:lvl3pPr marL="1371600" lvl="2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 sz="1800"/>
            </a:lvl3pPr>
            <a:lvl4pPr marL="1828800" lvl="3" indent="-340360" algn="l">
              <a:spcBef>
                <a:spcPts val="960"/>
              </a:spcBef>
              <a:spcAft>
                <a:spcPts val="0"/>
              </a:spcAft>
              <a:buSzPts val="1760"/>
              <a:buChar char="•"/>
              <a:defRPr sz="1600"/>
            </a:lvl4pPr>
            <a:lvl5pPr marL="2286000" lvl="4" indent="-340360" algn="l">
              <a:spcBef>
                <a:spcPts val="960"/>
              </a:spcBef>
              <a:spcAft>
                <a:spcPts val="0"/>
              </a:spcAft>
              <a:buSzPts val="1760"/>
              <a:buChar char="•"/>
              <a:defRPr sz="1600"/>
            </a:lvl5pPr>
            <a:lvl6pPr marL="2743200" lvl="5" indent="-340360" algn="l">
              <a:spcBef>
                <a:spcPts val="960"/>
              </a:spcBef>
              <a:spcAft>
                <a:spcPts val="0"/>
              </a:spcAft>
              <a:buSzPts val="1760"/>
              <a:buChar char="•"/>
              <a:defRPr sz="1600"/>
            </a:lvl6pPr>
            <a:lvl7pPr marL="3200400" lvl="6" indent="-340360" algn="l">
              <a:spcBef>
                <a:spcPts val="960"/>
              </a:spcBef>
              <a:spcAft>
                <a:spcPts val="0"/>
              </a:spcAft>
              <a:buSzPts val="1760"/>
              <a:buChar char="•"/>
              <a:defRPr sz="1600"/>
            </a:lvl7pPr>
            <a:lvl8pPr marL="3657600" lvl="7" indent="-340359" algn="l">
              <a:spcBef>
                <a:spcPts val="960"/>
              </a:spcBef>
              <a:spcAft>
                <a:spcPts val="0"/>
              </a:spcAft>
              <a:buSzPts val="1760"/>
              <a:buChar char="•"/>
              <a:defRPr sz="1600"/>
            </a:lvl8pPr>
            <a:lvl9pPr marL="4114800" lvl="8" indent="-340359" algn="l">
              <a:spcBef>
                <a:spcPts val="960"/>
              </a:spcBef>
              <a:spcAft>
                <a:spcPts val="0"/>
              </a:spcAft>
              <a:buSzPts val="176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440"/>
              </a:spcBef>
              <a:spcAft>
                <a:spcPts val="0"/>
              </a:spcAft>
              <a:buSzPts val="2640"/>
              <a:buNone/>
              <a:defRPr sz="2400" b="1"/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108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96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96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96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96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96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96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6240" algn="l">
              <a:spcBef>
                <a:spcPts val="1440"/>
              </a:spcBef>
              <a:spcAft>
                <a:spcPts val="0"/>
              </a:spcAft>
              <a:buSzPts val="2640"/>
              <a:buChar char="•"/>
              <a:defRPr sz="2400"/>
            </a:lvl1pPr>
            <a:lvl2pPr marL="914400" lvl="1" indent="-368300" algn="l"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000"/>
            </a:lvl2pPr>
            <a:lvl3pPr marL="1371600" lvl="2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 sz="1800"/>
            </a:lvl3pPr>
            <a:lvl4pPr marL="1828800" lvl="3" indent="-340360" algn="l">
              <a:spcBef>
                <a:spcPts val="960"/>
              </a:spcBef>
              <a:spcAft>
                <a:spcPts val="0"/>
              </a:spcAft>
              <a:buSzPts val="1760"/>
              <a:buChar char="•"/>
              <a:defRPr sz="1600"/>
            </a:lvl4pPr>
            <a:lvl5pPr marL="2286000" lvl="4" indent="-340360" algn="l">
              <a:spcBef>
                <a:spcPts val="960"/>
              </a:spcBef>
              <a:spcAft>
                <a:spcPts val="0"/>
              </a:spcAft>
              <a:buSzPts val="1760"/>
              <a:buChar char="•"/>
              <a:defRPr sz="1600"/>
            </a:lvl5pPr>
            <a:lvl6pPr marL="2743200" lvl="5" indent="-340360" algn="l">
              <a:spcBef>
                <a:spcPts val="960"/>
              </a:spcBef>
              <a:spcAft>
                <a:spcPts val="0"/>
              </a:spcAft>
              <a:buSzPts val="1760"/>
              <a:buChar char="•"/>
              <a:defRPr sz="1600"/>
            </a:lvl6pPr>
            <a:lvl7pPr marL="3200400" lvl="6" indent="-340360" algn="l">
              <a:spcBef>
                <a:spcPts val="960"/>
              </a:spcBef>
              <a:spcAft>
                <a:spcPts val="0"/>
              </a:spcAft>
              <a:buSzPts val="1760"/>
              <a:buChar char="•"/>
              <a:defRPr sz="1600"/>
            </a:lvl7pPr>
            <a:lvl8pPr marL="3657600" lvl="7" indent="-340359" algn="l">
              <a:spcBef>
                <a:spcPts val="960"/>
              </a:spcBef>
              <a:spcAft>
                <a:spcPts val="0"/>
              </a:spcAft>
              <a:buSzPts val="1760"/>
              <a:buChar char="•"/>
              <a:defRPr sz="1600"/>
            </a:lvl8pPr>
            <a:lvl9pPr marL="4114800" lvl="8" indent="-340359" algn="l">
              <a:spcBef>
                <a:spcPts val="960"/>
              </a:spcBef>
              <a:spcAft>
                <a:spcPts val="0"/>
              </a:spcAft>
              <a:buSzPts val="176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23850" y="1676400"/>
            <a:ext cx="452437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4180" algn="l">
              <a:spcBef>
                <a:spcPts val="1680"/>
              </a:spcBef>
              <a:spcAft>
                <a:spcPts val="0"/>
              </a:spcAft>
              <a:buSzPts val="3080"/>
              <a:buChar char="•"/>
              <a:defRPr sz="2800"/>
            </a:lvl1pPr>
            <a:lvl2pPr marL="914400" lvl="1" indent="-396240" algn="l">
              <a:spcBef>
                <a:spcPts val="1440"/>
              </a:spcBef>
              <a:spcAft>
                <a:spcPts val="0"/>
              </a:spcAft>
              <a:buSzPts val="2640"/>
              <a:buChar char="•"/>
              <a:defRPr sz="2400"/>
            </a:lvl2pPr>
            <a:lvl3pPr marL="1371600" lvl="2" indent="-368300" algn="l"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000"/>
            </a:lvl3pPr>
            <a:lvl4pPr marL="1828800" lvl="3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 sz="1800"/>
            </a:lvl4pPr>
            <a:lvl5pPr marL="2286000" lvl="4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 sz="1800"/>
            </a:lvl5pPr>
            <a:lvl6pPr marL="2743200" lvl="5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 sz="1800"/>
            </a:lvl6pPr>
            <a:lvl7pPr marL="3200400" lvl="6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 sz="1800"/>
            </a:lvl7pPr>
            <a:lvl8pPr marL="3657600" lvl="7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 sz="1800"/>
            </a:lvl8pPr>
            <a:lvl9pPr marL="4114800" lvl="8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5000625" y="1676400"/>
            <a:ext cx="452437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4180" algn="l">
              <a:spcBef>
                <a:spcPts val="1680"/>
              </a:spcBef>
              <a:spcAft>
                <a:spcPts val="0"/>
              </a:spcAft>
              <a:buSzPts val="3080"/>
              <a:buChar char="•"/>
              <a:defRPr sz="2800"/>
            </a:lvl1pPr>
            <a:lvl2pPr marL="914400" lvl="1" indent="-396240" algn="l">
              <a:spcBef>
                <a:spcPts val="1440"/>
              </a:spcBef>
              <a:spcAft>
                <a:spcPts val="0"/>
              </a:spcAft>
              <a:buSzPts val="2640"/>
              <a:buChar char="•"/>
              <a:defRPr sz="2400"/>
            </a:lvl2pPr>
            <a:lvl3pPr marL="1371600" lvl="2" indent="-368300" algn="l"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000"/>
            </a:lvl3pPr>
            <a:lvl4pPr marL="1828800" lvl="3" indent="-354330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 sz="1800"/>
            </a:lvl4pPr>
            <a:lvl5pPr marL="2286000" lvl="4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 sz="1800"/>
            </a:lvl5pPr>
            <a:lvl6pPr marL="2743200" lvl="5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 sz="1800"/>
            </a:lvl6pPr>
            <a:lvl7pPr marL="3200400" lvl="6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 sz="1800"/>
            </a:lvl7pPr>
            <a:lvl8pPr marL="3657600" lvl="7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 sz="1800"/>
            </a:lvl8pPr>
            <a:lvl9pPr marL="4114800" lvl="8" indent="-354329" algn="l">
              <a:spcBef>
                <a:spcPts val="1080"/>
              </a:spcBef>
              <a:spcAft>
                <a:spcPts val="0"/>
              </a:spcAft>
              <a:buSzPts val="198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323850" y="1676400"/>
            <a:ext cx="92011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180" algn="l" rtl="0">
              <a:spcBef>
                <a:spcPts val="168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Noto Sans Symbols"/>
              <a:buChar char="•"/>
              <a:defRPr sz="28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96240" algn="l" rtl="0">
              <a:spcBef>
                <a:spcPts val="144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54330" algn="l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26389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26389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26389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26389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26390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26390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body" idx="1"/>
          </p:nvPr>
        </p:nvSpPr>
        <p:spPr>
          <a:xfrm>
            <a:off x="323850" y="1676400"/>
            <a:ext cx="92011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180" algn="l" rtl="0">
              <a:spcBef>
                <a:spcPts val="168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Noto Sans Symbols"/>
              <a:buChar char="•"/>
              <a:defRPr sz="28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96240" algn="l" rtl="0">
              <a:spcBef>
                <a:spcPts val="144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54330" algn="l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26389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26389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26389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26389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26390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26390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pic>
        <p:nvPicPr>
          <p:cNvPr id="15" name="Google Shape;15;p16" descr="paint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2000" y="1219200"/>
            <a:ext cx="8915400" cy="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/>
        </p:nvSpPr>
        <p:spPr>
          <a:xfrm>
            <a:off x="76200" y="6477000"/>
            <a:ext cx="4724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Telecomunicazioni - Prof. Marco Listanti  - A.A. 2008/2009</a:t>
            </a:r>
            <a:endParaRPr/>
          </a:p>
        </p:txBody>
      </p:sp>
      <p:pic>
        <p:nvPicPr>
          <p:cNvPr id="17" name="Google Shape;17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0025" y="115887"/>
            <a:ext cx="601662" cy="7159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16"/>
          <p:cNvGrpSpPr/>
          <p:nvPr/>
        </p:nvGrpSpPr>
        <p:grpSpPr>
          <a:xfrm>
            <a:off x="8072437" y="6381750"/>
            <a:ext cx="1776412" cy="431800"/>
            <a:chOff x="4481" y="4020"/>
            <a:chExt cx="1119" cy="272"/>
          </a:xfrm>
        </p:grpSpPr>
        <p:pic>
          <p:nvPicPr>
            <p:cNvPr id="19" name="Google Shape;19;p16" descr="Image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481" y="4020"/>
              <a:ext cx="1119" cy="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16"/>
            <p:cNvSpPr txBox="1"/>
            <p:nvPr/>
          </p:nvSpPr>
          <p:spPr>
            <a:xfrm>
              <a:off x="4916" y="4036"/>
              <a:ext cx="634" cy="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99"/>
                </a:buClr>
                <a:buSzPts val="800"/>
                <a:buFont typeface="Balthazar"/>
                <a:buNone/>
              </a:pPr>
              <a:r>
                <a:rPr lang="en-US" sz="800" b="1" i="0" u="none" strike="noStrike" cap="none">
                  <a:solidFill>
                    <a:srgbClr val="666699"/>
                  </a:solidFill>
                  <a:latin typeface="Balthazar"/>
                  <a:ea typeface="Balthazar"/>
                  <a:cs typeface="Balthazar"/>
                  <a:sym typeface="Balthazar"/>
                </a:rPr>
                <a:t>INFOCOM </a:t>
              </a:r>
              <a:r>
                <a:rPr lang="en-US" sz="700" b="1" i="0" u="none" strike="noStrike" cap="none">
                  <a:solidFill>
                    <a:srgbClr val="666699"/>
                  </a:solidFill>
                  <a:latin typeface="Balthazar"/>
                  <a:ea typeface="Balthazar"/>
                  <a:cs typeface="Balthazar"/>
                  <a:sym typeface="Balthazar"/>
                </a:rPr>
                <a:t>Dept</a:t>
              </a: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6" descr="pai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487" y="1828800"/>
            <a:ext cx="8915400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025" y="115887"/>
            <a:ext cx="601662" cy="7159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6"/>
          <p:cNvGrpSpPr/>
          <p:nvPr/>
        </p:nvGrpSpPr>
        <p:grpSpPr>
          <a:xfrm>
            <a:off x="8072437" y="6381750"/>
            <a:ext cx="1776412" cy="431800"/>
            <a:chOff x="4481" y="4020"/>
            <a:chExt cx="1119" cy="272"/>
          </a:xfrm>
        </p:grpSpPr>
        <p:pic>
          <p:nvPicPr>
            <p:cNvPr id="55" name="Google Shape;55;p26" descr="Image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81" y="4020"/>
              <a:ext cx="1119" cy="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26"/>
            <p:cNvSpPr txBox="1"/>
            <p:nvPr/>
          </p:nvSpPr>
          <p:spPr>
            <a:xfrm>
              <a:off x="4916" y="4036"/>
              <a:ext cx="634" cy="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99"/>
                </a:buClr>
                <a:buSzPts val="800"/>
                <a:buFont typeface="Balthazar"/>
                <a:buNone/>
              </a:pPr>
              <a:r>
                <a:rPr lang="en-US" sz="800" b="1" i="0" u="none" strike="noStrike" cap="none">
                  <a:solidFill>
                    <a:srgbClr val="666699"/>
                  </a:solidFill>
                  <a:latin typeface="Balthazar"/>
                  <a:ea typeface="Balthazar"/>
                  <a:cs typeface="Balthazar"/>
                  <a:sym typeface="Balthazar"/>
                </a:rPr>
                <a:t>INFOCOM </a:t>
              </a:r>
              <a:r>
                <a:rPr lang="en-US" sz="700" b="1" i="0" u="none" strike="noStrike" cap="none">
                  <a:solidFill>
                    <a:srgbClr val="666699"/>
                  </a:solidFill>
                  <a:latin typeface="Balthazar"/>
                  <a:ea typeface="Balthazar"/>
                  <a:cs typeface="Balthazar"/>
                  <a:sym typeface="Balthazar"/>
                </a:rPr>
                <a:t>Dept</a:t>
              </a:r>
              <a:endParaRPr/>
            </a:p>
          </p:txBody>
        </p:sp>
      </p:grpSp>
      <p:sp>
        <p:nvSpPr>
          <p:cNvPr id="57" name="Google Shape;57;p26"/>
          <p:cNvSpPr txBox="1"/>
          <p:nvPr/>
        </p:nvSpPr>
        <p:spPr>
          <a:xfrm>
            <a:off x="76200" y="6477000"/>
            <a:ext cx="4724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Telecomunicazioni - Prof. Marco Listanti  - A.A. 2008/2009</a:t>
            </a:r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body" idx="1"/>
          </p:nvPr>
        </p:nvSpPr>
        <p:spPr>
          <a:xfrm>
            <a:off x="323850" y="1676400"/>
            <a:ext cx="92011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180" algn="l" rtl="0">
              <a:spcBef>
                <a:spcPts val="168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Noto Sans Symbols"/>
              <a:buChar char="•"/>
              <a:defRPr sz="28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96240" algn="l" rtl="0">
              <a:spcBef>
                <a:spcPts val="1440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54330" algn="l" rtl="0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26389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26389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26389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26389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26390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26390" algn="l" rtl="0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dt" idx="10"/>
          </p:nvPr>
        </p:nvSpPr>
        <p:spPr>
          <a:xfrm>
            <a:off x="769937" y="6229350"/>
            <a:ext cx="209232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ftr" idx="11"/>
          </p:nvPr>
        </p:nvSpPr>
        <p:spPr>
          <a:xfrm>
            <a:off x="3411537" y="6229350"/>
            <a:ext cx="308292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sldNum" idx="12"/>
          </p:nvPr>
        </p:nvSpPr>
        <p:spPr>
          <a:xfrm>
            <a:off x="7154862" y="6229350"/>
            <a:ext cx="19812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 i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francesca.cuomo@uniroma1.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iziana.cattai@uniroma1.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title"/>
          </p:nvPr>
        </p:nvSpPr>
        <p:spPr>
          <a:xfrm>
            <a:off x="609600" y="2133600"/>
            <a:ext cx="8688387" cy="318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r>
              <a:rPr lang="en-US" sz="20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Francesca Cuomo, Tiziana Cattai (Canale I)</a:t>
            </a:r>
            <a:br>
              <a:rPr lang="en-US" sz="20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Andrea Lacava (Esercitazioni)</a:t>
            </a:r>
            <a:br>
              <a:rPr lang="en-US" sz="20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FONDAMENTI COMUNICAZIONI ED INTERNET</a:t>
            </a:r>
            <a:b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Canale I</a:t>
            </a:r>
            <a:endParaRPr sz="3200" b="1" i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r>
              <a:rPr lang="en-US"/>
              <a:t>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r>
              <a:rPr lang="en-US"/>
              <a:t>TELECOMUNICAZIONI</a:t>
            </a:r>
            <a:b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Anno accademico 2023/2024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mic Sans MS"/>
              <a:buNone/>
            </a:pPr>
            <a: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Modalità d’Esame (Gennaio-Febbraio 2024)</a:t>
            </a:r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1"/>
          </p:nvPr>
        </p:nvSpPr>
        <p:spPr>
          <a:xfrm>
            <a:off x="323850" y="1358900"/>
            <a:ext cx="9399587" cy="486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76250" lvl="0" indent="-476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Degli homework </a:t>
            </a:r>
            <a:r>
              <a:rPr lang="en-US" sz="2800" b="1" i="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durante il corso </a:t>
            </a:r>
            <a:r>
              <a:rPr lang="en-US" sz="28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sulla parte pratica</a:t>
            </a:r>
            <a:endParaRPr/>
          </a:p>
          <a:p>
            <a:pPr marL="1047750" lvl="1" indent="-381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Vale 10 punti</a:t>
            </a:r>
            <a:endParaRPr/>
          </a:p>
          <a:p>
            <a:pPr marL="476250" lvl="0" indent="-4762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80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Una prova scritta a gennaio o febbraio</a:t>
            </a:r>
            <a:endParaRPr/>
          </a:p>
          <a:p>
            <a:pPr marL="1047750" lvl="1" indent="-381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Una parte con domande a risposta multipla (vale 15 punti)</a:t>
            </a:r>
            <a:endParaRPr/>
          </a:p>
          <a:p>
            <a:pPr marL="1047750" lvl="1" indent="-381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 Esercizio (vale 5 punti)</a:t>
            </a:r>
            <a:endParaRPr/>
          </a:p>
          <a:p>
            <a:pPr marL="476250" lvl="0" indent="-4762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80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Delle prove intermedie su moodle </a:t>
            </a:r>
            <a:r>
              <a:rPr lang="en-US" sz="2800" b="1" i="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durante il corso </a:t>
            </a:r>
            <a:endParaRPr sz="28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047750" lvl="1" indent="-381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quiz i cui punti possono essere al massimo 4 punti da utilizzare come punti bonus esclusivamente nell’appello di Gennaio o Febbraio 2024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mic Sans MS"/>
              <a:buNone/>
            </a:pPr>
            <a: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Modalità d’Esame (appelli da Marzo in poi)</a:t>
            </a:r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323850" y="1358900"/>
            <a:ext cx="92011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76250" lvl="0" indent="-476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Una prova scritta</a:t>
            </a:r>
            <a:endParaRPr/>
          </a:p>
          <a:p>
            <a:pPr marL="1047750" lvl="1" indent="-38100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Una parte con domande a risposta multipla (vale 15 punti)</a:t>
            </a:r>
            <a:endParaRPr/>
          </a:p>
          <a:p>
            <a:pPr marL="1047750" lvl="1" indent="-38100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 Esercizio (vale 5 punti)</a:t>
            </a:r>
            <a:endParaRPr/>
          </a:p>
          <a:p>
            <a:pPr marL="476250" lvl="0" indent="-47625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3080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Una prova orale a valle della correzione dello scritto</a:t>
            </a:r>
            <a:endParaRPr/>
          </a:p>
          <a:p>
            <a:pPr marL="1047750" lvl="1" indent="-38100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Vale +10 (-5) punti</a:t>
            </a:r>
            <a:endParaRPr/>
          </a:p>
          <a:p>
            <a:pPr marL="476250" lvl="0" indent="-28067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3080"/>
              <a:buNone/>
            </a:pPr>
            <a:endParaRPr sz="28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76250" lvl="0" indent="-280670" algn="l" rtl="0">
              <a:spcBef>
                <a:spcPts val="1680"/>
              </a:spcBef>
              <a:spcAft>
                <a:spcPts val="0"/>
              </a:spcAft>
              <a:buSzPts val="3080"/>
              <a:buNone/>
            </a:pPr>
            <a:endParaRPr sz="28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mic Sans MS"/>
              <a:buNone/>
            </a:pPr>
            <a: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Orario delle lezioni</a:t>
            </a:r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1"/>
          </p:nvPr>
        </p:nvSpPr>
        <p:spPr>
          <a:xfrm>
            <a:off x="323850" y="1676400"/>
            <a:ext cx="92011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76250" lvl="0" indent="-476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Lezioni</a:t>
            </a:r>
            <a:endParaRPr dirty="0"/>
          </a:p>
          <a:p>
            <a:pPr marL="1047750" lvl="1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Lunedi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 16-18 (Aula 204, Marco Polo)</a:t>
            </a:r>
            <a:endParaRPr dirty="0"/>
          </a:p>
          <a:p>
            <a:pPr marL="1047750" lvl="1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Mercoledi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 18-20 (Aula 204, Marco Polo)</a:t>
            </a:r>
            <a:endParaRPr dirty="0"/>
          </a:p>
          <a:p>
            <a:pPr marL="1047750" lvl="1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Giovedi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  12-16 (Aula 204, Marco Polo)</a:t>
            </a:r>
            <a:endParaRPr dirty="0"/>
          </a:p>
          <a:p>
            <a:pPr marL="476250" lvl="0" indent="-47625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3080"/>
              <a:buChar char="•"/>
            </a:pPr>
            <a:r>
              <a:rPr lang="en-US" sz="28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 </a:t>
            </a:r>
            <a:r>
              <a:rPr lang="en-US" sz="28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giornate</a:t>
            </a:r>
            <a:r>
              <a:rPr lang="en-US" sz="28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dedicate alle </a:t>
            </a:r>
            <a:r>
              <a:rPr lang="en-US" sz="28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esercitazioni</a:t>
            </a:r>
            <a:r>
              <a:rPr lang="en-US" sz="28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US" sz="28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agli</a:t>
            </a:r>
            <a:r>
              <a:rPr lang="en-US" sz="28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homework </a:t>
            </a:r>
            <a:r>
              <a:rPr lang="en-US" sz="28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saranno</a:t>
            </a:r>
            <a:r>
              <a:rPr lang="en-US" sz="28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stabilite</a:t>
            </a:r>
            <a:r>
              <a:rPr lang="en-US" sz="28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durante</a:t>
            </a:r>
            <a:r>
              <a:rPr lang="en-US" sz="28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il </a:t>
            </a:r>
            <a:r>
              <a:rPr lang="en-US" sz="28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corso</a:t>
            </a:r>
            <a:endParaRPr dirty="0"/>
          </a:p>
          <a:p>
            <a:pPr marL="476250" lvl="0" indent="-47625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640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Iscrizione</a:t>
            </a:r>
            <a:r>
              <a:rPr lang="en-US" sz="24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 Gruppo Google</a:t>
            </a:r>
            <a:br>
              <a:rPr lang="en-US" sz="20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dirty="0"/>
              <a:t>https://groups.google.com/a/uniroma1.it/g/fondamenti_comunicazioni_ed_internet_23_24</a:t>
            </a:r>
            <a:endParaRPr dirty="0"/>
          </a:p>
        </p:txBody>
      </p:sp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mic Sans MS"/>
              <a:buNone/>
            </a:pPr>
            <a: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Riferimenti</a:t>
            </a:r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body" idx="1"/>
          </p:nvPr>
        </p:nvSpPr>
        <p:spPr>
          <a:xfrm>
            <a:off x="125412" y="1268412"/>
            <a:ext cx="95980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76250" lvl="0" indent="-476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Francesca Cuomo </a:t>
            </a:r>
            <a:r>
              <a:rPr lang="en-US" sz="2800" b="1" i="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francesca.cuomo@uniroma1.it</a:t>
            </a:r>
            <a:endParaRPr/>
          </a:p>
          <a:p>
            <a:pPr marL="476250" lvl="0" indent="-47625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3080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Tiziana Cattai </a:t>
            </a:r>
            <a:r>
              <a:rPr lang="en-US" sz="2800" b="1" i="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tiziana.cattai@uniroma1.it</a:t>
            </a:r>
            <a:endParaRPr/>
          </a:p>
          <a:p>
            <a:pPr marL="666750" lvl="1" indent="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640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 il ricevimento contattare per e-mail il docente per prendere appuntamento.</a:t>
            </a:r>
            <a:endParaRPr/>
          </a:p>
          <a:p>
            <a:pPr marL="476250" lvl="0" indent="-47625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3080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Tutte le informazioni sul corso (date esami, orari, avvisi, votazioni esami, ecc.) saranno disponibili sul sito Moodle</a:t>
            </a:r>
            <a:endParaRPr/>
          </a:p>
          <a:p>
            <a:pPr marL="666750" lvl="1" indent="-16764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https://elearning.uniroma1.it/course/view.php?id=16857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mic Sans MS"/>
              <a:buNone/>
            </a:pPr>
            <a: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Obiettivi</a:t>
            </a: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body" idx="1"/>
          </p:nvPr>
        </p:nvSpPr>
        <p:spPr>
          <a:xfrm>
            <a:off x="452437" y="1268412"/>
            <a:ext cx="8861425" cy="35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76250" lvl="0" indent="-476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Introduzione generale alle problematiche delle comunicazioni digitali e dell’interconnessione in Internet</a:t>
            </a:r>
            <a:endParaRPr/>
          </a:p>
          <a:p>
            <a:pPr marL="476250" lvl="0" indent="-47625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3080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Fondamenti sulle comunicazioni, uso dei segnali digitali e loro elaborazione</a:t>
            </a:r>
            <a:endParaRPr/>
          </a:p>
          <a:p>
            <a:pPr marL="476250" lvl="0" indent="-47625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3080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Sistemistica generale ed evoluzione delle reti di telecomunicazione</a:t>
            </a:r>
            <a:endParaRPr/>
          </a:p>
          <a:p>
            <a:pPr marL="476250" lvl="0" indent="-47625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3080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Architetture e protocolli di rete</a:t>
            </a:r>
            <a:endParaRPr/>
          </a:p>
          <a:p>
            <a:pPr marL="476250" lvl="0" indent="-47625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3080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Elementi di modellistica e di progetto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427037" y="98425"/>
            <a:ext cx="905192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mic Sans MS"/>
              <a:buNone/>
            </a:pPr>
            <a: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Programma (1)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body" idx="1"/>
          </p:nvPr>
        </p:nvSpPr>
        <p:spPr>
          <a:xfrm>
            <a:off x="265112" y="998537"/>
            <a:ext cx="9631362" cy="558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omic Sans MS"/>
              <a:buAutoNum type="arabicPeriod"/>
            </a:pPr>
            <a:r>
              <a:rPr lang="en-US" sz="18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Introduzione alle reti di comunicazioni ed Internet</a:t>
            </a:r>
            <a:endParaRPr sz="18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●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Evoluzione delle architetture di rete e dei servizi di telecomunicazione 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●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Tecnologia, Mercato, Standard, Regolamentazione 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omic Sans MS"/>
              <a:buAutoNum type="arabicPeriod"/>
            </a:pPr>
            <a:r>
              <a:rPr lang="en-US" sz="18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Livello dei protocolli e loro modelli di servizio (Modello di riferimento OSI, Architettura TCP/IP)</a:t>
            </a:r>
            <a:endParaRPr sz="18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omic Sans MS"/>
              <a:buAutoNum type="arabicPeriod"/>
            </a:pPr>
            <a:r>
              <a:rPr lang="en-US" sz="18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Modello e funzioni di una rete di telecomunicazione</a:t>
            </a:r>
            <a:endParaRPr sz="18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●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Servizi di rete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●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Parametri prestazionali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●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Tecniche di multiplazione e di allocazione delle risorse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AutoNum type="arabicPeriod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Commutazione di circuito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●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Commutazione di pacchetto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●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Modelli di analisi prestazionale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17170" algn="l" rtl="0">
              <a:lnSpc>
                <a:spcPct val="115000"/>
              </a:lnSpc>
              <a:spcBef>
                <a:spcPts val="188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omic Sans MS"/>
              <a:buNone/>
            </a:pPr>
            <a:endParaRPr sz="1800" b="1" i="0" u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342900" lvl="0" indent="-217170" algn="l" rtl="0">
              <a:lnSpc>
                <a:spcPct val="115000"/>
              </a:lnSpc>
              <a:spcBef>
                <a:spcPts val="188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omic Sans MS"/>
              <a:buNone/>
            </a:pPr>
            <a:endParaRPr sz="1800" b="1" i="0" u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342900" lvl="0" indent="-217170" algn="l" rtl="0">
              <a:lnSpc>
                <a:spcPct val="115000"/>
              </a:lnSpc>
              <a:spcBef>
                <a:spcPts val="188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omic Sans MS"/>
              <a:buNone/>
            </a:pPr>
            <a:endParaRPr sz="18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217170" algn="l" rtl="0">
              <a:lnSpc>
                <a:spcPct val="115000"/>
              </a:lnSpc>
              <a:spcBef>
                <a:spcPts val="188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omic Sans MS"/>
              <a:buNone/>
            </a:pPr>
            <a:endParaRPr sz="18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88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ourier New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Perdita di informazione al variare delle condizioni del canale</a:t>
            </a: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76250" lvl="0" indent="-350520" algn="l" rtl="0">
              <a:spcBef>
                <a:spcPts val="1880"/>
              </a:spcBef>
              <a:spcAft>
                <a:spcPts val="0"/>
              </a:spcAft>
              <a:buSzPts val="1980"/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mic Sans MS"/>
              <a:buNone/>
            </a:pPr>
            <a: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Programma (2)</a:t>
            </a: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352425" y="1358900"/>
            <a:ext cx="92011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omic Sans MS"/>
              <a:buAutoNum type="arabicPeriod" startAt="4"/>
            </a:pPr>
            <a:r>
              <a:rPr lang="en-US" sz="18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Fondamenti comunicazioni</a:t>
            </a:r>
            <a:endParaRPr sz="18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●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Rappresentazione digitale dell’informazione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●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Segnali (tempo continuo, discreto)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●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Energia, potenza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●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Operazioni sui segnali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390650" lvl="2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●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Convoluzione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390650" lvl="2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●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Campionamento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390650" lvl="2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●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Filtraggio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AutoNum type="arabicPeriod" startAt="4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Modulazione</a:t>
            </a:r>
            <a:endParaRPr sz="16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Arial"/>
              <a:buChar char="●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Mezzi fisici di trasmissione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mic Sans MS"/>
              <a:buNone/>
            </a:pPr>
            <a: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Programma (3)</a:t>
            </a: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1"/>
          </p:nvPr>
        </p:nvSpPr>
        <p:spPr>
          <a:xfrm>
            <a:off x="287337" y="1104900"/>
            <a:ext cx="92011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mic Sans MS"/>
              <a:buAutoNum type="arabicPeriod" startAt="5"/>
            </a:pPr>
            <a:r>
              <a:rPr lang="en-US" sz="14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protocolli di trasposto: protocolli UDP e TCP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●"/>
            </a:pPr>
            <a:r>
              <a:rPr lang="en-US" sz="1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Il protocollo UDP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●"/>
            </a:pPr>
            <a:r>
              <a:rPr lang="en-US" sz="1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Il problema del controllo della QoS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●"/>
            </a:pPr>
            <a:r>
              <a:rPr lang="en-US" sz="1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Tecniche per il trasferimento affidabile dell’informazione</a:t>
            </a:r>
            <a:endParaRPr/>
          </a:p>
          <a:p>
            <a:pPr marL="1219200" lvl="2" indent="-34290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urier New"/>
              <a:buChar char="o"/>
            </a:pPr>
            <a:r>
              <a:rPr lang="en-US" sz="14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protocolli per il controllo d’errore</a:t>
            </a:r>
            <a:endParaRPr/>
          </a:p>
          <a:p>
            <a:pPr marL="1219200" lvl="2" indent="-34290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urier New"/>
              <a:buChar char="o"/>
            </a:pPr>
            <a:r>
              <a:rPr lang="en-US" sz="14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Numeri di sequenza</a:t>
            </a:r>
            <a:endParaRPr/>
          </a:p>
          <a:p>
            <a:pPr marL="1219200" lvl="2" indent="-34290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urier New"/>
              <a:buChar char="o"/>
            </a:pPr>
            <a:r>
              <a:rPr lang="en-US" sz="14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Finestre scorrevoli</a:t>
            </a:r>
            <a:endParaRPr/>
          </a:p>
          <a:p>
            <a:pPr marL="1219200" lvl="2" indent="-34290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urier New"/>
              <a:buChar char="o"/>
            </a:pPr>
            <a:r>
              <a:rPr lang="en-US" sz="14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Azioni di recupero</a:t>
            </a:r>
            <a:endParaRPr/>
          </a:p>
          <a:p>
            <a:pPr marL="1219200" lvl="2" indent="-34290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urier New"/>
              <a:buChar char="o"/>
            </a:pPr>
            <a:r>
              <a:rPr lang="en-US" sz="14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Procedure di recupero</a:t>
            </a:r>
            <a:endParaRPr/>
          </a:p>
          <a:p>
            <a:pPr marL="1219200" lvl="2" indent="-34290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urier New"/>
              <a:buChar char="o"/>
            </a:pPr>
            <a:r>
              <a:rPr lang="en-US" sz="14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Dimensionamento del RTO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●"/>
            </a:pPr>
            <a:r>
              <a:rPr lang="en-US" sz="1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Controllo di flusso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●"/>
            </a:pPr>
            <a:r>
              <a:rPr lang="en-US" sz="1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Controllo di congestione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mic Sans MS"/>
              <a:buNone/>
            </a:pPr>
            <a: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Programma (4)</a:t>
            </a:r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82562" y="1104900"/>
            <a:ext cx="9091612" cy="56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omic Sans MS"/>
              <a:buAutoNum type="arabicPeriod" startAt="6"/>
            </a:pPr>
            <a:r>
              <a:rPr lang="en-US" sz="18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Livello di rete: il piano dei dati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●"/>
            </a:pPr>
            <a:r>
              <a:rPr lang="en-US" sz="14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Il protocollo IP</a:t>
            </a:r>
            <a:endParaRPr sz="11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●"/>
            </a:pPr>
            <a:r>
              <a:rPr lang="en-US" sz="12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Indirizzamento in Internet</a:t>
            </a:r>
            <a:endParaRPr sz="11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Courier New"/>
              <a:buChar char="o"/>
            </a:pPr>
            <a:r>
              <a:rPr lang="en-US" sz="11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Indirizzamento classful e classless</a:t>
            </a:r>
            <a:endParaRPr sz="11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Courier New"/>
              <a:buChar char="o"/>
            </a:pPr>
            <a:r>
              <a:rPr lang="en-US" sz="11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CIDR</a:t>
            </a:r>
            <a:endParaRPr sz="11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Courier New"/>
              <a:buChar char="o"/>
            </a:pPr>
            <a:r>
              <a:rPr lang="en-US" sz="11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Risoluzione di indirizzi in Internet</a:t>
            </a:r>
            <a:endParaRPr sz="11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●"/>
            </a:pPr>
            <a:r>
              <a:rPr lang="en-US" sz="12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DHCP</a:t>
            </a:r>
            <a:endParaRPr sz="11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●"/>
            </a:pPr>
            <a:r>
              <a:rPr lang="en-US" sz="12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NAT</a:t>
            </a:r>
            <a:endParaRPr sz="11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omic Sans MS"/>
              <a:buAutoNum type="arabicPeriod" startAt="6"/>
            </a:pPr>
            <a:r>
              <a:rPr lang="en-US" sz="18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Livello di rete: il piano di controllo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●"/>
            </a:pPr>
            <a:r>
              <a:rPr lang="en-US" sz="12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 funzioni di instradamento</a:t>
            </a:r>
            <a:endParaRPr sz="11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●"/>
            </a:pPr>
            <a:r>
              <a:rPr lang="en-US" sz="12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L’instradamento in Internet</a:t>
            </a:r>
            <a:endParaRPr sz="11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Courier New"/>
              <a:buChar char="o"/>
            </a:pPr>
            <a:r>
              <a:rPr lang="en-US" sz="11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Algoritmi di instradamento</a:t>
            </a:r>
            <a:endParaRPr sz="11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Courier New"/>
              <a:buChar char="o"/>
            </a:pPr>
            <a:r>
              <a:rPr lang="en-US" sz="11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Protocolli di instradamento IGP e EGP</a:t>
            </a:r>
            <a:endParaRPr sz="11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Courier New"/>
              <a:buChar char="o"/>
            </a:pPr>
            <a:r>
              <a:rPr lang="en-US" sz="11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 tabelle di instradamento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mic Sans MS"/>
              <a:buNone/>
            </a:pPr>
            <a: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Programma (5)</a:t>
            </a: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body" idx="1"/>
          </p:nvPr>
        </p:nvSpPr>
        <p:spPr>
          <a:xfrm>
            <a:off x="352425" y="1268412"/>
            <a:ext cx="9191625" cy="594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omic Sans MS"/>
              <a:buAutoNum type="arabicPeriod" startAt="8"/>
            </a:pPr>
            <a:r>
              <a:rPr lang="en-US" sz="1800" b="1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Livello di collegamento e reti locali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●"/>
            </a:pPr>
            <a:r>
              <a:rPr lang="en-US" sz="1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Tecniche di rivelazione e correzione d’errore</a:t>
            </a:r>
            <a:endParaRPr sz="14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urier New"/>
              <a:buChar char="o"/>
            </a:pPr>
            <a:r>
              <a:rPr lang="en-US"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Controllo di parità</a:t>
            </a:r>
            <a:endParaRPr sz="1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urier New"/>
              <a:buChar char="o"/>
            </a:pPr>
            <a:r>
              <a:rPr lang="en-US"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Checksum</a:t>
            </a:r>
            <a:endParaRPr sz="1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urier New"/>
              <a:buChar char="o"/>
            </a:pPr>
            <a:r>
              <a:rPr lang="en-US"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Controllo a ridondanza ciclica (CRC)</a:t>
            </a:r>
            <a:endParaRPr sz="1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●"/>
            </a:pPr>
            <a:r>
              <a:rPr lang="en-US" sz="1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Protocolli di accesso multiplo (Medium Access Control – MAC)</a:t>
            </a:r>
            <a:endParaRPr sz="14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urier New"/>
              <a:buChar char="o"/>
            </a:pPr>
            <a:r>
              <a:rPr lang="en-US"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Mezzi multiaccesso Wired e Wireless </a:t>
            </a:r>
            <a:endParaRPr sz="1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urier New"/>
              <a:buChar char="o"/>
            </a:pPr>
            <a:r>
              <a:rPr lang="en-US"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Tecniche di accesso multiplo</a:t>
            </a:r>
            <a:endParaRPr sz="1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urier New"/>
              <a:buChar char="o"/>
            </a:pPr>
            <a:r>
              <a:rPr lang="en-US"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Modello di accesso perfetto</a:t>
            </a:r>
            <a:endParaRPr sz="1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urier New"/>
              <a:buChar char="o"/>
            </a:pPr>
            <a:r>
              <a:rPr lang="en-US"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Protocolli ad accesso casuale e controllato</a:t>
            </a:r>
            <a:endParaRPr sz="1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urier New"/>
              <a:buChar char="o"/>
            </a:pPr>
            <a:r>
              <a:rPr lang="en-US"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Protocolli di accesso in ambiente radio (Wireless)</a:t>
            </a:r>
            <a:endParaRPr sz="1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●"/>
            </a:pPr>
            <a:r>
              <a:rPr lang="en-US" sz="14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Reti Locali (Local Area Networks - LAN)</a:t>
            </a:r>
            <a:endParaRPr sz="14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Courier New"/>
              <a:buChar char="o"/>
            </a:pPr>
            <a:r>
              <a:rPr lang="en-US"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Standard 802.3 (Ethernet)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mic Sans MS"/>
              <a:buNone/>
            </a:pPr>
            <a: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Parte pratica</a:t>
            </a: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1"/>
          </p:nvPr>
        </p:nvSpPr>
        <p:spPr>
          <a:xfrm>
            <a:off x="292100" y="1358900"/>
            <a:ext cx="92011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omic Sans MS"/>
              <a:buAutoNum type="arabicPeriod" startAt="9"/>
            </a:pPr>
            <a:r>
              <a:rPr lang="en-US" sz="18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 Simulator 3 (ns-3)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Introduzione a ns-3</a:t>
            </a:r>
            <a:endParaRPr sz="11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marR="0" lvl="1" indent="-285750" algn="l" rtl="0">
              <a:lnSpc>
                <a:spcPct val="115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Courier New"/>
              <a:buChar char="o"/>
            </a:pPr>
            <a:r>
              <a:rPr lang="en-US" sz="1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Fondamenti di simulazione delle reti</a:t>
            </a:r>
            <a:endParaRPr sz="11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marR="0" lvl="1" indent="-285750" algn="l" rtl="0">
              <a:lnSpc>
                <a:spcPct val="115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Courier New"/>
              <a:buChar char="o"/>
            </a:pPr>
            <a:r>
              <a:rPr lang="en-US" sz="1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Programmazione asincrona</a:t>
            </a:r>
            <a:endParaRPr sz="11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marR="0" lvl="1" indent="-285750" algn="l" rtl="0">
              <a:lnSpc>
                <a:spcPct val="115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Courier New"/>
              <a:buChar char="o"/>
            </a:pPr>
            <a:r>
              <a:rPr lang="en-US" sz="1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Elementi base di ns-3</a:t>
            </a:r>
            <a:endParaRPr sz="11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Topologie di rete e mobilità all'interno di ns-3</a:t>
            </a:r>
            <a:endParaRPr sz="11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marR="0" lvl="1" indent="-285750" algn="l" rtl="0">
              <a:lnSpc>
                <a:spcPct val="115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Courier New"/>
              <a:buChar char="o"/>
            </a:pPr>
            <a:r>
              <a:rPr lang="en-US" sz="1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Interconnessione dei nodi</a:t>
            </a:r>
            <a:endParaRPr sz="11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marR="0" lvl="1" indent="-285750" algn="l" rtl="0">
              <a:lnSpc>
                <a:spcPct val="115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Courier New"/>
              <a:buChar char="o"/>
            </a:pPr>
            <a:r>
              <a:rPr lang="en-US" sz="1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Mobilità e visualizzazione dei nodi</a:t>
            </a:r>
            <a:endParaRPr sz="11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Strato applicativo </a:t>
            </a:r>
            <a:endParaRPr sz="11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marR="0" lvl="1" indent="-285750" algn="l" rtl="0">
              <a:lnSpc>
                <a:spcPct val="115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Courier New"/>
              <a:buChar char="o"/>
            </a:pPr>
            <a:r>
              <a:rPr lang="en-US" sz="1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Come evitare di consumare i gigabyte sul telefono</a:t>
            </a:r>
            <a:endParaRPr sz="11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marR="0" lvl="1" indent="-285750" algn="l" rtl="0">
              <a:lnSpc>
                <a:spcPct val="115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Courier New"/>
              <a:buChar char="o"/>
            </a:pPr>
            <a:r>
              <a:rPr lang="en-US" sz="1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Implementazione e analisi di un</a:t>
            </a:r>
            <a:endParaRPr sz="11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52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Arial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Encapsulamento / decapsulamento e vita dei pacchetti</a:t>
            </a:r>
            <a:endParaRPr sz="11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76250" marR="0" lvl="0" indent="-399415" algn="l" rtl="0">
              <a:spcBef>
                <a:spcPts val="1460"/>
              </a:spcBef>
              <a:spcAft>
                <a:spcPts val="0"/>
              </a:spcAft>
              <a:buClr>
                <a:schemeClr val="accent2"/>
              </a:buClr>
              <a:buSzPts val="1210"/>
              <a:buFont typeface="Noto Sans Symbols"/>
              <a:buNone/>
            </a:pPr>
            <a:endParaRPr sz="11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439737" y="381000"/>
            <a:ext cx="90535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mic Sans MS"/>
              <a:buNone/>
            </a:pPr>
            <a:r>
              <a:rPr lang="en-US" sz="3200" b="1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Materiale Didattico</a:t>
            </a:r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110000" y="958694"/>
            <a:ext cx="9476453" cy="567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76250" lvl="0" indent="-476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Tutto</a:t>
            </a:r>
            <a:r>
              <a:rPr lang="en-US" sz="24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il </a:t>
            </a:r>
            <a:r>
              <a:rPr lang="en-US" sz="24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corso</a:t>
            </a:r>
            <a:r>
              <a:rPr lang="en-US" sz="24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è </a:t>
            </a:r>
            <a:r>
              <a:rPr lang="en-US" sz="24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interamente</a:t>
            </a:r>
            <a:r>
              <a:rPr lang="en-US" sz="24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coperto</a:t>
            </a:r>
            <a:r>
              <a:rPr lang="en-US" sz="24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dai</a:t>
            </a:r>
            <a:r>
              <a:rPr lang="en-US" sz="24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Lucidi</a:t>
            </a:r>
            <a:r>
              <a:rPr lang="en-US" sz="24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delle</a:t>
            </a:r>
            <a:r>
              <a:rPr lang="en-US" sz="2400" b="1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lezioni</a:t>
            </a:r>
            <a:endParaRPr dirty="0"/>
          </a:p>
          <a:p>
            <a:pPr marL="1047750" lvl="1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Disponibili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Moodle:</a:t>
            </a:r>
            <a:endParaRPr dirty="0"/>
          </a:p>
          <a:p>
            <a:pPr marL="1047750" lvl="1" indent="-38100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https://elearning.uniroma1.it/course/view.php?id=16857</a:t>
            </a:r>
            <a:endParaRPr dirty="0"/>
          </a:p>
          <a:p>
            <a:pPr marL="1047750" lvl="1" indent="-38100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640"/>
              <a:buNone/>
            </a:pPr>
            <a:r>
              <a:rPr lang="en-US" sz="24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</a:t>
            </a:r>
            <a:r>
              <a:rPr lang="en-US" sz="24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 </a:t>
            </a:r>
            <a:r>
              <a:rPr lang="en-US" sz="24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riferimento</a:t>
            </a:r>
            <a:endParaRPr dirty="0"/>
          </a:p>
          <a:p>
            <a:pPr marL="1047750" lvl="1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J. Kurose, K. Ross: “</a:t>
            </a: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Reti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 </a:t>
            </a: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Calcolatori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Internet” (</a:t>
            </a: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dalla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4° </a:t>
            </a: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Edizione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poi). Pearson Addison Wesley, Maggio 2008</a:t>
            </a:r>
            <a:endParaRPr dirty="0"/>
          </a:p>
          <a:p>
            <a:pPr marL="1524000" lvl="2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60"/>
              <a:buChar char="•"/>
            </a:pPr>
            <a:r>
              <a:rPr lang="en-US" sz="16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Capitoli</a:t>
            </a:r>
            <a:r>
              <a:rPr lang="en-US" sz="16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1, 3, 4, 5 e 6</a:t>
            </a:r>
          </a:p>
          <a:p>
            <a:pPr marL="1524000" lvl="2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60"/>
              <a:buChar char="•"/>
            </a:pPr>
            <a:r>
              <a:rPr lang="en-US" b="1" dirty="0"/>
              <a:t>ISCRIVITI AL LIBRO </a:t>
            </a:r>
            <a:r>
              <a:rPr lang="en-US" dirty="0"/>
              <a:t>https://he.pearson.it/?productId=1008&amp;code=22337</a:t>
            </a:r>
            <a:endParaRPr dirty="0"/>
          </a:p>
          <a:p>
            <a:pPr marL="1047750" lvl="1" indent="-3810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2420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Leon-Garcia &amp; I. </a:t>
            </a: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Widjaja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“Communication Networks: Fundamental Concepts and Key Architecture”, McGraw-Hill </a:t>
            </a:r>
            <a:endParaRPr dirty="0"/>
          </a:p>
          <a:p>
            <a:pPr marL="1524000" lvl="2" indent="-28575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540"/>
              <a:buChar char="•"/>
            </a:pPr>
            <a:r>
              <a:rPr lang="en-US" sz="14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Capitolo</a:t>
            </a:r>
            <a:r>
              <a:rPr lang="en-US" sz="14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3</a:t>
            </a:r>
            <a:endParaRPr dirty="0"/>
          </a:p>
          <a:p>
            <a:pPr marL="1047750" lvl="1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Francesca Cuomo: </a:t>
            </a: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Esercizi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 </a:t>
            </a: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reti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 </a:t>
            </a: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telecomunicazione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Ed. </a:t>
            </a: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Ingegneria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2000, 2005</a:t>
            </a:r>
            <a:endParaRPr dirty="0"/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2_Tropea-jun-2000">
  <a:themeElements>
    <a:clrScheme name="Tropea-jun-2000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opea-jun-2000">
  <a:themeElements>
    <a:clrScheme name="Tropea-jun-2000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ropea-jun-2000">
  <a:themeElements>
    <a:clrScheme name="Tropea-jun-2000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842</Words>
  <Application>Microsoft Office PowerPoint</Application>
  <PresentationFormat>A4 (21x29,7 cm)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Balthazar</vt:lpstr>
      <vt:lpstr>Arial Black</vt:lpstr>
      <vt:lpstr>Comic Sans MS</vt:lpstr>
      <vt:lpstr>Noto Sans Symbols</vt:lpstr>
      <vt:lpstr>Courier New</vt:lpstr>
      <vt:lpstr>Arial</vt:lpstr>
      <vt:lpstr>2_Tropea-jun-2000</vt:lpstr>
      <vt:lpstr>Tropea-jun-2000</vt:lpstr>
      <vt:lpstr>1_Tropea-jun-2000</vt:lpstr>
      <vt:lpstr>Francesca Cuomo, Tiziana Cattai (Canale I) Andrea Lacava (Esercitazioni)  FONDAMENTI COMUNICAZIONI ED INTERNET Canale I e TELECOMUNICAZIONI   Anno accademico 2023/2024</vt:lpstr>
      <vt:lpstr>Obiettivi</vt:lpstr>
      <vt:lpstr>Programma (1)</vt:lpstr>
      <vt:lpstr>Programma (2)</vt:lpstr>
      <vt:lpstr>Programma (3)</vt:lpstr>
      <vt:lpstr>Programma (4)</vt:lpstr>
      <vt:lpstr>Programma (5)</vt:lpstr>
      <vt:lpstr>Parte pratica</vt:lpstr>
      <vt:lpstr>Materiale Didattico</vt:lpstr>
      <vt:lpstr>Modalità d’Esame (Gennaio-Febbraio 2024)</vt:lpstr>
      <vt:lpstr>Modalità d’Esame (appelli da Marzo in poi)</vt:lpstr>
      <vt:lpstr>Orario delle lezioni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Francesca Cuomo, Tiziana Cattai (Canale I) Andrea Lacava (Esercitazioni)  FONDAMENTI COMUNICAZIONI ED INTERNET Canale I e TELECOMUNICAZIONI   Anno accademico 2023/2024</dc:title>
  <dc:creator>Gruppo Reti</dc:creator>
  <cp:lastModifiedBy>francesca.cuomo</cp:lastModifiedBy>
  <cp:revision>2</cp:revision>
  <dcterms:created xsi:type="dcterms:W3CDTF">1998-09-14T15:23:03Z</dcterms:created>
  <dcterms:modified xsi:type="dcterms:W3CDTF">2023-09-26T13:38:36Z</dcterms:modified>
</cp:coreProperties>
</file>