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4"/>
    <p:sldMasterId id="2147483975" r:id="rId5"/>
    <p:sldMasterId id="2147483943" r:id="rId6"/>
    <p:sldMasterId id="2147483994" r:id="rId7"/>
    <p:sldMasterId id="2147483952" r:id="rId8"/>
    <p:sldMasterId id="2147484003" r:id="rId9"/>
  </p:sldMasterIdLst>
  <p:notesMasterIdLst>
    <p:notesMasterId r:id="rId20"/>
  </p:notesMasterIdLst>
  <p:handoutMasterIdLst>
    <p:handoutMasterId r:id="rId21"/>
  </p:handoutMasterIdLst>
  <p:sldIdLst>
    <p:sldId id="256" r:id="rId10"/>
    <p:sldId id="259" r:id="rId11"/>
    <p:sldId id="263" r:id="rId12"/>
    <p:sldId id="262" r:id="rId13"/>
    <p:sldId id="267" r:id="rId14"/>
    <p:sldId id="260" r:id="rId15"/>
    <p:sldId id="264" r:id="rId16"/>
    <p:sldId id="265" r:id="rId17"/>
    <p:sldId id="268" r:id="rId18"/>
    <p:sldId id="266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44C"/>
    <a:srgbClr val="DB3856"/>
    <a:srgbClr val="00517E"/>
    <a:srgbClr val="04304B"/>
    <a:srgbClr val="262626"/>
    <a:srgbClr val="1F344C"/>
    <a:srgbClr val="294665"/>
    <a:srgbClr val="19BBB7"/>
    <a:srgbClr val="08649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678E22-19FF-425A-B92F-AD3B1B86843F}" v="109" dt="2020-06-09T15:21:34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38312" autoAdjust="0"/>
  </p:normalViewPr>
  <p:slideViewPr>
    <p:cSldViewPr snapToGrid="0" snapToObjects="1" showGuides="1">
      <p:cViewPr varScale="1">
        <p:scale>
          <a:sx n="41" d="100"/>
          <a:sy n="41" d="100"/>
        </p:scale>
        <p:origin x="2184" y="54"/>
      </p:cViewPr>
      <p:guideLst>
        <p:guide orient="horz" pos="1616"/>
        <p:guide pos="2880"/>
        <p:guide orient="horz" pos="1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72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2016" y="-966"/>
      </p:cViewPr>
      <p:guideLst>
        <p:guide orient="horz" pos="2881"/>
        <p:guide pos="2160"/>
        <p:guide orient="horz" pos="28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sp>
        <p:nvSpPr>
          <p:cNvPr id="9" name="Textbox 3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</a:t>
            </a:r>
            <a:r>
              <a:rPr lang="en-US" sz="500" kern="300" spc="51" dirty="0">
                <a:solidFill>
                  <a:srgbClr val="0871B1"/>
                </a:solidFill>
                <a:ea typeface="Calibri" charset="0"/>
                <a:cs typeface="Arial" panose="020B0604020202020204" pitchFamily="34" charset="0"/>
              </a:rPr>
              <a:t>Inc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3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4"/>
          <p:cNvSpPr>
            <a:spLocks noChangeAspect="1"/>
          </p:cNvSpPr>
          <p:nvPr/>
        </p:nvSpPr>
        <p:spPr>
          <a:xfrm>
            <a:off x="2148840" y="8902677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5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TT here.  I am a solution architect here at SAS in the IoT division.  </a:t>
            </a:r>
          </a:p>
          <a:p>
            <a:r>
              <a:rPr lang="en-US" dirty="0"/>
              <a:t>Today  let’s talk about using analytics on data from a mobile phone, to create an anomaly detector.</a:t>
            </a:r>
          </a:p>
        </p:txBody>
      </p:sp>
    </p:spTree>
    <p:extLst>
      <p:ext uri="{BB962C8B-B14F-4D97-AF65-F5344CB8AC3E}">
        <p14:creationId xmlns:p14="http://schemas.microsoft.com/office/powerpoint/2010/main" val="113324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you may know a mobile phone has many built in sensors.  These include an </a:t>
            </a:r>
          </a:p>
          <a:p>
            <a:pPr marL="0" indent="0">
              <a:buNone/>
            </a:pPr>
            <a:r>
              <a:rPr lang="en-US" dirty="0"/>
              <a:t>	Accelerometer </a:t>
            </a:r>
          </a:p>
          <a:p>
            <a:pPr marL="0" indent="0">
              <a:buNone/>
            </a:pPr>
            <a:r>
              <a:rPr lang="en-US" dirty="0"/>
              <a:t>	Gyroscope </a:t>
            </a:r>
          </a:p>
          <a:p>
            <a:pPr marL="0" indent="0">
              <a:buNone/>
            </a:pPr>
            <a:r>
              <a:rPr lang="en-US" dirty="0"/>
              <a:t>	GPS</a:t>
            </a:r>
          </a:p>
          <a:p>
            <a:pPr marL="0" indent="0">
              <a:buNone/>
            </a:pPr>
            <a:r>
              <a:rPr lang="en-US" dirty="0"/>
              <a:t>In this project I am going to concentrate on examining the accelerometer data, specifically the X,Y,Z gravity measurements. </a:t>
            </a:r>
          </a:p>
          <a:p>
            <a:pPr marL="0" indent="0">
              <a:buNone/>
            </a:pPr>
            <a:r>
              <a:rPr lang="en-US" dirty="0"/>
              <a:t>I am using a simple MQTT architecture.  </a:t>
            </a:r>
          </a:p>
          <a:p>
            <a:pPr marL="0" indent="0">
              <a:buNone/>
            </a:pPr>
            <a:r>
              <a:rPr lang="en-US" dirty="0"/>
              <a:t>	Data is collected from phone sensors,  JSON encoded  and passed to an MQTT broker via a specific topic.  </a:t>
            </a:r>
          </a:p>
          <a:p>
            <a:pPr marL="0" indent="0">
              <a:buNone/>
            </a:pPr>
            <a:r>
              <a:rPr lang="en-US" dirty="0"/>
              <a:t>	ESP will listen for messages on this topic and process them.  </a:t>
            </a:r>
          </a:p>
          <a:p>
            <a:pPr marL="0" indent="0">
              <a:buNone/>
            </a:pPr>
            <a:r>
              <a:rPr lang="en-US" dirty="0"/>
              <a:t>Once the results are ready, ESP will post them to second topic which will be consumed by the mobile app for display.  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9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going to use the accelerometer data to create an anomaly detector.  This will highlight the following features of SAS Event Stream Processing: </a:t>
            </a:r>
          </a:p>
          <a:p>
            <a:pPr marL="0" indent="0">
              <a:buNone/>
            </a:pPr>
            <a:r>
              <a:rPr lang="en-US" dirty="0"/>
              <a:t>   	MQTT connector	</a:t>
            </a:r>
          </a:p>
          <a:p>
            <a:pPr marL="0" indent="0">
              <a:buNone/>
            </a:pPr>
            <a:r>
              <a:rPr lang="en-US" dirty="0"/>
              <a:t>	Using Functions to parse JSON messages </a:t>
            </a:r>
          </a:p>
          <a:p>
            <a:pPr marL="0" indent="0">
              <a:buNone/>
            </a:pPr>
            <a:r>
              <a:rPr lang="en-US" dirty="0"/>
              <a:t>	Retaining groups of messages memory for processing and </a:t>
            </a:r>
          </a:p>
          <a:p>
            <a:pPr marL="0" indent="0">
              <a:buNone/>
            </a:pPr>
            <a:r>
              <a:rPr lang="en-US" dirty="0"/>
              <a:t>	Aggregate statistics </a:t>
            </a:r>
          </a:p>
          <a:p>
            <a:pPr marL="0" indent="0">
              <a:buNone/>
            </a:pPr>
            <a:r>
              <a:rPr lang="en-US" dirty="0"/>
              <a:t>This project will also show how easy it is to dynamically train and score unsupervised analytic models such as subspace tracking and k-means and then use the results to detect anomalies.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24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we take a closer look at the ESP project we can see just how powerful it is.  A lot can be accomplished in just a few windows.  </a:t>
            </a:r>
          </a:p>
          <a:p>
            <a:pPr marL="0" indent="0">
              <a:buNone/>
            </a:pPr>
            <a:r>
              <a:rPr lang="en-US" dirty="0"/>
              <a:t>BTW, in ESP the rectangular boxes are called windows and the connectors between them are called edges.</a:t>
            </a:r>
          </a:p>
          <a:p>
            <a:pPr marL="0" indent="0">
              <a:buNone/>
            </a:pPr>
            <a:r>
              <a:rPr lang="en-US" dirty="0"/>
              <a:t>Icons placed on the left side of a window indicate inputs.  While icons on the right side describe outputs.</a:t>
            </a:r>
          </a:p>
          <a:p>
            <a:pPr marL="0" indent="0">
              <a:buNone/>
            </a:pPr>
            <a:r>
              <a:rPr lang="en-US" dirty="0"/>
              <a:t>First  there is the </a:t>
            </a:r>
            <a:r>
              <a:rPr lang="en-US" b="1" dirty="0"/>
              <a:t>source </a:t>
            </a:r>
            <a:r>
              <a:rPr lang="en-US" dirty="0"/>
              <a:t>window, </a:t>
            </a:r>
            <a:r>
              <a:rPr lang="en-US" b="0" dirty="0"/>
              <a:t>shown here in blue,</a:t>
            </a:r>
            <a:r>
              <a:rPr lang="en-US" dirty="0"/>
              <a:t> which contains our MQTT connector.  This is where events flow into the project. </a:t>
            </a:r>
          </a:p>
          <a:p>
            <a:pPr marL="0" indent="0">
              <a:buNone/>
            </a:pPr>
            <a:r>
              <a:rPr lang="en-US" dirty="0"/>
              <a:t>Second there is a </a:t>
            </a:r>
            <a:r>
              <a:rPr lang="en-US" b="1" dirty="0"/>
              <a:t>function</a:t>
            </a:r>
            <a:r>
              <a:rPr lang="en-US" dirty="0"/>
              <a:t> window which will parse the incoming JSON message into ESP variables defined by a schema.</a:t>
            </a:r>
          </a:p>
          <a:p>
            <a:pPr marL="0" indent="0">
              <a:buNone/>
            </a:pPr>
            <a:r>
              <a:rPr lang="en-US" dirty="0"/>
              <a:t>Next , using a </a:t>
            </a:r>
            <a:r>
              <a:rPr lang="en-US" b="1" dirty="0"/>
              <a:t>copy</a:t>
            </a:r>
            <a:r>
              <a:rPr lang="en-US" dirty="0"/>
              <a:t> window we will keep the most current 300 events in memory for processing. </a:t>
            </a:r>
          </a:p>
          <a:p>
            <a:pPr marL="0" indent="0">
              <a:buNone/>
            </a:pPr>
            <a:r>
              <a:rPr lang="en-US" dirty="0"/>
              <a:t>Using an </a:t>
            </a:r>
            <a:r>
              <a:rPr lang="en-US" b="1" dirty="0"/>
              <a:t>aggregate</a:t>
            </a:r>
            <a:r>
              <a:rPr lang="en-US" dirty="0"/>
              <a:t> window we can create summary statistics, such as averages and standard deviation, from the 300 events.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train</a:t>
            </a:r>
            <a:r>
              <a:rPr lang="en-US" dirty="0"/>
              <a:t> window dynamically creates a k-means model which is then passed to the scoring window.  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scoring</a:t>
            </a:r>
            <a:r>
              <a:rPr lang="en-US" dirty="0"/>
              <a:t> window uses the model created by the training window to score incoming event data and create results. 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calculate</a:t>
            </a:r>
            <a:r>
              <a:rPr lang="en-US" dirty="0"/>
              <a:t> window bundles the training and scoring together.  In one window a subspace tracking model is created and then used to score incoming events.</a:t>
            </a:r>
          </a:p>
          <a:p>
            <a:pPr marL="0" indent="0">
              <a:buNone/>
            </a:pPr>
            <a:r>
              <a:rPr lang="en-US" dirty="0"/>
              <a:t>Since I split the event flow to show how ESP can leverage multi-threaded parallel processing.  We need a </a:t>
            </a:r>
            <a:r>
              <a:rPr lang="en-US" b="1" dirty="0"/>
              <a:t>join</a:t>
            </a:r>
            <a:r>
              <a:rPr lang="en-US" dirty="0"/>
              <a:t> window to merge the events and publish them to an outbound MQTT topic.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our results are published to the outbound MQTT topic our anomaly detector is complete.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demo this in 3 stages. </a:t>
            </a:r>
          </a:p>
          <a:p>
            <a:pPr marL="228600" indent="-228600">
              <a:buAutoNum type="arabicPeriod"/>
            </a:pPr>
            <a:r>
              <a:rPr lang="en-US" dirty="0"/>
              <a:t>I will show you around the mobile application. </a:t>
            </a:r>
          </a:p>
          <a:p>
            <a:pPr marL="171450" lvl="1" indent="0">
              <a:buNone/>
            </a:pPr>
            <a:r>
              <a:rPr lang="en-US" dirty="0"/>
              <a:t>	How to configure broker settings  and general application flow </a:t>
            </a:r>
          </a:p>
          <a:p>
            <a:pPr marL="228600" lvl="0" indent="-228600">
              <a:buAutoNum type="arabicPeriod" startAt="2"/>
            </a:pPr>
            <a:r>
              <a:rPr lang="en-US" dirty="0"/>
              <a:t>We will jump over to ESP studio and see how you can interactively view and develop ESP projects </a:t>
            </a:r>
          </a:p>
          <a:p>
            <a:pPr marL="228600" lvl="0" indent="-228600">
              <a:buAutoNum type="arabicPeriod" startAt="2"/>
            </a:pPr>
            <a:r>
              <a:rPr lang="en-US" dirty="0"/>
              <a:t>Go back to the mobile application and test out the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1919368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The train window dynamically creates a model based on the analytical model specified, in this case, K-means.</a:t>
            </a:r>
          </a:p>
          <a:p>
            <a:pPr>
              <a:buNone/>
            </a:pPr>
            <a:r>
              <a:rPr lang="en-US" dirty="0"/>
              <a:t>By clicking this dropdown you can see here a</a:t>
            </a:r>
            <a:r>
              <a:rPr lang="en-US" baseline="0" dirty="0"/>
              <a:t> full list of the support algorithms: 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* Linear Regression</a:t>
            </a:r>
          </a:p>
          <a:p>
            <a:pPr>
              <a:buNone/>
            </a:pPr>
            <a:r>
              <a:rPr lang="en-US" dirty="0"/>
              <a:t>  * SVM (Support Vector Machine)</a:t>
            </a:r>
          </a:p>
          <a:p>
            <a:pPr>
              <a:buNone/>
            </a:pPr>
            <a:r>
              <a:rPr lang="en-US" dirty="0"/>
              <a:t>  * Logistic Regression</a:t>
            </a:r>
          </a:p>
          <a:p>
            <a:pPr>
              <a:buNone/>
            </a:pPr>
            <a:r>
              <a:rPr lang="en-US" dirty="0"/>
              <a:t>  * Recommender</a:t>
            </a:r>
          </a:p>
          <a:p>
            <a:pPr>
              <a:buNone/>
            </a:pPr>
            <a:r>
              <a:rPr lang="en-US" dirty="0"/>
              <a:t>  * TSNE (T-distributed Stochastic Neighbor Embedding)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We can also see the parameters used to train the model</a:t>
            </a:r>
            <a:r>
              <a:rPr lang="en-US" baseline="0" dirty="0"/>
              <a:t> and the input variables as well.</a:t>
            </a:r>
          </a:p>
          <a:p>
            <a:pPr>
              <a:buNone/>
            </a:pPr>
            <a:r>
              <a:rPr lang="en-US" dirty="0"/>
              <a:t>I really like this because</a:t>
            </a:r>
            <a:r>
              <a:rPr lang="en-US" baseline="0" dirty="0"/>
              <a:t> it is easy to try different settings.  For example, you can easy adjust the number of clusters and see what setting works best for your data.  </a:t>
            </a:r>
          </a:p>
          <a:p>
            <a:pPr>
              <a:buNone/>
            </a:pPr>
            <a:endParaRPr lang="en-US" baseline="0" dirty="0"/>
          </a:p>
          <a:p>
            <a:pPr>
              <a:buNone/>
            </a:pPr>
            <a:r>
              <a:rPr lang="en-US" baseline="0" dirty="0"/>
              <a:t>The dynamically trained model is passed to the scoring window from the training window and used to score each new event.</a:t>
            </a:r>
          </a:p>
          <a:p>
            <a:pPr>
              <a:buNone/>
            </a:pPr>
            <a:r>
              <a:rPr lang="en-US" baseline="0" dirty="0"/>
              <a:t>In our phone sensor example, we might place the phone on a flat surface and leave it there for 30 seconds.</a:t>
            </a:r>
          </a:p>
          <a:p>
            <a:pPr>
              <a:buNone/>
            </a:pPr>
            <a:r>
              <a:rPr lang="en-US" baseline="0" dirty="0"/>
              <a:t>Since the phone is not moving all the accelerometer readings will be nearly zero.</a:t>
            </a:r>
          </a:p>
          <a:p>
            <a:pPr>
              <a:buNone/>
            </a:pPr>
            <a:r>
              <a:rPr lang="en-US" baseline="0" dirty="0"/>
              <a:t>Zero becomes the center point of our k-means cluster.  </a:t>
            </a:r>
          </a:p>
          <a:p>
            <a:pPr>
              <a:buNone/>
            </a:pPr>
            <a:endParaRPr lang="en-US" baseline="0" dirty="0"/>
          </a:p>
          <a:p>
            <a:pPr>
              <a:buNone/>
            </a:pPr>
            <a:r>
              <a:rPr lang="en-US" baseline="0" dirty="0"/>
              <a:t>As the phone begins to move we need to examine the output variable </a:t>
            </a:r>
            <a:r>
              <a:rPr lang="en-US" baseline="0" dirty="0" err="1"/>
              <a:t>min_dist</a:t>
            </a:r>
            <a:r>
              <a:rPr lang="en-US" baseline="0" dirty="0"/>
              <a:t>.  Greater distances from the center of the cluster indicates deviations from the baseline.  </a:t>
            </a:r>
          </a:p>
          <a:p>
            <a:pPr>
              <a:buNone/>
            </a:pPr>
            <a:endParaRPr lang="en-US" baseline="0" dirty="0"/>
          </a:p>
          <a:p>
            <a:pPr>
              <a:buNone/>
            </a:pPr>
            <a:r>
              <a:rPr lang="en-US" baseline="0" dirty="0"/>
              <a:t>Let’s go back into test mode and view values live.  You can see as I move the phone the min Distance increases indicating an abnormality.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The calculate window does both training and scoring for the subspace tracking algorithm.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As</a:t>
            </a:r>
            <a:r>
              <a:rPr lang="en-US" baseline="0" dirty="0"/>
              <a:t> with the training window, by clicking the drop down you can see a complete list of supported algorithms.  </a:t>
            </a:r>
          </a:p>
          <a:p>
            <a:pPr>
              <a:buNone/>
            </a:pPr>
            <a:r>
              <a:rPr lang="en-US" baseline="0" dirty="0"/>
              <a:t>Once SST is selected you simply pick your input parameters, which variables you would like to use and define your output variables.</a:t>
            </a:r>
          </a:p>
          <a:p>
            <a:pPr>
              <a:buNone/>
            </a:pPr>
            <a:endParaRPr lang="en-US" baseline="0" dirty="0"/>
          </a:p>
          <a:p>
            <a:pPr>
              <a:buNone/>
            </a:pPr>
            <a:r>
              <a:rPr lang="en-US" baseline="0" dirty="0"/>
              <a:t>When we enter test mode we can see the principle components which are computed from out inputs as well as the key metrics that track subspace.  </a:t>
            </a:r>
          </a:p>
          <a:p>
            <a:pPr>
              <a:buNone/>
            </a:pPr>
            <a:endParaRPr lang="en-US" baseline="0" dirty="0"/>
          </a:p>
          <a:p>
            <a:pPr>
              <a:buNone/>
            </a:pPr>
            <a:r>
              <a:rPr lang="en-US" baseline="0" dirty="0"/>
              <a:t>For my phone demo I have found that like </a:t>
            </a:r>
            <a:r>
              <a:rPr lang="en-US" baseline="0" dirty="0" err="1"/>
              <a:t>residualOut</a:t>
            </a:r>
            <a:r>
              <a:rPr lang="en-US" baseline="0" dirty="0"/>
              <a:t> best when determining if the phone is moving or stationary.   </a:t>
            </a:r>
          </a:p>
          <a:p>
            <a:pPr>
              <a:buNone/>
            </a:pPr>
            <a:r>
              <a:rPr lang="en-US" baseline="0" dirty="0"/>
              <a:t>Therefore this is the value I am returning in my JSON string to the mobile application.  </a:t>
            </a:r>
          </a:p>
          <a:p>
            <a:pPr>
              <a:buNone/>
            </a:pPr>
            <a:endParaRPr lang="en-US" baseline="0" dirty="0"/>
          </a:p>
          <a:p>
            <a:pPr>
              <a:buNone/>
            </a:pPr>
            <a:r>
              <a:rPr lang="en-US" dirty="0"/>
              <a:t>Now that all the data science is done we need to join all the information into one event and then send it back to the MQTT broker.</a:t>
            </a:r>
          </a:p>
          <a:p>
            <a:pPr>
              <a:buNone/>
            </a:pPr>
            <a:r>
              <a:rPr lang="en-US" dirty="0"/>
              <a:t>The broker will then deliver it back to our mobile device to be displayed.</a:t>
            </a:r>
          </a:p>
          <a:p>
            <a:pPr>
              <a:buNone/>
            </a:pPr>
            <a:r>
              <a:rPr lang="en-US" dirty="0"/>
              <a:t>If  we look at the schema we see our newly combined data includes fields calculated by SST, k-means and summary statistics.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5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This repository has shown some key features found in Event Stream Processing.</a:t>
            </a:r>
          </a:p>
          <a:p>
            <a:pPr>
              <a:buNone/>
            </a:pPr>
            <a:r>
              <a:rPr lang="en-US" dirty="0"/>
              <a:t>Using ESP you can easily collect data from remote sensors using industry standard protocols.</a:t>
            </a:r>
          </a:p>
          <a:p>
            <a:pPr>
              <a:buNone/>
            </a:pPr>
            <a:r>
              <a:rPr lang="en-US" dirty="0"/>
              <a:t>After parsing, we then retained events in memory so that advanced analytical methods can be used to create an anomaly detector.</a:t>
            </a:r>
          </a:p>
          <a:p>
            <a:pPr>
              <a:buNone/>
            </a:pPr>
            <a:r>
              <a:rPr lang="en-US" dirty="0"/>
              <a:t>Dynamic model training allows models to be continuously trained based on real time data and is shown here using both the calculate and train windows.</a:t>
            </a:r>
          </a:p>
          <a:p>
            <a:pPr>
              <a:buNone/>
            </a:pPr>
            <a:r>
              <a:rPr lang="en-US" dirty="0"/>
              <a:t>Data can be a easy combined using the join window and then published to an outbound topic.</a:t>
            </a:r>
          </a:p>
          <a:p>
            <a:pPr>
              <a:buNone/>
            </a:pPr>
            <a:r>
              <a:rPr lang="en-US" dirty="0"/>
              <a:t>The mobile platform provides a level of personal interaction with the data that cannot be easily replicated using canned data sources.</a:t>
            </a:r>
          </a:p>
          <a:p>
            <a:pPr>
              <a:buNone/>
            </a:pPr>
            <a:r>
              <a:rPr lang="en-US" dirty="0"/>
              <a:t>It helped me better understand how SST and k-means work in an interactive environment and I hope it will help you as well.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Let’s enter test mode again.  This time examining the output from the join window.  I have selected the fields I am most interested in, namely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xGravity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residualOut</a:t>
            </a:r>
            <a:endParaRPr lang="en-US" dirty="0"/>
          </a:p>
          <a:p>
            <a:pPr>
              <a:buNone/>
            </a:pPr>
            <a:r>
              <a:rPr lang="en-US" dirty="0"/>
              <a:t>	and </a:t>
            </a:r>
            <a:r>
              <a:rPr lang="en-US" dirty="0" err="1"/>
              <a:t>min_dist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When I lay may phone on my desk for 30 seconds, zero becomes my baseline.  Therefore, </a:t>
            </a:r>
            <a:r>
              <a:rPr lang="en-US" dirty="0" err="1"/>
              <a:t>residualOut</a:t>
            </a:r>
            <a:r>
              <a:rPr lang="en-US" dirty="0"/>
              <a:t> and </a:t>
            </a:r>
            <a:r>
              <a:rPr lang="en-US" dirty="0" err="1"/>
              <a:t>min_dist</a:t>
            </a:r>
            <a:r>
              <a:rPr lang="en-US" dirty="0"/>
              <a:t> are also near zero.  </a:t>
            </a:r>
          </a:p>
          <a:p>
            <a:pPr>
              <a:buNone/>
            </a:pPr>
            <a:r>
              <a:rPr lang="en-US" dirty="0"/>
              <a:t>After 30 seconds I can start moving the phone and you will notice how these metrics start to increase indicating a deviation from the baseline. </a:t>
            </a:r>
          </a:p>
          <a:p>
            <a:pPr>
              <a:buNone/>
            </a:pPr>
            <a:r>
              <a:rPr lang="en-US" dirty="0"/>
              <a:t>Now you might think, why do I need to do all of this?  I can just check if X gravity is greater than zero.  </a:t>
            </a:r>
          </a:p>
          <a:p>
            <a:pPr>
              <a:buNone/>
            </a:pPr>
            <a:r>
              <a:rPr lang="en-US" dirty="0"/>
              <a:t>That question can be answered simply by turning the phone on its side.  When I do this you can see </a:t>
            </a:r>
            <a:r>
              <a:rPr lang="en-US" dirty="0" err="1"/>
              <a:t>xGravity</a:t>
            </a:r>
            <a:r>
              <a:rPr lang="en-US" dirty="0"/>
              <a:t> become -1.  Therefore, -1 becomes the new normal.  </a:t>
            </a:r>
          </a:p>
          <a:p>
            <a:pPr>
              <a:buNone/>
            </a:pPr>
            <a:r>
              <a:rPr lang="en-US" dirty="0"/>
              <a:t>Dynamically calculating baseline metrics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rPr>
              <a:t>eliminates</a:t>
            </a:r>
            <a:r>
              <a:rPr lang="en-US" dirty="0"/>
              <a:t> manual setting of these values.</a:t>
            </a:r>
          </a:p>
          <a:p>
            <a:pPr>
              <a:buNone/>
            </a:pPr>
            <a:r>
              <a:rPr lang="en-US" dirty="0"/>
              <a:t>Imagine, how difficult it would be to set the upper and lower ranges for all the sensors in a factory.  It might be practically impossible.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This repository has shown some key features found in Event Stream Processing.</a:t>
            </a:r>
          </a:p>
          <a:p>
            <a:pPr>
              <a:buNone/>
            </a:pPr>
            <a:r>
              <a:rPr lang="en-US" dirty="0"/>
              <a:t>Using ESP you can easily collect data from remote sensors using industry standard protocols.</a:t>
            </a:r>
          </a:p>
          <a:p>
            <a:pPr>
              <a:buNone/>
            </a:pPr>
            <a:r>
              <a:rPr lang="en-US" dirty="0"/>
              <a:t>After parsing, we then retained events in memory so that advanced analytical methods can be used to create an anomaly detector.</a:t>
            </a:r>
          </a:p>
          <a:p>
            <a:pPr>
              <a:buNone/>
            </a:pPr>
            <a:r>
              <a:rPr lang="en-US" dirty="0"/>
              <a:t>Dynamic model training allows models to be continuously trained based on real time data and is shown here using both the calculate and train windows.</a:t>
            </a:r>
          </a:p>
          <a:p>
            <a:pPr>
              <a:buNone/>
            </a:pPr>
            <a:r>
              <a:rPr lang="en-US" dirty="0"/>
              <a:t>Data can be a easy combined using the join window and then published to an outbound topic.</a:t>
            </a:r>
          </a:p>
          <a:p>
            <a:pPr>
              <a:buNone/>
            </a:pPr>
            <a:r>
              <a:rPr lang="en-US" dirty="0"/>
              <a:t>The mobile platform provides a level of personal interaction with the data that cannot be easily replicated using canned data sources.</a:t>
            </a:r>
          </a:p>
          <a:p>
            <a:pPr>
              <a:buNone/>
            </a:pPr>
            <a:r>
              <a:rPr lang="en-US" dirty="0"/>
              <a:t>It helped me better understand how SST and k-means work in an interactive environment and I hope it will help you as well.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Dark Blue 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Green 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0393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Aquamarine 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4481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Light Blue 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5463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Violet 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5742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Imag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ntent - Bl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&amp; Subtitle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mparis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 marL="182880" indent="-182880">
              <a:defRPr lang="en-US" sz="2000" b="0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5760" indent="-182880">
              <a:defRPr lang="en-US" sz="18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>
              <a:defRPr lang="en-US" sz="14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lvl="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itchFamily="34" charset="0"/>
              <a:buChar char="•"/>
            </a:pPr>
            <a:r>
              <a:rPr lang="en-US" dirty="0"/>
              <a:t>Click to add text or click an icon to add other content types.</a:t>
            </a:r>
          </a:p>
          <a:p>
            <a:pPr marL="365760" lvl="1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548640" lvl="2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Calibri" panose="020F0502020204030204" pitchFamily="34" charset="0"/>
              <a:buChar char="-"/>
            </a:pPr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wo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with Caption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itle 1"/>
          <p:cNvSpPr txBox="1">
            <a:spLocks/>
          </p:cNvSpPr>
          <p:nvPr userDrawn="1"/>
        </p:nvSpPr>
        <p:spPr>
          <a:xfrm>
            <a:off x="3127248" y="192024"/>
            <a:ext cx="6016752" cy="430887"/>
          </a:xfrm>
          <a:prstGeom prst="rect">
            <a:avLst/>
          </a:prstGeom>
        </p:spPr>
        <p:txBody>
          <a:bodyPr vert="horz" wrap="square" lIns="182880" tIns="45720" rIns="182880" bIns="45720" rtlCol="0" anchor="b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2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ase Study Only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515100" y="0"/>
            <a:ext cx="26289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Main Customer Success Layout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6510268" y="0"/>
            <a:ext cx="263373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345"/>
            <a:ext cx="6510270" cy="3977640"/>
          </a:xfrm>
        </p:spPr>
        <p:txBody>
          <a:bodyPr wrap="square" lIns="365760" rIns="274320" anchor="t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sp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440649" y="4714956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One-to-One Customer Use Only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88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0495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/ 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54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Whi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60"/>
            <a:ext cx="6016752" cy="4507140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solidFill>
                  <a:schemeClr val="tx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50547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Whi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3" name="Group 42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4" name="Group 43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8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6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3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-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8435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159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6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 userDrawn="1"/>
        </p:nvSpPr>
        <p:spPr>
          <a:xfrm>
            <a:off x="6507280" y="37609"/>
            <a:ext cx="263672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5" name="Group 44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9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7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3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501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tx2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7" y="135169"/>
            <a:ext cx="914366" cy="6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1434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 - Whi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6724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&amp; Caption - Whi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626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Whi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904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Confidential - Title &amp;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78497" y="137381"/>
            <a:ext cx="914400" cy="636169"/>
            <a:chOff x="278497" y="137381"/>
            <a:chExt cx="914400" cy="636169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278497" y="535420"/>
              <a:ext cx="914400" cy="238130"/>
              <a:chOff x="278497" y="535420"/>
              <a:chExt cx="914400" cy="238130"/>
            </a:xfrm>
          </p:grpSpPr>
          <p:sp>
            <p:nvSpPr>
              <p:cNvPr id="8" name="Freeform 19"/>
              <p:cNvSpPr>
                <a:spLocks/>
              </p:cNvSpPr>
              <p:nvPr userDrawn="1"/>
            </p:nvSpPr>
            <p:spPr bwMode="auto">
              <a:xfrm>
                <a:off x="278497" y="535420"/>
                <a:ext cx="105946" cy="183672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 20"/>
              <p:cNvSpPr>
                <a:spLocks noEditPoints="1"/>
              </p:cNvSpPr>
              <p:nvPr userDrawn="1"/>
            </p:nvSpPr>
            <p:spPr bwMode="auto">
              <a:xfrm>
                <a:off x="400780" y="540371"/>
                <a:ext cx="157928" cy="173771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1"/>
              <p:cNvSpPr>
                <a:spLocks/>
              </p:cNvSpPr>
              <p:nvPr userDrawn="1"/>
            </p:nvSpPr>
            <p:spPr bwMode="auto">
              <a:xfrm>
                <a:off x="574056" y="535420"/>
                <a:ext cx="105946" cy="183672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2"/>
              <p:cNvSpPr>
                <a:spLocks noEditPoints="1"/>
              </p:cNvSpPr>
              <p:nvPr userDrawn="1"/>
            </p:nvSpPr>
            <p:spPr bwMode="auto">
              <a:xfrm>
                <a:off x="690398" y="536905"/>
                <a:ext cx="20793" cy="2029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3"/>
              <p:cNvSpPr>
                <a:spLocks/>
              </p:cNvSpPr>
              <p:nvPr userDrawn="1"/>
            </p:nvSpPr>
            <p:spPr bwMode="auto">
              <a:xfrm>
                <a:off x="761688" y="540371"/>
                <a:ext cx="143571" cy="173771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4"/>
              <p:cNvSpPr>
                <a:spLocks noEditPoints="1"/>
              </p:cNvSpPr>
              <p:nvPr userDrawn="1"/>
            </p:nvSpPr>
            <p:spPr bwMode="auto">
              <a:xfrm>
                <a:off x="920112" y="544826"/>
                <a:ext cx="14852" cy="16931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5"/>
              <p:cNvSpPr>
                <a:spLocks/>
              </p:cNvSpPr>
              <p:nvPr userDrawn="1"/>
            </p:nvSpPr>
            <p:spPr bwMode="auto">
              <a:xfrm>
                <a:off x="961203" y="600770"/>
                <a:ext cx="99015" cy="172780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6"/>
              <p:cNvSpPr>
                <a:spLocks noEditPoints="1"/>
              </p:cNvSpPr>
              <p:nvPr userDrawn="1"/>
            </p:nvSpPr>
            <p:spPr bwMode="auto">
              <a:xfrm>
                <a:off x="1073584" y="596809"/>
                <a:ext cx="91589" cy="120798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7"/>
              <p:cNvSpPr>
                <a:spLocks noEditPoints="1"/>
              </p:cNvSpPr>
              <p:nvPr userDrawn="1"/>
            </p:nvSpPr>
            <p:spPr bwMode="auto">
              <a:xfrm>
                <a:off x="1163688" y="596809"/>
                <a:ext cx="29209" cy="14852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514647" y="137381"/>
              <a:ext cx="442595" cy="290113"/>
              <a:chOff x="3857626" y="1555751"/>
              <a:chExt cx="1419225" cy="930275"/>
            </a:xfrm>
            <a:solidFill>
              <a:schemeClr val="bg1"/>
            </a:solidFill>
          </p:grpSpPr>
          <p:sp>
            <p:nvSpPr>
              <p:cNvPr id="18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,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3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wo Content - Whi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752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 Whi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95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9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Main Customer Success - Whi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Validation - Whi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Validation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92469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440649" y="4782265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/>
                </a:solidFill>
              </a:rPr>
              <a:t>For One-to-One Customer Use Only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48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64" r:id="rId8"/>
    <p:sldLayoutId id="214748396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35" r:id="rId15"/>
    <p:sldLayoutId id="2147483941" r:id="rId16"/>
    <p:sldLayoutId id="2147483963" r:id="rId17"/>
    <p:sldLayoutId id="2147483942" r:id="rId18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218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accent1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2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</p:grpSpPr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solidFill>
              <a:srgbClr val="19BB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solidFill>
              <a:srgbClr val="043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8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66" r:id="rId6"/>
    <p:sldLayoutId id="2147483950" r:id="rId7"/>
    <p:sldLayoutId id="2147483951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3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27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54296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0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ESP and  Mobile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52144" y="2383824"/>
            <a:ext cx="3998590" cy="353943"/>
          </a:xfrm>
        </p:spPr>
        <p:txBody>
          <a:bodyPr/>
          <a:lstStyle/>
          <a:p>
            <a:r>
              <a:rPr lang="en-US" dirty="0"/>
              <a:t>Tom Tuning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1F134E-F47E-4689-97D3-3578037A2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43" y="727035"/>
            <a:ext cx="1433370" cy="2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663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B3964-86D2-4AFF-8B1D-1271B74AF7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8" y="234843"/>
            <a:ext cx="3048425" cy="42677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943672-AEF1-4EA0-BAAE-E7AAD816CF37}"/>
              </a:ext>
            </a:extLst>
          </p:cNvPr>
          <p:cNvSpPr/>
          <p:nvPr/>
        </p:nvSpPr>
        <p:spPr>
          <a:xfrm>
            <a:off x="312627" y="223414"/>
            <a:ext cx="3071646" cy="4348778"/>
          </a:xfrm>
          <a:prstGeom prst="rect">
            <a:avLst/>
          </a:prstGeom>
          <a:noFill/>
          <a:ln w="38100">
            <a:solidFill>
              <a:srgbClr val="1E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A6E3EF-3056-4F48-90F8-454D5865BB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073" y="429340"/>
            <a:ext cx="3038899" cy="37533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C13F6C-38E3-457D-B53B-D5C0B3847C8E}"/>
              </a:ext>
            </a:extLst>
          </p:cNvPr>
          <p:cNvSpPr/>
          <p:nvPr/>
        </p:nvSpPr>
        <p:spPr>
          <a:xfrm>
            <a:off x="4639073" y="429340"/>
            <a:ext cx="3038899" cy="3923829"/>
          </a:xfrm>
          <a:prstGeom prst="rect">
            <a:avLst/>
          </a:prstGeom>
          <a:noFill/>
          <a:ln w="38100">
            <a:solidFill>
              <a:srgbClr val="1E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6433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80F4-A00E-42A4-AB0A-27EC29A2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A5992-4E93-49ED-ACFB-466A5B838BA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6364" y="1016459"/>
            <a:ext cx="5554517" cy="3601839"/>
          </a:xfrm>
        </p:spPr>
        <p:txBody>
          <a:bodyPr>
            <a:normAutofit/>
          </a:bodyPr>
          <a:lstStyle/>
          <a:p>
            <a:r>
              <a:rPr lang="en-US" dirty="0"/>
              <a:t>Phone data collected </a:t>
            </a:r>
          </a:p>
          <a:p>
            <a:pPr lvl="1"/>
            <a:r>
              <a:rPr lang="en-US" dirty="0"/>
              <a:t>Accelerometer data (X,Y,Z Gravity and X,Y,Z motion )</a:t>
            </a:r>
          </a:p>
          <a:p>
            <a:pPr lvl="1"/>
            <a:r>
              <a:rPr lang="en-US" dirty="0"/>
              <a:t>Gyroscope</a:t>
            </a:r>
          </a:p>
          <a:p>
            <a:pPr lvl="1"/>
            <a:r>
              <a:rPr lang="en-US" dirty="0"/>
              <a:t>Location data (Speed, altitude, direction, </a:t>
            </a:r>
            <a:r>
              <a:rPr lang="en-US" dirty="0" err="1"/>
              <a:t>lat</a:t>
            </a:r>
            <a:r>
              <a:rPr lang="en-US" dirty="0"/>
              <a:t>, long )</a:t>
            </a:r>
          </a:p>
          <a:p>
            <a:r>
              <a:rPr lang="en-US" dirty="0"/>
              <a:t>Simple MQTT architecture</a:t>
            </a:r>
          </a:p>
          <a:p>
            <a:r>
              <a:rPr lang="en-US" dirty="0"/>
              <a:t>JSON formatted messages</a:t>
            </a:r>
          </a:p>
          <a:p>
            <a:r>
              <a:rPr lang="en-US" dirty="0"/>
              <a:t>ESP runs advanced analytics, returns results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648593-8D26-4820-B4E5-3A453225AE26}"/>
              </a:ext>
            </a:extLst>
          </p:cNvPr>
          <p:cNvGrpSpPr/>
          <p:nvPr/>
        </p:nvGrpSpPr>
        <p:grpSpPr>
          <a:xfrm>
            <a:off x="5764193" y="1159606"/>
            <a:ext cx="3151306" cy="2273618"/>
            <a:chOff x="2124052" y="461458"/>
            <a:chExt cx="5124692" cy="35042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0E43AC-ECF5-40F9-B723-16E2BE492BB6}"/>
                </a:ext>
              </a:extLst>
            </p:cNvPr>
            <p:cNvGrpSpPr/>
            <p:nvPr/>
          </p:nvGrpSpPr>
          <p:grpSpPr>
            <a:xfrm>
              <a:off x="3581212" y="461458"/>
              <a:ext cx="1863328" cy="1211163"/>
              <a:chOff x="2116335" y="1372"/>
              <a:chExt cx="1863328" cy="1211163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1CCD3A6-9BBD-4D25-8275-71F5048F618C}"/>
                  </a:ext>
                </a:extLst>
              </p:cNvPr>
              <p:cNvSpPr/>
              <p:nvPr/>
            </p:nvSpPr>
            <p:spPr>
              <a:xfrm>
                <a:off x="2116335" y="1372"/>
                <a:ext cx="1863328" cy="1211163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ectangle: Rounded Corners 4">
                <a:extLst>
                  <a:ext uri="{FF2B5EF4-FFF2-40B4-BE49-F238E27FC236}">
                    <a16:creationId xmlns:a16="http://schemas.microsoft.com/office/drawing/2014/main" id="{4192D2D5-28C7-4D89-89F4-26B232446288}"/>
                  </a:ext>
                </a:extLst>
              </p:cNvPr>
              <p:cNvSpPr txBox="1"/>
              <p:nvPr/>
            </p:nvSpPr>
            <p:spPr>
              <a:xfrm>
                <a:off x="2175459" y="60496"/>
                <a:ext cx="1745080" cy="10929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/>
                  <a:t>MQTT Broker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F22C348-0F28-4B1C-9FAE-AABF0E46C617}"/>
                </a:ext>
              </a:extLst>
            </p:cNvPr>
            <p:cNvGrpSpPr/>
            <p:nvPr/>
          </p:nvGrpSpPr>
          <p:grpSpPr>
            <a:xfrm>
              <a:off x="2124052" y="2754496"/>
              <a:ext cx="1863328" cy="1211163"/>
              <a:chOff x="716807" y="2425427"/>
              <a:chExt cx="1863328" cy="1211163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34242E0-1332-48F9-AF11-7B110EB3A99C}"/>
                  </a:ext>
                </a:extLst>
              </p:cNvPr>
              <p:cNvSpPr/>
              <p:nvPr/>
            </p:nvSpPr>
            <p:spPr>
              <a:xfrm>
                <a:off x="716807" y="2425427"/>
                <a:ext cx="1863328" cy="12111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ectangle: Rounded Corners 4">
                <a:extLst>
                  <a:ext uri="{FF2B5EF4-FFF2-40B4-BE49-F238E27FC236}">
                    <a16:creationId xmlns:a16="http://schemas.microsoft.com/office/drawing/2014/main" id="{1703A54E-88C1-468B-9DDD-01AEE4E605F0}"/>
                  </a:ext>
                </a:extLst>
              </p:cNvPr>
              <p:cNvSpPr txBox="1"/>
              <p:nvPr/>
            </p:nvSpPr>
            <p:spPr>
              <a:xfrm>
                <a:off x="775931" y="2484551"/>
                <a:ext cx="1745080" cy="10929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/>
                  <a:t>Mobile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2E8D896-9751-4342-BD71-53D09CDAF836}"/>
                </a:ext>
              </a:extLst>
            </p:cNvPr>
            <p:cNvGrpSpPr/>
            <p:nvPr/>
          </p:nvGrpSpPr>
          <p:grpSpPr>
            <a:xfrm>
              <a:off x="5385416" y="2754496"/>
              <a:ext cx="1863328" cy="1211163"/>
              <a:chOff x="3515864" y="2425427"/>
              <a:chExt cx="1863328" cy="1211163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8266DAA-C91F-4A04-871D-700072F9404D}"/>
                  </a:ext>
                </a:extLst>
              </p:cNvPr>
              <p:cNvSpPr/>
              <p:nvPr/>
            </p:nvSpPr>
            <p:spPr>
              <a:xfrm>
                <a:off x="3515864" y="2425427"/>
                <a:ext cx="1863328" cy="1211163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Rectangle: Rounded Corners 4">
                <a:extLst>
                  <a:ext uri="{FF2B5EF4-FFF2-40B4-BE49-F238E27FC236}">
                    <a16:creationId xmlns:a16="http://schemas.microsoft.com/office/drawing/2014/main" id="{F9A39AF0-21D9-454D-B934-46735EA7969A}"/>
                  </a:ext>
                </a:extLst>
              </p:cNvPr>
              <p:cNvSpPr txBox="1"/>
              <p:nvPr/>
            </p:nvSpPr>
            <p:spPr>
              <a:xfrm>
                <a:off x="3574988" y="2484551"/>
                <a:ext cx="1745080" cy="10929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kern="1200" dirty="0"/>
                  <a:t>ESP</a:t>
                </a:r>
              </a:p>
            </p:txBody>
          </p:sp>
        </p:grp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970A542-DAC9-45E7-8C1D-86E7241FA3E4}"/>
                </a:ext>
              </a:extLst>
            </p:cNvPr>
            <p:cNvSpPr/>
            <p:nvPr/>
          </p:nvSpPr>
          <p:spPr>
            <a:xfrm>
              <a:off x="4682548" y="1230006"/>
              <a:ext cx="1863328" cy="2233914"/>
            </a:xfrm>
            <a:prstGeom prst="arc">
              <a:avLst>
                <a:gd name="adj1" fmla="val 15825220"/>
                <a:gd name="adj2" fmla="val 1310752"/>
              </a:avLst>
            </a:prstGeom>
            <a:ln w="349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9D87865-5D7E-49EE-9791-8CFA52D48178}"/>
                </a:ext>
              </a:extLst>
            </p:cNvPr>
            <p:cNvSpPr/>
            <p:nvPr/>
          </p:nvSpPr>
          <p:spPr>
            <a:xfrm>
              <a:off x="2501198" y="1236966"/>
              <a:ext cx="1863328" cy="2233914"/>
            </a:xfrm>
            <a:prstGeom prst="arc">
              <a:avLst>
                <a:gd name="adj1" fmla="val 9406755"/>
                <a:gd name="adj2" fmla="val 16174281"/>
              </a:avLst>
            </a:prstGeom>
            <a:ln w="349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17560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80F4-A00E-42A4-AB0A-27EC29A2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A5992-4E93-49ED-ACFB-466A5B838BA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6364" y="1016459"/>
            <a:ext cx="2936097" cy="36018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Featured Functions</a:t>
            </a:r>
          </a:p>
          <a:p>
            <a:pPr lvl="1"/>
            <a:r>
              <a:rPr lang="en-US" dirty="0"/>
              <a:t>MQTT connector</a:t>
            </a:r>
          </a:p>
          <a:p>
            <a:pPr lvl="1"/>
            <a:r>
              <a:rPr lang="en-US" dirty="0"/>
              <a:t>JSON parsing</a:t>
            </a:r>
          </a:p>
          <a:p>
            <a:pPr lvl="1"/>
            <a:r>
              <a:rPr lang="en-US" dirty="0"/>
              <a:t>Retention</a:t>
            </a:r>
          </a:p>
          <a:p>
            <a:pPr lvl="1"/>
            <a:r>
              <a:rPr lang="en-US" dirty="0"/>
              <a:t>Aggregation</a:t>
            </a:r>
          </a:p>
          <a:p>
            <a:r>
              <a:rPr lang="en-US" dirty="0"/>
              <a:t>Analytical Models</a:t>
            </a:r>
          </a:p>
          <a:p>
            <a:pPr lvl="1"/>
            <a:r>
              <a:rPr lang="en-US" dirty="0"/>
              <a:t>Subspace Tracking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Summary statistics</a:t>
            </a:r>
          </a:p>
          <a:p>
            <a:pPr lvl="1"/>
            <a:r>
              <a:rPr lang="en-US" dirty="0"/>
              <a:t>Dynamic model training</a:t>
            </a:r>
          </a:p>
          <a:p>
            <a:pPr lvl="2"/>
            <a:r>
              <a:rPr lang="en-US" dirty="0"/>
              <a:t>Unsupervised learning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5976E-FCAA-4713-B0C8-36AD16EF4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636" y="2250293"/>
            <a:ext cx="843735" cy="173313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C5C2EE-9771-42F9-94BB-B125F7DD0013}"/>
              </a:ext>
            </a:extLst>
          </p:cNvPr>
          <p:cNvSpPr/>
          <p:nvPr/>
        </p:nvSpPr>
        <p:spPr>
          <a:xfrm>
            <a:off x="5548316" y="844061"/>
            <a:ext cx="1297354" cy="820615"/>
          </a:xfrm>
          <a:prstGeom prst="roundRect">
            <a:avLst/>
          </a:prstGeom>
          <a:solidFill>
            <a:schemeClr val="accent4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MQTT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Broker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E980D07-458A-4F87-BA80-8365A21D3C55}"/>
              </a:ext>
            </a:extLst>
          </p:cNvPr>
          <p:cNvSpPr/>
          <p:nvPr/>
        </p:nvSpPr>
        <p:spPr>
          <a:xfrm rot="1007904">
            <a:off x="4688739" y="1122328"/>
            <a:ext cx="1145809" cy="1449422"/>
          </a:xfrm>
          <a:prstGeom prst="arc">
            <a:avLst>
              <a:gd name="adj1" fmla="val 9406755"/>
              <a:gd name="adj2" fmla="val 16174281"/>
            </a:avLst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79C55E81-17F6-4A9D-B434-817CF9319A55}"/>
              </a:ext>
            </a:extLst>
          </p:cNvPr>
          <p:cNvSpPr/>
          <p:nvPr/>
        </p:nvSpPr>
        <p:spPr>
          <a:xfrm rot="20918421">
            <a:off x="6633455" y="1158330"/>
            <a:ext cx="1145809" cy="1449422"/>
          </a:xfrm>
          <a:prstGeom prst="arc">
            <a:avLst>
              <a:gd name="adj1" fmla="val 15825220"/>
              <a:gd name="adj2" fmla="val 1310752"/>
            </a:avLst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4E90D70-EF3F-4895-AC79-C4F4D666DD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97" y="2022501"/>
            <a:ext cx="2019351" cy="25957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19E553-617F-4ECC-8238-45BAAE398EFF}"/>
              </a:ext>
            </a:extLst>
          </p:cNvPr>
          <p:cNvSpPr/>
          <p:nvPr/>
        </p:nvSpPr>
        <p:spPr>
          <a:xfrm>
            <a:off x="3491453" y="1997592"/>
            <a:ext cx="2422806" cy="2751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A9819-7DF2-45FA-918D-60D7082CF85C}"/>
              </a:ext>
            </a:extLst>
          </p:cNvPr>
          <p:cNvSpPr txBox="1"/>
          <p:nvPr/>
        </p:nvSpPr>
        <p:spPr>
          <a:xfrm>
            <a:off x="3553046" y="2065627"/>
            <a:ext cx="5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2101972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E6C1981-44A3-4CA2-B643-D5C523F327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4" y="383869"/>
            <a:ext cx="3696584" cy="47518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AD117E-0D13-451D-A66C-9C534ECFDC55}"/>
              </a:ext>
            </a:extLst>
          </p:cNvPr>
          <p:cNvSpPr txBox="1"/>
          <p:nvPr/>
        </p:nvSpPr>
        <p:spPr>
          <a:xfrm>
            <a:off x="2878931" y="56386"/>
            <a:ext cx="21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Window Type:  </a:t>
            </a:r>
            <a:r>
              <a:rPr lang="en-US" b="1" dirty="0"/>
              <a:t>Detail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67128-1E5D-4B0F-82AC-C2C81874AF75}"/>
              </a:ext>
            </a:extLst>
          </p:cNvPr>
          <p:cNvSpPr txBox="1"/>
          <p:nvPr/>
        </p:nvSpPr>
        <p:spPr>
          <a:xfrm>
            <a:off x="2878930" y="490458"/>
            <a:ext cx="2907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source:  input from MQTT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E2E1F-5959-42A7-AD36-133A0A0D3076}"/>
              </a:ext>
            </a:extLst>
          </p:cNvPr>
          <p:cNvSpPr txBox="1"/>
          <p:nvPr/>
        </p:nvSpPr>
        <p:spPr>
          <a:xfrm>
            <a:off x="2881306" y="1057196"/>
            <a:ext cx="2907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function:  parse JSON message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6235F-CD5A-4D16-8B4C-841E13A8C104}"/>
              </a:ext>
            </a:extLst>
          </p:cNvPr>
          <p:cNvSpPr txBox="1"/>
          <p:nvPr/>
        </p:nvSpPr>
        <p:spPr>
          <a:xfrm>
            <a:off x="2878929" y="1666891"/>
            <a:ext cx="302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copy:  create retention 300 records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F2932-8207-4ED8-8238-A35F837DDC43}"/>
              </a:ext>
            </a:extLst>
          </p:cNvPr>
          <p:cNvSpPr txBox="1"/>
          <p:nvPr/>
        </p:nvSpPr>
        <p:spPr>
          <a:xfrm>
            <a:off x="2881306" y="2255061"/>
            <a:ext cx="2907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aggregate:  create summary stats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1E546-620B-4B59-B5E3-471B2B68E18B}"/>
              </a:ext>
            </a:extLst>
          </p:cNvPr>
          <p:cNvSpPr txBox="1"/>
          <p:nvPr/>
        </p:nvSpPr>
        <p:spPr>
          <a:xfrm>
            <a:off x="4603264" y="2960197"/>
            <a:ext cx="2907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train:  dynamic k-means 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0DA1F6-65A6-4757-BF93-10228D95EDA8}"/>
              </a:ext>
            </a:extLst>
          </p:cNvPr>
          <p:cNvSpPr txBox="1"/>
          <p:nvPr/>
        </p:nvSpPr>
        <p:spPr>
          <a:xfrm>
            <a:off x="3738182" y="3718916"/>
            <a:ext cx="2907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score:  k-means scoring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2A1E6-FA5D-4A57-A5AD-1376603306A6}"/>
              </a:ext>
            </a:extLst>
          </p:cNvPr>
          <p:cNvSpPr txBox="1"/>
          <p:nvPr/>
        </p:nvSpPr>
        <p:spPr>
          <a:xfrm>
            <a:off x="2708939" y="4645640"/>
            <a:ext cx="2907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join:  merge and publish to topic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C6001-AC36-4678-A55C-C7C475F223B5}"/>
              </a:ext>
            </a:extLst>
          </p:cNvPr>
          <p:cNvSpPr txBox="1"/>
          <p:nvPr/>
        </p:nvSpPr>
        <p:spPr>
          <a:xfrm>
            <a:off x="135704" y="3681432"/>
            <a:ext cx="2907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calculate:  train and score SST</a:t>
            </a:r>
          </a:p>
        </p:txBody>
      </p:sp>
    </p:spTree>
    <p:extLst>
      <p:ext uri="{BB962C8B-B14F-4D97-AF65-F5344CB8AC3E}">
        <p14:creationId xmlns:p14="http://schemas.microsoft.com/office/powerpoint/2010/main" val="27134647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80F4-A00E-42A4-AB0A-27EC29A2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A5992-4E93-49ED-ACFB-466A5B838BA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6364" y="1016459"/>
            <a:ext cx="2936097" cy="3601839"/>
          </a:xfrm>
        </p:spPr>
        <p:txBody>
          <a:bodyPr>
            <a:normAutofit/>
          </a:bodyPr>
          <a:lstStyle/>
          <a:p>
            <a:r>
              <a:rPr lang="en-US" dirty="0"/>
              <a:t>Mobile App</a:t>
            </a:r>
          </a:p>
          <a:p>
            <a:pPr lvl="1"/>
            <a:r>
              <a:rPr lang="en-US" dirty="0"/>
              <a:t>MQTT broker setup</a:t>
            </a:r>
          </a:p>
          <a:p>
            <a:pPr lvl="1"/>
            <a:r>
              <a:rPr lang="en-US" dirty="0"/>
              <a:t>Sensors</a:t>
            </a:r>
          </a:p>
          <a:p>
            <a:r>
              <a:rPr lang="en-US" dirty="0"/>
              <a:t>ESP Studio</a:t>
            </a:r>
          </a:p>
          <a:p>
            <a:pPr lvl="1"/>
            <a:r>
              <a:rPr lang="en-US" dirty="0"/>
              <a:t>Project review</a:t>
            </a:r>
          </a:p>
          <a:p>
            <a:r>
              <a:rPr lang="en-US" dirty="0"/>
              <a:t>Anomaly Detection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5976E-FCAA-4713-B0C8-36AD16EF4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636" y="2250293"/>
            <a:ext cx="843735" cy="173313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C5C2EE-9771-42F9-94BB-B125F7DD0013}"/>
              </a:ext>
            </a:extLst>
          </p:cNvPr>
          <p:cNvSpPr/>
          <p:nvPr/>
        </p:nvSpPr>
        <p:spPr>
          <a:xfrm>
            <a:off x="5548316" y="844061"/>
            <a:ext cx="1297354" cy="820615"/>
          </a:xfrm>
          <a:prstGeom prst="roundRect">
            <a:avLst/>
          </a:prstGeom>
          <a:solidFill>
            <a:schemeClr val="accent4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MQTT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Broker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E980D07-458A-4F87-BA80-8365A21D3C55}"/>
              </a:ext>
            </a:extLst>
          </p:cNvPr>
          <p:cNvSpPr/>
          <p:nvPr/>
        </p:nvSpPr>
        <p:spPr>
          <a:xfrm rot="1007904">
            <a:off x="4688739" y="1122328"/>
            <a:ext cx="1145809" cy="1449422"/>
          </a:xfrm>
          <a:prstGeom prst="arc">
            <a:avLst>
              <a:gd name="adj1" fmla="val 9406755"/>
              <a:gd name="adj2" fmla="val 16174281"/>
            </a:avLst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79C55E81-17F6-4A9D-B434-817CF9319A55}"/>
              </a:ext>
            </a:extLst>
          </p:cNvPr>
          <p:cNvSpPr/>
          <p:nvPr/>
        </p:nvSpPr>
        <p:spPr>
          <a:xfrm rot="20918421">
            <a:off x="6633455" y="1158330"/>
            <a:ext cx="1145809" cy="1449422"/>
          </a:xfrm>
          <a:prstGeom prst="arc">
            <a:avLst>
              <a:gd name="adj1" fmla="val 15825220"/>
              <a:gd name="adj2" fmla="val 1310752"/>
            </a:avLst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4E90D70-EF3F-4895-AC79-C4F4D666DD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97" y="2022501"/>
            <a:ext cx="2019351" cy="25957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19E553-617F-4ECC-8238-45BAAE398EFF}"/>
              </a:ext>
            </a:extLst>
          </p:cNvPr>
          <p:cNvSpPr/>
          <p:nvPr/>
        </p:nvSpPr>
        <p:spPr>
          <a:xfrm>
            <a:off x="3491453" y="1997592"/>
            <a:ext cx="2422806" cy="2751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A9819-7DF2-45FA-918D-60D7082CF85C}"/>
              </a:ext>
            </a:extLst>
          </p:cNvPr>
          <p:cNvSpPr txBox="1"/>
          <p:nvPr/>
        </p:nvSpPr>
        <p:spPr>
          <a:xfrm>
            <a:off x="3553046" y="2065627"/>
            <a:ext cx="5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5630989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hoto, white, hanging, black&#10;&#10;Description automatically generated">
            <a:extLst>
              <a:ext uri="{FF2B5EF4-FFF2-40B4-BE49-F238E27FC236}">
                <a16:creationId xmlns:a16="http://schemas.microsoft.com/office/drawing/2014/main" id="{53459FE8-2802-4651-A2C3-B0D10BB85F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61" y="155942"/>
            <a:ext cx="5466667" cy="4542857"/>
          </a:xfrm>
          <a:prstGeom prst="rect">
            <a:avLst/>
          </a:prstGeo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456D070-99F3-4022-8708-0D527FD37EF3}"/>
              </a:ext>
            </a:extLst>
          </p:cNvPr>
          <p:cNvSpPr/>
          <p:nvPr/>
        </p:nvSpPr>
        <p:spPr>
          <a:xfrm>
            <a:off x="5040923" y="1070708"/>
            <a:ext cx="156307" cy="140677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E1AA4E-1007-4248-AE85-A0CC9E22B7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21" y="4493983"/>
            <a:ext cx="419158" cy="4096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A49158-4034-413E-AA4A-5899C5030F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607" y="2064378"/>
            <a:ext cx="352474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0473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map, photo, white&#10;&#10;Description automatically generated">
            <a:extLst>
              <a:ext uri="{FF2B5EF4-FFF2-40B4-BE49-F238E27FC236}">
                <a16:creationId xmlns:a16="http://schemas.microsoft.com/office/drawing/2014/main" id="{18F2EDAA-0971-4283-BEA6-27762D7F1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12" y="148127"/>
            <a:ext cx="5466667" cy="4542857"/>
          </a:xfrm>
          <a:prstGeom prst="rect">
            <a:avLst/>
          </a:prstGeo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456D070-99F3-4022-8708-0D527FD37EF3}"/>
              </a:ext>
            </a:extLst>
          </p:cNvPr>
          <p:cNvSpPr/>
          <p:nvPr/>
        </p:nvSpPr>
        <p:spPr>
          <a:xfrm>
            <a:off x="5040923" y="1070708"/>
            <a:ext cx="156307" cy="140677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E1AA4E-1007-4248-AE85-A0CC9E22B7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96" y="4462723"/>
            <a:ext cx="419158" cy="4096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A49158-4034-413E-AA4A-5899C5030F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682" y="2040933"/>
            <a:ext cx="352474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932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476EFE-1A60-432F-BCBB-C29B09CD17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6" y="129442"/>
            <a:ext cx="3126154" cy="48846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943672-AEF1-4EA0-BAAE-E7AAD816CF37}"/>
              </a:ext>
            </a:extLst>
          </p:cNvPr>
          <p:cNvSpPr/>
          <p:nvPr/>
        </p:nvSpPr>
        <p:spPr>
          <a:xfrm>
            <a:off x="343876" y="145073"/>
            <a:ext cx="3126154" cy="4868985"/>
          </a:xfrm>
          <a:prstGeom prst="rect">
            <a:avLst/>
          </a:prstGeom>
          <a:noFill/>
          <a:ln w="38100">
            <a:solidFill>
              <a:srgbClr val="1E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011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476EFE-1A60-432F-BCBB-C29B09CD17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6" y="129442"/>
            <a:ext cx="3126154" cy="48846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943672-AEF1-4EA0-BAAE-E7AAD816CF37}"/>
              </a:ext>
            </a:extLst>
          </p:cNvPr>
          <p:cNvSpPr/>
          <p:nvPr/>
        </p:nvSpPr>
        <p:spPr>
          <a:xfrm>
            <a:off x="343876" y="145073"/>
            <a:ext cx="3126154" cy="4868985"/>
          </a:xfrm>
          <a:prstGeom prst="rect">
            <a:avLst/>
          </a:prstGeom>
          <a:noFill/>
          <a:ln w="38100">
            <a:solidFill>
              <a:srgbClr val="1E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837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S Master,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FFA566C9-D4FB-D64B-9137-837611523DD4}"/>
    </a:ext>
  </a:extLst>
</a:theme>
</file>

<file path=ppt/theme/theme2.xml><?xml version="1.0" encoding="utf-8"?>
<a:theme xmlns:a="http://schemas.openxmlformats.org/drawingml/2006/main" name="SAS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AA045A88-3190-B348-B653-3851E888E997}"/>
    </a:ext>
  </a:extLst>
</a:theme>
</file>

<file path=ppt/theme/theme3.xml><?xml version="1.0" encoding="utf-8"?>
<a:theme xmlns:a="http://schemas.openxmlformats.org/drawingml/2006/main" name="SAS Viya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77E655EF-E6C4-7447-B06A-102074CEF917}"/>
    </a:ext>
  </a:extLst>
</a:theme>
</file>

<file path=ppt/theme/theme4.xml><?xml version="1.0" encoding="utf-8"?>
<a:theme xmlns:a="http://schemas.openxmlformats.org/drawingml/2006/main" name="Viya Master - Blu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C76C9DD6-4155-2448-8C12-D5F3FC7D4600}"/>
    </a:ext>
  </a:extLst>
</a:theme>
</file>

<file path=ppt/theme/theme5.xml><?xml version="1.0" encoding="utf-8"?>
<a:theme xmlns:a="http://schemas.openxmlformats.org/drawingml/2006/main" name="Confidential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1DC2788A-BA16-B74F-BB0A-500A0DC9DCDA}"/>
    </a:ext>
  </a:extLst>
</a:theme>
</file>

<file path=ppt/theme/theme6.xml><?xml version="1.0" encoding="utf-8"?>
<a:theme xmlns:a="http://schemas.openxmlformats.org/drawingml/2006/main" name="Confidential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D76E88E4-AFB3-4140-83E0-978D43C4954F}"/>
    </a:ext>
  </a:extLst>
</a:theme>
</file>

<file path=ppt/theme/theme7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31EE21A230FE468CAFEC03491567CA" ma:contentTypeVersion="13" ma:contentTypeDescription="Create a new document." ma:contentTypeScope="" ma:versionID="717f12162501d0c2259b677c9ae7edc6">
  <xsd:schema xmlns:xsd="http://www.w3.org/2001/XMLSchema" xmlns:xs="http://www.w3.org/2001/XMLSchema" xmlns:p="http://schemas.microsoft.com/office/2006/metadata/properties" xmlns:ns3="1da5ce73-1634-4be4-9c56-5b9b4cd41e8a" xmlns:ns4="f6a12319-5d4a-41df-8160-37aba47644b4" targetNamespace="http://schemas.microsoft.com/office/2006/metadata/properties" ma:root="true" ma:fieldsID="9f961d402180fa9d5ef83070cf68c995" ns3:_="" ns4:_="">
    <xsd:import namespace="1da5ce73-1634-4be4-9c56-5b9b4cd41e8a"/>
    <xsd:import namespace="f6a12319-5d4a-41df-8160-37aba47644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a5ce73-1634-4be4-9c56-5b9b4cd41e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a12319-5d4a-41df-8160-37aba47644b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9FFAD7-AEAC-4092-B3A0-4E6224950B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BE8351-0CBC-418B-A366-CF8331160122}">
  <ds:schemaRefs>
    <ds:schemaRef ds:uri="1da5ce73-1634-4be4-9c56-5b9b4cd41e8a"/>
    <ds:schemaRef ds:uri="http://purl.org/dc/elements/1.1/"/>
    <ds:schemaRef ds:uri="http://schemas.microsoft.com/office/2006/metadata/properties"/>
    <ds:schemaRef ds:uri="f6a12319-5d4a-41df-8160-37aba47644b4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6F66725-36A4-4C64-82F3-9332E8CFAF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a5ce73-1634-4be4-9c56-5b9b4cd41e8a"/>
    <ds:schemaRef ds:uri="f6a12319-5d4a-41df-8160-37aba47644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0</TotalTime>
  <Words>1118</Words>
  <Application>Microsoft Office PowerPoint</Application>
  <PresentationFormat>On-screen Show (16:9)</PresentationFormat>
  <Paragraphs>145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SAS Master, White</vt:lpstr>
      <vt:lpstr>SAS - Blue Master</vt:lpstr>
      <vt:lpstr>SAS Viya Master - white</vt:lpstr>
      <vt:lpstr>Viya Master - Blue</vt:lpstr>
      <vt:lpstr>Confidential Master - White</vt:lpstr>
      <vt:lpstr>Confidential - Blue Master</vt:lpstr>
      <vt:lpstr>SAS ESP and  Mobile Data</vt:lpstr>
      <vt:lpstr>Details</vt:lpstr>
      <vt:lpstr>Anomaly Detection</vt:lpstr>
      <vt:lpstr>PowerPoint Presentation</vt:lpstr>
      <vt:lpstr>Demo Details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2020-01-15T15:41:41Z</dcterms:created>
  <dcterms:modified xsi:type="dcterms:W3CDTF">2020-07-09T20:25:41Z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0x0101008B31EE21A230FE468CAFEC03491567CA</vt:lpwstr>
  </property>
</Properties>
</file>