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25" r:id="rId4"/>
    <p:sldMasterId id="2147483943" r:id="rId5"/>
  </p:sldMasterIdLst>
  <p:notesMasterIdLst>
    <p:notesMasterId r:id="rId13"/>
  </p:notesMasterIdLst>
  <p:sldIdLst>
    <p:sldId id="256" r:id="rId6"/>
    <p:sldId id="262" r:id="rId7"/>
    <p:sldId id="258" r:id="rId8"/>
    <p:sldId id="264" r:id="rId9"/>
    <p:sldId id="272" r:id="rId10"/>
    <p:sldId id="274" r:id="rId11"/>
    <p:sldId id="283"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6">
          <p15:clr>
            <a:srgbClr val="A4A3A4"/>
          </p15:clr>
        </p15:guide>
        <p15:guide id="2" pos="2880">
          <p15:clr>
            <a:srgbClr val="A4A3A4"/>
          </p15:clr>
        </p15:guide>
        <p15:guide id="3" orient="horz" pos="1619">
          <p15:clr>
            <a:srgbClr val="A4A3A4"/>
          </p15:clr>
        </p15:guide>
      </p15:sldGuideLst>
    </p:ext>
    <p:ext uri="{2D200454-40CA-4A62-9FC3-DE9A4176ACB9}">
      <p15:notesGuideLst xmlns:p15="http://schemas.microsoft.com/office/powerpoint/2012/main">
        <p15:guide id="1" orient="horz" pos="2881">
          <p15:clr>
            <a:srgbClr val="A4A3A4"/>
          </p15:clr>
        </p15:guide>
        <p15:guide id="2" pos="2160">
          <p15:clr>
            <a:srgbClr val="A4A3A4"/>
          </p15:clr>
        </p15:guide>
        <p15:guide id="3" orient="horz" pos="28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D87250-FCD4-4642-950E-FE79F08362E2}" v="52" dt="2019-07-16T17:40:57.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9536" autoAdjust="0"/>
  </p:normalViewPr>
  <p:slideViewPr>
    <p:cSldViewPr snapToGrid="0" snapToObjects="1">
      <p:cViewPr varScale="1">
        <p:scale>
          <a:sx n="110" d="100"/>
          <a:sy n="110" d="100"/>
        </p:scale>
        <p:origin x="114" y="144"/>
      </p:cViewPr>
      <p:guideLst>
        <p:guide orient="horz" pos="1616"/>
        <p:guide pos="2880"/>
        <p:guide orient="horz" pos="1619"/>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881"/>
        <p:guide pos="2160"/>
        <p:guide orient="horz" pos="28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5CA8E-F0D3-4783-B1F8-801C4BFF47DA}" type="datetimeFigureOut">
              <a:rPr lang="en-US" smtClean="0"/>
              <a:t>10/11/2019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A633D-07AC-4786-97FC-0941F5FC60F5}" type="slidenum">
              <a:rPr lang="en-US" smtClean="0"/>
              <a:t>‹#›</a:t>
            </a:fld>
            <a:endParaRPr lang="en-US"/>
          </a:p>
        </p:txBody>
      </p:sp>
    </p:spTree>
    <p:extLst>
      <p:ext uri="{BB962C8B-B14F-4D97-AF65-F5344CB8AC3E}">
        <p14:creationId xmlns:p14="http://schemas.microsoft.com/office/powerpoint/2010/main" val="1680189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 would like to talk to you about how you can use SAS to train and deploy an analytics solution which gleans demographic information from a live video stream.  </a:t>
            </a:r>
          </a:p>
        </p:txBody>
      </p:sp>
      <p:sp>
        <p:nvSpPr>
          <p:cNvPr id="4" name="Slide Number Placeholder 3"/>
          <p:cNvSpPr>
            <a:spLocks noGrp="1"/>
          </p:cNvSpPr>
          <p:nvPr>
            <p:ph type="sldNum" sz="quarter" idx="5"/>
          </p:nvPr>
        </p:nvSpPr>
        <p:spPr/>
        <p:txBody>
          <a:bodyPr/>
          <a:lstStyle/>
          <a:p>
            <a:fld id="{9A9A633D-07AC-4786-97FC-0941F5FC60F5}" type="slidenum">
              <a:rPr lang="en-US" smtClean="0"/>
              <a:t>1</a:t>
            </a:fld>
            <a:endParaRPr lang="en-US"/>
          </a:p>
        </p:txBody>
      </p:sp>
    </p:spTree>
    <p:extLst>
      <p:ext uri="{BB962C8B-B14F-4D97-AF65-F5344CB8AC3E}">
        <p14:creationId xmlns:p14="http://schemas.microsoft.com/office/powerpoint/2010/main" val="656349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steps needed to create and end to end solution for collecting images at the edge and passing them to ESP in order to run in stream image analytics in order to determine if a person is happy or angry.   This presentation assumes a novice amount of expertise, with the goal of describing the overall concepts with links to other subject matter for further learning.  </a:t>
            </a:r>
          </a:p>
          <a:p>
            <a:r>
              <a:rPr lang="en-US" dirty="0"/>
              <a:t>Architecture:  describe the CAS environment needed to create the </a:t>
            </a:r>
            <a:r>
              <a:rPr lang="en-US" dirty="0" err="1"/>
              <a:t>astore</a:t>
            </a:r>
            <a:r>
              <a:rPr lang="en-US" dirty="0"/>
              <a:t> file vs the ESP environment needed  to use the </a:t>
            </a:r>
            <a:r>
              <a:rPr lang="en-US" dirty="0" err="1"/>
              <a:t>astore</a:t>
            </a:r>
            <a:r>
              <a:rPr lang="en-US" dirty="0"/>
              <a:t> file. </a:t>
            </a:r>
          </a:p>
          <a:p>
            <a:endParaRPr lang="en-US" dirty="0"/>
          </a:p>
          <a:p>
            <a:r>
              <a:rPr lang="en-US" dirty="0"/>
              <a:t>CNN:  before we dive into the weeds it is good to do a high level overview about what we are trying to achieve.  </a:t>
            </a:r>
          </a:p>
          <a:p>
            <a:r>
              <a:rPr lang="en-US" dirty="0"/>
              <a:t>DLPy:  go through the steps needed to create an </a:t>
            </a:r>
            <a:r>
              <a:rPr lang="en-US" dirty="0" err="1"/>
              <a:t>astore</a:t>
            </a:r>
            <a:r>
              <a:rPr lang="en-US" dirty="0"/>
              <a:t> file.  </a:t>
            </a:r>
          </a:p>
          <a:p>
            <a:r>
              <a:rPr lang="en-US" dirty="0"/>
              <a:t>ESP:   describe the parts of ESP and what we are using </a:t>
            </a:r>
          </a:p>
          <a:p>
            <a:r>
              <a:rPr lang="en-US" dirty="0" err="1"/>
              <a:t>esppy</a:t>
            </a:r>
            <a:r>
              <a:rPr lang="en-US" dirty="0"/>
              <a:t>:  describe what is running on the 1</a:t>
            </a:r>
            <a:r>
              <a:rPr lang="en-US" baseline="30000" dirty="0"/>
              <a:t>st</a:t>
            </a:r>
            <a:r>
              <a:rPr lang="en-US" dirty="0"/>
              <a:t> pi and how it communicates with ESP. </a:t>
            </a:r>
          </a:p>
          <a:p>
            <a:r>
              <a:rPr lang="en-US" dirty="0"/>
              <a:t>Show the total solution.  </a:t>
            </a:r>
          </a:p>
          <a:p>
            <a:endParaRPr lang="en-US" dirty="0"/>
          </a:p>
        </p:txBody>
      </p:sp>
      <p:sp>
        <p:nvSpPr>
          <p:cNvPr id="4" name="Slide Number Placeholder 3"/>
          <p:cNvSpPr>
            <a:spLocks noGrp="1"/>
          </p:cNvSpPr>
          <p:nvPr>
            <p:ph type="sldNum" sz="quarter" idx="10"/>
          </p:nvPr>
        </p:nvSpPr>
        <p:spPr/>
        <p:txBody>
          <a:bodyPr/>
          <a:lstStyle/>
          <a:p>
            <a:fld id="{9A9A633D-07AC-4786-97FC-0941F5FC60F5}" type="slidenum">
              <a:rPr lang="en-US" smtClean="0"/>
              <a:t>2</a:t>
            </a:fld>
            <a:endParaRPr lang="en-US"/>
          </a:p>
        </p:txBody>
      </p:sp>
    </p:spTree>
    <p:extLst>
      <p:ext uri="{BB962C8B-B14F-4D97-AF65-F5344CB8AC3E}">
        <p14:creationId xmlns:p14="http://schemas.microsoft.com/office/powerpoint/2010/main" val="3532719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if you could leverage existing security cameras in your enterprise and determine things like.  Average age of clients;  whether customers tend to be male or female.  Or perhaps be able to determine the general emotional state of people in the checkout line.   Now imagine this running in real time running off of streaming data collected in stores.  This type of customer intelligence is key to understanding and improving marketing and security practices.   </a:t>
            </a:r>
          </a:p>
          <a:p>
            <a:endParaRPr lang="en-US" dirty="0"/>
          </a:p>
          <a:p>
            <a:r>
              <a:rPr lang="en-US" dirty="0"/>
              <a:t>This demo will show how to train multiple deep learning algorithms and use them collectively to achieve several types of analytical insight from one image.  You will also see how SAS integrates seamlessly with python to achieve these results.    </a:t>
            </a:r>
          </a:p>
        </p:txBody>
      </p:sp>
      <p:sp>
        <p:nvSpPr>
          <p:cNvPr id="4" name="Slide Number Placeholder 3"/>
          <p:cNvSpPr>
            <a:spLocks noGrp="1"/>
          </p:cNvSpPr>
          <p:nvPr>
            <p:ph type="sldNum" sz="quarter" idx="10"/>
          </p:nvPr>
        </p:nvSpPr>
        <p:spPr/>
        <p:txBody>
          <a:bodyPr/>
          <a:lstStyle/>
          <a:p>
            <a:fld id="{9A9A633D-07AC-4786-97FC-0941F5FC60F5}" type="slidenum">
              <a:rPr lang="en-US" smtClean="0"/>
              <a:t>3</a:t>
            </a:fld>
            <a:endParaRPr lang="en-US"/>
          </a:p>
        </p:txBody>
      </p:sp>
    </p:spTree>
    <p:extLst>
      <p:ext uri="{BB962C8B-B14F-4D97-AF65-F5344CB8AC3E}">
        <p14:creationId xmlns:p14="http://schemas.microsoft.com/office/powerpoint/2010/main" val="1393830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reach our goal we will need two types of environments.   First is a SAS deep learning CAS environment where we can processes 1000s of images so that a machine learning model in the form of an </a:t>
            </a:r>
            <a:r>
              <a:rPr lang="en-US" dirty="0" err="1"/>
              <a:t>astore</a:t>
            </a:r>
            <a:r>
              <a:rPr lang="en-US" dirty="0"/>
              <a:t> file may be produced.   The second environment runs our models along with any business logic .</a:t>
            </a:r>
          </a:p>
          <a:p>
            <a:endParaRPr lang="en-US" dirty="0"/>
          </a:p>
        </p:txBody>
      </p:sp>
      <p:sp>
        <p:nvSpPr>
          <p:cNvPr id="4" name="Slide Number Placeholder 3"/>
          <p:cNvSpPr>
            <a:spLocks noGrp="1"/>
          </p:cNvSpPr>
          <p:nvPr>
            <p:ph type="sldNum" sz="quarter" idx="10"/>
          </p:nvPr>
        </p:nvSpPr>
        <p:spPr/>
        <p:txBody>
          <a:bodyPr/>
          <a:lstStyle/>
          <a:p>
            <a:fld id="{9A9A633D-07AC-4786-97FC-0941F5FC60F5}" type="slidenum">
              <a:rPr lang="en-US" smtClean="0"/>
              <a:t>4</a:t>
            </a:fld>
            <a:endParaRPr lang="en-US"/>
          </a:p>
        </p:txBody>
      </p:sp>
    </p:spTree>
    <p:extLst>
      <p:ext uri="{BB962C8B-B14F-4D97-AF65-F5344CB8AC3E}">
        <p14:creationId xmlns:p14="http://schemas.microsoft.com/office/powerpoint/2010/main" val="2176660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this proof of concept we are going to train 4 Image analytic models.  The first is a face detection model which uses object detection to locate faces in the video feed.  The next 3 are image classification models for: </a:t>
            </a:r>
          </a:p>
          <a:p>
            <a:r>
              <a:rPr lang="en-US" sz="1200" b="0" i="0" kern="1200" dirty="0">
                <a:solidFill>
                  <a:schemeClr val="tx1"/>
                </a:solidFill>
                <a:effectLst/>
                <a:latin typeface="+mn-lt"/>
                <a:ea typeface="+mn-ea"/>
                <a:cs typeface="+mn-cs"/>
              </a:rPr>
              <a:t>Age</a:t>
            </a:r>
          </a:p>
          <a:p>
            <a:r>
              <a:rPr lang="en-US" sz="1200" b="0" i="0" kern="1200" dirty="0">
                <a:solidFill>
                  <a:schemeClr val="tx1"/>
                </a:solidFill>
                <a:effectLst/>
                <a:latin typeface="+mn-lt"/>
                <a:ea typeface="+mn-ea"/>
                <a:cs typeface="+mn-cs"/>
              </a:rPr>
              <a:t>Gender </a:t>
            </a:r>
          </a:p>
          <a:p>
            <a:r>
              <a:rPr lang="en-US" sz="1200" b="0" i="0" kern="1200" dirty="0">
                <a:solidFill>
                  <a:schemeClr val="tx1"/>
                </a:solidFill>
                <a:effectLst/>
                <a:latin typeface="+mn-lt"/>
                <a:ea typeface="+mn-ea"/>
                <a:cs typeface="+mn-cs"/>
              </a:rPr>
              <a:t>Emotions.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SAS </a:t>
            </a:r>
            <a:r>
              <a:rPr lang="en-US" sz="1200" b="0" i="0" kern="1200" dirty="0" err="1">
                <a:solidFill>
                  <a:schemeClr val="tx1"/>
                </a:solidFill>
                <a:effectLst/>
                <a:latin typeface="+mn-lt"/>
                <a:ea typeface="+mn-ea"/>
                <a:cs typeface="+mn-cs"/>
              </a:rPr>
              <a:t>Viya</a:t>
            </a:r>
            <a:r>
              <a:rPr lang="en-US" sz="1200" b="0" i="0" kern="1200" dirty="0">
                <a:solidFill>
                  <a:schemeClr val="tx1"/>
                </a:solidFill>
                <a:effectLst/>
                <a:latin typeface="+mn-lt"/>
                <a:ea typeface="+mn-ea"/>
                <a:cs typeface="+mn-cs"/>
              </a:rPr>
              <a:t> takes advantage of GPUs to make training faster.  The python interface DLPY increases ease of use.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A9A633D-07AC-4786-97FC-0941F5FC60F5}" type="slidenum">
              <a:rPr lang="en-US" smtClean="0"/>
              <a:t>5</a:t>
            </a:fld>
            <a:endParaRPr lang="en-US"/>
          </a:p>
        </p:txBody>
      </p:sp>
    </p:spTree>
    <p:extLst>
      <p:ext uri="{BB962C8B-B14F-4D97-AF65-F5344CB8AC3E}">
        <p14:creationId xmlns:p14="http://schemas.microsoft.com/office/powerpoint/2010/main" val="3214670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our models trained.  We transfer them to a production ESP server which is directly connected to a security camera.  Here we are using the UVC connector however other types of connections are available.  </a:t>
            </a:r>
          </a:p>
          <a:p>
            <a:endParaRPr lang="en-US" dirty="0"/>
          </a:p>
          <a:p>
            <a:r>
              <a:rPr lang="en-US" dirty="0"/>
              <a:t>ESP takes in a image which may contain multiple human faces.  Non human faces are ignored.  Each face is cropped and then sent to the 3 downstream </a:t>
            </a:r>
            <a:r>
              <a:rPr lang="en-US" dirty="0" err="1"/>
              <a:t>astore</a:t>
            </a:r>
            <a:r>
              <a:rPr lang="en-US" dirty="0"/>
              <a:t> files simultaneously.  Python and OpenCV </a:t>
            </a:r>
            <a:r>
              <a:rPr lang="en-US"/>
              <a:t>are used </a:t>
            </a:r>
            <a:r>
              <a:rPr lang="en-US" dirty="0"/>
              <a:t>in the cropping process. The results are recombined in the Union window, things we don’t need are filtered and the output is converted to JSON and placed on an MQTT queue for consumption by our little node-</a:t>
            </a:r>
            <a:r>
              <a:rPr lang="en-US" dirty="0" err="1"/>
              <a:t>js</a:t>
            </a:r>
            <a:r>
              <a:rPr lang="en-US" dirty="0"/>
              <a:t> GUI.  </a:t>
            </a:r>
          </a:p>
          <a:p>
            <a:endParaRPr lang="en-US" dirty="0"/>
          </a:p>
          <a:p>
            <a:r>
              <a:rPr lang="en-US" dirty="0"/>
              <a:t>Let’s take a look at this in action.  </a:t>
            </a:r>
          </a:p>
        </p:txBody>
      </p:sp>
      <p:sp>
        <p:nvSpPr>
          <p:cNvPr id="4" name="Slide Number Placeholder 3"/>
          <p:cNvSpPr>
            <a:spLocks noGrp="1"/>
          </p:cNvSpPr>
          <p:nvPr>
            <p:ph type="sldNum" sz="quarter" idx="10"/>
          </p:nvPr>
        </p:nvSpPr>
        <p:spPr/>
        <p:txBody>
          <a:bodyPr/>
          <a:lstStyle/>
          <a:p>
            <a:fld id="{9A9A633D-07AC-4786-97FC-0941F5FC60F5}" type="slidenum">
              <a:rPr lang="en-US" smtClean="0"/>
              <a:t>6</a:t>
            </a:fld>
            <a:endParaRPr lang="en-US"/>
          </a:p>
        </p:txBody>
      </p:sp>
    </p:spTree>
    <p:extLst>
      <p:ext uri="{BB962C8B-B14F-4D97-AF65-F5344CB8AC3E}">
        <p14:creationId xmlns:p14="http://schemas.microsoft.com/office/powerpoint/2010/main" val="3619525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SAS AIOT provides one product purchase and has all the tools needed for this proof of concept.  </a:t>
            </a:r>
          </a:p>
          <a:p>
            <a:endParaRPr lang="en-US" dirty="0"/>
          </a:p>
          <a:p>
            <a:r>
              <a:rPr lang="en-US" dirty="0"/>
              <a:t>What problems are you trying to solve?  SAS has the answers.  </a:t>
            </a:r>
          </a:p>
          <a:p>
            <a:endParaRPr lang="en-US" dirty="0"/>
          </a:p>
          <a:p>
            <a:r>
              <a:rPr lang="en-US" dirty="0"/>
              <a:t>Thanks for watching </a:t>
            </a:r>
          </a:p>
        </p:txBody>
      </p:sp>
      <p:sp>
        <p:nvSpPr>
          <p:cNvPr id="4" name="Slide Number Placeholder 3"/>
          <p:cNvSpPr>
            <a:spLocks noGrp="1"/>
          </p:cNvSpPr>
          <p:nvPr>
            <p:ph type="sldNum" sz="quarter" idx="5"/>
          </p:nvPr>
        </p:nvSpPr>
        <p:spPr/>
        <p:txBody>
          <a:bodyPr/>
          <a:lstStyle/>
          <a:p>
            <a:fld id="{9A9A633D-07AC-4786-97FC-0941F5FC60F5}" type="slidenum">
              <a:rPr lang="en-US" smtClean="0"/>
              <a:t>7</a:t>
            </a:fld>
            <a:endParaRPr lang="en-US"/>
          </a:p>
        </p:txBody>
      </p:sp>
    </p:spTree>
    <p:extLst>
      <p:ext uri="{BB962C8B-B14F-4D97-AF65-F5344CB8AC3E}">
        <p14:creationId xmlns:p14="http://schemas.microsoft.com/office/powerpoint/2010/main" val="3354909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sp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sp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17783790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76372309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42750393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1844816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1995463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535742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6458494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70253766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4" name="Content Placeholder 2"/>
          <p:cNvSpPr>
            <a:spLocks noGrp="1"/>
          </p:cNvSpPr>
          <p:nvPr>
            <p:ph sz="quarter" idx="11" hasCustomPrompt="1"/>
          </p:nvPr>
        </p:nvSpPr>
        <p:spPr>
          <a:xfrm>
            <a:off x="626364" y="1014984"/>
            <a:ext cx="7891272" cy="3639312"/>
          </a:xfrm>
        </p:spPr>
        <p:txBody>
          <a:bodyPr wrap="square" anchor="t" anchorCtr="0">
            <a:normAutofit/>
          </a:bodyPr>
          <a:lstStyle>
            <a:lvl1pPr>
              <a:defRPr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25963881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ub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1458049" y="640080"/>
            <a:ext cx="7068312" cy="274320"/>
          </a:xfrm>
        </p:spPr>
        <p:txBody>
          <a:bodyPr wrap="square" anchor="ctr">
            <a:noAutofit/>
          </a:bodyPr>
          <a:lstStyle>
            <a:lvl1pPr marL="0" indent="0" algn="l">
              <a:lnSpc>
                <a:spcPct val="100000"/>
              </a:lnSpc>
              <a:spcBef>
                <a:spcPts val="0"/>
              </a:spcBef>
              <a:buFont typeface="Arial" pitchFamily="34" charset="0"/>
              <a:buNone/>
              <a:defRPr sz="2200" b="0" cap="none" baseline="0">
                <a:solidFill>
                  <a:srgbClr val="19BBB7"/>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4984"/>
            <a:ext cx="7891272" cy="3639312"/>
          </a:xfrm>
        </p:spPr>
        <p:txBody>
          <a:bodyPr wrap="square" anchor="t" anchorCtr="0">
            <a:normAutofit/>
          </a:bodyPr>
          <a:lstStyle>
            <a:lvl1pPr>
              <a:buClr>
                <a:srgbClr val="19BBB7"/>
              </a:buClr>
              <a:defRPr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3613763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02870495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mparison / Two Conten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447560" y="192024"/>
            <a:ext cx="7068312" cy="457200"/>
          </a:xfrm>
        </p:spPr>
        <p:txBody>
          <a:bodyPr>
            <a:noAutofit/>
          </a:bodyPr>
          <a:lstStyle>
            <a:lvl1pPr algn="l">
              <a:defRPr baseline="0">
                <a:solidFill>
                  <a:schemeClr val="tx2"/>
                </a:solidFill>
              </a:defRPr>
            </a:lvl1pPr>
          </a:lstStyle>
          <a:p>
            <a:r>
              <a:rPr lang="en-US" dirty="0"/>
              <a:t>Click to Edit Title</a:t>
            </a:r>
          </a:p>
        </p:txBody>
      </p:sp>
      <p:sp>
        <p:nvSpPr>
          <p:cNvPr id="6" name="Content Placeholder 2"/>
          <p:cNvSpPr>
            <a:spLocks noGrp="1"/>
          </p:cNvSpPr>
          <p:nvPr>
            <p:ph sz="quarter" idx="4" hasCustomPrompt="1"/>
          </p:nvPr>
        </p:nvSpPr>
        <p:spPr>
          <a:xfrm>
            <a:off x="627641" y="1014984"/>
            <a:ext cx="3886200" cy="3639312"/>
          </a:xfrm>
        </p:spPr>
        <p:txBody>
          <a:bodyPr wrap="square" anchor="t" anchorCtr="0">
            <a:normAutofit/>
          </a:bodyPr>
          <a:lstStyle>
            <a:lvl1pPr>
              <a:buClr>
                <a:srgbClr val="19BBB7"/>
              </a:buClr>
              <a:defRPr sz="2000" baseline="0">
                <a:solidFill>
                  <a:schemeClr val="tx2"/>
                </a:solidFill>
                <a:latin typeface="+mn-lt"/>
              </a:defRPr>
            </a:lvl1pPr>
            <a:lvl2pPr>
              <a:buClr>
                <a:srgbClr val="19BBB7"/>
              </a:buClr>
              <a:defRPr sz="1800" baseline="0">
                <a:latin typeface="+mn-lt"/>
              </a:defRPr>
            </a:lvl2pPr>
            <a:lvl3pPr>
              <a:buClr>
                <a:srgbClr val="19BBB7"/>
              </a:buClr>
              <a:defRPr sz="1400" baseline="0">
                <a:latin typeface="+mn-lt"/>
              </a:defRPr>
            </a:lvl3pPr>
            <a:lvl4pPr>
              <a:buClr>
                <a:srgbClr val="19BBB7"/>
              </a:buClr>
              <a:defRPr sz="1200" baseline="0">
                <a:latin typeface="+mj-lt"/>
              </a:defRPr>
            </a:lvl4pPr>
            <a:lvl5pPr>
              <a:buClr>
                <a:srgbClr val="19BBB7"/>
              </a:buCl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3"/>
          <p:cNvSpPr>
            <a:spLocks noGrp="1"/>
          </p:cNvSpPr>
          <p:nvPr>
            <p:ph sz="quarter" idx="15" hasCustomPrompt="1"/>
          </p:nvPr>
        </p:nvSpPr>
        <p:spPr>
          <a:xfrm>
            <a:off x="4633882" y="1014984"/>
            <a:ext cx="3886200" cy="3639312"/>
          </a:xfrm>
        </p:spPr>
        <p:txBody>
          <a:bodyPr wrap="square">
            <a:normAutofit/>
          </a:bodyPr>
          <a:lstStyle>
            <a:lvl1pPr>
              <a:buClr>
                <a:srgbClr val="19BBB7"/>
              </a:buClr>
              <a:defRPr sz="2000"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4"/>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0891054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014984"/>
            <a:ext cx="3127248" cy="369332"/>
          </a:xfrm>
        </p:spPr>
        <p:txBody>
          <a:bodyPr lIns="91440" rIns="91440" anchor="t" anchorCtr="0">
            <a:spAutoFit/>
          </a:bodyPr>
          <a:lstStyle>
            <a:lvl1pPr algn="ctr" defTabSz="182880">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60"/>
            <a:ext cx="6016752" cy="4507140"/>
          </a:xfrm>
        </p:spPr>
        <p:txBody>
          <a:bodyPr vert="horz" lIns="274320" tIns="45720" rIns="457200" bIns="91440" rtlCol="0" anchor="t" anchorCtr="0">
            <a:normAutofit/>
          </a:bodyPr>
          <a:lstStyle>
            <a:lvl1pPr>
              <a:defRPr lang="en-US" dirty="0" smtClean="0">
                <a:solidFill>
                  <a:schemeClr val="tx2"/>
                </a:solidFill>
                <a:latin typeface="+mn-lt"/>
              </a:defRPr>
            </a:lvl1pPr>
            <a:lvl2pPr>
              <a:defRPr lang="en-US" dirty="0" smtClean="0">
                <a:latin typeface="+mn-lt"/>
              </a:defRPr>
            </a:lvl2pPr>
            <a:lvl3pPr>
              <a:defRPr lang="en-US" dirty="0" smtClean="0">
                <a:latin typeface="+mn-lt"/>
              </a:defRPr>
            </a:lvl3pPr>
            <a:lvl4pPr>
              <a:defRPr lang="en-US" dirty="0" smtClean="0"/>
            </a:lvl4pPr>
            <a:lvl5pPr>
              <a:defRPr lang="en-US" dirty="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1489933"/>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6"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
        <p:nvSpPr>
          <p:cNvPr id="7" name="TextBox 6"/>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818" y="133531"/>
            <a:ext cx="914366" cy="63497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1716" y="4749137"/>
            <a:ext cx="558779" cy="253991"/>
          </a:xfrm>
          <a:prstGeom prst="rect">
            <a:avLst/>
          </a:prstGeom>
        </p:spPr>
      </p:pic>
    </p:spTree>
    <p:extLst>
      <p:ext uri="{BB962C8B-B14F-4D97-AF65-F5344CB8AC3E}">
        <p14:creationId xmlns:p14="http://schemas.microsoft.com/office/powerpoint/2010/main" val="238150547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182880" rIns="182880" anchor="b" anchorCtr="0"/>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4142"/>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rgbClr val="19BBB7"/>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1232"/>
            <a:ext cx="6016752" cy="4216330"/>
          </a:xfrm>
        </p:spPr>
        <p:txBody>
          <a:bodyPr wrap="square" lIns="365760" rIns="274320" bIns="91440" anchor="t" anchorCtr="0">
            <a:normAutofit/>
          </a:bodyPr>
          <a:lstStyle>
            <a:lvl1pPr>
              <a:buClr>
                <a:srgbClr val="19BBB7"/>
              </a:buClr>
              <a:defRPr sz="2000"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1014984"/>
            <a:ext cx="3127247"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1489933"/>
            <a:ext cx="2304288" cy="3154680"/>
          </a:xfrm>
        </p:spPr>
        <p:txBody>
          <a:bodyPr wrap="square" anchor="t" anchorCtr="0">
            <a:sp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dirty="0"/>
          </a:p>
        </p:txBody>
      </p:sp>
      <p:sp>
        <p:nvSpPr>
          <p:cNvPr id="9" name="TextBox 7"/>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7164" y="141049"/>
            <a:ext cx="914366" cy="634977"/>
          </a:xfrm>
          <a:prstGeom prst="rect">
            <a:avLst/>
          </a:prstGeom>
        </p:spPr>
      </p:pic>
      <p:pic>
        <p:nvPicPr>
          <p:cNvPr id="12"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14538709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AS Viya Teal Section">
    <p:bg>
      <p:bgPr>
        <a:gradFill>
          <a:gsLst>
            <a:gs pos="0">
              <a:srgbClr val="19BBB7"/>
            </a:gs>
            <a:gs pos="100000">
              <a:srgbClr val="0072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6"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t>Copyright © SAS Institute Inc. All rights reserved.</a:t>
            </a:r>
          </a:p>
        </p:txBody>
      </p:sp>
      <p:pic>
        <p:nvPicPr>
          <p:cNvPr id="3"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4782" y="338735"/>
            <a:ext cx="1714437" cy="393686"/>
          </a:xfrm>
          <a:prstGeom prst="rect">
            <a:avLst/>
          </a:prstGeom>
        </p:spPr>
      </p:pic>
      <p:pic>
        <p:nvPicPr>
          <p:cNvPr id="11"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8408435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AS Viya Blank">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9074315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9183242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8590694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defRPr sz="2000" baseline="0">
                <a:solidFill>
                  <a:schemeClr val="tx2"/>
                </a:solidFill>
                <a:latin typeface="+mn-lt"/>
              </a:defRPr>
            </a:lvl1pPr>
            <a:lvl2pPr>
              <a:defRPr sz="1800" baseline="0">
                <a:latin typeface="+mn-lt"/>
              </a:defRPr>
            </a:lvl2pPr>
            <a:lvl3pPr>
              <a:defRPr sz="1400" baseline="0">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wrap="square">
            <a:normAutofit/>
          </a:bodyPr>
          <a:lstStyle>
            <a:lvl1pPr>
              <a:defRPr sz="2000"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59413158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bg1"/>
              </a:buClr>
              <a:buSzPct val="80000"/>
              <a:defRPr sz="2000" baseline="0">
                <a:solidFill>
                  <a:schemeClr val="bg1"/>
                </a:solidFill>
                <a:latin typeface="+mn-lt"/>
              </a:defRPr>
            </a:lvl1pPr>
            <a:lvl2pPr>
              <a:buClr>
                <a:schemeClr val="bg1"/>
              </a:buClr>
              <a:buSzPct val="80000"/>
              <a:defRPr sz="1800" baseline="0">
                <a:solidFill>
                  <a:schemeClr val="bg1"/>
                </a:solidFill>
                <a:latin typeface="+mn-lt"/>
              </a:defRPr>
            </a:lvl2pPr>
            <a:lvl3pPr>
              <a:buClr>
                <a:schemeClr val="bg1"/>
              </a:buClr>
              <a:buSzPct val="100000"/>
              <a:defRPr sz="1400" baseline="0">
                <a:solidFill>
                  <a:schemeClr val="bg1"/>
                </a:solidFill>
                <a:latin typeface="+mn-lt"/>
              </a:defRPr>
            </a:lvl3pPr>
            <a:lvl4pPr>
              <a:buClr>
                <a:schemeClr val="bg1"/>
              </a:buClr>
              <a:buSzPct val="100000"/>
              <a:defRPr sz="1200" baseline="0">
                <a:solidFill>
                  <a:schemeClr val="bg1"/>
                </a:solidFill>
                <a:latin typeface="+mj-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182880" indent="-182880" defTabSz="365760">
              <a:lnSpc>
                <a:spcPct val="85000"/>
              </a:lnSpc>
              <a:spcBef>
                <a:spcPts val="8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ct val="85000"/>
              </a:lnSpc>
              <a:spcBef>
                <a:spcPts val="8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ct val="85000"/>
              </a:lnSpc>
              <a:spcBef>
                <a:spcPts val="800"/>
              </a:spcBef>
              <a:buClr>
                <a:schemeClr val="bg1"/>
              </a:buClr>
              <a:defRPr lang="en-US" sz="14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1"/>
            <a:r>
              <a:rPr lang="en-US" dirty="0"/>
              <a:t>Click to add text or click an icon to add other content types.</a:t>
            </a:r>
          </a:p>
          <a:p>
            <a:pPr lvl="2"/>
            <a:r>
              <a:rPr lang="en-US" dirty="0"/>
              <a:t>Second level</a:t>
            </a:r>
          </a:p>
          <a:p>
            <a:pPr lvl="3"/>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08475987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91440" rIns="91440" anchor="t" anchorCtr="0">
            <a:sp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274320" tIns="45720" rIns="457200" bIns="91440" rtlCol="0" anchor="t" anchorCtr="0">
            <a:normAutofit/>
          </a:bodyPr>
          <a:lstStyle>
            <a:lvl1pPr>
              <a:defRPr lang="en-US" dirty="0" smtClean="0"/>
            </a:lvl1pPr>
            <a:lvl2pPr>
              <a:defRPr lang="en-US" dirty="0" smtClean="0"/>
            </a:lvl2pPr>
            <a:lvl3pPr>
              <a:defRPr lang="en-US" dirty="0" smtClean="0"/>
            </a:lvl3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996694"/>
            <a:ext cx="2304288" cy="3154680"/>
          </a:xfrm>
        </p:spPr>
        <p:txBody>
          <a:bodyPr wrap="square" anchor="t" anchorCtr="0">
            <a:spAutoFit/>
          </a:bodyPr>
          <a:lstStyle>
            <a:lvl1pPr marL="0" indent="-182880" algn="l">
              <a:buFont typeface="Arial" pitchFamily="34" charset="0"/>
              <a:buNone/>
              <a:defRPr sz="2000" b="0" cap="none" baseline="0">
                <a:solidFill>
                  <a:schemeClr val="bg1"/>
                </a:solidFill>
                <a:effectLst/>
                <a:latin typeface="+mj-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410507958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182880" rIns="182880" anchor="b"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365760" rIns="274320" bIns="91440" anchor="t" anchorCtr="0">
            <a:norm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615553"/>
          </a:xfrm>
        </p:spPr>
        <p:txBody>
          <a:bodyPr wrap="square" anchor="t" anchorCtr="0">
            <a:spAutoFit/>
          </a:bodyPr>
          <a:lstStyle>
            <a:lvl1pPr marL="0" indent="-182880" algn="l">
              <a:buFont typeface="Arial" pitchFamily="34" charset="0"/>
              <a:buNone/>
              <a:defRPr sz="2000" b="0" cap="none" baseline="0">
                <a:solidFill>
                  <a:schemeClr val="bg1"/>
                </a:solidFill>
                <a:latin typeface="+mj-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10105904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365760" rIns="274320" anchor="t">
            <a:normAutofit/>
          </a:bodyPr>
          <a:lstStyle>
            <a:lvl1pPr>
              <a:defRPr sz="2000" baseline="0">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776288"/>
            <a:ext cx="2448000" cy="1869230"/>
          </a:xfrm>
        </p:spPr>
        <p:txBody>
          <a:bodyPr wrap="square" anchor="t">
            <a:spAutoFit/>
          </a:bodyPr>
          <a:lstStyle>
            <a:lvl1pPr marL="0" indent="-182880">
              <a:lnSpc>
                <a:spcPct val="85000"/>
              </a:lnSpc>
              <a:buFont typeface="Arial" pitchFamily="34" charset="0"/>
              <a:buNone/>
              <a:defRPr sz="1600" b="0" cap="none" baseline="0">
                <a:solidFill>
                  <a:schemeClr val="bg1"/>
                </a:solidFill>
                <a:latin typeface="+mn-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sp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sp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010370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1.png"/><Relationship Id="rId5" Type="http://schemas.openxmlformats.org/officeDocument/2006/relationships/slideLayout" Target="../slideLayouts/slideLayout23.xml"/><Relationship Id="rId10" Type="http://schemas.openxmlformats.org/officeDocument/2006/relationships/image" Target="../media/image12.png"/><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684628"/>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411716" y="4749137"/>
            <a:ext cx="558779" cy="253991"/>
          </a:xfrm>
          <a:prstGeom prst="rect">
            <a:avLst/>
          </a:prstGeom>
        </p:spPr>
      </p:pic>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62" r:id="rId9"/>
    <p:sldLayoutId id="2147483936" r:id="rId10"/>
    <p:sldLayoutId id="2147483937" r:id="rId11"/>
    <p:sldLayoutId id="2147483938" r:id="rId12"/>
    <p:sldLayoutId id="2147483939" r:id="rId13"/>
    <p:sldLayoutId id="2147483940" r:id="rId14"/>
    <p:sldLayoutId id="2147483935" r:id="rId15"/>
    <p:sldLayoutId id="2147483941" r:id="rId16"/>
    <p:sldLayoutId id="2147483963" r:id="rId17"/>
    <p:sldLayoutId id="2147483942" r:id="rId18"/>
  </p:sldLayoutIdLst>
  <p:transition>
    <p:fade/>
  </p:transition>
  <p:hf sldNum="0" hdr="0" ftr="0" dt="0"/>
  <p:txStyles>
    <p:titleStyle>
      <a:lvl1pPr algn="ctr"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spcAft>
          <a:spcPts val="0"/>
        </a:spcAft>
        <a:buClr>
          <a:schemeClr val="accent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447560" y="192024"/>
            <a:ext cx="7068312" cy="457200"/>
          </a:xfrm>
          <a:prstGeom prst="rect">
            <a:avLst/>
          </a:prstGeom>
        </p:spPr>
        <p:txBody>
          <a:bodyPr vert="horz" wrap="square" lIns="91440" tIns="45720" rIns="91440" bIns="45720" rtlCol="0" anchor="ctr" anchorCtr="0">
            <a:noAutofit/>
          </a:bodyPr>
          <a:lstStyle/>
          <a:p>
            <a:pPr lvl="0"/>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684628"/>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8497" y="135169"/>
            <a:ext cx="914366" cy="634977"/>
          </a:xfrm>
          <a:prstGeom prst="rect">
            <a:avLst/>
          </a:prstGeom>
        </p:spPr>
      </p:pic>
      <p:pic>
        <p:nvPicPr>
          <p:cNvPr id="11"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411716" y="4749137"/>
            <a:ext cx="558779" cy="253991"/>
          </a:xfrm>
          <a:prstGeom prst="rect">
            <a:avLst/>
          </a:prstGeom>
        </p:spPr>
      </p:pic>
    </p:spTree>
    <p:extLst>
      <p:ext uri="{BB962C8B-B14F-4D97-AF65-F5344CB8AC3E}">
        <p14:creationId xmlns:p14="http://schemas.microsoft.com/office/powerpoint/2010/main" val="1737813842"/>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Lst>
  <p:transition>
    <p:fade/>
  </p:transition>
  <p:hf sldNum="0" hdr="0" ftr="0" dt="0"/>
  <p:txStyles>
    <p:titleStyle>
      <a:lvl1pPr algn="l"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buClr>
          <a:srgbClr val="19BBB7"/>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buClr>
          <a:srgbClr val="19BBB7"/>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buClr>
          <a:srgbClr val="19BBB7"/>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as.com/en_us/software/analytics-iot.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9.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0874-CCB1-DD40-8CD1-2FB1AEAB89F7}"/>
              </a:ext>
            </a:extLst>
          </p:cNvPr>
          <p:cNvSpPr>
            <a:spLocks noGrp="1"/>
          </p:cNvSpPr>
          <p:nvPr>
            <p:ph type="title"/>
          </p:nvPr>
        </p:nvSpPr>
        <p:spPr>
          <a:xfrm>
            <a:off x="1152144" y="1799049"/>
            <a:ext cx="6611112" cy="584775"/>
          </a:xfrm>
        </p:spPr>
        <p:txBody>
          <a:bodyPr/>
          <a:lstStyle/>
          <a:p>
            <a:r>
              <a:rPr lang="en-US" dirty="0"/>
              <a:t>Demographics from Video</a:t>
            </a:r>
          </a:p>
        </p:txBody>
      </p:sp>
      <p:sp>
        <p:nvSpPr>
          <p:cNvPr id="3" name="Text Placeholder 2">
            <a:extLst>
              <a:ext uri="{FF2B5EF4-FFF2-40B4-BE49-F238E27FC236}">
                <a16:creationId xmlns:a16="http://schemas.microsoft.com/office/drawing/2014/main" id="{8AEA45B0-9960-7E46-ABE8-8A4BF8B37E40}"/>
              </a:ext>
            </a:extLst>
          </p:cNvPr>
          <p:cNvSpPr>
            <a:spLocks noGrp="1"/>
          </p:cNvSpPr>
          <p:nvPr>
            <p:ph type="body" sz="quarter" idx="13"/>
          </p:nvPr>
        </p:nvSpPr>
        <p:spPr>
          <a:xfrm>
            <a:off x="1152144" y="2383824"/>
            <a:ext cx="6611112" cy="356251"/>
          </a:xfrm>
        </p:spPr>
        <p:txBody>
          <a:bodyPr/>
          <a:lstStyle/>
          <a:p>
            <a:r>
              <a:rPr lang="en-US" dirty="0"/>
              <a:t>Using SAS Analytics for IOT Image Analysis.</a:t>
            </a:r>
          </a:p>
        </p:txBody>
      </p:sp>
      <p:sp>
        <p:nvSpPr>
          <p:cNvPr id="4" name="TextBox 3">
            <a:extLst>
              <a:ext uri="{FF2B5EF4-FFF2-40B4-BE49-F238E27FC236}">
                <a16:creationId xmlns:a16="http://schemas.microsoft.com/office/drawing/2014/main" id="{7B8291AC-AD07-4944-AF0B-D22534E84358}"/>
              </a:ext>
            </a:extLst>
          </p:cNvPr>
          <p:cNvSpPr txBox="1"/>
          <p:nvPr/>
        </p:nvSpPr>
        <p:spPr>
          <a:xfrm>
            <a:off x="1256232" y="3956703"/>
            <a:ext cx="1249316" cy="369332"/>
          </a:xfrm>
          <a:prstGeom prst="rect">
            <a:avLst/>
          </a:prstGeom>
          <a:noFill/>
        </p:spPr>
        <p:txBody>
          <a:bodyPr wrap="none" rtlCol="0">
            <a:spAutoFit/>
          </a:bodyPr>
          <a:lstStyle/>
          <a:p>
            <a:r>
              <a:rPr lang="en-US" dirty="0">
                <a:solidFill>
                  <a:schemeClr val="bg1"/>
                </a:solidFill>
              </a:rPr>
              <a:t>Tom Tuning</a:t>
            </a:r>
          </a:p>
        </p:txBody>
      </p:sp>
    </p:spTree>
    <p:extLst>
      <p:ext uri="{BB962C8B-B14F-4D97-AF65-F5344CB8AC3E}">
        <p14:creationId xmlns:p14="http://schemas.microsoft.com/office/powerpoint/2010/main" val="36849923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430C-CAAC-F14E-A839-3DCD098CA0CA}"/>
              </a:ext>
            </a:extLst>
          </p:cNvPr>
          <p:cNvSpPr>
            <a:spLocks noGrp="1"/>
          </p:cNvSpPr>
          <p:nvPr>
            <p:ph type="title"/>
          </p:nvPr>
        </p:nvSpPr>
        <p:spPr/>
        <p:txBody>
          <a:bodyPr/>
          <a:lstStyle/>
          <a:p>
            <a:r>
              <a:rPr lang="en-US" dirty="0"/>
              <a:t>Agenda</a:t>
            </a:r>
          </a:p>
        </p:txBody>
      </p:sp>
      <p:sp>
        <p:nvSpPr>
          <p:cNvPr id="4" name="Content Placeholder 3">
            <a:extLst>
              <a:ext uri="{FF2B5EF4-FFF2-40B4-BE49-F238E27FC236}">
                <a16:creationId xmlns:a16="http://schemas.microsoft.com/office/drawing/2014/main" id="{B5F37C01-D38C-7145-9596-7F505B93A7C0}"/>
              </a:ext>
            </a:extLst>
          </p:cNvPr>
          <p:cNvSpPr>
            <a:spLocks noGrp="1"/>
          </p:cNvSpPr>
          <p:nvPr>
            <p:ph sz="quarter" idx="11"/>
          </p:nvPr>
        </p:nvSpPr>
        <p:spPr>
          <a:xfrm>
            <a:off x="626364" y="1308623"/>
            <a:ext cx="7891272" cy="3642853"/>
          </a:xfrm>
        </p:spPr>
        <p:txBody>
          <a:bodyPr>
            <a:normAutofit/>
          </a:bodyPr>
          <a:lstStyle/>
          <a:p>
            <a:r>
              <a:rPr lang="en-US" dirty="0"/>
              <a:t>Overview</a:t>
            </a:r>
          </a:p>
          <a:p>
            <a:r>
              <a:rPr lang="en-US" dirty="0"/>
              <a:t>Architecture</a:t>
            </a:r>
          </a:p>
          <a:p>
            <a:pPr lvl="1"/>
            <a:r>
              <a:rPr lang="en-US" dirty="0"/>
              <a:t>Training vs Production</a:t>
            </a:r>
          </a:p>
          <a:p>
            <a:r>
              <a:rPr lang="en-US" dirty="0"/>
              <a:t>Demo</a:t>
            </a:r>
          </a:p>
          <a:p>
            <a:r>
              <a:rPr lang="en-US" dirty="0"/>
              <a:t>Summary</a:t>
            </a:r>
          </a:p>
          <a:p>
            <a:endParaRPr lang="en-US" dirty="0"/>
          </a:p>
        </p:txBody>
      </p:sp>
    </p:spTree>
    <p:extLst>
      <p:ext uri="{BB962C8B-B14F-4D97-AF65-F5344CB8AC3E}">
        <p14:creationId xmlns:p14="http://schemas.microsoft.com/office/powerpoint/2010/main" val="34386413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21C1-D51E-46D6-A8D8-268B6F5F9464}"/>
              </a:ext>
            </a:extLst>
          </p:cNvPr>
          <p:cNvSpPr>
            <a:spLocks noGrp="1"/>
          </p:cNvSpPr>
          <p:nvPr>
            <p:ph type="title"/>
          </p:nvPr>
        </p:nvSpPr>
        <p:spPr/>
        <p:txBody>
          <a:bodyPr/>
          <a:lstStyle/>
          <a:p>
            <a:r>
              <a:rPr lang="en-US" dirty="0"/>
              <a:t>Goal</a:t>
            </a:r>
          </a:p>
        </p:txBody>
      </p:sp>
      <p:sp>
        <p:nvSpPr>
          <p:cNvPr id="18" name="Rectangle 17">
            <a:extLst>
              <a:ext uri="{FF2B5EF4-FFF2-40B4-BE49-F238E27FC236}">
                <a16:creationId xmlns:a16="http://schemas.microsoft.com/office/drawing/2014/main" id="{88240E90-7152-4C8F-8084-86749005B4EE}"/>
              </a:ext>
            </a:extLst>
          </p:cNvPr>
          <p:cNvSpPr/>
          <p:nvPr/>
        </p:nvSpPr>
        <p:spPr>
          <a:xfrm>
            <a:off x="1675428" y="630861"/>
            <a:ext cx="6021610" cy="430887"/>
          </a:xfrm>
          <a:prstGeom prst="rect">
            <a:avLst/>
          </a:prstGeom>
        </p:spPr>
        <p:txBody>
          <a:bodyPr wrap="square">
            <a:spAutoFit/>
          </a:bodyPr>
          <a:lstStyle/>
          <a:p>
            <a:pPr algn="ctr"/>
            <a:r>
              <a:rPr lang="en-US" sz="2200" dirty="0">
                <a:solidFill>
                  <a:schemeClr val="accent1"/>
                </a:solidFill>
                <a:latin typeface="+mj-lt"/>
              </a:rPr>
              <a:t>Determine Demographics from Video Cameras </a:t>
            </a:r>
          </a:p>
        </p:txBody>
      </p:sp>
      <p:sp>
        <p:nvSpPr>
          <p:cNvPr id="4" name="Content Placeholder 3">
            <a:extLst>
              <a:ext uri="{FF2B5EF4-FFF2-40B4-BE49-F238E27FC236}">
                <a16:creationId xmlns:a16="http://schemas.microsoft.com/office/drawing/2014/main" id="{C192D158-1A0F-4C7D-988F-2E8D050745D9}"/>
              </a:ext>
            </a:extLst>
          </p:cNvPr>
          <p:cNvSpPr>
            <a:spLocks noGrp="1"/>
          </p:cNvSpPr>
          <p:nvPr>
            <p:ph sz="quarter" idx="11"/>
          </p:nvPr>
        </p:nvSpPr>
        <p:spPr>
          <a:xfrm>
            <a:off x="626364" y="1192413"/>
            <a:ext cx="6176370" cy="3642853"/>
          </a:xfrm>
        </p:spPr>
        <p:txBody>
          <a:bodyPr/>
          <a:lstStyle/>
          <a:p>
            <a:r>
              <a:rPr lang="en-US" dirty="0"/>
              <a:t>Face Detection</a:t>
            </a:r>
          </a:p>
          <a:p>
            <a:r>
              <a:rPr lang="en-US" dirty="0"/>
              <a:t>Age – Ages grouped category </a:t>
            </a:r>
          </a:p>
          <a:p>
            <a:r>
              <a:rPr lang="en-US" dirty="0"/>
              <a:t>Gender – Male or Female </a:t>
            </a:r>
          </a:p>
          <a:p>
            <a:r>
              <a:rPr lang="en-US" dirty="0"/>
              <a:t>Emotions – Happy, Neutral, Sad, Fear, Surprise, Angry</a:t>
            </a:r>
          </a:p>
          <a:p>
            <a:pPr marL="0" indent="0">
              <a:buNone/>
            </a:pPr>
            <a:r>
              <a:rPr lang="en-US" dirty="0"/>
              <a:t>AIOT link:  </a:t>
            </a:r>
            <a:r>
              <a:rPr lang="en-US" sz="1600" dirty="0">
                <a:hlinkClick r:id="rId3"/>
              </a:rPr>
              <a:t>https://www.sas.com/en_us/software/analytics-iot.html</a:t>
            </a:r>
            <a:endParaRPr lang="en-US" sz="1600" dirty="0"/>
          </a:p>
          <a:p>
            <a:r>
              <a:rPr lang="en-US" dirty="0"/>
              <a:t>Use Cases: </a:t>
            </a:r>
          </a:p>
          <a:p>
            <a:pPr lvl="1"/>
            <a:r>
              <a:rPr lang="en-US" dirty="0"/>
              <a:t>Retail </a:t>
            </a:r>
          </a:p>
          <a:p>
            <a:pPr lvl="1"/>
            <a:r>
              <a:rPr lang="en-US" dirty="0"/>
              <a:t>Security </a:t>
            </a:r>
          </a:p>
          <a:p>
            <a:pPr lvl="1"/>
            <a:r>
              <a:rPr lang="en-US" dirty="0"/>
              <a:t>Customer Intelligence </a:t>
            </a:r>
          </a:p>
        </p:txBody>
      </p:sp>
    </p:spTree>
    <p:extLst>
      <p:ext uri="{BB962C8B-B14F-4D97-AF65-F5344CB8AC3E}">
        <p14:creationId xmlns:p14="http://schemas.microsoft.com/office/powerpoint/2010/main" val="22649757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430C-CAAC-F14E-A839-3DCD098CA0CA}"/>
              </a:ext>
            </a:extLst>
          </p:cNvPr>
          <p:cNvSpPr>
            <a:spLocks noGrp="1"/>
          </p:cNvSpPr>
          <p:nvPr>
            <p:ph type="title"/>
          </p:nvPr>
        </p:nvSpPr>
        <p:spPr/>
        <p:txBody>
          <a:bodyPr/>
          <a:lstStyle/>
          <a:p>
            <a:r>
              <a:rPr lang="en-US" dirty="0"/>
              <a:t>Architecture</a:t>
            </a:r>
          </a:p>
        </p:txBody>
      </p:sp>
      <p:sp>
        <p:nvSpPr>
          <p:cNvPr id="3" name="Text Placeholder 2">
            <a:extLst>
              <a:ext uri="{FF2B5EF4-FFF2-40B4-BE49-F238E27FC236}">
                <a16:creationId xmlns:a16="http://schemas.microsoft.com/office/drawing/2014/main" id="{84C36C6F-4D4E-3C43-A3E3-C2EF0D9340B9}"/>
              </a:ext>
            </a:extLst>
          </p:cNvPr>
          <p:cNvSpPr>
            <a:spLocks noGrp="1"/>
          </p:cNvSpPr>
          <p:nvPr>
            <p:ph type="body" sz="quarter" idx="12"/>
          </p:nvPr>
        </p:nvSpPr>
        <p:spPr/>
        <p:txBody>
          <a:bodyPr/>
          <a:lstStyle/>
          <a:p>
            <a:r>
              <a:rPr lang="en-US" dirty="0"/>
              <a:t>Training vs Production</a:t>
            </a:r>
          </a:p>
        </p:txBody>
      </p:sp>
      <p:sp>
        <p:nvSpPr>
          <p:cNvPr id="4" name="Content Placeholder 3">
            <a:extLst>
              <a:ext uri="{FF2B5EF4-FFF2-40B4-BE49-F238E27FC236}">
                <a16:creationId xmlns:a16="http://schemas.microsoft.com/office/drawing/2014/main" id="{B5F37C01-D38C-7145-9596-7F505B93A7C0}"/>
              </a:ext>
            </a:extLst>
          </p:cNvPr>
          <p:cNvSpPr>
            <a:spLocks noGrp="1"/>
          </p:cNvSpPr>
          <p:nvPr>
            <p:ph sz="quarter" idx="11"/>
          </p:nvPr>
        </p:nvSpPr>
        <p:spPr>
          <a:xfrm>
            <a:off x="626363" y="1828800"/>
            <a:ext cx="5901185" cy="2938087"/>
          </a:xfrm>
        </p:spPr>
        <p:txBody>
          <a:bodyPr>
            <a:normAutofit/>
          </a:bodyPr>
          <a:lstStyle/>
          <a:p>
            <a:r>
              <a:rPr lang="en-US" dirty="0"/>
              <a:t>Training</a:t>
            </a:r>
          </a:p>
          <a:p>
            <a:pPr lvl="1"/>
            <a:r>
              <a:rPr lang="en-US" dirty="0"/>
              <a:t>Machine Learning training environment based on </a:t>
            </a:r>
            <a:r>
              <a:rPr lang="en-US" dirty="0" err="1"/>
              <a:t>Viya</a:t>
            </a:r>
            <a:endParaRPr lang="en-US" dirty="0"/>
          </a:p>
          <a:p>
            <a:pPr lvl="1"/>
            <a:r>
              <a:rPr lang="en-US" dirty="0"/>
              <a:t>Python interface to SAS, </a:t>
            </a:r>
            <a:r>
              <a:rPr lang="en-US" dirty="0" err="1"/>
              <a:t>DLPy</a:t>
            </a:r>
            <a:r>
              <a:rPr lang="en-US" dirty="0"/>
              <a:t>, SWAT</a:t>
            </a:r>
          </a:p>
          <a:p>
            <a:pPr marL="0" indent="0">
              <a:buNone/>
            </a:pPr>
            <a:endParaRPr lang="en-US" dirty="0"/>
          </a:p>
          <a:p>
            <a:pPr marL="0" indent="0">
              <a:buNone/>
            </a:pPr>
            <a:endParaRPr lang="en-US" dirty="0"/>
          </a:p>
          <a:p>
            <a:pPr marL="0" indent="0">
              <a:buNone/>
            </a:pPr>
            <a:endParaRPr lang="en-US" dirty="0"/>
          </a:p>
          <a:p>
            <a:r>
              <a:rPr lang="en-US" dirty="0"/>
              <a:t>Production</a:t>
            </a:r>
          </a:p>
          <a:p>
            <a:pPr lvl="1"/>
            <a:r>
              <a:rPr lang="en-US" dirty="0"/>
              <a:t>Software:  Python; CV2; ESP;</a:t>
            </a:r>
          </a:p>
        </p:txBody>
      </p:sp>
      <p:pic>
        <p:nvPicPr>
          <p:cNvPr id="5" name="Picture 4">
            <a:extLst>
              <a:ext uri="{FF2B5EF4-FFF2-40B4-BE49-F238E27FC236}">
                <a16:creationId xmlns:a16="http://schemas.microsoft.com/office/drawing/2014/main" id="{F0EDAC5A-194E-435F-B6D1-1B0C01491B65}"/>
              </a:ext>
            </a:extLst>
          </p:cNvPr>
          <p:cNvPicPr>
            <a:picLocks noChangeAspect="1"/>
          </p:cNvPicPr>
          <p:nvPr/>
        </p:nvPicPr>
        <p:blipFill>
          <a:blip r:embed="rId3"/>
          <a:stretch>
            <a:fillRect/>
          </a:stretch>
        </p:blipFill>
        <p:spPr>
          <a:xfrm>
            <a:off x="1904020" y="981137"/>
            <a:ext cx="2849049" cy="847663"/>
          </a:xfrm>
          <a:prstGeom prst="rect">
            <a:avLst/>
          </a:prstGeom>
        </p:spPr>
      </p:pic>
      <p:pic>
        <p:nvPicPr>
          <p:cNvPr id="6" name="Picture 5">
            <a:extLst>
              <a:ext uri="{FF2B5EF4-FFF2-40B4-BE49-F238E27FC236}">
                <a16:creationId xmlns:a16="http://schemas.microsoft.com/office/drawing/2014/main" id="{3C520BBB-53BC-4C76-85F3-5C7EF63C1429}"/>
              </a:ext>
            </a:extLst>
          </p:cNvPr>
          <p:cNvPicPr>
            <a:picLocks noChangeAspect="1"/>
          </p:cNvPicPr>
          <p:nvPr/>
        </p:nvPicPr>
        <p:blipFill>
          <a:blip r:embed="rId4"/>
          <a:stretch>
            <a:fillRect/>
          </a:stretch>
        </p:blipFill>
        <p:spPr>
          <a:xfrm>
            <a:off x="1904020" y="3095587"/>
            <a:ext cx="3541431" cy="762153"/>
          </a:xfrm>
          <a:prstGeom prst="rect">
            <a:avLst/>
          </a:prstGeom>
        </p:spPr>
      </p:pic>
    </p:spTree>
    <p:extLst>
      <p:ext uri="{BB962C8B-B14F-4D97-AF65-F5344CB8AC3E}">
        <p14:creationId xmlns:p14="http://schemas.microsoft.com/office/powerpoint/2010/main" val="20966051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430C-CAAC-F14E-A839-3DCD098CA0CA}"/>
              </a:ext>
            </a:extLst>
          </p:cNvPr>
          <p:cNvSpPr>
            <a:spLocks noGrp="1"/>
          </p:cNvSpPr>
          <p:nvPr>
            <p:ph type="title"/>
          </p:nvPr>
        </p:nvSpPr>
        <p:spPr>
          <a:xfrm>
            <a:off x="626364" y="192024"/>
            <a:ext cx="7891272" cy="457200"/>
          </a:xfrm>
        </p:spPr>
        <p:txBody>
          <a:bodyPr/>
          <a:lstStyle/>
          <a:p>
            <a:r>
              <a:rPr lang="en-US" dirty="0"/>
              <a:t>Architecture</a:t>
            </a:r>
          </a:p>
        </p:txBody>
      </p:sp>
      <p:sp>
        <p:nvSpPr>
          <p:cNvPr id="3" name="Text Placeholder 2">
            <a:extLst>
              <a:ext uri="{FF2B5EF4-FFF2-40B4-BE49-F238E27FC236}">
                <a16:creationId xmlns:a16="http://schemas.microsoft.com/office/drawing/2014/main" id="{84C36C6F-4D4E-3C43-A3E3-C2EF0D9340B9}"/>
              </a:ext>
            </a:extLst>
          </p:cNvPr>
          <p:cNvSpPr>
            <a:spLocks noGrp="1"/>
          </p:cNvSpPr>
          <p:nvPr>
            <p:ph type="body" sz="quarter" idx="12"/>
          </p:nvPr>
        </p:nvSpPr>
        <p:spPr>
          <a:xfrm flipH="1">
            <a:off x="3936216" y="649224"/>
            <a:ext cx="1271568" cy="274320"/>
          </a:xfrm>
        </p:spPr>
        <p:txBody>
          <a:bodyPr/>
          <a:lstStyle/>
          <a:p>
            <a:r>
              <a:rPr lang="en-US" dirty="0"/>
              <a:t>Training</a:t>
            </a:r>
          </a:p>
        </p:txBody>
      </p:sp>
      <p:grpSp>
        <p:nvGrpSpPr>
          <p:cNvPr id="5" name="Group 4">
            <a:extLst>
              <a:ext uri="{FF2B5EF4-FFF2-40B4-BE49-F238E27FC236}">
                <a16:creationId xmlns:a16="http://schemas.microsoft.com/office/drawing/2014/main" id="{923CB334-8996-4DE5-9F9C-A87D1D4CC3F6}"/>
              </a:ext>
            </a:extLst>
          </p:cNvPr>
          <p:cNvGrpSpPr/>
          <p:nvPr/>
        </p:nvGrpSpPr>
        <p:grpSpPr>
          <a:xfrm>
            <a:off x="295733" y="2677468"/>
            <a:ext cx="864339" cy="789465"/>
            <a:chOff x="313477" y="2677074"/>
            <a:chExt cx="864339" cy="789465"/>
          </a:xfrm>
        </p:grpSpPr>
        <p:pic>
          <p:nvPicPr>
            <p:cNvPr id="7" name="Picture 6">
              <a:extLst>
                <a:ext uri="{FF2B5EF4-FFF2-40B4-BE49-F238E27FC236}">
                  <a16:creationId xmlns:a16="http://schemas.microsoft.com/office/drawing/2014/main" id="{3B102981-8C08-40F3-8958-DC368705CB81}"/>
                </a:ext>
              </a:extLst>
            </p:cNvPr>
            <p:cNvPicPr>
              <a:picLocks noChangeAspect="1"/>
            </p:cNvPicPr>
            <p:nvPr/>
          </p:nvPicPr>
          <p:blipFill>
            <a:blip r:embed="rId3"/>
            <a:stretch>
              <a:fillRect/>
            </a:stretch>
          </p:blipFill>
          <p:spPr>
            <a:xfrm>
              <a:off x="397583" y="2977652"/>
              <a:ext cx="748609" cy="488887"/>
            </a:xfrm>
            <a:prstGeom prst="rect">
              <a:avLst/>
            </a:prstGeom>
          </p:spPr>
        </p:pic>
        <p:sp>
          <p:nvSpPr>
            <p:cNvPr id="8" name="TextBox 7">
              <a:extLst>
                <a:ext uri="{FF2B5EF4-FFF2-40B4-BE49-F238E27FC236}">
                  <a16:creationId xmlns:a16="http://schemas.microsoft.com/office/drawing/2014/main" id="{1873437F-DC62-4C42-96E8-FFC6D654B514}"/>
                </a:ext>
              </a:extLst>
            </p:cNvPr>
            <p:cNvSpPr txBox="1"/>
            <p:nvPr/>
          </p:nvSpPr>
          <p:spPr>
            <a:xfrm>
              <a:off x="313477" y="2677074"/>
              <a:ext cx="864339" cy="369332"/>
            </a:xfrm>
            <a:prstGeom prst="rect">
              <a:avLst/>
            </a:prstGeom>
            <a:noFill/>
          </p:spPr>
          <p:txBody>
            <a:bodyPr wrap="none" rtlCol="0">
              <a:spAutoFit/>
            </a:bodyPr>
            <a:lstStyle/>
            <a:p>
              <a:r>
                <a:rPr lang="en-US" b="1" dirty="0"/>
                <a:t>Gender</a:t>
              </a:r>
            </a:p>
          </p:txBody>
        </p:sp>
      </p:grpSp>
      <p:sp>
        <p:nvSpPr>
          <p:cNvPr id="9" name="Rectangle: Rounded Corners 8">
            <a:extLst>
              <a:ext uri="{FF2B5EF4-FFF2-40B4-BE49-F238E27FC236}">
                <a16:creationId xmlns:a16="http://schemas.microsoft.com/office/drawing/2014/main" id="{DCE3E44F-925F-4F85-A4C1-E854FDDD3CB4}"/>
              </a:ext>
            </a:extLst>
          </p:cNvPr>
          <p:cNvSpPr/>
          <p:nvPr/>
        </p:nvSpPr>
        <p:spPr>
          <a:xfrm>
            <a:off x="2330752" y="1058691"/>
            <a:ext cx="4635931" cy="3561388"/>
          </a:xfrm>
          <a:prstGeom prst="round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25" name="Picture 24">
            <a:extLst>
              <a:ext uri="{FF2B5EF4-FFF2-40B4-BE49-F238E27FC236}">
                <a16:creationId xmlns:a16="http://schemas.microsoft.com/office/drawing/2014/main" id="{ED069000-8DC3-4CFA-AB85-0DE26A072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9351" y="1203044"/>
            <a:ext cx="1905712" cy="428785"/>
          </a:xfrm>
          <a:prstGeom prst="rect">
            <a:avLst/>
          </a:prstGeom>
        </p:spPr>
      </p:pic>
      <p:sp>
        <p:nvSpPr>
          <p:cNvPr id="26" name="TextBox 25">
            <a:extLst>
              <a:ext uri="{FF2B5EF4-FFF2-40B4-BE49-F238E27FC236}">
                <a16:creationId xmlns:a16="http://schemas.microsoft.com/office/drawing/2014/main" id="{D13A0FDB-8FEE-4B82-B78E-914781F73294}"/>
              </a:ext>
            </a:extLst>
          </p:cNvPr>
          <p:cNvSpPr txBox="1"/>
          <p:nvPr/>
        </p:nvSpPr>
        <p:spPr>
          <a:xfrm>
            <a:off x="7757657" y="633125"/>
            <a:ext cx="995337" cy="646331"/>
          </a:xfrm>
          <a:prstGeom prst="rect">
            <a:avLst/>
          </a:prstGeom>
          <a:noFill/>
        </p:spPr>
        <p:txBody>
          <a:bodyPr wrap="none" rtlCol="0">
            <a:spAutoFit/>
          </a:bodyPr>
          <a:lstStyle/>
          <a:p>
            <a:r>
              <a:rPr lang="en-US" b="1" dirty="0"/>
              <a:t>Portable</a:t>
            </a:r>
            <a:br>
              <a:rPr lang="en-US" b="1" dirty="0"/>
            </a:br>
            <a:r>
              <a:rPr lang="en-US" b="1" dirty="0"/>
              <a:t>Analytics</a:t>
            </a:r>
          </a:p>
        </p:txBody>
      </p:sp>
      <p:sp>
        <p:nvSpPr>
          <p:cNvPr id="33" name="Rectangle: Rounded Corners 32" title="ASTORE">
            <a:extLst>
              <a:ext uri="{FF2B5EF4-FFF2-40B4-BE49-F238E27FC236}">
                <a16:creationId xmlns:a16="http://schemas.microsoft.com/office/drawing/2014/main" id="{F388AF5F-EDF7-4D39-A6FD-FA433E286A00}"/>
              </a:ext>
            </a:extLst>
          </p:cNvPr>
          <p:cNvSpPr/>
          <p:nvPr/>
        </p:nvSpPr>
        <p:spPr>
          <a:xfrm>
            <a:off x="7819445" y="1260127"/>
            <a:ext cx="996898" cy="64956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1"/>
                </a:solidFill>
              </a:rPr>
              <a:t>ASTORE</a:t>
            </a:r>
          </a:p>
        </p:txBody>
      </p:sp>
      <p:sp>
        <p:nvSpPr>
          <p:cNvPr id="36" name="TextBox 35">
            <a:extLst>
              <a:ext uri="{FF2B5EF4-FFF2-40B4-BE49-F238E27FC236}">
                <a16:creationId xmlns:a16="http://schemas.microsoft.com/office/drawing/2014/main" id="{426A87F0-DE5D-4612-84BA-01FACDE3D1BD}"/>
              </a:ext>
            </a:extLst>
          </p:cNvPr>
          <p:cNvSpPr txBox="1"/>
          <p:nvPr/>
        </p:nvSpPr>
        <p:spPr>
          <a:xfrm>
            <a:off x="267163" y="290904"/>
            <a:ext cx="1341100" cy="461665"/>
          </a:xfrm>
          <a:prstGeom prst="rect">
            <a:avLst/>
          </a:prstGeom>
          <a:noFill/>
        </p:spPr>
        <p:txBody>
          <a:bodyPr wrap="square" rtlCol="0">
            <a:spAutoFit/>
          </a:bodyPr>
          <a:lstStyle/>
          <a:p>
            <a:r>
              <a:rPr lang="en-US" sz="2400" b="1" dirty="0"/>
              <a:t>Images</a:t>
            </a:r>
          </a:p>
        </p:txBody>
      </p:sp>
      <p:sp>
        <p:nvSpPr>
          <p:cNvPr id="37" name="Arrow: Right 36">
            <a:extLst>
              <a:ext uri="{FF2B5EF4-FFF2-40B4-BE49-F238E27FC236}">
                <a16:creationId xmlns:a16="http://schemas.microsoft.com/office/drawing/2014/main" id="{F28137F2-4981-4549-BD71-97FB753C8860}"/>
              </a:ext>
            </a:extLst>
          </p:cNvPr>
          <p:cNvSpPr/>
          <p:nvPr/>
        </p:nvSpPr>
        <p:spPr>
          <a:xfrm>
            <a:off x="6664924" y="2722864"/>
            <a:ext cx="622432" cy="255182"/>
          </a:xfrm>
          <a:prstGeom prst="rightArrow">
            <a:avLst>
              <a:gd name="adj1" fmla="val 3580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8" name="Arrow: Right 37">
            <a:extLst>
              <a:ext uri="{FF2B5EF4-FFF2-40B4-BE49-F238E27FC236}">
                <a16:creationId xmlns:a16="http://schemas.microsoft.com/office/drawing/2014/main" id="{F0642D51-51C3-4743-B0A3-F4761900CD9A}"/>
              </a:ext>
            </a:extLst>
          </p:cNvPr>
          <p:cNvSpPr/>
          <p:nvPr/>
        </p:nvSpPr>
        <p:spPr>
          <a:xfrm>
            <a:off x="1609899" y="2723391"/>
            <a:ext cx="671652" cy="1879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9" name="Arrow: Right 38">
            <a:extLst>
              <a:ext uri="{FF2B5EF4-FFF2-40B4-BE49-F238E27FC236}">
                <a16:creationId xmlns:a16="http://schemas.microsoft.com/office/drawing/2014/main" id="{4C14B53E-5A65-4C42-9E56-2B9F22FFB2BC}"/>
              </a:ext>
            </a:extLst>
          </p:cNvPr>
          <p:cNvSpPr/>
          <p:nvPr/>
        </p:nvSpPr>
        <p:spPr>
          <a:xfrm>
            <a:off x="4033086" y="2744624"/>
            <a:ext cx="529986" cy="18788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0" name="Rectangle: Rounded Corners 39" title="ASTORE">
            <a:extLst>
              <a:ext uri="{FF2B5EF4-FFF2-40B4-BE49-F238E27FC236}">
                <a16:creationId xmlns:a16="http://schemas.microsoft.com/office/drawing/2014/main" id="{611BF451-7DFF-4C25-B1DF-B5071D755C10}"/>
              </a:ext>
            </a:extLst>
          </p:cNvPr>
          <p:cNvSpPr/>
          <p:nvPr/>
        </p:nvSpPr>
        <p:spPr>
          <a:xfrm>
            <a:off x="5060432" y="2500875"/>
            <a:ext cx="1112339" cy="64956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1"/>
                </a:solidFill>
              </a:rPr>
              <a:t>Deep Learning</a:t>
            </a:r>
          </a:p>
        </p:txBody>
      </p:sp>
      <p:sp>
        <p:nvSpPr>
          <p:cNvPr id="41" name="Cylinder 40">
            <a:extLst>
              <a:ext uri="{FF2B5EF4-FFF2-40B4-BE49-F238E27FC236}">
                <a16:creationId xmlns:a16="http://schemas.microsoft.com/office/drawing/2014/main" id="{FFE11AD0-941B-49B2-B619-6F9A05C47B64}"/>
              </a:ext>
            </a:extLst>
          </p:cNvPr>
          <p:cNvSpPr/>
          <p:nvPr/>
        </p:nvSpPr>
        <p:spPr>
          <a:xfrm>
            <a:off x="2466574" y="2330257"/>
            <a:ext cx="1112339" cy="974220"/>
          </a:xfrm>
          <a:prstGeom prst="ca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1"/>
                </a:solidFill>
              </a:rPr>
              <a:t>Image</a:t>
            </a:r>
            <a:br>
              <a:rPr lang="en-US" dirty="0">
                <a:solidFill>
                  <a:schemeClr val="accent1"/>
                </a:solidFill>
              </a:rPr>
            </a:br>
            <a:r>
              <a:rPr lang="en-US" dirty="0">
                <a:solidFill>
                  <a:schemeClr val="accent1"/>
                </a:solidFill>
              </a:rPr>
              <a:t>Data</a:t>
            </a:r>
          </a:p>
        </p:txBody>
      </p:sp>
      <p:grpSp>
        <p:nvGrpSpPr>
          <p:cNvPr id="10" name="Group 9">
            <a:extLst>
              <a:ext uri="{FF2B5EF4-FFF2-40B4-BE49-F238E27FC236}">
                <a16:creationId xmlns:a16="http://schemas.microsoft.com/office/drawing/2014/main" id="{A833EC5E-F5AD-4406-9C56-4C13CC34C514}"/>
              </a:ext>
            </a:extLst>
          </p:cNvPr>
          <p:cNvGrpSpPr/>
          <p:nvPr/>
        </p:nvGrpSpPr>
        <p:grpSpPr>
          <a:xfrm>
            <a:off x="309913" y="1905375"/>
            <a:ext cx="815800" cy="795116"/>
            <a:chOff x="320300" y="1576334"/>
            <a:chExt cx="815800" cy="795116"/>
          </a:xfrm>
        </p:grpSpPr>
        <p:pic>
          <p:nvPicPr>
            <p:cNvPr id="42" name="Picture 41">
              <a:extLst>
                <a:ext uri="{FF2B5EF4-FFF2-40B4-BE49-F238E27FC236}">
                  <a16:creationId xmlns:a16="http://schemas.microsoft.com/office/drawing/2014/main" id="{57E55E9F-8FDA-43EA-A2AB-6DAAC6E05B29}"/>
                </a:ext>
              </a:extLst>
            </p:cNvPr>
            <p:cNvPicPr>
              <a:picLocks noChangeAspect="1"/>
            </p:cNvPicPr>
            <p:nvPr/>
          </p:nvPicPr>
          <p:blipFill>
            <a:blip r:embed="rId3"/>
            <a:stretch>
              <a:fillRect/>
            </a:stretch>
          </p:blipFill>
          <p:spPr>
            <a:xfrm>
              <a:off x="387491" y="1882563"/>
              <a:ext cx="748609" cy="488887"/>
            </a:xfrm>
            <a:prstGeom prst="rect">
              <a:avLst/>
            </a:prstGeom>
          </p:spPr>
        </p:pic>
        <p:sp>
          <p:nvSpPr>
            <p:cNvPr id="46" name="TextBox 45">
              <a:extLst>
                <a:ext uri="{FF2B5EF4-FFF2-40B4-BE49-F238E27FC236}">
                  <a16:creationId xmlns:a16="http://schemas.microsoft.com/office/drawing/2014/main" id="{E891A01E-0F58-496F-8BA1-F40D91209BBB}"/>
                </a:ext>
              </a:extLst>
            </p:cNvPr>
            <p:cNvSpPr txBox="1"/>
            <p:nvPr/>
          </p:nvSpPr>
          <p:spPr>
            <a:xfrm>
              <a:off x="320300" y="1576334"/>
              <a:ext cx="529247" cy="369332"/>
            </a:xfrm>
            <a:prstGeom prst="rect">
              <a:avLst/>
            </a:prstGeom>
            <a:noFill/>
          </p:spPr>
          <p:txBody>
            <a:bodyPr wrap="none" rtlCol="0">
              <a:spAutoFit/>
            </a:bodyPr>
            <a:lstStyle/>
            <a:p>
              <a:r>
                <a:rPr lang="en-US" b="1" dirty="0"/>
                <a:t>Age</a:t>
              </a:r>
            </a:p>
          </p:txBody>
        </p:sp>
      </p:grpSp>
      <p:grpSp>
        <p:nvGrpSpPr>
          <p:cNvPr id="6" name="Group 5">
            <a:extLst>
              <a:ext uri="{FF2B5EF4-FFF2-40B4-BE49-F238E27FC236}">
                <a16:creationId xmlns:a16="http://schemas.microsoft.com/office/drawing/2014/main" id="{59829DE3-4621-4337-BEF4-3CECB463F6AB}"/>
              </a:ext>
            </a:extLst>
          </p:cNvPr>
          <p:cNvGrpSpPr/>
          <p:nvPr/>
        </p:nvGrpSpPr>
        <p:grpSpPr>
          <a:xfrm>
            <a:off x="277989" y="3448197"/>
            <a:ext cx="1040670" cy="802068"/>
            <a:chOff x="295733" y="3997903"/>
            <a:chExt cx="1040670" cy="802068"/>
          </a:xfrm>
        </p:grpSpPr>
        <p:pic>
          <p:nvPicPr>
            <p:cNvPr id="47" name="Picture 46">
              <a:extLst>
                <a:ext uri="{FF2B5EF4-FFF2-40B4-BE49-F238E27FC236}">
                  <a16:creationId xmlns:a16="http://schemas.microsoft.com/office/drawing/2014/main" id="{E9091A3A-9B4F-4F5E-8747-F2D3DD5C022F}"/>
                </a:ext>
              </a:extLst>
            </p:cNvPr>
            <p:cNvPicPr>
              <a:picLocks noChangeAspect="1"/>
            </p:cNvPicPr>
            <p:nvPr/>
          </p:nvPicPr>
          <p:blipFill>
            <a:blip r:embed="rId3"/>
            <a:stretch>
              <a:fillRect/>
            </a:stretch>
          </p:blipFill>
          <p:spPr>
            <a:xfrm>
              <a:off x="387492" y="4311084"/>
              <a:ext cx="748609" cy="488887"/>
            </a:xfrm>
            <a:prstGeom prst="rect">
              <a:avLst/>
            </a:prstGeom>
          </p:spPr>
        </p:pic>
        <p:sp>
          <p:nvSpPr>
            <p:cNvPr id="48" name="TextBox 47">
              <a:extLst>
                <a:ext uri="{FF2B5EF4-FFF2-40B4-BE49-F238E27FC236}">
                  <a16:creationId xmlns:a16="http://schemas.microsoft.com/office/drawing/2014/main" id="{0769179B-E579-4B15-98A3-85D0F9DF124C}"/>
                </a:ext>
              </a:extLst>
            </p:cNvPr>
            <p:cNvSpPr txBox="1"/>
            <p:nvPr/>
          </p:nvSpPr>
          <p:spPr>
            <a:xfrm>
              <a:off x="295733" y="3997903"/>
              <a:ext cx="1040670" cy="369332"/>
            </a:xfrm>
            <a:prstGeom prst="rect">
              <a:avLst/>
            </a:prstGeom>
            <a:noFill/>
          </p:spPr>
          <p:txBody>
            <a:bodyPr wrap="none" rtlCol="0">
              <a:spAutoFit/>
            </a:bodyPr>
            <a:lstStyle/>
            <a:p>
              <a:r>
                <a:rPr lang="en-US" b="1" dirty="0"/>
                <a:t>Emotions</a:t>
              </a:r>
            </a:p>
          </p:txBody>
        </p:sp>
      </p:grpSp>
      <p:grpSp>
        <p:nvGrpSpPr>
          <p:cNvPr id="12" name="Group 11">
            <a:extLst>
              <a:ext uri="{FF2B5EF4-FFF2-40B4-BE49-F238E27FC236}">
                <a16:creationId xmlns:a16="http://schemas.microsoft.com/office/drawing/2014/main" id="{A78A419D-EB69-4079-9A63-BC8534C54AE2}"/>
              </a:ext>
            </a:extLst>
          </p:cNvPr>
          <p:cNvGrpSpPr/>
          <p:nvPr/>
        </p:nvGrpSpPr>
        <p:grpSpPr>
          <a:xfrm>
            <a:off x="277989" y="1058715"/>
            <a:ext cx="1561646" cy="858219"/>
            <a:chOff x="295733" y="1608421"/>
            <a:chExt cx="1561646" cy="858219"/>
          </a:xfrm>
        </p:grpSpPr>
        <p:pic>
          <p:nvPicPr>
            <p:cNvPr id="49" name="Picture 48">
              <a:extLst>
                <a:ext uri="{FF2B5EF4-FFF2-40B4-BE49-F238E27FC236}">
                  <a16:creationId xmlns:a16="http://schemas.microsoft.com/office/drawing/2014/main" id="{8D4974E7-3B06-4E31-A22F-343A33E76E5A}"/>
                </a:ext>
              </a:extLst>
            </p:cNvPr>
            <p:cNvPicPr>
              <a:picLocks noChangeAspect="1"/>
            </p:cNvPicPr>
            <p:nvPr/>
          </p:nvPicPr>
          <p:blipFill>
            <a:blip r:embed="rId3"/>
            <a:stretch>
              <a:fillRect/>
            </a:stretch>
          </p:blipFill>
          <p:spPr>
            <a:xfrm>
              <a:off x="387491" y="1977753"/>
              <a:ext cx="748609" cy="488887"/>
            </a:xfrm>
            <a:prstGeom prst="rect">
              <a:avLst/>
            </a:prstGeom>
          </p:spPr>
        </p:pic>
        <p:sp>
          <p:nvSpPr>
            <p:cNvPr id="11" name="TextBox 10">
              <a:extLst>
                <a:ext uri="{FF2B5EF4-FFF2-40B4-BE49-F238E27FC236}">
                  <a16:creationId xmlns:a16="http://schemas.microsoft.com/office/drawing/2014/main" id="{4E9900A1-BD5B-4FCB-8067-85CD4F340DF6}"/>
                </a:ext>
              </a:extLst>
            </p:cNvPr>
            <p:cNvSpPr txBox="1"/>
            <p:nvPr/>
          </p:nvSpPr>
          <p:spPr>
            <a:xfrm>
              <a:off x="295733" y="1608421"/>
              <a:ext cx="1561646" cy="369332"/>
            </a:xfrm>
            <a:prstGeom prst="rect">
              <a:avLst/>
            </a:prstGeom>
            <a:noFill/>
          </p:spPr>
          <p:txBody>
            <a:bodyPr wrap="none" rtlCol="0">
              <a:spAutoFit/>
            </a:bodyPr>
            <a:lstStyle/>
            <a:p>
              <a:r>
                <a:rPr lang="en-US" b="1" dirty="0"/>
                <a:t>Face Detection</a:t>
              </a:r>
            </a:p>
          </p:txBody>
        </p:sp>
      </p:grpSp>
      <p:cxnSp>
        <p:nvCxnSpPr>
          <p:cNvPr id="16" name="Straight Connector 15">
            <a:extLst>
              <a:ext uri="{FF2B5EF4-FFF2-40B4-BE49-F238E27FC236}">
                <a16:creationId xmlns:a16="http://schemas.microsoft.com/office/drawing/2014/main" id="{A45AAF25-0741-4EEF-B4EC-60988E4C4BC4}"/>
              </a:ext>
            </a:extLst>
          </p:cNvPr>
          <p:cNvCxnSpPr>
            <a:cxnSpLocks/>
          </p:cNvCxnSpPr>
          <p:nvPr/>
        </p:nvCxnSpPr>
        <p:spPr>
          <a:xfrm>
            <a:off x="1344867" y="1456714"/>
            <a:ext cx="9359" cy="2461883"/>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Rounded Corners 50" title="ASTORE">
            <a:extLst>
              <a:ext uri="{FF2B5EF4-FFF2-40B4-BE49-F238E27FC236}">
                <a16:creationId xmlns:a16="http://schemas.microsoft.com/office/drawing/2014/main" id="{B625E0C9-58C1-4CD4-9415-A81F6D617C7C}"/>
              </a:ext>
            </a:extLst>
          </p:cNvPr>
          <p:cNvSpPr/>
          <p:nvPr/>
        </p:nvSpPr>
        <p:spPr>
          <a:xfrm>
            <a:off x="7819445" y="2041677"/>
            <a:ext cx="996898" cy="64956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1"/>
                </a:solidFill>
              </a:rPr>
              <a:t>ASTORE</a:t>
            </a:r>
          </a:p>
        </p:txBody>
      </p:sp>
      <p:sp>
        <p:nvSpPr>
          <p:cNvPr id="52" name="Rectangle: Rounded Corners 51" title="ASTORE">
            <a:extLst>
              <a:ext uri="{FF2B5EF4-FFF2-40B4-BE49-F238E27FC236}">
                <a16:creationId xmlns:a16="http://schemas.microsoft.com/office/drawing/2014/main" id="{494ADFB2-0908-4FD4-BFAB-B49E08A165E2}"/>
              </a:ext>
            </a:extLst>
          </p:cNvPr>
          <p:cNvSpPr/>
          <p:nvPr/>
        </p:nvSpPr>
        <p:spPr>
          <a:xfrm>
            <a:off x="7833006" y="2817367"/>
            <a:ext cx="996898" cy="64956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1"/>
                </a:solidFill>
              </a:rPr>
              <a:t>ASTORE</a:t>
            </a:r>
          </a:p>
        </p:txBody>
      </p:sp>
      <p:sp>
        <p:nvSpPr>
          <p:cNvPr id="53" name="Rectangle: Rounded Corners 52" title="ASTORE">
            <a:extLst>
              <a:ext uri="{FF2B5EF4-FFF2-40B4-BE49-F238E27FC236}">
                <a16:creationId xmlns:a16="http://schemas.microsoft.com/office/drawing/2014/main" id="{911B4D23-733F-43F5-9868-0A68557C0F42}"/>
              </a:ext>
            </a:extLst>
          </p:cNvPr>
          <p:cNvSpPr/>
          <p:nvPr/>
        </p:nvSpPr>
        <p:spPr>
          <a:xfrm>
            <a:off x="7851369" y="3593057"/>
            <a:ext cx="996898" cy="64956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1"/>
                </a:solidFill>
              </a:rPr>
              <a:t>ASTORE</a:t>
            </a:r>
          </a:p>
        </p:txBody>
      </p:sp>
      <p:cxnSp>
        <p:nvCxnSpPr>
          <p:cNvPr id="54" name="Straight Connector 53">
            <a:extLst>
              <a:ext uri="{FF2B5EF4-FFF2-40B4-BE49-F238E27FC236}">
                <a16:creationId xmlns:a16="http://schemas.microsoft.com/office/drawing/2014/main" id="{96760269-C7E2-472A-B97E-3AED6E29EDC7}"/>
              </a:ext>
            </a:extLst>
          </p:cNvPr>
          <p:cNvCxnSpPr>
            <a:cxnSpLocks/>
          </p:cNvCxnSpPr>
          <p:nvPr/>
        </p:nvCxnSpPr>
        <p:spPr>
          <a:xfrm>
            <a:off x="7608029" y="1434885"/>
            <a:ext cx="9359" cy="2461883"/>
          </a:xfrm>
          <a:prstGeom prst="line">
            <a:avLst/>
          </a:prstGeom>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056D54AF-DE38-4F49-A0C5-EAC8CD6C3C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9033" y="3551006"/>
            <a:ext cx="756919" cy="756919"/>
          </a:xfrm>
          <a:prstGeom prst="rect">
            <a:avLst/>
          </a:prstGeom>
        </p:spPr>
      </p:pic>
      <p:pic>
        <p:nvPicPr>
          <p:cNvPr id="100" name="Picture 2" descr="Image result for GPU icon">
            <a:extLst>
              <a:ext uri="{FF2B5EF4-FFF2-40B4-BE49-F238E27FC236}">
                <a16:creationId xmlns:a16="http://schemas.microsoft.com/office/drawing/2014/main" id="{6CCE7D0C-697A-4E60-AEFB-8AF15EBEBA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0163" y="3751532"/>
            <a:ext cx="686451" cy="66655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convolutional neural network icon">
            <a:extLst>
              <a:ext uri="{FF2B5EF4-FFF2-40B4-BE49-F238E27FC236}">
                <a16:creationId xmlns:a16="http://schemas.microsoft.com/office/drawing/2014/main" id="{8F65DBA0-9C58-4911-B6EB-88C7ED5A2F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8121" y="1896233"/>
            <a:ext cx="1112339" cy="519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9275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430C-CAAC-F14E-A839-3DCD098CA0CA}"/>
              </a:ext>
            </a:extLst>
          </p:cNvPr>
          <p:cNvSpPr>
            <a:spLocks noGrp="1"/>
          </p:cNvSpPr>
          <p:nvPr>
            <p:ph type="title"/>
          </p:nvPr>
        </p:nvSpPr>
        <p:spPr/>
        <p:txBody>
          <a:bodyPr/>
          <a:lstStyle/>
          <a:p>
            <a:r>
              <a:rPr lang="en-US" dirty="0"/>
              <a:t>Architecture</a:t>
            </a:r>
          </a:p>
        </p:txBody>
      </p:sp>
      <p:sp>
        <p:nvSpPr>
          <p:cNvPr id="3" name="Text Placeholder 2">
            <a:extLst>
              <a:ext uri="{FF2B5EF4-FFF2-40B4-BE49-F238E27FC236}">
                <a16:creationId xmlns:a16="http://schemas.microsoft.com/office/drawing/2014/main" id="{84C36C6F-4D4E-3C43-A3E3-C2EF0D9340B9}"/>
              </a:ext>
            </a:extLst>
          </p:cNvPr>
          <p:cNvSpPr>
            <a:spLocks noGrp="1"/>
          </p:cNvSpPr>
          <p:nvPr>
            <p:ph type="body" sz="quarter" idx="12"/>
          </p:nvPr>
        </p:nvSpPr>
        <p:spPr>
          <a:xfrm flipH="1">
            <a:off x="3597779" y="649224"/>
            <a:ext cx="1956987" cy="274320"/>
          </a:xfrm>
        </p:spPr>
        <p:txBody>
          <a:bodyPr/>
          <a:lstStyle/>
          <a:p>
            <a:r>
              <a:rPr lang="en-US" dirty="0"/>
              <a:t>Production</a:t>
            </a:r>
          </a:p>
        </p:txBody>
      </p:sp>
      <p:sp>
        <p:nvSpPr>
          <p:cNvPr id="8" name="TextBox 7">
            <a:extLst>
              <a:ext uri="{FF2B5EF4-FFF2-40B4-BE49-F238E27FC236}">
                <a16:creationId xmlns:a16="http://schemas.microsoft.com/office/drawing/2014/main" id="{1873437F-DC62-4C42-96E8-FFC6D654B514}"/>
              </a:ext>
            </a:extLst>
          </p:cNvPr>
          <p:cNvSpPr txBox="1"/>
          <p:nvPr/>
        </p:nvSpPr>
        <p:spPr>
          <a:xfrm>
            <a:off x="416167" y="1810243"/>
            <a:ext cx="753668" cy="369332"/>
          </a:xfrm>
          <a:prstGeom prst="rect">
            <a:avLst/>
          </a:prstGeom>
          <a:noFill/>
        </p:spPr>
        <p:txBody>
          <a:bodyPr wrap="none" rtlCol="0">
            <a:spAutoFit/>
          </a:bodyPr>
          <a:lstStyle/>
          <a:p>
            <a:r>
              <a:rPr lang="en-US" dirty="0"/>
              <a:t>Image</a:t>
            </a:r>
          </a:p>
        </p:txBody>
      </p:sp>
      <p:sp>
        <p:nvSpPr>
          <p:cNvPr id="9" name="Rectangle: Rounded Corners 8">
            <a:extLst>
              <a:ext uri="{FF2B5EF4-FFF2-40B4-BE49-F238E27FC236}">
                <a16:creationId xmlns:a16="http://schemas.microsoft.com/office/drawing/2014/main" id="{DCE3E44F-925F-4F85-A4C1-E854FDDD3CB4}"/>
              </a:ext>
            </a:extLst>
          </p:cNvPr>
          <p:cNvSpPr/>
          <p:nvPr/>
        </p:nvSpPr>
        <p:spPr>
          <a:xfrm>
            <a:off x="1914855" y="992883"/>
            <a:ext cx="5504848" cy="3422251"/>
          </a:xfrm>
          <a:prstGeom prst="round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6" name="TextBox 25">
            <a:extLst>
              <a:ext uri="{FF2B5EF4-FFF2-40B4-BE49-F238E27FC236}">
                <a16:creationId xmlns:a16="http://schemas.microsoft.com/office/drawing/2014/main" id="{D13A0FDB-8FEE-4B82-B78E-914781F73294}"/>
              </a:ext>
            </a:extLst>
          </p:cNvPr>
          <p:cNvSpPr txBox="1"/>
          <p:nvPr/>
        </p:nvSpPr>
        <p:spPr>
          <a:xfrm>
            <a:off x="4128318" y="1093289"/>
            <a:ext cx="1145826" cy="369332"/>
          </a:xfrm>
          <a:prstGeom prst="rect">
            <a:avLst/>
          </a:prstGeom>
          <a:noFill/>
        </p:spPr>
        <p:txBody>
          <a:bodyPr wrap="none" rtlCol="0">
            <a:spAutoFit/>
          </a:bodyPr>
          <a:lstStyle/>
          <a:p>
            <a:r>
              <a:rPr lang="en-US" b="1" dirty="0"/>
              <a:t>ESP Server</a:t>
            </a:r>
          </a:p>
        </p:txBody>
      </p:sp>
      <p:sp>
        <p:nvSpPr>
          <p:cNvPr id="33" name="Rectangle: Rounded Corners 32" title="ASTORE">
            <a:extLst>
              <a:ext uri="{FF2B5EF4-FFF2-40B4-BE49-F238E27FC236}">
                <a16:creationId xmlns:a16="http://schemas.microsoft.com/office/drawing/2014/main" id="{F388AF5F-EDF7-4D39-A6FD-FA433E286A00}"/>
              </a:ext>
            </a:extLst>
          </p:cNvPr>
          <p:cNvSpPr/>
          <p:nvPr/>
        </p:nvSpPr>
        <p:spPr>
          <a:xfrm>
            <a:off x="2137020" y="2349918"/>
            <a:ext cx="630906" cy="3540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accent1"/>
                </a:solidFill>
              </a:rPr>
              <a:t>ASTORE</a:t>
            </a:r>
          </a:p>
        </p:txBody>
      </p:sp>
      <p:sp>
        <p:nvSpPr>
          <p:cNvPr id="35" name="Arrow: Right 34">
            <a:extLst>
              <a:ext uri="{FF2B5EF4-FFF2-40B4-BE49-F238E27FC236}">
                <a16:creationId xmlns:a16="http://schemas.microsoft.com/office/drawing/2014/main" id="{4730241D-6BBD-405E-B46D-52563C38AFB2}"/>
              </a:ext>
            </a:extLst>
          </p:cNvPr>
          <p:cNvSpPr/>
          <p:nvPr/>
        </p:nvSpPr>
        <p:spPr>
          <a:xfrm rot="5005985">
            <a:off x="398115" y="1516201"/>
            <a:ext cx="567814" cy="190878"/>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7" name="Arrow: Right 36">
            <a:extLst>
              <a:ext uri="{FF2B5EF4-FFF2-40B4-BE49-F238E27FC236}">
                <a16:creationId xmlns:a16="http://schemas.microsoft.com/office/drawing/2014/main" id="{F28137F2-4981-4549-BD71-97FB753C8860}"/>
              </a:ext>
            </a:extLst>
          </p:cNvPr>
          <p:cNvSpPr/>
          <p:nvPr/>
        </p:nvSpPr>
        <p:spPr>
          <a:xfrm>
            <a:off x="6762985" y="2574059"/>
            <a:ext cx="1012177" cy="18788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8" name="Arrow: Right 37">
            <a:extLst>
              <a:ext uri="{FF2B5EF4-FFF2-40B4-BE49-F238E27FC236}">
                <a16:creationId xmlns:a16="http://schemas.microsoft.com/office/drawing/2014/main" id="{F0642D51-51C3-4743-B0A3-F4761900CD9A}"/>
              </a:ext>
            </a:extLst>
          </p:cNvPr>
          <p:cNvSpPr/>
          <p:nvPr/>
        </p:nvSpPr>
        <p:spPr>
          <a:xfrm>
            <a:off x="1328562" y="2460406"/>
            <a:ext cx="586293" cy="1879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46" name="Picture 45">
            <a:extLst>
              <a:ext uri="{FF2B5EF4-FFF2-40B4-BE49-F238E27FC236}">
                <a16:creationId xmlns:a16="http://schemas.microsoft.com/office/drawing/2014/main" id="{89B509B6-E9FF-430C-BE03-94668611D371}"/>
              </a:ext>
            </a:extLst>
          </p:cNvPr>
          <p:cNvPicPr>
            <a:picLocks noChangeAspect="1"/>
          </p:cNvPicPr>
          <p:nvPr/>
        </p:nvPicPr>
        <p:blipFill>
          <a:blip r:embed="rId3"/>
          <a:stretch>
            <a:fillRect/>
          </a:stretch>
        </p:blipFill>
        <p:spPr>
          <a:xfrm>
            <a:off x="327735" y="636672"/>
            <a:ext cx="597257" cy="573743"/>
          </a:xfrm>
          <a:prstGeom prst="rect">
            <a:avLst/>
          </a:prstGeom>
        </p:spPr>
      </p:pic>
      <p:pic>
        <p:nvPicPr>
          <p:cNvPr id="48" name="Picture 47">
            <a:extLst>
              <a:ext uri="{FF2B5EF4-FFF2-40B4-BE49-F238E27FC236}">
                <a16:creationId xmlns:a16="http://schemas.microsoft.com/office/drawing/2014/main" id="{5E8B5438-B303-4304-BA15-A4BAA6DA43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643" y="3505143"/>
            <a:ext cx="381864" cy="470329"/>
          </a:xfrm>
          <a:prstGeom prst="rect">
            <a:avLst/>
          </a:prstGeom>
        </p:spPr>
      </p:pic>
      <p:pic>
        <p:nvPicPr>
          <p:cNvPr id="49" name="Picture 48">
            <a:extLst>
              <a:ext uri="{FF2B5EF4-FFF2-40B4-BE49-F238E27FC236}">
                <a16:creationId xmlns:a16="http://schemas.microsoft.com/office/drawing/2014/main" id="{93E4ED6F-B297-421C-BA5F-B381F9D412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1103" y="3084054"/>
            <a:ext cx="625329" cy="625329"/>
          </a:xfrm>
          <a:prstGeom prst="rect">
            <a:avLst/>
          </a:prstGeom>
        </p:spPr>
      </p:pic>
      <p:cxnSp>
        <p:nvCxnSpPr>
          <p:cNvPr id="6" name="Straight Arrow Connector 5">
            <a:extLst>
              <a:ext uri="{FF2B5EF4-FFF2-40B4-BE49-F238E27FC236}">
                <a16:creationId xmlns:a16="http://schemas.microsoft.com/office/drawing/2014/main" id="{9BFC2AE9-004E-48D8-9C0B-06A52599E673}"/>
              </a:ext>
            </a:extLst>
          </p:cNvPr>
          <p:cNvCxnSpPr>
            <a:cxnSpLocks/>
          </p:cNvCxnSpPr>
          <p:nvPr/>
        </p:nvCxnSpPr>
        <p:spPr>
          <a:xfrm flipV="1">
            <a:off x="2786736" y="2124694"/>
            <a:ext cx="752013" cy="225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F5C6DED-D79D-4084-9F8C-80B6C36C6D8D}"/>
              </a:ext>
            </a:extLst>
          </p:cNvPr>
          <p:cNvCxnSpPr>
            <a:cxnSpLocks/>
          </p:cNvCxnSpPr>
          <p:nvPr/>
        </p:nvCxnSpPr>
        <p:spPr>
          <a:xfrm>
            <a:off x="2763155" y="2814716"/>
            <a:ext cx="752013" cy="866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CA9B027-0E8F-428E-BD27-A55523EC76E7}"/>
              </a:ext>
            </a:extLst>
          </p:cNvPr>
          <p:cNvSpPr txBox="1"/>
          <p:nvPr/>
        </p:nvSpPr>
        <p:spPr>
          <a:xfrm>
            <a:off x="1993465" y="1644024"/>
            <a:ext cx="1088568" cy="646331"/>
          </a:xfrm>
          <a:prstGeom prst="rect">
            <a:avLst/>
          </a:prstGeom>
          <a:noFill/>
        </p:spPr>
        <p:txBody>
          <a:bodyPr wrap="none" rtlCol="0">
            <a:spAutoFit/>
          </a:bodyPr>
          <a:lstStyle/>
          <a:p>
            <a:r>
              <a:rPr lang="en-US" dirty="0"/>
              <a:t>Face </a:t>
            </a:r>
            <a:br>
              <a:rPr lang="en-US" dirty="0"/>
            </a:br>
            <a:r>
              <a:rPr lang="en-US" dirty="0"/>
              <a:t>Detection</a:t>
            </a:r>
          </a:p>
        </p:txBody>
      </p:sp>
      <p:sp>
        <p:nvSpPr>
          <p:cNvPr id="30" name="Rectangle: Rounded Corners 29" title="ASTORE">
            <a:extLst>
              <a:ext uri="{FF2B5EF4-FFF2-40B4-BE49-F238E27FC236}">
                <a16:creationId xmlns:a16="http://schemas.microsoft.com/office/drawing/2014/main" id="{7AE5B4A0-A4B7-4ED5-8B6B-81D5CF943532}"/>
              </a:ext>
            </a:extLst>
          </p:cNvPr>
          <p:cNvSpPr/>
          <p:nvPr/>
        </p:nvSpPr>
        <p:spPr>
          <a:xfrm>
            <a:off x="3572474" y="1914807"/>
            <a:ext cx="630906" cy="3540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accent1"/>
                </a:solidFill>
              </a:rPr>
              <a:t>ASTORE</a:t>
            </a:r>
          </a:p>
        </p:txBody>
      </p:sp>
      <p:sp>
        <p:nvSpPr>
          <p:cNvPr id="31" name="Rectangle: Rounded Corners 30" title="ASTORE">
            <a:extLst>
              <a:ext uri="{FF2B5EF4-FFF2-40B4-BE49-F238E27FC236}">
                <a16:creationId xmlns:a16="http://schemas.microsoft.com/office/drawing/2014/main" id="{DD0FC252-CDF2-47DB-A770-61945BFD9725}"/>
              </a:ext>
            </a:extLst>
          </p:cNvPr>
          <p:cNvSpPr/>
          <p:nvPr/>
        </p:nvSpPr>
        <p:spPr>
          <a:xfrm>
            <a:off x="3597779" y="2677250"/>
            <a:ext cx="630906" cy="3540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accent1"/>
                </a:solidFill>
              </a:rPr>
              <a:t>ASTORE</a:t>
            </a:r>
          </a:p>
        </p:txBody>
      </p:sp>
      <p:sp>
        <p:nvSpPr>
          <p:cNvPr id="32" name="Rectangle: Rounded Corners 31" title="ASTORE">
            <a:extLst>
              <a:ext uri="{FF2B5EF4-FFF2-40B4-BE49-F238E27FC236}">
                <a16:creationId xmlns:a16="http://schemas.microsoft.com/office/drawing/2014/main" id="{B116A5B2-7747-4116-A2BC-BB2DD8D11B55}"/>
              </a:ext>
            </a:extLst>
          </p:cNvPr>
          <p:cNvSpPr/>
          <p:nvPr/>
        </p:nvSpPr>
        <p:spPr>
          <a:xfrm>
            <a:off x="3597779" y="3532338"/>
            <a:ext cx="630906" cy="3540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accent1"/>
                </a:solidFill>
              </a:rPr>
              <a:t>ASTORE</a:t>
            </a:r>
          </a:p>
        </p:txBody>
      </p:sp>
      <p:sp>
        <p:nvSpPr>
          <p:cNvPr id="16" name="TextBox 15">
            <a:extLst>
              <a:ext uri="{FF2B5EF4-FFF2-40B4-BE49-F238E27FC236}">
                <a16:creationId xmlns:a16="http://schemas.microsoft.com/office/drawing/2014/main" id="{B607E703-A2CA-4EF2-B123-CD7512F7D888}"/>
              </a:ext>
            </a:extLst>
          </p:cNvPr>
          <p:cNvSpPr txBox="1"/>
          <p:nvPr/>
        </p:nvSpPr>
        <p:spPr>
          <a:xfrm>
            <a:off x="3515168" y="1561483"/>
            <a:ext cx="535659" cy="369332"/>
          </a:xfrm>
          <a:prstGeom prst="rect">
            <a:avLst/>
          </a:prstGeom>
          <a:noFill/>
        </p:spPr>
        <p:txBody>
          <a:bodyPr wrap="none" rtlCol="0">
            <a:spAutoFit/>
          </a:bodyPr>
          <a:lstStyle/>
          <a:p>
            <a:r>
              <a:rPr lang="en-US" dirty="0"/>
              <a:t>Age</a:t>
            </a:r>
          </a:p>
        </p:txBody>
      </p:sp>
      <p:sp>
        <p:nvSpPr>
          <p:cNvPr id="17" name="TextBox 16">
            <a:extLst>
              <a:ext uri="{FF2B5EF4-FFF2-40B4-BE49-F238E27FC236}">
                <a16:creationId xmlns:a16="http://schemas.microsoft.com/office/drawing/2014/main" id="{00C19530-8546-4918-81D2-D28FC3FBB1F1}"/>
              </a:ext>
            </a:extLst>
          </p:cNvPr>
          <p:cNvSpPr txBox="1"/>
          <p:nvPr/>
        </p:nvSpPr>
        <p:spPr>
          <a:xfrm>
            <a:off x="3478844" y="2301004"/>
            <a:ext cx="877163" cy="369332"/>
          </a:xfrm>
          <a:prstGeom prst="rect">
            <a:avLst/>
          </a:prstGeom>
          <a:noFill/>
        </p:spPr>
        <p:txBody>
          <a:bodyPr wrap="none" rtlCol="0">
            <a:spAutoFit/>
          </a:bodyPr>
          <a:lstStyle/>
          <a:p>
            <a:r>
              <a:rPr lang="en-US" dirty="0"/>
              <a:t>Gender</a:t>
            </a:r>
          </a:p>
        </p:txBody>
      </p:sp>
      <p:sp>
        <p:nvSpPr>
          <p:cNvPr id="18" name="TextBox 17">
            <a:extLst>
              <a:ext uri="{FF2B5EF4-FFF2-40B4-BE49-F238E27FC236}">
                <a16:creationId xmlns:a16="http://schemas.microsoft.com/office/drawing/2014/main" id="{5FFEEED7-ADCD-428B-B065-8ADC41670C34}"/>
              </a:ext>
            </a:extLst>
          </p:cNvPr>
          <p:cNvSpPr txBox="1"/>
          <p:nvPr/>
        </p:nvSpPr>
        <p:spPr>
          <a:xfrm>
            <a:off x="3490655" y="3165916"/>
            <a:ext cx="966931" cy="369332"/>
          </a:xfrm>
          <a:prstGeom prst="rect">
            <a:avLst/>
          </a:prstGeom>
          <a:noFill/>
        </p:spPr>
        <p:txBody>
          <a:bodyPr wrap="none" rtlCol="0">
            <a:spAutoFit/>
          </a:bodyPr>
          <a:lstStyle/>
          <a:p>
            <a:r>
              <a:rPr lang="en-US" dirty="0"/>
              <a:t>Emotion</a:t>
            </a:r>
          </a:p>
        </p:txBody>
      </p:sp>
      <p:cxnSp>
        <p:nvCxnSpPr>
          <p:cNvPr id="39" name="Straight Arrow Connector 38">
            <a:extLst>
              <a:ext uri="{FF2B5EF4-FFF2-40B4-BE49-F238E27FC236}">
                <a16:creationId xmlns:a16="http://schemas.microsoft.com/office/drawing/2014/main" id="{7ECCB3C1-5E7F-4DD3-90DD-03E7CBD08ECE}"/>
              </a:ext>
            </a:extLst>
          </p:cNvPr>
          <p:cNvCxnSpPr>
            <a:cxnSpLocks/>
            <a:endCxn id="31" idx="1"/>
          </p:cNvCxnSpPr>
          <p:nvPr/>
        </p:nvCxnSpPr>
        <p:spPr>
          <a:xfrm>
            <a:off x="2855683" y="2554417"/>
            <a:ext cx="742096" cy="299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190098D-E8EA-4027-BF91-C0CB5086B203}"/>
              </a:ext>
            </a:extLst>
          </p:cNvPr>
          <p:cNvCxnSpPr>
            <a:cxnSpLocks/>
          </p:cNvCxnSpPr>
          <p:nvPr/>
        </p:nvCxnSpPr>
        <p:spPr>
          <a:xfrm>
            <a:off x="4231849" y="2136785"/>
            <a:ext cx="590760" cy="390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BE425BF-A18D-44AF-83B3-31A1939A5309}"/>
              </a:ext>
            </a:extLst>
          </p:cNvPr>
          <p:cNvCxnSpPr>
            <a:cxnSpLocks/>
            <a:endCxn id="41" idx="1"/>
          </p:cNvCxnSpPr>
          <p:nvPr/>
        </p:nvCxnSpPr>
        <p:spPr>
          <a:xfrm flipV="1">
            <a:off x="4215021" y="2661948"/>
            <a:ext cx="607588" cy="177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B1933D3-6B0F-43DA-8D7C-AA8983249B3B}"/>
              </a:ext>
            </a:extLst>
          </p:cNvPr>
          <p:cNvCxnSpPr>
            <a:cxnSpLocks/>
          </p:cNvCxnSpPr>
          <p:nvPr/>
        </p:nvCxnSpPr>
        <p:spPr>
          <a:xfrm flipV="1">
            <a:off x="4231849" y="2854295"/>
            <a:ext cx="590760" cy="737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title="ASTORE">
            <a:extLst>
              <a:ext uri="{FF2B5EF4-FFF2-40B4-BE49-F238E27FC236}">
                <a16:creationId xmlns:a16="http://schemas.microsoft.com/office/drawing/2014/main" id="{F128278B-2471-46C1-B10C-FFF9EB65E3DF}"/>
              </a:ext>
            </a:extLst>
          </p:cNvPr>
          <p:cNvSpPr/>
          <p:nvPr/>
        </p:nvSpPr>
        <p:spPr>
          <a:xfrm>
            <a:off x="5650442" y="2483885"/>
            <a:ext cx="630906" cy="35409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accent1"/>
                </a:solidFill>
              </a:rPr>
              <a:t>Filter</a:t>
            </a:r>
          </a:p>
        </p:txBody>
      </p:sp>
      <p:sp>
        <p:nvSpPr>
          <p:cNvPr id="56" name="Rectangle: Rounded Corners 55" title="ASTORE">
            <a:extLst>
              <a:ext uri="{FF2B5EF4-FFF2-40B4-BE49-F238E27FC236}">
                <a16:creationId xmlns:a16="http://schemas.microsoft.com/office/drawing/2014/main" id="{2D802129-9523-4D86-A177-2802BBCD7BC7}"/>
              </a:ext>
            </a:extLst>
          </p:cNvPr>
          <p:cNvSpPr/>
          <p:nvPr/>
        </p:nvSpPr>
        <p:spPr>
          <a:xfrm>
            <a:off x="6499565" y="2480607"/>
            <a:ext cx="729579" cy="35409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accent1"/>
                </a:solidFill>
              </a:rPr>
              <a:t>Connector</a:t>
            </a:r>
            <a:br>
              <a:rPr lang="en-US" sz="900" dirty="0">
                <a:solidFill>
                  <a:schemeClr val="accent1"/>
                </a:solidFill>
              </a:rPr>
            </a:br>
            <a:r>
              <a:rPr lang="en-US" sz="900" dirty="0">
                <a:solidFill>
                  <a:schemeClr val="accent1"/>
                </a:solidFill>
              </a:rPr>
              <a:t>MQTT</a:t>
            </a:r>
          </a:p>
        </p:txBody>
      </p:sp>
      <p:sp>
        <p:nvSpPr>
          <p:cNvPr id="41" name="Rectangle: Rounded Corners 40" title="ASTORE">
            <a:extLst>
              <a:ext uri="{FF2B5EF4-FFF2-40B4-BE49-F238E27FC236}">
                <a16:creationId xmlns:a16="http://schemas.microsoft.com/office/drawing/2014/main" id="{E36687D9-BB48-431C-8086-2ECFA98E7716}"/>
              </a:ext>
            </a:extLst>
          </p:cNvPr>
          <p:cNvSpPr/>
          <p:nvPr/>
        </p:nvSpPr>
        <p:spPr>
          <a:xfrm>
            <a:off x="4822609" y="2484903"/>
            <a:ext cx="630906" cy="35409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accent1"/>
                </a:solidFill>
              </a:rPr>
              <a:t>Union</a:t>
            </a:r>
          </a:p>
        </p:txBody>
      </p:sp>
      <p:cxnSp>
        <p:nvCxnSpPr>
          <p:cNvPr id="58" name="Straight Arrow Connector 57">
            <a:extLst>
              <a:ext uri="{FF2B5EF4-FFF2-40B4-BE49-F238E27FC236}">
                <a16:creationId xmlns:a16="http://schemas.microsoft.com/office/drawing/2014/main" id="{656E2C88-1081-4FD0-8258-8A48D3DD0FDE}"/>
              </a:ext>
            </a:extLst>
          </p:cNvPr>
          <p:cNvCxnSpPr>
            <a:cxnSpLocks/>
            <a:stCxn id="55" idx="3"/>
          </p:cNvCxnSpPr>
          <p:nvPr/>
        </p:nvCxnSpPr>
        <p:spPr>
          <a:xfrm>
            <a:off x="6281348" y="2660930"/>
            <a:ext cx="196927" cy="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4922979-1CB5-4763-8300-10ED8AC2DCA8}"/>
              </a:ext>
            </a:extLst>
          </p:cNvPr>
          <p:cNvCxnSpPr>
            <a:cxnSpLocks/>
            <a:stCxn id="41" idx="3"/>
          </p:cNvCxnSpPr>
          <p:nvPr/>
        </p:nvCxnSpPr>
        <p:spPr>
          <a:xfrm>
            <a:off x="5453515" y="2661948"/>
            <a:ext cx="153452" cy="10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F26E2EC-DA0C-4E55-A07A-80D6539BED5B}"/>
              </a:ext>
            </a:extLst>
          </p:cNvPr>
          <p:cNvSpPr txBox="1"/>
          <p:nvPr/>
        </p:nvSpPr>
        <p:spPr>
          <a:xfrm>
            <a:off x="5087142" y="1671613"/>
            <a:ext cx="1440010" cy="338554"/>
          </a:xfrm>
          <a:prstGeom prst="rect">
            <a:avLst/>
          </a:prstGeom>
          <a:noFill/>
        </p:spPr>
        <p:txBody>
          <a:bodyPr wrap="none" rtlCol="0">
            <a:spAutoFit/>
          </a:bodyPr>
          <a:lstStyle/>
          <a:p>
            <a:r>
              <a:rPr lang="en-US" sz="1600" dirty="0"/>
              <a:t>Multi-threaded</a:t>
            </a:r>
          </a:p>
        </p:txBody>
      </p:sp>
      <p:pic>
        <p:nvPicPr>
          <p:cNvPr id="65" name="Picture 64">
            <a:extLst>
              <a:ext uri="{FF2B5EF4-FFF2-40B4-BE49-F238E27FC236}">
                <a16:creationId xmlns:a16="http://schemas.microsoft.com/office/drawing/2014/main" id="{D7AFF576-DC20-4A18-9DEB-43E4A2B633C8}"/>
              </a:ext>
            </a:extLst>
          </p:cNvPr>
          <p:cNvPicPr>
            <a:picLocks noChangeAspect="1"/>
          </p:cNvPicPr>
          <p:nvPr/>
        </p:nvPicPr>
        <p:blipFill>
          <a:blip r:embed="rId6"/>
          <a:stretch>
            <a:fillRect/>
          </a:stretch>
        </p:blipFill>
        <p:spPr>
          <a:xfrm>
            <a:off x="7816133" y="1715062"/>
            <a:ext cx="974663" cy="1622401"/>
          </a:xfrm>
          <a:prstGeom prst="rect">
            <a:avLst/>
          </a:prstGeom>
        </p:spPr>
      </p:pic>
      <p:pic>
        <p:nvPicPr>
          <p:cNvPr id="66" name="Picture 65">
            <a:extLst>
              <a:ext uri="{FF2B5EF4-FFF2-40B4-BE49-F238E27FC236}">
                <a16:creationId xmlns:a16="http://schemas.microsoft.com/office/drawing/2014/main" id="{4F263EE6-A1C4-4755-A3C7-4E76CFD256C5}"/>
              </a:ext>
            </a:extLst>
          </p:cNvPr>
          <p:cNvPicPr>
            <a:picLocks noChangeAspect="1"/>
          </p:cNvPicPr>
          <p:nvPr/>
        </p:nvPicPr>
        <p:blipFill>
          <a:blip r:embed="rId7"/>
          <a:stretch>
            <a:fillRect/>
          </a:stretch>
        </p:blipFill>
        <p:spPr>
          <a:xfrm>
            <a:off x="226928" y="2179575"/>
            <a:ext cx="1164749" cy="649219"/>
          </a:xfrm>
          <a:prstGeom prst="rect">
            <a:avLst/>
          </a:prstGeom>
        </p:spPr>
      </p:pic>
    </p:spTree>
    <p:extLst>
      <p:ext uri="{BB962C8B-B14F-4D97-AF65-F5344CB8AC3E}">
        <p14:creationId xmlns:p14="http://schemas.microsoft.com/office/powerpoint/2010/main" val="19994723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6BA08-AE7C-4AEB-9F2B-185D39153F92}"/>
              </a:ext>
            </a:extLst>
          </p:cNvPr>
          <p:cNvSpPr>
            <a:spLocks noGrp="1"/>
          </p:cNvSpPr>
          <p:nvPr>
            <p:ph type="title"/>
          </p:nvPr>
        </p:nvSpPr>
        <p:spPr/>
        <p:txBody>
          <a:bodyPr/>
          <a:lstStyle/>
          <a:p>
            <a:r>
              <a:rPr lang="en-US" dirty="0"/>
              <a:t>Image Analytics in Action</a:t>
            </a:r>
          </a:p>
        </p:txBody>
      </p:sp>
      <p:sp>
        <p:nvSpPr>
          <p:cNvPr id="3" name="Text Placeholder 2">
            <a:extLst>
              <a:ext uri="{FF2B5EF4-FFF2-40B4-BE49-F238E27FC236}">
                <a16:creationId xmlns:a16="http://schemas.microsoft.com/office/drawing/2014/main" id="{8A599CF7-5C26-45BB-A583-15AB2D217B7A}"/>
              </a:ext>
            </a:extLst>
          </p:cNvPr>
          <p:cNvSpPr>
            <a:spLocks noGrp="1"/>
          </p:cNvSpPr>
          <p:nvPr>
            <p:ph type="body" sz="quarter" idx="12"/>
          </p:nvPr>
        </p:nvSpPr>
        <p:spPr/>
        <p:txBody>
          <a:bodyPr/>
          <a:lstStyle/>
          <a:p>
            <a:r>
              <a:rPr lang="en-US" dirty="0"/>
              <a:t>Summary</a:t>
            </a:r>
          </a:p>
        </p:txBody>
      </p:sp>
      <p:sp>
        <p:nvSpPr>
          <p:cNvPr id="4" name="Content Placeholder 3">
            <a:extLst>
              <a:ext uri="{FF2B5EF4-FFF2-40B4-BE49-F238E27FC236}">
                <a16:creationId xmlns:a16="http://schemas.microsoft.com/office/drawing/2014/main" id="{0C57B777-3FD5-4B99-9B2D-612CEF35DE4A}"/>
              </a:ext>
            </a:extLst>
          </p:cNvPr>
          <p:cNvSpPr>
            <a:spLocks noGrp="1"/>
          </p:cNvSpPr>
          <p:nvPr>
            <p:ph sz="quarter" idx="11"/>
          </p:nvPr>
        </p:nvSpPr>
        <p:spPr>
          <a:xfrm>
            <a:off x="626364" y="1252942"/>
            <a:ext cx="7891272" cy="3642853"/>
          </a:xfrm>
        </p:spPr>
        <p:txBody>
          <a:bodyPr/>
          <a:lstStyle/>
          <a:p>
            <a:r>
              <a:rPr lang="en-US" dirty="0"/>
              <a:t>SAS Analytics for IOT provides a fast cloud ready environment for training and deploying image analytic models. </a:t>
            </a:r>
          </a:p>
          <a:p>
            <a:r>
              <a:rPr lang="en-US" dirty="0"/>
              <a:t>Training and Production can be enhanced by using GPUs.</a:t>
            </a:r>
          </a:p>
          <a:p>
            <a:r>
              <a:rPr lang="en-US" dirty="0"/>
              <a:t>SAS ESP provides a platform for utilizing those models to reach your business goals. </a:t>
            </a:r>
          </a:p>
          <a:p>
            <a:r>
              <a:rPr lang="en-US" dirty="0"/>
              <a:t>Streaming data may be transformed or enhanced in real time. </a:t>
            </a:r>
          </a:p>
          <a:p>
            <a:r>
              <a:rPr lang="en-US" dirty="0"/>
              <a:t>Models can be used in parallel to solve even more complex problems.</a:t>
            </a:r>
            <a:br>
              <a:rPr lang="en-US" dirty="0"/>
            </a:br>
            <a:br>
              <a:rPr lang="en-US" dirty="0"/>
            </a:br>
            <a:endParaRPr lang="en-US" dirty="0"/>
          </a:p>
          <a:p>
            <a:r>
              <a:rPr lang="en-US" dirty="0"/>
              <a:t>What’s next?  </a:t>
            </a:r>
          </a:p>
          <a:p>
            <a:endParaRPr lang="en-US" dirty="0"/>
          </a:p>
        </p:txBody>
      </p:sp>
    </p:spTree>
    <p:extLst>
      <p:ext uri="{BB962C8B-B14F-4D97-AF65-F5344CB8AC3E}">
        <p14:creationId xmlns:p14="http://schemas.microsoft.com/office/powerpoint/2010/main" val="3223110297"/>
      </p:ext>
    </p:extLst>
  </p:cSld>
  <p:clrMapOvr>
    <a:masterClrMapping/>
  </p:clrMapOvr>
  <p:transition>
    <p:fade/>
  </p:transition>
</p:sld>
</file>

<file path=ppt/theme/theme1.xml><?xml version="1.0" encoding="utf-8"?>
<a:theme xmlns:a="http://schemas.openxmlformats.org/drawingml/2006/main" name="SAS-Confidential-16x9">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16x9" id="{8F6EB3A7-7129-8546-BAB3-DA94249E9A29}" vid="{B97DB20D-021D-5E48-8469-B18AEBCAFB7E}"/>
    </a:ext>
  </a:extLst>
</a:theme>
</file>

<file path=ppt/theme/theme2.xml><?xml version="1.0" encoding="utf-8"?>
<a:theme xmlns:a="http://schemas.openxmlformats.org/drawingml/2006/main" name="SAS Viya">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16x9" id="{2F74E69A-85CC-B849-AC06-7272C4C1D3A7}" vid="{D34561D0-FA8C-6E46-A5F4-5A8D30B569E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8B5BF93F152D2409C2963A3583CA9E7" ma:contentTypeVersion="0" ma:contentTypeDescription="Create a new document." ma:contentTypeScope="" ma:versionID="a1515066796177a085d13dd9c4771c0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F8BC03-E3BC-4FB8-A616-5857DB5D1A2C}">
  <ds:schemaRefs>
    <ds:schemaRef ds:uri="http://schemas.microsoft.com/sharepoint/v3/contenttype/forms"/>
  </ds:schemaRefs>
</ds:datastoreItem>
</file>

<file path=customXml/itemProps2.xml><?xml version="1.0" encoding="utf-8"?>
<ds:datastoreItem xmlns:ds="http://schemas.openxmlformats.org/officeDocument/2006/customXml" ds:itemID="{CC9860D0-C7A2-4278-83BA-D8D822193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BE15BB5-4B6B-48FA-A088-AFD2D5B86CCB}">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SAS-Confidential-16x9</Template>
  <TotalTime>0</TotalTime>
  <Words>819</Words>
  <Application>Microsoft Office PowerPoint</Application>
  <PresentationFormat>On-screen Show (16:9)</PresentationFormat>
  <Paragraphs>104</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Calibri Light</vt:lpstr>
      <vt:lpstr>SAS-Confidential-16x9</vt:lpstr>
      <vt:lpstr>SAS Viya</vt:lpstr>
      <vt:lpstr>Demographics from Video</vt:lpstr>
      <vt:lpstr>Agenda</vt:lpstr>
      <vt:lpstr>Goal</vt:lpstr>
      <vt:lpstr>Architecture</vt:lpstr>
      <vt:lpstr>Architecture</vt:lpstr>
      <vt:lpstr>Architecture</vt:lpstr>
      <vt:lpstr>Image Analytics in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2018-09-27T19:51:01Z</dcterms:created>
  <dcterms:modified xsi:type="dcterms:W3CDTF">2019-10-11T19:03:42Z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0x010100B8B5BF93F152D2409C2963A3583CA9E7</vt:lpwstr>
  </property>
</Properties>
</file>