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25" r:id="rId4"/>
    <p:sldMasterId id="2147483943" r:id="rId5"/>
  </p:sldMasterIdLst>
  <p:notesMasterIdLst>
    <p:notesMasterId r:id="rId11"/>
  </p:notesMasterIdLst>
  <p:sldIdLst>
    <p:sldId id="256" r:id="rId6"/>
    <p:sldId id="288" r:id="rId7"/>
    <p:sldId id="290" r:id="rId8"/>
    <p:sldId id="292" r:id="rId9"/>
    <p:sldId id="293"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6">
          <p15:clr>
            <a:srgbClr val="A4A3A4"/>
          </p15:clr>
        </p15:guide>
        <p15:guide id="2" pos="2880">
          <p15:clr>
            <a:srgbClr val="A4A3A4"/>
          </p15:clr>
        </p15:guide>
        <p15:guide id="3" orient="horz" pos="1619">
          <p15:clr>
            <a:srgbClr val="A4A3A4"/>
          </p15:clr>
        </p15:guide>
      </p15:sldGuideLst>
    </p:ext>
    <p:ext uri="{2D200454-40CA-4A62-9FC3-DE9A4176ACB9}">
      <p15:notesGuideLst xmlns:p15="http://schemas.microsoft.com/office/powerpoint/2012/main">
        <p15:guide id="1" orient="horz" pos="2881">
          <p15:clr>
            <a:srgbClr val="A4A3A4"/>
          </p15:clr>
        </p15:guide>
        <p15:guide id="2" pos="2160">
          <p15:clr>
            <a:srgbClr val="A4A3A4"/>
          </p15:clr>
        </p15:guide>
        <p15:guide id="3" orient="horz" pos="28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A32F"/>
    <a:srgbClr val="D1CC00"/>
    <a:srgbClr val="FFFF66"/>
    <a:srgbClr val="ECF1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DEAB5F-5079-42AB-8F61-D5C6EA258F89}" v="15" dt="2021-03-31T17:33:32.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3155" autoAdjust="0"/>
  </p:normalViewPr>
  <p:slideViewPr>
    <p:cSldViewPr snapToGrid="0" snapToObjects="1">
      <p:cViewPr varScale="1">
        <p:scale>
          <a:sx n="77" d="100"/>
          <a:sy n="77" d="100"/>
        </p:scale>
        <p:origin x="1638" y="84"/>
      </p:cViewPr>
      <p:guideLst>
        <p:guide orient="horz" pos="1616"/>
        <p:guide pos="2880"/>
        <p:guide orient="horz" pos="1619"/>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881"/>
        <p:guide pos="2160"/>
        <p:guide orient="horz" pos="287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5CA8E-F0D3-4783-B1F8-801C4BFF47DA}" type="datetimeFigureOut">
              <a:rPr lang="en-US" smtClean="0"/>
              <a:t>3/31/2021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A633D-07AC-4786-97FC-0941F5FC60F5}" type="slidenum">
              <a:rPr lang="en-US" smtClean="0"/>
              <a:t>‹#›</a:t>
            </a:fld>
            <a:endParaRPr lang="en-US"/>
          </a:p>
        </p:txBody>
      </p:sp>
    </p:spTree>
    <p:extLst>
      <p:ext uri="{BB962C8B-B14F-4D97-AF65-F5344CB8AC3E}">
        <p14:creationId xmlns:p14="http://schemas.microsoft.com/office/powerpoint/2010/main" val="168018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TT here.  I am a solution architect here at SAS in the IoT division.  Today I would like to talk to you about how to build a high availability system using SAS’s Event Stream Processing and a fault tolerant message bus call Kafka. </a:t>
            </a:r>
          </a:p>
          <a:p>
            <a:endParaRPr lang="en-US" dirty="0"/>
          </a:p>
        </p:txBody>
      </p:sp>
      <p:sp>
        <p:nvSpPr>
          <p:cNvPr id="4" name="Slide Number Placeholder 3"/>
          <p:cNvSpPr>
            <a:spLocks noGrp="1"/>
          </p:cNvSpPr>
          <p:nvPr>
            <p:ph type="sldNum" sz="quarter" idx="5"/>
          </p:nvPr>
        </p:nvSpPr>
        <p:spPr/>
        <p:txBody>
          <a:bodyPr/>
          <a:lstStyle/>
          <a:p>
            <a:fld id="{9A9A633D-07AC-4786-97FC-0941F5FC60F5}" type="slidenum">
              <a:rPr lang="en-US" smtClean="0"/>
              <a:t>1</a:t>
            </a:fld>
            <a:endParaRPr lang="en-US"/>
          </a:p>
        </p:txBody>
      </p:sp>
    </p:spTree>
    <p:extLst>
      <p:ext uri="{BB962C8B-B14F-4D97-AF65-F5344CB8AC3E}">
        <p14:creationId xmlns:p14="http://schemas.microsoft.com/office/powerpoint/2010/main" val="206308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1" dirty="0"/>
              <a:t>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High Availability systems are built on the concept of failover and failover is defined as the act of switching between redundant servers upon failure so that no events are lost.  ESP implements 1 + N failover using multiple ESP servers in conjunction with replicated Kafka message queues across a multi-node Kafka cluster. </a:t>
            </a:r>
            <a:r>
              <a:rPr lang="en-US" dirty="0"/>
              <a:t>The idea is to ensure uninterrupted processing of data in the event of a failure within a business-critical environment.</a:t>
            </a:r>
            <a:endParaRPr lang="en-US" b="0" dirty="0"/>
          </a:p>
          <a:p>
            <a:endParaRPr lang="en-US" b="1" dirty="0"/>
          </a:p>
          <a:p>
            <a:endParaRPr lang="en-US" b="1" dirty="0"/>
          </a:p>
        </p:txBody>
      </p:sp>
      <p:sp>
        <p:nvSpPr>
          <p:cNvPr id="4" name="Slide Number Placeholder 3"/>
          <p:cNvSpPr>
            <a:spLocks noGrp="1"/>
          </p:cNvSpPr>
          <p:nvPr>
            <p:ph type="sldNum" sz="quarter" idx="10"/>
          </p:nvPr>
        </p:nvSpPr>
        <p:spPr>
          <a:xfrm>
            <a:off x="3575050" y="8304078"/>
            <a:ext cx="2811463" cy="457200"/>
          </a:xfrm>
          <a:prstGeom prst="rect">
            <a:avLst/>
          </a:prstGeom>
        </p:spPr>
        <p:txBody>
          <a:bodyPr/>
          <a:lstStyle/>
          <a:p>
            <a:fld id="{DE4DC5F6-2639-4042-BC17-56369CE8ECBD}" type="slidenum">
              <a:rPr lang="en-US" smtClean="0"/>
              <a:pPr/>
              <a:t>2</a:t>
            </a:fld>
            <a:endParaRPr lang="en-US"/>
          </a:p>
        </p:txBody>
      </p:sp>
    </p:spTree>
    <p:extLst>
      <p:ext uri="{BB962C8B-B14F-4D97-AF65-F5344CB8AC3E}">
        <p14:creationId xmlns:p14="http://schemas.microsoft.com/office/powerpoint/2010/main" val="154729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1" dirty="0"/>
              <a:t>Notes:</a:t>
            </a:r>
          </a:p>
          <a:p>
            <a:r>
              <a:rPr lang="en-US" dirty="0"/>
              <a:t>High availability is achieved by building redundancy into every level of the architecture. Redundant publishers guarantee messages are delivered to the message broker. The Kafka message broker ensures message delivery through replicated brokers and topics. Failover in ESP is accomplished by seamlessly transitioning event processing and subscription from an active instance of an ESP engine to a standby instance when the active instance fails.</a:t>
            </a:r>
          </a:p>
          <a:p>
            <a:r>
              <a:rPr lang="en-US" dirty="0"/>
              <a:t>Lastly, multiple subscribers ensures message delivery.</a:t>
            </a:r>
            <a:endParaRPr lang="en-US" b="0" dirty="0"/>
          </a:p>
          <a:p>
            <a:endParaRPr lang="en-US" b="1" dirty="0"/>
          </a:p>
        </p:txBody>
      </p:sp>
      <p:sp>
        <p:nvSpPr>
          <p:cNvPr id="4" name="Slide Number Placeholder 3"/>
          <p:cNvSpPr>
            <a:spLocks noGrp="1"/>
          </p:cNvSpPr>
          <p:nvPr>
            <p:ph type="sldNum" sz="quarter" idx="10"/>
          </p:nvPr>
        </p:nvSpPr>
        <p:spPr>
          <a:xfrm>
            <a:off x="3575050" y="8304078"/>
            <a:ext cx="2811463" cy="457200"/>
          </a:xfrm>
          <a:prstGeom prst="rect">
            <a:avLst/>
          </a:prstGeom>
        </p:spPr>
        <p:txBody>
          <a:bodyPr/>
          <a:lstStyle/>
          <a:p>
            <a:fld id="{DE4DC5F6-2639-4042-BC17-56369CE8ECBD}" type="slidenum">
              <a:rPr lang="en-US" smtClean="0"/>
              <a:pPr/>
              <a:t>3</a:t>
            </a:fld>
            <a:endParaRPr lang="en-US"/>
          </a:p>
        </p:txBody>
      </p:sp>
    </p:spTree>
    <p:extLst>
      <p:ext uri="{BB962C8B-B14F-4D97-AF65-F5344CB8AC3E}">
        <p14:creationId xmlns:p14="http://schemas.microsoft.com/office/powerpoint/2010/main" val="2578768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1013" y="914400"/>
            <a:ext cx="5905500" cy="3322638"/>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1" dirty="0"/>
              <a:t>Notes:</a:t>
            </a:r>
          </a:p>
          <a:p>
            <a:endParaRPr lang="en-US" b="1" dirty="0"/>
          </a:p>
          <a:p>
            <a:r>
              <a:rPr lang="en-US" b="0" dirty="0"/>
              <a:t>Today I would like to walk you through the following HA demo system.  </a:t>
            </a:r>
          </a:p>
          <a:p>
            <a:r>
              <a:rPr lang="en-US" b="0" dirty="0"/>
              <a:t>Here I have expanded the Kafka Cluster portion of the diagram to show how our inbound and outbound topics are replicated across 3 brokers and sequencing is maintained by using a single partition.</a:t>
            </a:r>
          </a:p>
          <a:p>
            <a:endParaRPr lang="en-US" b="0" dirty="0"/>
          </a:p>
          <a:p>
            <a:r>
              <a:rPr lang="en-US" b="0" baseline="0" dirty="0"/>
              <a:t>In this example 5 ESP servers are deployed into a Kubernetes cluster.  </a:t>
            </a:r>
          </a:p>
          <a:p>
            <a:r>
              <a:rPr lang="en-US" b="0" baseline="0" dirty="0"/>
              <a:t>This includes 2 redundant publishers, 2 ESP servers running our main project and 1 subscriber.</a:t>
            </a:r>
          </a:p>
          <a:p>
            <a:endParaRPr lang="en-US" b="0" baseline="0" dirty="0"/>
          </a:p>
          <a:p>
            <a:r>
              <a:rPr lang="en-US" b="0" baseline="0" dirty="0"/>
              <a:t>The flow goes like this: </a:t>
            </a:r>
          </a:p>
          <a:p>
            <a:endParaRPr lang="en-US" b="0" baseline="0" dirty="0"/>
          </a:p>
          <a:p>
            <a:r>
              <a:rPr lang="en-US" b="0" baseline="0" dirty="0"/>
              <a:t>A bash script writes data into a file which is then read by the ESP publishers running a File and Socket adapter/connector.</a:t>
            </a:r>
          </a:p>
          <a:p>
            <a:r>
              <a:rPr lang="en-US" b="0" baseline="0" dirty="0"/>
              <a:t>The active publisher connects to Kafka and adds the message to the inbound queue.  </a:t>
            </a:r>
          </a:p>
          <a:p>
            <a:r>
              <a:rPr lang="en-US" b="0" baseline="0" dirty="0"/>
              <a:t>Both ESP servers process all the messages from the inbound topic.  However, only the active ESP server writes to the outbound topic.</a:t>
            </a:r>
          </a:p>
          <a:p>
            <a:r>
              <a:rPr lang="en-US" b="0" baseline="0" dirty="0"/>
              <a:t>An ESP Kafka subscriber adapter/connector, picks up the messages and writes them to an output file. </a:t>
            </a:r>
          </a:p>
          <a:p>
            <a:endParaRPr lang="en-US" b="0" baseline="0" dirty="0"/>
          </a:p>
          <a:p>
            <a:r>
              <a:rPr lang="en-US" b="0" baseline="0" dirty="0"/>
              <a:t>In the case of an ESP server failure,  the standby server transitions to an active state and starts adding messages to the outbound topic. </a:t>
            </a:r>
          </a:p>
          <a:p>
            <a:endParaRPr lang="en-US" b="0" baseline="0" dirty="0"/>
          </a:p>
          <a:p>
            <a:r>
              <a:rPr lang="en-US" b="0" baseline="0" dirty="0"/>
              <a:t>Kubernetes watches over all the ESP server pods and ensures availability. </a:t>
            </a:r>
          </a:p>
          <a:p>
            <a:endParaRPr lang="en-US" b="0" baseline="0" dirty="0"/>
          </a:p>
          <a:p>
            <a:r>
              <a:rPr lang="en-US" b="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When the server fails, Zookeeper alerts us and the Standby server is identified to be the new Active engine.  If the new Active server is not currently</a:t>
            </a:r>
            <a:r>
              <a:rPr lang="en-US" sz="1200" baseline="0" dirty="0">
                <a:latin typeface="+mn-lt"/>
              </a:rPr>
              <a:t> at the same message id as the one that failed, it will synchronize using the messages stored in the subscriber connector's buffer.  Once synchronization is complete, the Standby is switch to be the </a:t>
            </a:r>
            <a:r>
              <a:rPr lang="en-US" sz="1200" baseline="0">
                <a:latin typeface="+mn-lt"/>
              </a:rPr>
              <a:t>Active server.</a:t>
            </a:r>
            <a:endParaRPr lang="en-US" sz="1200" dirty="0">
              <a:latin typeface="+mn-lt"/>
            </a:endParaRPr>
          </a:p>
          <a:p>
            <a:endParaRPr lang="en-US" b="1" dirty="0"/>
          </a:p>
        </p:txBody>
      </p:sp>
      <p:sp>
        <p:nvSpPr>
          <p:cNvPr id="4" name="Slide Number Placeholder 3"/>
          <p:cNvSpPr>
            <a:spLocks noGrp="1"/>
          </p:cNvSpPr>
          <p:nvPr>
            <p:ph type="sldNum" sz="quarter" idx="10"/>
          </p:nvPr>
        </p:nvSpPr>
        <p:spPr>
          <a:xfrm>
            <a:off x="3575050" y="8304078"/>
            <a:ext cx="2811463" cy="457200"/>
          </a:xfrm>
          <a:prstGeom prst="rect">
            <a:avLst/>
          </a:prstGeom>
        </p:spPr>
        <p:txBody>
          <a:bodyPr/>
          <a:lstStyle/>
          <a:p>
            <a:fld id="{DE4DC5F6-2639-4042-BC17-56369CE8ECBD}" type="slidenum">
              <a:rPr lang="en-US" smtClean="0"/>
              <a:pPr/>
              <a:t>4</a:t>
            </a:fld>
            <a:endParaRPr lang="en-US"/>
          </a:p>
        </p:txBody>
      </p:sp>
    </p:spTree>
    <p:extLst>
      <p:ext uri="{BB962C8B-B14F-4D97-AF65-F5344CB8AC3E}">
        <p14:creationId xmlns:p14="http://schemas.microsoft.com/office/powerpoint/2010/main" val="3625776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walk thru a demo scenario. </a:t>
            </a:r>
          </a:p>
          <a:p>
            <a:endParaRPr lang="en-US" dirty="0"/>
          </a:p>
          <a:p>
            <a:r>
              <a:rPr lang="en-US" dirty="0"/>
              <a:t>Here I have created an HA deployment</a:t>
            </a:r>
          </a:p>
          <a:p>
            <a:r>
              <a:rPr lang="en-US" dirty="0"/>
              <a:t>Let’s fill this deployment with our ESP projects consisting of 2 input projects, 2 projects which perform our calculations and 1 output project. </a:t>
            </a:r>
          </a:p>
          <a:p>
            <a:endParaRPr lang="en-US" dirty="0"/>
          </a:p>
          <a:p>
            <a:r>
              <a:rPr lang="en-US" dirty="0"/>
              <a:t>But first I will get the data flowing by starting the create-data bash script which will create one event per second for 9000 seconds.</a:t>
            </a:r>
          </a:p>
          <a:p>
            <a:endParaRPr lang="en-US" dirty="0"/>
          </a:p>
          <a:p>
            <a:r>
              <a:rPr lang="en-US" dirty="0"/>
              <a:t>I will use an opensource tool called LENS to view and manager the Kubernetes cluster which is running our ESP server pods.  </a:t>
            </a:r>
          </a:p>
          <a:p>
            <a:r>
              <a:rPr lang="en-US" dirty="0"/>
              <a:t>The pods are sorted by age.  So as I start new pods they will appear at the top of the lists. </a:t>
            </a:r>
          </a:p>
          <a:p>
            <a:endParaRPr lang="en-US"/>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A9A633D-07AC-4786-97FC-0941F5FC60F5}" type="slidenum">
              <a:rPr lang="en-US" smtClean="0"/>
              <a:t>5</a:t>
            </a:fld>
            <a:endParaRPr lang="en-US"/>
          </a:p>
        </p:txBody>
      </p:sp>
    </p:spTree>
    <p:extLst>
      <p:ext uri="{BB962C8B-B14F-4D97-AF65-F5344CB8AC3E}">
        <p14:creationId xmlns:p14="http://schemas.microsoft.com/office/powerpoint/2010/main" val="2802171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sp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sp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7783790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182880" rIns="182880"/>
          <a:lstStyle>
            <a:lvl1pPr algn="ctr">
              <a:defRPr sz="2200" baseline="0"/>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ctr">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365760" rIns="274320" anchor="t">
            <a:normAutofit/>
          </a:bodyPr>
          <a:lstStyle>
            <a:lvl1pPr>
              <a:defRPr sz="2000" baseline="0">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8" name="Text Placeholder 4"/>
          <p:cNvSpPr>
            <a:spLocks noGrp="1"/>
          </p:cNvSpPr>
          <p:nvPr>
            <p:ph type="body" sz="quarter" idx="14" hasCustomPrompt="1"/>
          </p:nvPr>
        </p:nvSpPr>
        <p:spPr>
          <a:xfrm>
            <a:off x="6602878" y="776288"/>
            <a:ext cx="2448000" cy="1869230"/>
          </a:xfrm>
        </p:spPr>
        <p:txBody>
          <a:bodyPr wrap="square" anchor="t">
            <a:spAutoFit/>
          </a:bodyPr>
          <a:lstStyle>
            <a:lvl1pPr marL="0" indent="-182880">
              <a:lnSpc>
                <a:spcPct val="85000"/>
              </a:lnSpc>
              <a:buFont typeface="Arial" pitchFamily="34" charset="0"/>
              <a:buNone/>
              <a:defRPr sz="1600" b="0" cap="none" baseline="0">
                <a:solidFill>
                  <a:schemeClr val="bg1"/>
                </a:solidFill>
                <a:latin typeface="+mn-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b" anchorCtr="0">
            <a:sp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sp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4976208B-6111-490B-8CEC-FFB249DB2100}" type="slidenum">
              <a:rPr lang="en-US" smtClean="0"/>
              <a:pPr/>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010370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63723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2750393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1844816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9954639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5357421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6458494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66672728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ue Background">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4976208B-6111-490B-8CEC-FFB249DB2100}" type="slidenum">
              <a:rPr lang="en-US" smtClean="0"/>
              <a:pPr/>
              <a:t>‹#›</a:t>
            </a:fld>
            <a:endParaRPr lang="en-US" dirty="0"/>
          </a:p>
        </p:txBody>
      </p:sp>
      <p:sp>
        <p:nvSpPr>
          <p:cNvPr id="3" name="TextBox 2"/>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7025376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950828"/>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a:xfrm>
            <a:off x="4114800" y="4630109"/>
            <a:ext cx="914400" cy="230832"/>
          </a:xfrm>
        </p:spPr>
        <p:txBody>
          <a:bodyPr/>
          <a:lstStyle/>
          <a:p>
            <a:fld id="{4976208B-6111-490B-8CEC-FFB249DB2100}" type="slidenum">
              <a:rPr lang="en-US" smtClean="0"/>
              <a:pPr/>
              <a:t>‹#›</a:t>
            </a:fld>
            <a:endParaRPr lang="en-US" dirty="0"/>
          </a:p>
        </p:txBody>
      </p:sp>
      <p:sp>
        <p:nvSpPr>
          <p:cNvPr id="3" name="Rectangle 2">
            <a:extLst>
              <a:ext uri="{FF2B5EF4-FFF2-40B4-BE49-F238E27FC236}">
                <a16:creationId xmlns:a16="http://schemas.microsoft.com/office/drawing/2014/main" id="{5C3B1E49-C811-4362-BE53-321550F959EA}"/>
              </a:ext>
            </a:extLst>
          </p:cNvPr>
          <p:cNvSpPr/>
          <p:nvPr userDrawn="1"/>
        </p:nvSpPr>
        <p:spPr>
          <a:xfrm>
            <a:off x="3187581" y="4897369"/>
            <a:ext cx="2768837" cy="19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Tree>
    <p:extLst>
      <p:ext uri="{BB962C8B-B14F-4D97-AF65-F5344CB8AC3E}">
        <p14:creationId xmlns:p14="http://schemas.microsoft.com/office/powerpoint/2010/main" val="130826127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4" name="Content Placeholder 2"/>
          <p:cNvSpPr>
            <a:spLocks noGrp="1"/>
          </p:cNvSpPr>
          <p:nvPr>
            <p:ph sz="quarter" idx="11" hasCustomPrompt="1"/>
          </p:nvPr>
        </p:nvSpPr>
        <p:spPr>
          <a:xfrm>
            <a:off x="626364" y="1014984"/>
            <a:ext cx="7891272" cy="3639312"/>
          </a:xfrm>
        </p:spPr>
        <p:txBody>
          <a:bodyPr wrap="square" anchor="t" anchorCtr="0">
            <a:normAutofit/>
          </a:bodyPr>
          <a:lstStyle>
            <a:lvl1pPr>
              <a:defRPr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3"/>
          <p:cNvSpPr>
            <a:spLocks noGrp="1"/>
          </p:cNvSpPr>
          <p:nvPr>
            <p:ph type="sldNum" sz="quarter" idx="13"/>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2596388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1458049" y="640080"/>
            <a:ext cx="7068312" cy="274320"/>
          </a:xfrm>
        </p:spPr>
        <p:txBody>
          <a:bodyPr wrap="square" anchor="ctr">
            <a:noAutofit/>
          </a:bodyPr>
          <a:lstStyle>
            <a:lvl1pPr marL="0" indent="0" algn="l">
              <a:lnSpc>
                <a:spcPct val="100000"/>
              </a:lnSpc>
              <a:spcBef>
                <a:spcPts val="0"/>
              </a:spcBef>
              <a:buFont typeface="Arial" pitchFamily="34" charset="0"/>
              <a:buNone/>
              <a:defRPr sz="2200" b="0" cap="none" baseline="0">
                <a:solidFill>
                  <a:srgbClr val="19BBB7"/>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4984"/>
            <a:ext cx="7891272" cy="3639312"/>
          </a:xfrm>
        </p:spPr>
        <p:txBody>
          <a:bodyPr wrap="square" anchor="t" anchorCtr="0">
            <a:normAutofit/>
          </a:bodyPr>
          <a:lstStyle>
            <a:lvl1pPr>
              <a:buClr>
                <a:srgbClr val="19BBB7"/>
              </a:buClr>
              <a:defRPr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5"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361376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7560" y="192024"/>
            <a:ext cx="7068312" cy="457200"/>
          </a:xfrm>
        </p:spPr>
        <p:txBody>
          <a:bodyPr anchor="ctr" anchorCtr="0">
            <a:noAutofit/>
          </a:bodyPr>
          <a:lstStyle>
            <a:lvl1pPr algn="l">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02870495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 Two Conten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447560" y="192024"/>
            <a:ext cx="7068312" cy="457200"/>
          </a:xfrm>
        </p:spPr>
        <p:txBody>
          <a:bodyPr>
            <a:noAutofit/>
          </a:bodyPr>
          <a:lstStyle>
            <a:lvl1pPr algn="l">
              <a:defRPr baseline="0">
                <a:solidFill>
                  <a:schemeClr val="tx2"/>
                </a:solidFill>
              </a:defRPr>
            </a:lvl1pPr>
          </a:lstStyle>
          <a:p>
            <a:r>
              <a:rPr lang="en-US" dirty="0"/>
              <a:t>Click to Edit Title</a:t>
            </a:r>
          </a:p>
        </p:txBody>
      </p:sp>
      <p:sp>
        <p:nvSpPr>
          <p:cNvPr id="6" name="Content Placeholder 2"/>
          <p:cNvSpPr>
            <a:spLocks noGrp="1"/>
          </p:cNvSpPr>
          <p:nvPr>
            <p:ph sz="quarter" idx="4" hasCustomPrompt="1"/>
          </p:nvPr>
        </p:nvSpPr>
        <p:spPr>
          <a:xfrm>
            <a:off x="627641" y="1014984"/>
            <a:ext cx="3886200" cy="3639312"/>
          </a:xfrm>
        </p:spPr>
        <p:txBody>
          <a:bodyPr wrap="square" anchor="t" anchorCtr="0">
            <a:normAutofit/>
          </a:bodyPr>
          <a:lstStyle>
            <a:lvl1pPr>
              <a:buClr>
                <a:srgbClr val="19BBB7"/>
              </a:buClr>
              <a:defRPr sz="2000" baseline="0">
                <a:solidFill>
                  <a:schemeClr val="tx2"/>
                </a:solidFill>
                <a:latin typeface="+mn-lt"/>
              </a:defRPr>
            </a:lvl1pPr>
            <a:lvl2pPr>
              <a:buClr>
                <a:srgbClr val="19BBB7"/>
              </a:buClr>
              <a:defRPr sz="1800" baseline="0">
                <a:latin typeface="+mn-lt"/>
              </a:defRPr>
            </a:lvl2pPr>
            <a:lvl3pPr>
              <a:buClr>
                <a:srgbClr val="19BBB7"/>
              </a:buClr>
              <a:defRPr sz="1400" baseline="0">
                <a:latin typeface="+mn-lt"/>
              </a:defRPr>
            </a:lvl3pPr>
            <a:lvl4pPr>
              <a:buClr>
                <a:srgbClr val="19BBB7"/>
              </a:buClr>
              <a:defRPr sz="1200" baseline="0">
                <a:latin typeface="+mj-lt"/>
              </a:defRPr>
            </a:lvl4pPr>
            <a:lvl5pPr>
              <a:buClr>
                <a:srgbClr val="19BBB7"/>
              </a:buCl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3"/>
          <p:cNvSpPr>
            <a:spLocks noGrp="1"/>
          </p:cNvSpPr>
          <p:nvPr>
            <p:ph sz="quarter" idx="15" hasCustomPrompt="1"/>
          </p:nvPr>
        </p:nvSpPr>
        <p:spPr>
          <a:xfrm>
            <a:off x="4633882" y="1014984"/>
            <a:ext cx="3886200" cy="3639312"/>
          </a:xfrm>
        </p:spPr>
        <p:txBody>
          <a:bodyPr wrap="square">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4"/>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910549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014984"/>
            <a:ext cx="3127248" cy="369332"/>
          </a:xfrm>
        </p:spPr>
        <p:txBody>
          <a:bodyPr lIns="91440" rIns="91440" anchor="t" anchorCtr="0">
            <a:spAutoFit/>
          </a:bodyPr>
          <a:lstStyle>
            <a:lvl1pPr algn="ctr" defTabSz="182880">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60"/>
            <a:ext cx="6016752" cy="4507140"/>
          </a:xfrm>
        </p:spPr>
        <p:txBody>
          <a:bodyPr vert="horz" lIns="274320" tIns="45720" rIns="457200" bIns="91440" rtlCol="0" anchor="t" anchorCtr="0">
            <a:normAutofit/>
          </a:bodyPr>
          <a:lstStyle>
            <a:lvl1pPr>
              <a:defRPr lang="en-US" dirty="0" smtClean="0">
                <a:solidFill>
                  <a:schemeClr val="tx2"/>
                </a:solidFill>
                <a:latin typeface="+mn-lt"/>
              </a:defRPr>
            </a:lvl1pPr>
            <a:lvl2pPr>
              <a:defRPr lang="en-US" dirty="0" smtClean="0">
                <a:latin typeface="+mn-lt"/>
              </a:defRPr>
            </a:lvl2pPr>
            <a:lvl3pPr>
              <a:defRPr lang="en-US" dirty="0" smtClean="0">
                <a:latin typeface="+mn-lt"/>
              </a:defRPr>
            </a:lvl3pPr>
            <a:lvl4pPr>
              <a:defRPr lang="en-US" dirty="0" smtClean="0"/>
            </a:lvl4pPr>
            <a:lvl5pPr>
              <a:defRPr lang="en-US" dirty="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1489933"/>
            <a:ext cx="2304288" cy="615553"/>
          </a:xfrm>
        </p:spPr>
        <p:txBody>
          <a:bodyPr wrap="square" anchor="t" anchorCtr="0">
            <a:sp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6"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
        <p:nvSpPr>
          <p:cNvPr id="7" name="TextBox 6"/>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818" y="133531"/>
            <a:ext cx="914366" cy="634977"/>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238150547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4142"/>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rgbClr val="19BBB7"/>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1232"/>
            <a:ext cx="6016752" cy="4216330"/>
          </a:xfrm>
        </p:spPr>
        <p:txBody>
          <a:bodyPr wrap="square" lIns="365760" rIns="274320" bIns="91440" anchor="t" anchorCtr="0">
            <a:normAutofit/>
          </a:bodyPr>
          <a:lstStyle>
            <a:lvl1pPr>
              <a:buClr>
                <a:srgbClr val="19BBB7"/>
              </a:buClr>
              <a:defRPr sz="2000" baseline="0">
                <a:solidFill>
                  <a:schemeClr val="tx2"/>
                </a:solidFill>
                <a:latin typeface="+mn-lt"/>
              </a:defRPr>
            </a:lvl1pPr>
            <a:lvl2pPr>
              <a:buClr>
                <a:srgbClr val="19BBB7"/>
              </a:buClr>
              <a:defRPr baseline="0">
                <a:latin typeface="+mn-lt"/>
              </a:defRPr>
            </a:lvl2pPr>
            <a:lvl3pPr>
              <a:buClr>
                <a:srgbClr val="19BBB7"/>
              </a:buClr>
              <a:defRPr baseline="0">
                <a:latin typeface="+mn-lt"/>
              </a:defRPr>
            </a:lvl3pPr>
            <a:lvl4pPr>
              <a:buClr>
                <a:srgbClr val="19BBB7"/>
              </a:buClr>
              <a:defRPr baseline="0">
                <a:latin typeface="+mj-lt"/>
              </a:defRPr>
            </a:lvl4pPr>
            <a:lvl5pPr>
              <a:buClr>
                <a:srgbClr val="19BBB7"/>
              </a:buCl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1014984"/>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1489933"/>
            <a:ext cx="2304288" cy="3154680"/>
          </a:xfrm>
        </p:spPr>
        <p:txBody>
          <a:bodyPr wrap="square" anchor="t" anchorCtr="0">
            <a:sp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sp>
        <p:nvSpPr>
          <p:cNvPr id="9" name="TextBox 7"/>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3"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7164" y="141049"/>
            <a:ext cx="914366" cy="634977"/>
          </a:xfrm>
          <a:prstGeom prst="rect">
            <a:avLst/>
          </a:prstGeom>
        </p:spPr>
      </p:pic>
      <p:pic>
        <p:nvPicPr>
          <p:cNvPr id="12"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1453870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AS Viya Teal Section">
    <p:bg>
      <p:bgPr>
        <a:gradFill>
          <a:gsLst>
            <a:gs pos="0">
              <a:srgbClr val="19BBB7"/>
            </a:gs>
            <a:gs pos="100000">
              <a:srgbClr val="0072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6"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br>
            <a:r>
              <a:rPr kumimoji="0" lang="en-US" sz="500" b="0" i="0" u="none" strike="noStrike" kern="300" cap="none" spc="50" normalizeH="0" baseline="0" noProof="0" dirty="0">
                <a:ln>
                  <a:noFill/>
                </a:ln>
                <a:solidFill>
                  <a:srgbClr val="00C3D2"/>
                </a:solidFill>
                <a:effectLst/>
                <a:uLnTx/>
                <a:uFillTx/>
                <a:latin typeface="+mn-lt"/>
                <a:ea typeface="Calibri" charset="0"/>
                <a:cs typeface="Arial" panose="020B0604020202020204" pitchFamily="34" charset="0"/>
              </a:rPr>
              <a:t>Copyright © SAS Institute Inc. All rights reserved.</a:t>
            </a:r>
          </a:p>
        </p:txBody>
      </p:sp>
      <p:pic>
        <p:nvPicPr>
          <p:cNvPr id="3"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4782" y="338735"/>
            <a:ext cx="1714437" cy="393686"/>
          </a:xfrm>
          <a:prstGeom prst="rect">
            <a:avLst/>
          </a:prstGeom>
        </p:spPr>
      </p:pic>
      <p:pic>
        <p:nvPicPr>
          <p:cNvPr id="11"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408435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AS Viya Blank">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90743159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71873030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ctr"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a:xfrm>
            <a:off x="4114800" y="4684628"/>
            <a:ext cx="914400" cy="230832"/>
          </a:xfrm>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9183242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8590694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defRPr sz="2000" baseline="0">
                <a:solidFill>
                  <a:schemeClr val="tx2"/>
                </a:solidFill>
                <a:latin typeface="+mn-lt"/>
              </a:defRPr>
            </a:lvl1pPr>
            <a:lvl2pPr>
              <a:defRPr sz="1800" baseline="0">
                <a:latin typeface="+mn-lt"/>
              </a:defRPr>
            </a:lvl2pPr>
            <a:lvl3pPr>
              <a:defRPr sz="1400" baseline="0">
                <a:latin typeface="+mn-lt"/>
              </a:defRPr>
            </a:lvl3pPr>
            <a:lvl4pPr>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wrap="square">
            <a:normAutofit/>
          </a:bodyPr>
          <a:lstStyle>
            <a:lvl1pPr>
              <a:defRPr sz="2000" baseline="0">
                <a:solidFill>
                  <a:schemeClr val="tx2"/>
                </a:solidFill>
                <a:latin typeface="+mn-lt"/>
              </a:defRPr>
            </a:lvl1pPr>
            <a:lvl2pPr>
              <a:defRPr baseline="0">
                <a:latin typeface="+mn-lt"/>
              </a:defRPr>
            </a:lvl2pPr>
            <a:lvl3pPr>
              <a:defRPr baseline="0">
                <a:latin typeface="+mn-lt"/>
              </a:defRPr>
            </a:lvl3pPr>
            <a:lvl4pPr>
              <a:defRPr baseline="0">
                <a:latin typeface="+mj-lt"/>
              </a:defRPr>
            </a:lvl4pPr>
            <a:lvl5pPr>
              <a:defRPr baseline="0">
                <a:latin typeface="+mj-lt"/>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25941315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014984"/>
            <a:ext cx="3886200" cy="3639312"/>
          </a:xfrm>
        </p:spPr>
        <p:txBody>
          <a:bodyPr wrap="square" anchor="t" anchorCtr="0">
            <a:normAutofit/>
          </a:bodyPr>
          <a:lstStyle>
            <a:lvl1pPr>
              <a:buClr>
                <a:schemeClr val="bg1"/>
              </a:buClr>
              <a:buSzPct val="80000"/>
              <a:defRPr sz="2000" baseline="0">
                <a:solidFill>
                  <a:schemeClr val="bg1"/>
                </a:solidFill>
                <a:latin typeface="+mn-lt"/>
              </a:defRPr>
            </a:lvl1pPr>
            <a:lvl2pPr>
              <a:buClr>
                <a:schemeClr val="bg1"/>
              </a:buClr>
              <a:buSzPct val="80000"/>
              <a:defRPr sz="1800" baseline="0">
                <a:solidFill>
                  <a:schemeClr val="bg1"/>
                </a:solidFill>
                <a:latin typeface="+mn-lt"/>
              </a:defRPr>
            </a:lvl2pPr>
            <a:lvl3pPr>
              <a:buClr>
                <a:schemeClr val="bg1"/>
              </a:buClr>
              <a:buSzPct val="100000"/>
              <a:defRPr sz="1400" baseline="0">
                <a:solidFill>
                  <a:schemeClr val="bg1"/>
                </a:solidFill>
                <a:latin typeface="+mn-lt"/>
              </a:defRPr>
            </a:lvl3pPr>
            <a:lvl4pPr>
              <a:buClr>
                <a:schemeClr val="bg1"/>
              </a:buClr>
              <a:buSzPct val="100000"/>
              <a:defRPr sz="1200" baseline="0">
                <a:solidFill>
                  <a:schemeClr val="bg1"/>
                </a:solidFill>
                <a:latin typeface="+mj-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a:t>
            </a:r>
          </a:p>
          <a:p>
            <a:pPr lvl="1"/>
            <a:r>
              <a:rPr lang="en-US" dirty="0"/>
              <a:t>Second level</a:t>
            </a:r>
          </a:p>
          <a:p>
            <a:pPr lvl="2"/>
            <a:r>
              <a:rPr lang="en-US" dirty="0"/>
              <a:t>Third level</a:t>
            </a:r>
          </a:p>
        </p:txBody>
      </p:sp>
      <p:sp>
        <p:nvSpPr>
          <p:cNvPr id="7" name="Content Placeholder 4"/>
          <p:cNvSpPr>
            <a:spLocks noGrp="1"/>
          </p:cNvSpPr>
          <p:nvPr>
            <p:ph sz="quarter" idx="15" hasCustomPrompt="1"/>
          </p:nvPr>
        </p:nvSpPr>
        <p:spPr>
          <a:xfrm>
            <a:off x="4634121" y="1014984"/>
            <a:ext cx="3886200" cy="3639312"/>
          </a:xfrm>
        </p:spPr>
        <p:txBody>
          <a:bodyPr vert="horz" wrap="square" lIns="91440" tIns="45720" rIns="91440" bIns="45720" rtlCol="0" anchor="t" anchorCtr="0">
            <a:normAutofit/>
          </a:bodyPr>
          <a:lstStyle>
            <a:lvl1pPr>
              <a:buClr>
                <a:schemeClr val="bg1"/>
              </a:buClr>
              <a:defRPr lang="en-US" dirty="0" smtClean="0">
                <a:solidFill>
                  <a:schemeClr val="bg1"/>
                </a:solidFill>
              </a:defRPr>
            </a:lvl1pPr>
            <a:lvl2pPr marL="182880" indent="-182880" defTabSz="365760">
              <a:lnSpc>
                <a:spcPct val="85000"/>
              </a:lnSpc>
              <a:spcBef>
                <a:spcPts val="8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ct val="85000"/>
              </a:lnSpc>
              <a:spcBef>
                <a:spcPts val="8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ct val="85000"/>
              </a:lnSpc>
              <a:spcBef>
                <a:spcPts val="800"/>
              </a:spcBef>
              <a:buClr>
                <a:schemeClr val="bg1"/>
              </a:buClr>
              <a:defRPr lang="en-US" sz="14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1"/>
            <a:r>
              <a:rPr lang="en-US" dirty="0"/>
              <a:t>Click to add text or click an icon to add other content types.</a:t>
            </a:r>
          </a:p>
          <a:p>
            <a:pPr lvl="2"/>
            <a:r>
              <a:rPr lang="en-US" dirty="0"/>
              <a:t>Second level</a:t>
            </a:r>
          </a:p>
          <a:p>
            <a:pPr lvl="3"/>
            <a:r>
              <a:rPr lang="en-US" dirty="0"/>
              <a:t>Third level</a:t>
            </a:r>
          </a:p>
        </p:txBody>
      </p:sp>
      <p:sp>
        <p:nvSpPr>
          <p:cNvPr id="4" name="Slide Number Placeholder 5"/>
          <p:cNvSpPr>
            <a:spLocks noGrp="1"/>
          </p:cNvSpPr>
          <p:nvPr>
            <p:ph type="sldNum" sz="quarter" idx="17"/>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08475987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91440" rIns="91440" anchor="t" anchorCtr="0">
            <a:sp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274320" rIns="274320" anchor="ctr"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274320" tIns="45720" rIns="457200" bIns="91440" rtlCol="0" anchor="t" anchorCtr="0">
            <a:normAutofit/>
          </a:bodyPr>
          <a:lstStyle>
            <a:lvl1pPr>
              <a:defRPr lang="en-US" dirty="0" smtClean="0"/>
            </a:lvl1pPr>
            <a:lvl2pPr>
              <a:defRPr lang="en-US" dirty="0" smtClean="0"/>
            </a:lvl2pPr>
            <a:lvl3pPr>
              <a:defRPr lang="en-US" dirty="0" smtClean="0"/>
            </a:lvl3pPr>
          </a:lstStyle>
          <a:p>
            <a:pPr lvl="0"/>
            <a:r>
              <a:rPr lang="en-US" dirty="0"/>
              <a:t>Click to add text or click an icon to add other content types.</a:t>
            </a:r>
          </a:p>
          <a:p>
            <a:pPr lvl="1"/>
            <a:r>
              <a:rPr lang="en-US" dirty="0"/>
              <a:t>Second level</a:t>
            </a:r>
          </a:p>
          <a:p>
            <a:pPr lvl="2"/>
            <a:r>
              <a:rPr lang="en-US" dirty="0"/>
              <a:t>Third level</a:t>
            </a:r>
          </a:p>
        </p:txBody>
      </p:sp>
      <p:sp>
        <p:nvSpPr>
          <p:cNvPr id="12" name="Text Placeholder 4"/>
          <p:cNvSpPr>
            <a:spLocks noGrp="1"/>
          </p:cNvSpPr>
          <p:nvPr>
            <p:ph type="body" sz="quarter" idx="13" hasCustomPrompt="1"/>
          </p:nvPr>
        </p:nvSpPr>
        <p:spPr>
          <a:xfrm>
            <a:off x="411480" y="996694"/>
            <a:ext cx="2304288" cy="3154680"/>
          </a:xfrm>
        </p:spPr>
        <p:txBody>
          <a:bodyPr wrap="square" anchor="t" anchorCtr="0">
            <a:spAutoFit/>
          </a:bodyPr>
          <a:lstStyle>
            <a:lvl1pPr marL="0" indent="-182880" algn="l">
              <a:buFont typeface="Arial" pitchFamily="34" charset="0"/>
              <a:buNone/>
              <a:defRPr sz="2000" b="0" cap="none" baseline="0">
                <a:solidFill>
                  <a:schemeClr val="bg1"/>
                </a:solidFill>
                <a:effectLst/>
                <a:latin typeface="+mj-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410507958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182880" rIns="182880" anchor="b"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365760" rIns="274320" bIns="91440" anchor="t" anchorCtr="0">
            <a:norm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sp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615553"/>
          </a:xfrm>
        </p:spPr>
        <p:txBody>
          <a:bodyPr wrap="square" anchor="t" anchorCtr="0">
            <a:spAutoFit/>
          </a:bodyPr>
          <a:lstStyle>
            <a:lvl1pPr marL="0" indent="-182880" algn="l">
              <a:buFont typeface="Arial" pitchFamily="34" charset="0"/>
              <a:buNone/>
              <a:defRPr sz="2000" b="0" cap="none" baseline="0">
                <a:solidFill>
                  <a:schemeClr val="bg1"/>
                </a:solidFill>
                <a:latin typeface="+mj-lt"/>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4976208B-6111-490B-8CEC-FFB249DB2100}" type="slidenum">
              <a:rPr lang="en-US" smtClean="0"/>
              <a:pPr/>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1010590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png"/><Relationship Id="rId5" Type="http://schemas.openxmlformats.org/officeDocument/2006/relationships/slideLayout" Target="../slideLayouts/slideLayout24.xml"/><Relationship Id="rId10" Type="http://schemas.openxmlformats.org/officeDocument/2006/relationships/image" Target="../media/image12.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626364" y="192024"/>
            <a:ext cx="7891272" cy="457200"/>
          </a:xfrm>
          <a:prstGeom prst="rect">
            <a:avLst/>
          </a:prstGeom>
        </p:spPr>
        <p:txBody>
          <a:bodyPr vert="horz" wrap="square" lIns="91440" tIns="45720" rIns="91440" bIns="45720" rtlCol="0" anchor="ctr"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684628"/>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524744438"/>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64" r:id="rId3"/>
    <p:sldLayoutId id="2147483928" r:id="rId4"/>
    <p:sldLayoutId id="2147483929" r:id="rId5"/>
    <p:sldLayoutId id="2147483930" r:id="rId6"/>
    <p:sldLayoutId id="2147483931" r:id="rId7"/>
    <p:sldLayoutId id="2147483932" r:id="rId8"/>
    <p:sldLayoutId id="2147483933" r:id="rId9"/>
    <p:sldLayoutId id="2147483962" r:id="rId10"/>
    <p:sldLayoutId id="2147483936" r:id="rId11"/>
    <p:sldLayoutId id="2147483937" r:id="rId12"/>
    <p:sldLayoutId id="2147483938" r:id="rId13"/>
    <p:sldLayoutId id="2147483939" r:id="rId14"/>
    <p:sldLayoutId id="2147483940" r:id="rId15"/>
    <p:sldLayoutId id="2147483935" r:id="rId16"/>
    <p:sldLayoutId id="2147483941" r:id="rId17"/>
    <p:sldLayoutId id="2147483963" r:id="rId18"/>
    <p:sldLayoutId id="2147483942" r:id="rId19"/>
  </p:sldLayoutIdLst>
  <p:transition>
    <p:fade/>
  </p:transition>
  <p:hf sldNum="0" hdr="0" ftr="0" dt="0"/>
  <p:txStyles>
    <p:titleStyle>
      <a:lvl1pPr algn="ctr"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spcAft>
          <a:spcPts val="0"/>
        </a:spcAft>
        <a:buClr>
          <a:schemeClr val="accent1"/>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spcAft>
          <a:spcPts val="0"/>
        </a:spcAft>
        <a:buClr>
          <a:schemeClr val="tx1">
            <a:lumMod val="65000"/>
            <a:lumOff val="35000"/>
          </a:schemeClr>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spcAft>
          <a:spcPts val="0"/>
        </a:spcAft>
        <a:buClr>
          <a:schemeClr val="tx1">
            <a:lumMod val="65000"/>
            <a:lumOff val="35000"/>
          </a:schemeClr>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1447560" y="192024"/>
            <a:ext cx="7068312" cy="457200"/>
          </a:xfrm>
          <a:prstGeom prst="rect">
            <a:avLst/>
          </a:prstGeom>
        </p:spPr>
        <p:txBody>
          <a:bodyPr vert="horz" wrap="square" lIns="91440" tIns="45720" rIns="91440" bIns="45720" rtlCol="0" anchor="ctr" anchorCtr="0">
            <a:noAutofit/>
          </a:bodyPr>
          <a:lstStyle/>
          <a:p>
            <a:pPr lvl="0"/>
            <a:r>
              <a:rPr lang="en-US" dirty="0"/>
              <a:t>Click to edit Master title style</a:t>
            </a:r>
          </a:p>
        </p:txBody>
      </p:sp>
      <p:sp>
        <p:nvSpPr>
          <p:cNvPr id="3" name="Text Placeholder 2"/>
          <p:cNvSpPr>
            <a:spLocks noGrp="1"/>
          </p:cNvSpPr>
          <p:nvPr>
            <p:ph type="body" idx="1"/>
          </p:nvPr>
        </p:nvSpPr>
        <p:spPr>
          <a:xfrm>
            <a:off x="626364" y="1014984"/>
            <a:ext cx="7891272" cy="3639312"/>
          </a:xfrm>
          <a:prstGeom prst="rect">
            <a:avLst/>
          </a:prstGeom>
        </p:spPr>
        <p:txBody>
          <a:bodyPr vert="horz" lIns="91440" tIns="45720" rIns="91440" bIns="45720" rtlCol="0" anchor="t" anchorCtr="0">
            <a:normAutofit/>
          </a:bodyPr>
          <a:lstStyle/>
          <a:p>
            <a:pPr lvl="0"/>
            <a:r>
              <a:rPr lang="en-US" dirty="0"/>
              <a:t>Click to add text or click an icon to add other content types.	</a:t>
            </a:r>
          </a:p>
          <a:p>
            <a:pPr lvl="1"/>
            <a:r>
              <a:rPr lang="en-US" dirty="0"/>
              <a:t>Second level</a:t>
            </a:r>
          </a:p>
          <a:p>
            <a:pPr lvl="2"/>
            <a:r>
              <a:rPr lang="en-US" dirty="0"/>
              <a:t>Third level</a:t>
            </a:r>
          </a:p>
        </p:txBody>
      </p:sp>
      <p:sp>
        <p:nvSpPr>
          <p:cNvPr id="4" name="Slide Number Placeholder 3"/>
          <p:cNvSpPr>
            <a:spLocks noGrp="1"/>
          </p:cNvSpPr>
          <p:nvPr>
            <p:ph type="sldNum" sz="quarter" idx="4"/>
          </p:nvPr>
        </p:nvSpPr>
        <p:spPr>
          <a:xfrm>
            <a:off x="4114800" y="4684628"/>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defRPr>
            </a:lvl1pPr>
          </a:lstStyle>
          <a:p>
            <a:fld id="{4976208B-6111-490B-8CEC-FFB249DB2100}" type="slidenum">
              <a:rPr lang="en-US" smtClean="0"/>
              <a:pPr/>
              <a:t>‹#›</a:t>
            </a:fld>
            <a:endParaRPr lang="en-US" dirty="0"/>
          </a:p>
        </p:txBody>
      </p:sp>
      <p:sp>
        <p:nvSpPr>
          <p:cNvPr id="8" name="TextBox 4"/>
          <p:cNvSpPr txBox="1"/>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Company Confidential – For Internal Use Only</a:t>
            </a:r>
            <a:b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b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78497" y="135169"/>
            <a:ext cx="914366" cy="634977"/>
          </a:xfrm>
          <a:prstGeom prst="rect">
            <a:avLst/>
          </a:prstGeom>
        </p:spPr>
      </p:pic>
      <p:pic>
        <p:nvPicPr>
          <p:cNvPr id="11"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411716" y="4749137"/>
            <a:ext cx="558779" cy="253991"/>
          </a:xfrm>
          <a:prstGeom prst="rect">
            <a:avLst/>
          </a:prstGeom>
        </p:spPr>
      </p:pic>
    </p:spTree>
    <p:extLst>
      <p:ext uri="{BB962C8B-B14F-4D97-AF65-F5344CB8AC3E}">
        <p14:creationId xmlns:p14="http://schemas.microsoft.com/office/powerpoint/2010/main" val="1737813842"/>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Lst>
  <p:transition>
    <p:fade/>
  </p:transition>
  <p:hf sldNum="0" hdr="0" ftr="0" dt="0"/>
  <p:txStyles>
    <p:titleStyle>
      <a:lvl1pPr algn="l" defTabSz="182880" rtl="0" eaLnBrk="1" latinLnBrk="0" hangingPunct="1">
        <a:spcBef>
          <a:spcPct val="0"/>
        </a:spcBef>
        <a:buNone/>
        <a:defRPr lang="en-US" sz="2800" kern="1200" cap="none" baseline="0" dirty="0">
          <a:solidFill>
            <a:schemeClr val="tx2"/>
          </a:solidFill>
          <a:latin typeface="+mj-lt"/>
          <a:ea typeface="+mj-ea"/>
          <a:cs typeface="+mj-cs"/>
        </a:defRPr>
      </a:lvl1pPr>
    </p:titleStyle>
    <p:bodyStyle>
      <a:lvl1pPr marL="182880" indent="-182880" algn="l" defTabSz="365760" rtl="0" eaLnBrk="1" latinLnBrk="0" hangingPunct="1">
        <a:lnSpc>
          <a:spcPct val="85000"/>
        </a:lnSpc>
        <a:spcBef>
          <a:spcPts val="800"/>
        </a:spcBef>
        <a:buClr>
          <a:srgbClr val="19BBB7"/>
        </a:buClr>
        <a:buSzPct val="80000"/>
        <a:buFont typeface="Arial" pitchFamily="34" charset="0"/>
        <a:buChar char="•"/>
        <a:defRPr sz="2000" b="0" kern="1200" cap="none" baseline="0">
          <a:solidFill>
            <a:schemeClr val="tx2"/>
          </a:solidFill>
          <a:latin typeface="+mn-lt"/>
          <a:ea typeface="+mn-ea"/>
          <a:cs typeface="+mn-cs"/>
        </a:defRPr>
      </a:lvl1pPr>
      <a:lvl2pPr marL="365760" indent="-182880" algn="l" defTabSz="365760" rtl="0" eaLnBrk="1" latinLnBrk="0" hangingPunct="1">
        <a:lnSpc>
          <a:spcPct val="85000"/>
        </a:lnSpc>
        <a:spcBef>
          <a:spcPts val="800"/>
        </a:spcBef>
        <a:buClr>
          <a:srgbClr val="19BBB7"/>
        </a:buClr>
        <a:buSzPct val="80000"/>
        <a:buFont typeface="Arial" pitchFamily="34" charset="0"/>
        <a:buChar char="•"/>
        <a:tabLst/>
        <a:defRPr sz="1800" kern="1200" baseline="0">
          <a:solidFill>
            <a:schemeClr val="tx1">
              <a:lumMod val="65000"/>
              <a:lumOff val="35000"/>
            </a:schemeClr>
          </a:solidFill>
          <a:latin typeface="+mn-lt"/>
          <a:ea typeface="+mn-ea"/>
          <a:cs typeface="+mn-cs"/>
        </a:defRPr>
      </a:lvl2pPr>
      <a:lvl3pPr marL="548640" indent="-182880" algn="l" defTabSz="365760" rtl="0" eaLnBrk="1" latinLnBrk="0" hangingPunct="1">
        <a:lnSpc>
          <a:spcPct val="85000"/>
        </a:lnSpc>
        <a:spcBef>
          <a:spcPts val="800"/>
        </a:spcBef>
        <a:buClr>
          <a:srgbClr val="19BBB7"/>
        </a:buClr>
        <a:buSzPct val="100000"/>
        <a:buFont typeface="Calibri" panose="020F0502020204030204" pitchFamily="34" charset="0"/>
        <a:buChar char="-"/>
        <a:defRPr sz="1400" kern="1200" baseline="0">
          <a:solidFill>
            <a:schemeClr val="tx1">
              <a:lumMod val="65000"/>
              <a:lumOff val="35000"/>
            </a:schemeClr>
          </a:solidFill>
          <a:latin typeface="+mn-lt"/>
          <a:ea typeface="+mn-ea"/>
          <a:cs typeface="+mn-cs"/>
        </a:defRPr>
      </a:lvl3pPr>
      <a:lvl4pPr marL="73152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200" kern="1200" baseline="0">
          <a:solidFill>
            <a:schemeClr val="tx1">
              <a:lumMod val="65000"/>
              <a:lumOff val="35000"/>
            </a:schemeClr>
          </a:solidFill>
          <a:latin typeface="+mn-lt"/>
          <a:ea typeface="+mn-ea"/>
          <a:cs typeface="+mn-cs"/>
        </a:defRPr>
      </a:lvl4pPr>
      <a:lvl5pPr marL="914400" indent="-182880" algn="l" defTabSz="365760" rtl="0" eaLnBrk="1" latinLnBrk="0" hangingPunct="1">
        <a:lnSpc>
          <a:spcPct val="120000"/>
        </a:lnSpc>
        <a:spcBef>
          <a:spcPts val="0"/>
        </a:spcBef>
        <a:buClr>
          <a:srgbClr val="19BBB7"/>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0874-CCB1-DD40-8CD1-2FB1AEAB89F7}"/>
              </a:ext>
            </a:extLst>
          </p:cNvPr>
          <p:cNvSpPr>
            <a:spLocks noGrp="1"/>
          </p:cNvSpPr>
          <p:nvPr>
            <p:ph type="title"/>
          </p:nvPr>
        </p:nvSpPr>
        <p:spPr>
          <a:xfrm>
            <a:off x="1152144" y="1306606"/>
            <a:ext cx="6611112" cy="1077218"/>
          </a:xfrm>
        </p:spPr>
        <p:txBody>
          <a:bodyPr/>
          <a:lstStyle/>
          <a:p>
            <a:r>
              <a:rPr lang="en-US" dirty="0"/>
              <a:t>ESP High Availability </a:t>
            </a:r>
            <a:r>
              <a:rPr lang="en-US"/>
              <a:t>using Kafka on Viya 4</a:t>
            </a:r>
            <a:endParaRPr lang="en-US" dirty="0"/>
          </a:p>
        </p:txBody>
      </p:sp>
      <p:sp>
        <p:nvSpPr>
          <p:cNvPr id="3" name="Text Placeholder 2">
            <a:extLst>
              <a:ext uri="{FF2B5EF4-FFF2-40B4-BE49-F238E27FC236}">
                <a16:creationId xmlns:a16="http://schemas.microsoft.com/office/drawing/2014/main" id="{8AEA45B0-9960-7E46-ABE8-8A4BF8B37E40}"/>
              </a:ext>
            </a:extLst>
          </p:cNvPr>
          <p:cNvSpPr>
            <a:spLocks noGrp="1"/>
          </p:cNvSpPr>
          <p:nvPr>
            <p:ph type="body" sz="quarter" idx="13"/>
          </p:nvPr>
        </p:nvSpPr>
        <p:spPr/>
        <p:txBody>
          <a:bodyPr/>
          <a:lstStyle/>
          <a:p>
            <a:r>
              <a:rPr lang="en-US" dirty="0"/>
              <a:t>Implementing 1 + N failover</a:t>
            </a:r>
          </a:p>
        </p:txBody>
      </p:sp>
      <p:sp>
        <p:nvSpPr>
          <p:cNvPr id="4" name="TextBox 3">
            <a:extLst>
              <a:ext uri="{FF2B5EF4-FFF2-40B4-BE49-F238E27FC236}">
                <a16:creationId xmlns:a16="http://schemas.microsoft.com/office/drawing/2014/main" id="{7B8291AC-AD07-4944-AF0B-D22534E84358}"/>
              </a:ext>
            </a:extLst>
          </p:cNvPr>
          <p:cNvSpPr txBox="1"/>
          <p:nvPr/>
        </p:nvSpPr>
        <p:spPr>
          <a:xfrm>
            <a:off x="1256232" y="3956703"/>
            <a:ext cx="1249316" cy="369332"/>
          </a:xfrm>
          <a:prstGeom prst="rect">
            <a:avLst/>
          </a:prstGeom>
          <a:noFill/>
        </p:spPr>
        <p:txBody>
          <a:bodyPr wrap="none" rtlCol="0">
            <a:spAutoFit/>
          </a:bodyPr>
          <a:lstStyle/>
          <a:p>
            <a:r>
              <a:rPr lang="en-US" dirty="0">
                <a:solidFill>
                  <a:schemeClr val="bg1"/>
                </a:solidFill>
              </a:rPr>
              <a:t>Tom Tuning</a:t>
            </a:r>
          </a:p>
        </p:txBody>
      </p:sp>
    </p:spTree>
    <p:extLst>
      <p:ext uri="{BB962C8B-B14F-4D97-AF65-F5344CB8AC3E}">
        <p14:creationId xmlns:p14="http://schemas.microsoft.com/office/powerpoint/2010/main" val="36849923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grpSp>
        <p:nvGrpSpPr>
          <p:cNvPr id="31" name="Group 30"/>
          <p:cNvGrpSpPr/>
          <p:nvPr/>
        </p:nvGrpSpPr>
        <p:grpSpPr>
          <a:xfrm>
            <a:off x="6879619" y="1839387"/>
            <a:ext cx="1545421" cy="652377"/>
            <a:chOff x="3423823" y="1258138"/>
            <a:chExt cx="1936603" cy="745331"/>
          </a:xfrm>
        </p:grpSpPr>
        <p:sp>
          <p:nvSpPr>
            <p:cNvPr id="29" name="Rounded Rectangle 28"/>
            <p:cNvSpPr/>
            <p:nvPr/>
          </p:nvSpPr>
          <p:spPr>
            <a:xfrm>
              <a:off x="3423823" y="1258138"/>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Server X</a:t>
              </a:r>
            </a:p>
          </p:txBody>
        </p:sp>
        <p:sp>
          <p:nvSpPr>
            <p:cNvPr id="52" name="TextBox 51"/>
            <p:cNvSpPr txBox="1"/>
            <p:nvPr/>
          </p:nvSpPr>
          <p:spPr>
            <a:xfrm>
              <a:off x="3731266" y="1630804"/>
              <a:ext cx="1183061" cy="286232"/>
            </a:xfrm>
            <a:prstGeom prst="rect">
              <a:avLst/>
            </a:prstGeom>
            <a:noFill/>
          </p:spPr>
          <p:txBody>
            <a:bodyPr wrap="square" rtlCol="0">
              <a:spAutoFit/>
            </a:bodyPr>
            <a:lstStyle/>
            <a:p>
              <a:r>
                <a:rPr lang="en-US" sz="1400" b="1" i="1" dirty="0">
                  <a:solidFill>
                    <a:schemeClr val="accent6"/>
                  </a:solidFill>
                </a:rPr>
                <a:t>ACTIVE</a:t>
              </a:r>
            </a:p>
          </p:txBody>
        </p:sp>
      </p:grpSp>
      <p:sp>
        <p:nvSpPr>
          <p:cNvPr id="130" name="Right Arrow 9"/>
          <p:cNvSpPr>
            <a:spLocks noChangeAspect="1"/>
          </p:cNvSpPr>
          <p:nvPr/>
        </p:nvSpPr>
        <p:spPr>
          <a:xfrm rot="5400000">
            <a:off x="7257206" y="1115599"/>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grpSp>
        <p:nvGrpSpPr>
          <p:cNvPr id="10" name="Group 9">
            <a:extLst>
              <a:ext uri="{FF2B5EF4-FFF2-40B4-BE49-F238E27FC236}">
                <a16:creationId xmlns:a16="http://schemas.microsoft.com/office/drawing/2014/main" id="{4F01B54A-AE6A-471E-94EC-00D8ED02F957}"/>
              </a:ext>
            </a:extLst>
          </p:cNvPr>
          <p:cNvGrpSpPr/>
          <p:nvPr/>
        </p:nvGrpSpPr>
        <p:grpSpPr>
          <a:xfrm>
            <a:off x="6920275" y="2952475"/>
            <a:ext cx="1541361" cy="682541"/>
            <a:chOff x="3186673" y="1796486"/>
            <a:chExt cx="1936603" cy="745331"/>
          </a:xfrm>
        </p:grpSpPr>
        <p:sp>
          <p:nvSpPr>
            <p:cNvPr id="104" name="Rounded Rectangle 103"/>
            <p:cNvSpPr/>
            <p:nvPr/>
          </p:nvSpPr>
          <p:spPr>
            <a:xfrm>
              <a:off x="3186673" y="1796486"/>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Server Y</a:t>
              </a:r>
            </a:p>
          </p:txBody>
        </p:sp>
        <p:sp>
          <p:nvSpPr>
            <p:cNvPr id="140" name="TextBox 139"/>
            <p:cNvSpPr txBox="1"/>
            <p:nvPr/>
          </p:nvSpPr>
          <p:spPr>
            <a:xfrm>
              <a:off x="3444578" y="2190042"/>
              <a:ext cx="1286938" cy="332996"/>
            </a:xfrm>
            <a:prstGeom prst="rect">
              <a:avLst/>
            </a:prstGeom>
            <a:noFill/>
          </p:spPr>
          <p:txBody>
            <a:bodyPr wrap="square" rtlCol="0">
              <a:spAutoFit/>
            </a:bodyPr>
            <a:lstStyle/>
            <a:p>
              <a:r>
                <a:rPr lang="en-US" sz="1400" b="1" i="1" dirty="0">
                  <a:solidFill>
                    <a:schemeClr val="accent1"/>
                  </a:solidFill>
                </a:rPr>
                <a:t>STANDBY</a:t>
              </a:r>
            </a:p>
          </p:txBody>
        </p:sp>
      </p:grpSp>
      <p:sp>
        <p:nvSpPr>
          <p:cNvPr id="101" name="Right Arrow 9">
            <a:extLst>
              <a:ext uri="{FF2B5EF4-FFF2-40B4-BE49-F238E27FC236}">
                <a16:creationId xmlns:a16="http://schemas.microsoft.com/office/drawing/2014/main" id="{7B8A2ADC-91CB-4F67-8870-D8D484964EE5}"/>
              </a:ext>
            </a:extLst>
          </p:cNvPr>
          <p:cNvSpPr>
            <a:spLocks noChangeAspect="1"/>
          </p:cNvSpPr>
          <p:nvPr/>
        </p:nvSpPr>
        <p:spPr>
          <a:xfrm rot="5400000">
            <a:off x="7351156" y="3896114"/>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sp>
        <p:nvSpPr>
          <p:cNvPr id="35" name="Arrow: Curved Left 34">
            <a:extLst>
              <a:ext uri="{FF2B5EF4-FFF2-40B4-BE49-F238E27FC236}">
                <a16:creationId xmlns:a16="http://schemas.microsoft.com/office/drawing/2014/main" id="{93CC8D50-9F94-4055-A7DE-84B17CD73588}"/>
              </a:ext>
            </a:extLst>
          </p:cNvPr>
          <p:cNvSpPr/>
          <p:nvPr/>
        </p:nvSpPr>
        <p:spPr>
          <a:xfrm rot="10800000">
            <a:off x="6458620" y="2045830"/>
            <a:ext cx="399227" cy="124165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1" name="Arrow: Curved Left 110">
            <a:extLst>
              <a:ext uri="{FF2B5EF4-FFF2-40B4-BE49-F238E27FC236}">
                <a16:creationId xmlns:a16="http://schemas.microsoft.com/office/drawing/2014/main" id="{EFE11332-EB28-4185-9C65-682DEAD59A8B}"/>
              </a:ext>
            </a:extLst>
          </p:cNvPr>
          <p:cNvSpPr/>
          <p:nvPr/>
        </p:nvSpPr>
        <p:spPr>
          <a:xfrm>
            <a:off x="8481617" y="2103363"/>
            <a:ext cx="399227" cy="124165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TextBox 35">
            <a:extLst>
              <a:ext uri="{FF2B5EF4-FFF2-40B4-BE49-F238E27FC236}">
                <a16:creationId xmlns:a16="http://schemas.microsoft.com/office/drawing/2014/main" id="{1E72AB45-C480-4757-AC49-B17EA3894929}"/>
              </a:ext>
            </a:extLst>
          </p:cNvPr>
          <p:cNvSpPr txBox="1"/>
          <p:nvPr/>
        </p:nvSpPr>
        <p:spPr>
          <a:xfrm>
            <a:off x="457200" y="1088571"/>
            <a:ext cx="6066429" cy="3693319"/>
          </a:xfrm>
          <a:prstGeom prst="rect">
            <a:avLst/>
          </a:prstGeom>
          <a:noFill/>
        </p:spPr>
        <p:txBody>
          <a:bodyPr wrap="square" rtlCol="0">
            <a:spAutoFit/>
          </a:bodyPr>
          <a:lstStyle/>
          <a:p>
            <a:r>
              <a:rPr lang="en-US" dirty="0"/>
              <a:t>Failover</a:t>
            </a:r>
          </a:p>
          <a:p>
            <a:endParaRPr lang="en-US" dirty="0"/>
          </a:p>
          <a:p>
            <a:pPr marL="285750" indent="-285750">
              <a:buFont typeface="Arial" panose="020B0604020202020204" pitchFamily="34" charset="0"/>
              <a:buChar char="•"/>
            </a:pPr>
            <a:r>
              <a:rPr lang="en-US" dirty="0"/>
              <a:t>The act of switching between redundant servers upon failure so that no events are lost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Requires 1+N ESP servers as well as a Kafka cluster also implementing failover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Replicated Kafka message queues guarantee  message delivery and synchronize ESP server failover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999602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10">
            <a:extLst>
              <a:ext uri="{FF2B5EF4-FFF2-40B4-BE49-F238E27FC236}">
                <a16:creationId xmlns:a16="http://schemas.microsoft.com/office/drawing/2014/main" id="{7832CFD8-3732-44B3-8A30-F33D0F1532C9}"/>
              </a:ext>
            </a:extLst>
          </p:cNvPr>
          <p:cNvSpPr/>
          <p:nvPr/>
        </p:nvSpPr>
        <p:spPr>
          <a:xfrm rot="16200000">
            <a:off x="1825354" y="2568359"/>
            <a:ext cx="2126456" cy="399229"/>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a:outerShdw blurRad="127000" algn="l"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latin typeface="Calibri" pitchFamily="34" charset="0"/>
                <a:cs typeface="Calibri" pitchFamily="34" charset="0"/>
              </a:rPr>
              <a:t>Message Bus</a:t>
            </a:r>
          </a:p>
          <a:p>
            <a:pPr algn="ctr"/>
            <a:endParaRPr lang="en-US" sz="1600" b="1" dirty="0">
              <a:latin typeface="Calibri" pitchFamily="34" charset="0"/>
              <a:cs typeface="Calibri" pitchFamily="34" charset="0"/>
            </a:endParaRPr>
          </a:p>
        </p:txBody>
      </p:sp>
      <p:sp>
        <p:nvSpPr>
          <p:cNvPr id="3" name="Title 2"/>
          <p:cNvSpPr>
            <a:spLocks noGrp="1"/>
          </p:cNvSpPr>
          <p:nvPr>
            <p:ph type="title"/>
          </p:nvPr>
        </p:nvSpPr>
        <p:spPr/>
        <p:txBody>
          <a:bodyPr/>
          <a:lstStyle/>
          <a:p>
            <a:r>
              <a:rPr lang="en-US" dirty="0"/>
              <a:t>High Level Architecture</a:t>
            </a:r>
          </a:p>
        </p:txBody>
      </p:sp>
      <p:sp>
        <p:nvSpPr>
          <p:cNvPr id="130" name="Right Arrow 9"/>
          <p:cNvSpPr>
            <a:spLocks noChangeAspect="1"/>
          </p:cNvSpPr>
          <p:nvPr/>
        </p:nvSpPr>
        <p:spPr>
          <a:xfrm>
            <a:off x="6425165" y="2434666"/>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sp>
        <p:nvSpPr>
          <p:cNvPr id="88" name="Rounded Rectangle 6">
            <a:extLst>
              <a:ext uri="{FF2B5EF4-FFF2-40B4-BE49-F238E27FC236}">
                <a16:creationId xmlns:a16="http://schemas.microsoft.com/office/drawing/2014/main" id="{1CF921A3-0A90-4580-B6D6-9E3B2FA73988}"/>
              </a:ext>
            </a:extLst>
          </p:cNvPr>
          <p:cNvSpPr/>
          <p:nvPr/>
        </p:nvSpPr>
        <p:spPr>
          <a:xfrm>
            <a:off x="7104568" y="2079272"/>
            <a:ext cx="1133429"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Subscriber</a:t>
            </a:r>
          </a:p>
        </p:txBody>
      </p:sp>
      <p:cxnSp>
        <p:nvCxnSpPr>
          <p:cNvPr id="90" name="Straight Arrow Connector 89">
            <a:extLst>
              <a:ext uri="{FF2B5EF4-FFF2-40B4-BE49-F238E27FC236}">
                <a16:creationId xmlns:a16="http://schemas.microsoft.com/office/drawing/2014/main" id="{28EB4E67-D36B-4C64-AB4D-87354882F306}"/>
              </a:ext>
            </a:extLst>
          </p:cNvPr>
          <p:cNvCxnSpPr>
            <a:cxnSpLocks/>
            <a:stCxn id="65" idx="2"/>
            <a:endCxn id="47" idx="2"/>
          </p:cNvCxnSpPr>
          <p:nvPr/>
        </p:nvCxnSpPr>
        <p:spPr>
          <a:xfrm flipV="1">
            <a:off x="3088197" y="2434666"/>
            <a:ext cx="1466401" cy="33330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D117C53-EB2E-447B-BD71-67FA66B65E73}"/>
              </a:ext>
            </a:extLst>
          </p:cNvPr>
          <p:cNvCxnSpPr>
            <a:cxnSpLocks/>
            <a:stCxn id="47" idx="2"/>
            <a:endCxn id="55" idx="0"/>
          </p:cNvCxnSpPr>
          <p:nvPr/>
        </p:nvCxnSpPr>
        <p:spPr>
          <a:xfrm>
            <a:off x="4554598" y="2434666"/>
            <a:ext cx="1373949" cy="33330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1" name="Right Arrow 9">
            <a:extLst>
              <a:ext uri="{FF2B5EF4-FFF2-40B4-BE49-F238E27FC236}">
                <a16:creationId xmlns:a16="http://schemas.microsoft.com/office/drawing/2014/main" id="{7B8A2ADC-91CB-4F67-8870-D8D484964EE5}"/>
              </a:ext>
            </a:extLst>
          </p:cNvPr>
          <p:cNvSpPr>
            <a:spLocks noChangeAspect="1"/>
          </p:cNvSpPr>
          <p:nvPr/>
        </p:nvSpPr>
        <p:spPr>
          <a:xfrm>
            <a:off x="8327095" y="2412887"/>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grpSp>
        <p:nvGrpSpPr>
          <p:cNvPr id="4" name="Group 3">
            <a:extLst>
              <a:ext uri="{FF2B5EF4-FFF2-40B4-BE49-F238E27FC236}">
                <a16:creationId xmlns:a16="http://schemas.microsoft.com/office/drawing/2014/main" id="{472D30CC-D8BB-4666-AF5B-4D63823438C8}"/>
              </a:ext>
            </a:extLst>
          </p:cNvPr>
          <p:cNvGrpSpPr/>
          <p:nvPr/>
        </p:nvGrpSpPr>
        <p:grpSpPr>
          <a:xfrm>
            <a:off x="754006" y="1686281"/>
            <a:ext cx="1141908" cy="2071973"/>
            <a:chOff x="588276" y="1706766"/>
            <a:chExt cx="1141908" cy="2071973"/>
          </a:xfrm>
        </p:grpSpPr>
        <p:sp>
          <p:nvSpPr>
            <p:cNvPr id="41" name="Rounded Rectangle 6">
              <a:extLst>
                <a:ext uri="{FF2B5EF4-FFF2-40B4-BE49-F238E27FC236}">
                  <a16:creationId xmlns:a16="http://schemas.microsoft.com/office/drawing/2014/main" id="{1CD2A320-7C61-43E4-AB02-3459BBA6ED0D}"/>
                </a:ext>
              </a:extLst>
            </p:cNvPr>
            <p:cNvSpPr/>
            <p:nvPr/>
          </p:nvSpPr>
          <p:spPr>
            <a:xfrm>
              <a:off x="588276" y="1706766"/>
              <a:ext cx="1141905"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sp>
          <p:nvSpPr>
            <p:cNvPr id="42" name="Rounded Rectangle 6">
              <a:extLst>
                <a:ext uri="{FF2B5EF4-FFF2-40B4-BE49-F238E27FC236}">
                  <a16:creationId xmlns:a16="http://schemas.microsoft.com/office/drawing/2014/main" id="{775B4EEB-6C94-4876-9705-48AE8407E9C1}"/>
                </a:ext>
              </a:extLst>
            </p:cNvPr>
            <p:cNvSpPr/>
            <p:nvPr/>
          </p:nvSpPr>
          <p:spPr>
            <a:xfrm>
              <a:off x="588278" y="2232178"/>
              <a:ext cx="1141905"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sp>
          <p:nvSpPr>
            <p:cNvPr id="43" name="Rounded Rectangle 6">
              <a:extLst>
                <a:ext uri="{FF2B5EF4-FFF2-40B4-BE49-F238E27FC236}">
                  <a16:creationId xmlns:a16="http://schemas.microsoft.com/office/drawing/2014/main" id="{73723814-3B5E-43BC-B5E3-EBDCDCDB4DCE}"/>
                </a:ext>
              </a:extLst>
            </p:cNvPr>
            <p:cNvSpPr/>
            <p:nvPr/>
          </p:nvSpPr>
          <p:spPr>
            <a:xfrm>
              <a:off x="588277" y="2763602"/>
              <a:ext cx="1141905"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sp>
          <p:nvSpPr>
            <p:cNvPr id="44" name="Rounded Rectangle 6">
              <a:extLst>
                <a:ext uri="{FF2B5EF4-FFF2-40B4-BE49-F238E27FC236}">
                  <a16:creationId xmlns:a16="http://schemas.microsoft.com/office/drawing/2014/main" id="{271C5D10-B0BF-4DAF-8C39-58D76662ED5F}"/>
                </a:ext>
              </a:extLst>
            </p:cNvPr>
            <p:cNvSpPr/>
            <p:nvPr/>
          </p:nvSpPr>
          <p:spPr>
            <a:xfrm>
              <a:off x="588279" y="3329984"/>
              <a:ext cx="1141905"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grpSp>
      <p:sp>
        <p:nvSpPr>
          <p:cNvPr id="45" name="Rounded Rectangle 6">
            <a:extLst>
              <a:ext uri="{FF2B5EF4-FFF2-40B4-BE49-F238E27FC236}">
                <a16:creationId xmlns:a16="http://schemas.microsoft.com/office/drawing/2014/main" id="{824A3763-6C49-4FB3-8FA2-9F29F1013CF0}"/>
              </a:ext>
            </a:extLst>
          </p:cNvPr>
          <p:cNvSpPr/>
          <p:nvPr/>
        </p:nvSpPr>
        <p:spPr>
          <a:xfrm>
            <a:off x="7104568" y="2767974"/>
            <a:ext cx="1133429" cy="448755"/>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Subscriber</a:t>
            </a:r>
          </a:p>
        </p:txBody>
      </p:sp>
      <p:grpSp>
        <p:nvGrpSpPr>
          <p:cNvPr id="2" name="Group 1">
            <a:extLst>
              <a:ext uri="{FF2B5EF4-FFF2-40B4-BE49-F238E27FC236}">
                <a16:creationId xmlns:a16="http://schemas.microsoft.com/office/drawing/2014/main" id="{7FD99022-0D2B-41A9-9BD4-1F0435B60D3E}"/>
              </a:ext>
            </a:extLst>
          </p:cNvPr>
          <p:cNvGrpSpPr/>
          <p:nvPr/>
        </p:nvGrpSpPr>
        <p:grpSpPr>
          <a:xfrm>
            <a:off x="3360888" y="1782289"/>
            <a:ext cx="2422224" cy="1795629"/>
            <a:chOff x="3431398" y="1206615"/>
            <a:chExt cx="2422224" cy="1795629"/>
          </a:xfrm>
        </p:grpSpPr>
        <p:grpSp>
          <p:nvGrpSpPr>
            <p:cNvPr id="46" name="Group 45">
              <a:extLst>
                <a:ext uri="{FF2B5EF4-FFF2-40B4-BE49-F238E27FC236}">
                  <a16:creationId xmlns:a16="http://schemas.microsoft.com/office/drawing/2014/main" id="{5C6515AA-47E0-453B-8D42-132404E6F176}"/>
                </a:ext>
              </a:extLst>
            </p:cNvPr>
            <p:cNvGrpSpPr/>
            <p:nvPr/>
          </p:nvGrpSpPr>
          <p:grpSpPr>
            <a:xfrm>
              <a:off x="3852397" y="1206615"/>
              <a:ext cx="1545421" cy="652377"/>
              <a:chOff x="3423823" y="1258138"/>
              <a:chExt cx="1936603" cy="745331"/>
            </a:xfrm>
          </p:grpSpPr>
          <p:sp>
            <p:nvSpPr>
              <p:cNvPr id="47" name="Rounded Rectangle 28">
                <a:extLst>
                  <a:ext uri="{FF2B5EF4-FFF2-40B4-BE49-F238E27FC236}">
                    <a16:creationId xmlns:a16="http://schemas.microsoft.com/office/drawing/2014/main" id="{4A97622A-0809-4BF9-8B45-4D87DFAF2F7C}"/>
                  </a:ext>
                </a:extLst>
              </p:cNvPr>
              <p:cNvSpPr/>
              <p:nvPr/>
            </p:nvSpPr>
            <p:spPr>
              <a:xfrm>
                <a:off x="3423823" y="1258138"/>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ESP Server</a:t>
                </a:r>
              </a:p>
            </p:txBody>
          </p:sp>
          <p:sp>
            <p:nvSpPr>
              <p:cNvPr id="48" name="TextBox 47">
                <a:extLst>
                  <a:ext uri="{FF2B5EF4-FFF2-40B4-BE49-F238E27FC236}">
                    <a16:creationId xmlns:a16="http://schemas.microsoft.com/office/drawing/2014/main" id="{1B89B2D7-77E4-4052-835C-A0465B2F92B4}"/>
                  </a:ext>
                </a:extLst>
              </p:cNvPr>
              <p:cNvSpPr txBox="1"/>
              <p:nvPr/>
            </p:nvSpPr>
            <p:spPr>
              <a:xfrm>
                <a:off x="3731266" y="1630804"/>
                <a:ext cx="1183061" cy="286232"/>
              </a:xfrm>
              <a:prstGeom prst="rect">
                <a:avLst/>
              </a:prstGeom>
              <a:noFill/>
            </p:spPr>
            <p:txBody>
              <a:bodyPr wrap="square" rtlCol="0">
                <a:spAutoFit/>
              </a:bodyPr>
              <a:lstStyle/>
              <a:p>
                <a:r>
                  <a:rPr lang="en-US" sz="1400" b="1" i="1" dirty="0">
                    <a:solidFill>
                      <a:schemeClr val="accent6"/>
                    </a:solidFill>
                  </a:rPr>
                  <a:t>ACTIVE</a:t>
                </a:r>
              </a:p>
            </p:txBody>
          </p:sp>
        </p:grpSp>
        <p:grpSp>
          <p:nvGrpSpPr>
            <p:cNvPr id="49" name="Group 48">
              <a:extLst>
                <a:ext uri="{FF2B5EF4-FFF2-40B4-BE49-F238E27FC236}">
                  <a16:creationId xmlns:a16="http://schemas.microsoft.com/office/drawing/2014/main" id="{D9B03A95-F2BD-471B-BC63-D4DABC3E42D9}"/>
                </a:ext>
              </a:extLst>
            </p:cNvPr>
            <p:cNvGrpSpPr/>
            <p:nvPr/>
          </p:nvGrpSpPr>
          <p:grpSpPr>
            <a:xfrm>
              <a:off x="3893053" y="2319703"/>
              <a:ext cx="1541361" cy="682541"/>
              <a:chOff x="3186673" y="1796486"/>
              <a:chExt cx="1936603" cy="745331"/>
            </a:xfrm>
          </p:grpSpPr>
          <p:sp>
            <p:nvSpPr>
              <p:cNvPr id="50" name="Rounded Rectangle 103">
                <a:extLst>
                  <a:ext uri="{FF2B5EF4-FFF2-40B4-BE49-F238E27FC236}">
                    <a16:creationId xmlns:a16="http://schemas.microsoft.com/office/drawing/2014/main" id="{891DE26E-ABEB-4514-A123-FE308416FF7E}"/>
                  </a:ext>
                </a:extLst>
              </p:cNvPr>
              <p:cNvSpPr/>
              <p:nvPr/>
            </p:nvSpPr>
            <p:spPr>
              <a:xfrm>
                <a:off x="3186673" y="1796486"/>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 ESP Server</a:t>
                </a:r>
              </a:p>
            </p:txBody>
          </p:sp>
          <p:sp>
            <p:nvSpPr>
              <p:cNvPr id="51" name="TextBox 50">
                <a:extLst>
                  <a:ext uri="{FF2B5EF4-FFF2-40B4-BE49-F238E27FC236}">
                    <a16:creationId xmlns:a16="http://schemas.microsoft.com/office/drawing/2014/main" id="{B8F9BEF2-5FBE-478D-8429-0900FC98C907}"/>
                  </a:ext>
                </a:extLst>
              </p:cNvPr>
              <p:cNvSpPr txBox="1"/>
              <p:nvPr/>
            </p:nvSpPr>
            <p:spPr>
              <a:xfrm>
                <a:off x="3444578" y="2190042"/>
                <a:ext cx="1286938" cy="332996"/>
              </a:xfrm>
              <a:prstGeom prst="rect">
                <a:avLst/>
              </a:prstGeom>
              <a:noFill/>
            </p:spPr>
            <p:txBody>
              <a:bodyPr wrap="square" rtlCol="0">
                <a:spAutoFit/>
              </a:bodyPr>
              <a:lstStyle/>
              <a:p>
                <a:r>
                  <a:rPr lang="en-US" sz="1400" b="1" i="1" dirty="0">
                    <a:solidFill>
                      <a:schemeClr val="accent1"/>
                    </a:solidFill>
                  </a:rPr>
                  <a:t>STANDBY</a:t>
                </a:r>
              </a:p>
            </p:txBody>
          </p:sp>
        </p:grpSp>
        <p:sp>
          <p:nvSpPr>
            <p:cNvPr id="53" name="Arrow: Curved Left 52">
              <a:extLst>
                <a:ext uri="{FF2B5EF4-FFF2-40B4-BE49-F238E27FC236}">
                  <a16:creationId xmlns:a16="http://schemas.microsoft.com/office/drawing/2014/main" id="{F2A1EF1E-5F68-4E02-B562-F44A2AD79014}"/>
                </a:ext>
              </a:extLst>
            </p:cNvPr>
            <p:cNvSpPr/>
            <p:nvPr/>
          </p:nvSpPr>
          <p:spPr>
            <a:xfrm rot="10800000">
              <a:off x="3431398" y="1413058"/>
              <a:ext cx="399227" cy="124165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4" name="Arrow: Curved Left 53">
              <a:extLst>
                <a:ext uri="{FF2B5EF4-FFF2-40B4-BE49-F238E27FC236}">
                  <a16:creationId xmlns:a16="http://schemas.microsoft.com/office/drawing/2014/main" id="{371B50E5-7A6F-4F8E-833C-28101A8F3EEA}"/>
                </a:ext>
              </a:extLst>
            </p:cNvPr>
            <p:cNvSpPr/>
            <p:nvPr/>
          </p:nvSpPr>
          <p:spPr>
            <a:xfrm>
              <a:off x="5454395" y="1470591"/>
              <a:ext cx="399227" cy="1241653"/>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55" name="Rounded Rectangle 10">
            <a:extLst>
              <a:ext uri="{FF2B5EF4-FFF2-40B4-BE49-F238E27FC236}">
                <a16:creationId xmlns:a16="http://schemas.microsoft.com/office/drawing/2014/main" id="{3DEC9F08-D7AD-41B2-BDCD-6AB1A4C993B4}"/>
              </a:ext>
            </a:extLst>
          </p:cNvPr>
          <p:cNvSpPr/>
          <p:nvPr/>
        </p:nvSpPr>
        <p:spPr>
          <a:xfrm rot="16200000">
            <a:off x="5064933" y="2568359"/>
            <a:ext cx="2126456" cy="399229"/>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a:outerShdw blurRad="127000" algn="l"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latin typeface="Calibri" pitchFamily="34" charset="0"/>
                <a:cs typeface="Calibri" pitchFamily="34" charset="0"/>
              </a:rPr>
              <a:t>Message Bus</a:t>
            </a:r>
          </a:p>
          <a:p>
            <a:pPr algn="ctr"/>
            <a:endParaRPr lang="en-US" sz="1600" b="1" dirty="0">
              <a:latin typeface="Calibri" pitchFamily="34" charset="0"/>
              <a:cs typeface="Calibri" pitchFamily="34" charset="0"/>
            </a:endParaRPr>
          </a:p>
        </p:txBody>
      </p:sp>
      <p:sp>
        <p:nvSpPr>
          <p:cNvPr id="57" name="Right Arrow 9">
            <a:extLst>
              <a:ext uri="{FF2B5EF4-FFF2-40B4-BE49-F238E27FC236}">
                <a16:creationId xmlns:a16="http://schemas.microsoft.com/office/drawing/2014/main" id="{9EDB1104-A7AE-43F9-BD04-5870BE5A6933}"/>
              </a:ext>
            </a:extLst>
          </p:cNvPr>
          <p:cNvSpPr>
            <a:spLocks noChangeAspect="1"/>
          </p:cNvSpPr>
          <p:nvPr/>
        </p:nvSpPr>
        <p:spPr>
          <a:xfrm>
            <a:off x="75995" y="2475442"/>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sp>
        <p:nvSpPr>
          <p:cNvPr id="58" name="Right Arrow 9">
            <a:extLst>
              <a:ext uri="{FF2B5EF4-FFF2-40B4-BE49-F238E27FC236}">
                <a16:creationId xmlns:a16="http://schemas.microsoft.com/office/drawing/2014/main" id="{E9BC8E72-A17A-4C14-B436-9DBE08539F5E}"/>
              </a:ext>
            </a:extLst>
          </p:cNvPr>
          <p:cNvSpPr>
            <a:spLocks noChangeAspect="1"/>
          </p:cNvSpPr>
          <p:nvPr/>
        </p:nvSpPr>
        <p:spPr>
          <a:xfrm>
            <a:off x="1973769" y="2467478"/>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cxnSp>
        <p:nvCxnSpPr>
          <p:cNvPr id="68" name="Straight Arrow Connector 67">
            <a:extLst>
              <a:ext uri="{FF2B5EF4-FFF2-40B4-BE49-F238E27FC236}">
                <a16:creationId xmlns:a16="http://schemas.microsoft.com/office/drawing/2014/main" id="{1AE6D874-BD1D-4B87-ACB0-BDB5A3F1FC64}"/>
              </a:ext>
            </a:extLst>
          </p:cNvPr>
          <p:cNvCxnSpPr>
            <a:cxnSpLocks/>
            <a:stCxn id="65" idx="2"/>
            <a:endCxn id="50" idx="0"/>
          </p:cNvCxnSpPr>
          <p:nvPr/>
        </p:nvCxnSpPr>
        <p:spPr>
          <a:xfrm>
            <a:off x="3088197" y="2767974"/>
            <a:ext cx="1505027" cy="127403"/>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C0E1504-3534-4102-984F-1D93EF94EB0C}"/>
              </a:ext>
            </a:extLst>
          </p:cNvPr>
          <p:cNvSpPr txBox="1"/>
          <p:nvPr/>
        </p:nvSpPr>
        <p:spPr>
          <a:xfrm>
            <a:off x="755593" y="947057"/>
            <a:ext cx="7891272" cy="646331"/>
          </a:xfrm>
          <a:prstGeom prst="rect">
            <a:avLst/>
          </a:prstGeom>
          <a:noFill/>
        </p:spPr>
        <p:txBody>
          <a:bodyPr wrap="square" rtlCol="0">
            <a:spAutoFit/>
          </a:bodyPr>
          <a:lstStyle/>
          <a:p>
            <a:r>
              <a:rPr lang="en-US" dirty="0"/>
              <a:t>All ESP servers receive same message content and run same model.  Only active ESP appends to outbound topics. </a:t>
            </a:r>
          </a:p>
        </p:txBody>
      </p:sp>
      <p:sp>
        <p:nvSpPr>
          <p:cNvPr id="75" name="TextBox 74">
            <a:extLst>
              <a:ext uri="{FF2B5EF4-FFF2-40B4-BE49-F238E27FC236}">
                <a16:creationId xmlns:a16="http://schemas.microsoft.com/office/drawing/2014/main" id="{13A697AB-4F49-454B-A35B-FE56C6EB9807}"/>
              </a:ext>
            </a:extLst>
          </p:cNvPr>
          <p:cNvSpPr txBox="1"/>
          <p:nvPr/>
        </p:nvSpPr>
        <p:spPr>
          <a:xfrm>
            <a:off x="755589" y="3973289"/>
            <a:ext cx="7891272" cy="369332"/>
          </a:xfrm>
          <a:prstGeom prst="rect">
            <a:avLst/>
          </a:prstGeom>
          <a:noFill/>
        </p:spPr>
        <p:txBody>
          <a:bodyPr wrap="square" rtlCol="0">
            <a:spAutoFit/>
          </a:bodyPr>
          <a:lstStyle/>
          <a:p>
            <a:r>
              <a:rPr lang="en-US" dirty="0"/>
              <a:t>Message Bus guarantees delivery and synchronization.</a:t>
            </a:r>
          </a:p>
        </p:txBody>
      </p:sp>
    </p:spTree>
    <p:extLst>
      <p:ext uri="{BB962C8B-B14F-4D97-AF65-F5344CB8AC3E}">
        <p14:creationId xmlns:p14="http://schemas.microsoft.com/office/powerpoint/2010/main" val="10451307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10">
            <a:extLst>
              <a:ext uri="{FF2B5EF4-FFF2-40B4-BE49-F238E27FC236}">
                <a16:creationId xmlns:a16="http://schemas.microsoft.com/office/drawing/2014/main" id="{FFB0FD2C-DE96-4661-8128-5EFBEE36D573}"/>
              </a:ext>
            </a:extLst>
          </p:cNvPr>
          <p:cNvSpPr/>
          <p:nvPr/>
        </p:nvSpPr>
        <p:spPr>
          <a:xfrm rot="5400000">
            <a:off x="3560215" y="-2843608"/>
            <a:ext cx="1922925" cy="8811613"/>
          </a:xfrm>
          <a:prstGeom prst="roundRect">
            <a:avLst/>
          </a:prstGeom>
          <a:solidFill>
            <a:schemeClr val="accent5">
              <a:lumMod val="20000"/>
              <a:lumOff val="80000"/>
            </a:schemeClr>
          </a:solidFill>
          <a:ln w="9525" cap="flat" cmpd="sng" algn="ctr">
            <a:solidFill>
              <a:schemeClr val="bg1"/>
            </a:solidFill>
            <a:prstDash val="solid"/>
            <a:round/>
            <a:headEnd type="none" w="med" len="med"/>
            <a:tailEnd type="none" w="med" len="med"/>
          </a:ln>
          <a:effectLst>
            <a:outerShdw blurRad="127000" algn="l" rotWithShape="0">
              <a:prstClr val="black">
                <a:alpha val="50000"/>
              </a:prstClr>
            </a:outerShdw>
          </a:effectLst>
        </p:spPr>
        <p:txBody>
          <a:bodyPr vert="vert270" wrap="square" lIns="28800" tIns="27000" rIns="27000" bIns="27000" numCol="1" rtlCol="0" anchor="t" anchorCtr="0" compatLnSpc="1">
            <a:prstTxWarp prst="textNoShape">
              <a:avLst/>
            </a:prstTxWarp>
            <a:noAutofit/>
          </a:bodyPr>
          <a:lstStyle/>
          <a:p>
            <a:pPr algn="ctr"/>
            <a:r>
              <a:rPr lang="en-US" sz="1600" b="1" dirty="0">
                <a:latin typeface="Calibri" pitchFamily="34" charset="0"/>
                <a:cs typeface="Calibri" pitchFamily="34" charset="0"/>
              </a:rPr>
              <a:t>Kubernetes</a:t>
            </a:r>
            <a:endParaRPr lang="en-US" sz="1600" dirty="0">
              <a:latin typeface="Calibri" pitchFamily="34" charset="0"/>
              <a:cs typeface="Calibri" pitchFamily="34" charset="0"/>
            </a:endParaRPr>
          </a:p>
        </p:txBody>
      </p:sp>
      <p:grpSp>
        <p:nvGrpSpPr>
          <p:cNvPr id="46" name="Group 45">
            <a:extLst>
              <a:ext uri="{FF2B5EF4-FFF2-40B4-BE49-F238E27FC236}">
                <a16:creationId xmlns:a16="http://schemas.microsoft.com/office/drawing/2014/main" id="{D26F4C72-2178-4D42-804F-F37B2053C4F9}"/>
              </a:ext>
            </a:extLst>
          </p:cNvPr>
          <p:cNvGrpSpPr/>
          <p:nvPr/>
        </p:nvGrpSpPr>
        <p:grpSpPr>
          <a:xfrm>
            <a:off x="333521" y="714683"/>
            <a:ext cx="1543736" cy="1226166"/>
            <a:chOff x="216515" y="832312"/>
            <a:chExt cx="1543736" cy="1226166"/>
          </a:xfrm>
        </p:grpSpPr>
        <p:sp>
          <p:nvSpPr>
            <p:cNvPr id="47" name="Rounded Rectangle 28">
              <a:extLst>
                <a:ext uri="{FF2B5EF4-FFF2-40B4-BE49-F238E27FC236}">
                  <a16:creationId xmlns:a16="http://schemas.microsoft.com/office/drawing/2014/main" id="{B6E4A21C-91D5-49D4-A778-B52FA2ABE71B}"/>
                </a:ext>
              </a:extLst>
            </p:cNvPr>
            <p:cNvSpPr/>
            <p:nvPr/>
          </p:nvSpPr>
          <p:spPr>
            <a:xfrm>
              <a:off x="216515" y="832312"/>
              <a:ext cx="1543736" cy="1226166"/>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ESP</a:t>
              </a:r>
            </a:p>
          </p:txBody>
        </p:sp>
        <p:grpSp>
          <p:nvGrpSpPr>
            <p:cNvPr id="48" name="Group 47">
              <a:extLst>
                <a:ext uri="{FF2B5EF4-FFF2-40B4-BE49-F238E27FC236}">
                  <a16:creationId xmlns:a16="http://schemas.microsoft.com/office/drawing/2014/main" id="{DF5C68EE-2589-4624-86BA-5D905401D3D0}"/>
                </a:ext>
              </a:extLst>
            </p:cNvPr>
            <p:cNvGrpSpPr/>
            <p:nvPr/>
          </p:nvGrpSpPr>
          <p:grpSpPr>
            <a:xfrm>
              <a:off x="397986" y="1231924"/>
              <a:ext cx="1133429" cy="760358"/>
              <a:chOff x="362128" y="819233"/>
              <a:chExt cx="1133429" cy="760358"/>
            </a:xfrm>
          </p:grpSpPr>
          <p:sp>
            <p:nvSpPr>
              <p:cNvPr id="49" name="Rounded Rectangle 6">
                <a:extLst>
                  <a:ext uri="{FF2B5EF4-FFF2-40B4-BE49-F238E27FC236}">
                    <a16:creationId xmlns:a16="http://schemas.microsoft.com/office/drawing/2014/main" id="{88279B18-34FA-4310-A1F6-DAED0EE519DE}"/>
                  </a:ext>
                </a:extLst>
              </p:cNvPr>
              <p:cNvSpPr/>
              <p:nvPr/>
            </p:nvSpPr>
            <p:spPr>
              <a:xfrm>
                <a:off x="362128" y="819233"/>
                <a:ext cx="1133429" cy="760358"/>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sp>
            <p:nvSpPr>
              <p:cNvPr id="50" name="Rounded Rectangle 10">
                <a:extLst>
                  <a:ext uri="{FF2B5EF4-FFF2-40B4-BE49-F238E27FC236}">
                    <a16:creationId xmlns:a16="http://schemas.microsoft.com/office/drawing/2014/main" id="{6F3AC76D-D232-4031-8568-B3F5F19BA89D}"/>
                  </a:ext>
                </a:extLst>
              </p:cNvPr>
              <p:cNvSpPr/>
              <p:nvPr/>
            </p:nvSpPr>
            <p:spPr>
              <a:xfrm rot="5400000">
                <a:off x="702672" y="818148"/>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ESP Kafka</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Adapter</a:t>
                </a:r>
              </a:p>
              <a:p>
                <a:pPr algn="ctr"/>
                <a:endParaRPr lang="en-US" sz="1600" dirty="0">
                  <a:solidFill>
                    <a:schemeClr val="bg1"/>
                  </a:solidFill>
                  <a:latin typeface="Calibri" pitchFamily="34" charset="0"/>
                  <a:cs typeface="Calibri" pitchFamily="34" charset="0"/>
                </a:endParaRPr>
              </a:p>
            </p:txBody>
          </p:sp>
        </p:grpSp>
      </p:grpSp>
      <p:sp>
        <p:nvSpPr>
          <p:cNvPr id="45" name="Rounded Rectangle 28">
            <a:extLst>
              <a:ext uri="{FF2B5EF4-FFF2-40B4-BE49-F238E27FC236}">
                <a16:creationId xmlns:a16="http://schemas.microsoft.com/office/drawing/2014/main" id="{0C4F276F-9532-425C-9F1F-02101AEB33EA}"/>
              </a:ext>
            </a:extLst>
          </p:cNvPr>
          <p:cNvSpPr/>
          <p:nvPr/>
        </p:nvSpPr>
        <p:spPr>
          <a:xfrm>
            <a:off x="7151474" y="907495"/>
            <a:ext cx="1543736" cy="1226166"/>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ESP</a:t>
            </a:r>
          </a:p>
        </p:txBody>
      </p:sp>
      <p:sp>
        <p:nvSpPr>
          <p:cNvPr id="65" name="Rounded Rectangle 10">
            <a:extLst>
              <a:ext uri="{FF2B5EF4-FFF2-40B4-BE49-F238E27FC236}">
                <a16:creationId xmlns:a16="http://schemas.microsoft.com/office/drawing/2014/main" id="{7832CFD8-3732-44B3-8A30-F33D0F1532C9}"/>
              </a:ext>
            </a:extLst>
          </p:cNvPr>
          <p:cNvSpPr/>
          <p:nvPr/>
        </p:nvSpPr>
        <p:spPr>
          <a:xfrm rot="5400000">
            <a:off x="3347859" y="952543"/>
            <a:ext cx="2123694" cy="5828297"/>
          </a:xfrm>
          <a:prstGeom prst="roundRect">
            <a:avLst/>
          </a:prstGeom>
          <a:solidFill>
            <a:schemeClr val="accent6">
              <a:lumMod val="20000"/>
              <a:lumOff val="80000"/>
            </a:schemeClr>
          </a:solidFill>
          <a:ln w="9525" cap="flat" cmpd="sng" algn="ctr">
            <a:solidFill>
              <a:schemeClr val="bg1"/>
            </a:solidFill>
            <a:prstDash val="solid"/>
            <a:round/>
            <a:headEnd type="none" w="med" len="med"/>
            <a:tailEnd type="none" w="med" len="med"/>
          </a:ln>
          <a:effectLst>
            <a:outerShdw blurRad="127000" algn="l" rotWithShape="0">
              <a:prstClr val="black">
                <a:alpha val="50000"/>
              </a:prstClr>
            </a:outerShdw>
          </a:effectLst>
        </p:spPr>
        <p:txBody>
          <a:bodyPr vert="vert270" wrap="square" lIns="28800" tIns="27000" rIns="27000" bIns="27000" numCol="1" rtlCol="0" anchor="t" anchorCtr="0" compatLnSpc="1">
            <a:prstTxWarp prst="textNoShape">
              <a:avLst/>
            </a:prstTxWarp>
            <a:noAutofit/>
          </a:bodyPr>
          <a:lstStyle/>
          <a:p>
            <a:pPr algn="ctr"/>
            <a:r>
              <a:rPr lang="en-US" sz="1600" b="1" dirty="0">
                <a:latin typeface="Calibri" pitchFamily="34" charset="0"/>
                <a:cs typeface="Calibri" pitchFamily="34" charset="0"/>
              </a:rPr>
              <a:t>Kafka Cluster</a:t>
            </a:r>
            <a:endParaRPr lang="en-US" sz="1600" dirty="0">
              <a:latin typeface="Calibri" pitchFamily="34" charset="0"/>
              <a:cs typeface="Calibri" pitchFamily="34" charset="0"/>
            </a:endParaRPr>
          </a:p>
        </p:txBody>
      </p:sp>
      <p:sp>
        <p:nvSpPr>
          <p:cNvPr id="3" name="Title 2"/>
          <p:cNvSpPr>
            <a:spLocks noGrp="1"/>
          </p:cNvSpPr>
          <p:nvPr>
            <p:ph type="title"/>
          </p:nvPr>
        </p:nvSpPr>
        <p:spPr/>
        <p:txBody>
          <a:bodyPr/>
          <a:lstStyle/>
          <a:p>
            <a:r>
              <a:rPr lang="en-US" dirty="0"/>
              <a:t>ESP Failover Example</a:t>
            </a:r>
          </a:p>
        </p:txBody>
      </p:sp>
      <p:grpSp>
        <p:nvGrpSpPr>
          <p:cNvPr id="31" name="Group 30"/>
          <p:cNvGrpSpPr/>
          <p:nvPr/>
        </p:nvGrpSpPr>
        <p:grpSpPr>
          <a:xfrm>
            <a:off x="2254915" y="951426"/>
            <a:ext cx="1977036" cy="1330736"/>
            <a:chOff x="3540138" y="1108543"/>
            <a:chExt cx="1936603" cy="745331"/>
          </a:xfrm>
        </p:grpSpPr>
        <p:sp>
          <p:nvSpPr>
            <p:cNvPr id="29" name="Rounded Rectangle 28"/>
            <p:cNvSpPr/>
            <p:nvPr/>
          </p:nvSpPr>
          <p:spPr>
            <a:xfrm>
              <a:off x="3540138" y="1108543"/>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ESP</a:t>
              </a:r>
            </a:p>
          </p:txBody>
        </p:sp>
        <p:sp>
          <p:nvSpPr>
            <p:cNvPr id="52" name="TextBox 51"/>
            <p:cNvSpPr txBox="1"/>
            <p:nvPr/>
          </p:nvSpPr>
          <p:spPr>
            <a:xfrm>
              <a:off x="3603086" y="1308826"/>
              <a:ext cx="673386" cy="172383"/>
            </a:xfrm>
            <a:prstGeom prst="rect">
              <a:avLst/>
            </a:prstGeom>
            <a:noFill/>
          </p:spPr>
          <p:txBody>
            <a:bodyPr wrap="square" rtlCol="0">
              <a:spAutoFit/>
            </a:bodyPr>
            <a:lstStyle/>
            <a:p>
              <a:r>
                <a:rPr lang="en-US" sz="1400" b="1" i="1" dirty="0">
                  <a:solidFill>
                    <a:schemeClr val="accent6"/>
                  </a:solidFill>
                </a:rPr>
                <a:t>ACTIVE</a:t>
              </a:r>
            </a:p>
          </p:txBody>
        </p:sp>
      </p:grpSp>
      <p:sp>
        <p:nvSpPr>
          <p:cNvPr id="11" name="Rounded Rectangle 10"/>
          <p:cNvSpPr/>
          <p:nvPr/>
        </p:nvSpPr>
        <p:spPr>
          <a:xfrm rot="5400000">
            <a:off x="2433651" y="2316574"/>
            <a:ext cx="364556" cy="1546648"/>
          </a:xfrm>
          <a:prstGeom prst="roundRect">
            <a:avLst/>
          </a:prstGeom>
          <a:solidFill>
            <a:schemeClr val="tx1">
              <a:alpha val="39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vert270"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Inbound</a:t>
            </a:r>
            <a:r>
              <a:rPr lang="en-US" sz="1600" b="1" i="1" dirty="0">
                <a:solidFill>
                  <a:schemeClr val="bg1"/>
                </a:solidFill>
                <a:latin typeface="Calibri" pitchFamily="34" charset="0"/>
                <a:cs typeface="Calibri" pitchFamily="34" charset="0"/>
              </a:rPr>
              <a:t> </a:t>
            </a:r>
            <a:r>
              <a:rPr lang="en-US" sz="1600" b="1" dirty="0">
                <a:solidFill>
                  <a:schemeClr val="bg1"/>
                </a:solidFill>
                <a:latin typeface="Calibri" pitchFamily="34" charset="0"/>
                <a:cs typeface="Calibri" pitchFamily="34" charset="0"/>
              </a:rPr>
              <a:t>topic</a:t>
            </a:r>
            <a:endParaRPr lang="en-US" sz="1600" dirty="0">
              <a:solidFill>
                <a:schemeClr val="bg1"/>
              </a:solidFill>
              <a:latin typeface="Calibri" pitchFamily="34" charset="0"/>
              <a:cs typeface="Calibri" pitchFamily="34" charset="0"/>
            </a:endParaRPr>
          </a:p>
        </p:txBody>
      </p:sp>
      <p:sp>
        <p:nvSpPr>
          <p:cNvPr id="130" name="Right Arrow 9"/>
          <p:cNvSpPr>
            <a:spLocks noChangeAspect="1"/>
          </p:cNvSpPr>
          <p:nvPr/>
        </p:nvSpPr>
        <p:spPr>
          <a:xfrm rot="16200000">
            <a:off x="547089" y="2494962"/>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grpSp>
        <p:nvGrpSpPr>
          <p:cNvPr id="10" name="Group 9">
            <a:extLst>
              <a:ext uri="{FF2B5EF4-FFF2-40B4-BE49-F238E27FC236}">
                <a16:creationId xmlns:a16="http://schemas.microsoft.com/office/drawing/2014/main" id="{4F01B54A-AE6A-471E-94EC-00D8ED02F957}"/>
              </a:ext>
            </a:extLst>
          </p:cNvPr>
          <p:cNvGrpSpPr/>
          <p:nvPr/>
        </p:nvGrpSpPr>
        <p:grpSpPr>
          <a:xfrm>
            <a:off x="4501297" y="958743"/>
            <a:ext cx="2051069" cy="1330736"/>
            <a:chOff x="3186673" y="1796486"/>
            <a:chExt cx="1936603" cy="745331"/>
          </a:xfrm>
        </p:grpSpPr>
        <p:sp>
          <p:nvSpPr>
            <p:cNvPr id="104" name="Rounded Rectangle 103"/>
            <p:cNvSpPr/>
            <p:nvPr/>
          </p:nvSpPr>
          <p:spPr>
            <a:xfrm>
              <a:off x="3186673" y="1796486"/>
              <a:ext cx="1936603" cy="745331"/>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ESP</a:t>
              </a:r>
            </a:p>
          </p:txBody>
        </p:sp>
        <p:sp>
          <p:nvSpPr>
            <p:cNvPr id="140" name="TextBox 139"/>
            <p:cNvSpPr txBox="1"/>
            <p:nvPr/>
          </p:nvSpPr>
          <p:spPr>
            <a:xfrm>
              <a:off x="3274814" y="2007972"/>
              <a:ext cx="805674" cy="172383"/>
            </a:xfrm>
            <a:prstGeom prst="rect">
              <a:avLst/>
            </a:prstGeom>
            <a:noFill/>
          </p:spPr>
          <p:txBody>
            <a:bodyPr wrap="square" rtlCol="0">
              <a:spAutoFit/>
            </a:bodyPr>
            <a:lstStyle/>
            <a:p>
              <a:r>
                <a:rPr lang="en-US" sz="1400" b="1" i="1" dirty="0">
                  <a:solidFill>
                    <a:schemeClr val="accent1"/>
                  </a:solidFill>
                </a:rPr>
                <a:t>STANDBY</a:t>
              </a:r>
            </a:p>
          </p:txBody>
        </p:sp>
      </p:grpSp>
      <p:sp>
        <p:nvSpPr>
          <p:cNvPr id="63" name="Rounded Rectangle 10">
            <a:extLst>
              <a:ext uri="{FF2B5EF4-FFF2-40B4-BE49-F238E27FC236}">
                <a16:creationId xmlns:a16="http://schemas.microsoft.com/office/drawing/2014/main" id="{77E4BF8A-1967-469E-8454-DC192B023E4E}"/>
              </a:ext>
            </a:extLst>
          </p:cNvPr>
          <p:cNvSpPr/>
          <p:nvPr/>
        </p:nvSpPr>
        <p:spPr>
          <a:xfrm rot="5400000">
            <a:off x="5924631" y="2342551"/>
            <a:ext cx="364556" cy="1546647"/>
          </a:xfrm>
          <a:prstGeom prst="roundRect">
            <a:avLst/>
          </a:prstGeom>
          <a:solidFill>
            <a:schemeClr val="tx1">
              <a:alpha val="39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vert270"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Outbound</a:t>
            </a:r>
            <a:r>
              <a:rPr lang="en-US" sz="1600" b="1" i="1" dirty="0">
                <a:solidFill>
                  <a:schemeClr val="bg1"/>
                </a:solidFill>
                <a:latin typeface="Calibri" pitchFamily="34" charset="0"/>
                <a:cs typeface="Calibri" pitchFamily="34" charset="0"/>
              </a:rPr>
              <a:t> </a:t>
            </a:r>
            <a:r>
              <a:rPr lang="en-US" sz="1600" b="1" dirty="0">
                <a:solidFill>
                  <a:schemeClr val="bg1"/>
                </a:solidFill>
                <a:latin typeface="Calibri" pitchFamily="34" charset="0"/>
                <a:cs typeface="Calibri" pitchFamily="34" charset="0"/>
              </a:rPr>
              <a:t>topic</a:t>
            </a:r>
            <a:endParaRPr lang="en-US" sz="1600" dirty="0">
              <a:solidFill>
                <a:schemeClr val="bg1"/>
              </a:solidFill>
              <a:latin typeface="Calibri" pitchFamily="34" charset="0"/>
              <a:cs typeface="Calibri" pitchFamily="34" charset="0"/>
            </a:endParaRPr>
          </a:p>
        </p:txBody>
      </p:sp>
      <p:sp>
        <p:nvSpPr>
          <p:cNvPr id="64" name="Rounded Rectangle 10">
            <a:extLst>
              <a:ext uri="{FF2B5EF4-FFF2-40B4-BE49-F238E27FC236}">
                <a16:creationId xmlns:a16="http://schemas.microsoft.com/office/drawing/2014/main" id="{DE08D8B7-2993-43FD-A68E-6F15C7A02665}"/>
              </a:ext>
            </a:extLst>
          </p:cNvPr>
          <p:cNvSpPr/>
          <p:nvPr/>
        </p:nvSpPr>
        <p:spPr>
          <a:xfrm rot="5400000">
            <a:off x="4180118" y="1974833"/>
            <a:ext cx="364556" cy="5226225"/>
          </a:xfrm>
          <a:prstGeom prst="roundRect">
            <a:avLst/>
          </a:prstGeom>
          <a:solidFill>
            <a:schemeClr val="accent6">
              <a:alpha val="39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vert270"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Zookeeper</a:t>
            </a:r>
            <a:endParaRPr lang="en-US" sz="1600" dirty="0">
              <a:solidFill>
                <a:schemeClr val="bg1"/>
              </a:solidFill>
              <a:latin typeface="Calibri" pitchFamily="34" charset="0"/>
              <a:cs typeface="Calibri" pitchFamily="34" charset="0"/>
            </a:endParaRPr>
          </a:p>
        </p:txBody>
      </p:sp>
      <p:grpSp>
        <p:nvGrpSpPr>
          <p:cNvPr id="72" name="Group 71">
            <a:extLst>
              <a:ext uri="{FF2B5EF4-FFF2-40B4-BE49-F238E27FC236}">
                <a16:creationId xmlns:a16="http://schemas.microsoft.com/office/drawing/2014/main" id="{98F9FE80-925D-4D19-AFC8-6E94478B331F}"/>
              </a:ext>
            </a:extLst>
          </p:cNvPr>
          <p:cNvGrpSpPr/>
          <p:nvPr/>
        </p:nvGrpSpPr>
        <p:grpSpPr>
          <a:xfrm>
            <a:off x="1958372" y="3491253"/>
            <a:ext cx="1315113" cy="843345"/>
            <a:chOff x="865643" y="3659729"/>
            <a:chExt cx="1315113" cy="843345"/>
          </a:xfrm>
        </p:grpSpPr>
        <p:sp>
          <p:nvSpPr>
            <p:cNvPr id="73" name="Rounded Rectangle 68">
              <a:extLst>
                <a:ext uri="{FF2B5EF4-FFF2-40B4-BE49-F238E27FC236}">
                  <a16:creationId xmlns:a16="http://schemas.microsoft.com/office/drawing/2014/main" id="{8F32B3CD-0B62-4F05-A7CF-F2288890EF66}"/>
                </a:ext>
              </a:extLst>
            </p:cNvPr>
            <p:cNvSpPr/>
            <p:nvPr/>
          </p:nvSpPr>
          <p:spPr>
            <a:xfrm>
              <a:off x="865643" y="3659729"/>
              <a:ext cx="1315113" cy="843345"/>
            </a:xfrm>
            <a:prstGeom prst="roundRect">
              <a:avLst/>
            </a:prstGeom>
            <a:solidFill>
              <a:schemeClr val="accent4">
                <a:lumMod val="75000"/>
                <a:alpha val="37255"/>
              </a:schemeClr>
            </a:solidFill>
            <a:ln w="9525" cap="flat" cmpd="sng" algn="ctr">
              <a:solidFill>
                <a:schemeClr val="bg1"/>
              </a:solidFill>
              <a:prstDash val="solid"/>
              <a:round/>
              <a:headEnd type="none" w="med" len="med"/>
              <a:tailEnd type="none" w="med" len="med"/>
            </a:ln>
            <a:effectLst>
              <a:outerShdw blurRad="127000" algn="ctr" rotWithShape="0">
                <a:schemeClr val="accent5">
                  <a:lumMod val="60000"/>
                  <a:lumOff val="40000"/>
                  <a:alpha val="50000"/>
                </a:scheme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Broker 0</a:t>
              </a:r>
            </a:p>
          </p:txBody>
        </p:sp>
        <p:sp>
          <p:nvSpPr>
            <p:cNvPr id="74" name="Rounded Rectangle 10">
              <a:extLst>
                <a:ext uri="{FF2B5EF4-FFF2-40B4-BE49-F238E27FC236}">
                  <a16:creationId xmlns:a16="http://schemas.microsoft.com/office/drawing/2014/main" id="{2F512D22-DEB3-4C53-8EE1-FD0D8AAC74FB}"/>
                </a:ext>
              </a:extLst>
            </p:cNvPr>
            <p:cNvSpPr/>
            <p:nvPr/>
          </p:nvSpPr>
          <p:spPr>
            <a:xfrm rot="5400000">
              <a:off x="1297876" y="3688502"/>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Replicated</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Partition 0</a:t>
              </a:r>
            </a:p>
            <a:p>
              <a:pPr algn="ctr"/>
              <a:endParaRPr lang="en-US" sz="1600" dirty="0">
                <a:solidFill>
                  <a:schemeClr val="bg1"/>
                </a:solidFill>
                <a:latin typeface="Calibri" pitchFamily="34" charset="0"/>
                <a:cs typeface="Calibri" pitchFamily="34" charset="0"/>
              </a:endParaRPr>
            </a:p>
          </p:txBody>
        </p:sp>
      </p:grpSp>
      <p:grpSp>
        <p:nvGrpSpPr>
          <p:cNvPr id="78" name="Group 77">
            <a:extLst>
              <a:ext uri="{FF2B5EF4-FFF2-40B4-BE49-F238E27FC236}">
                <a16:creationId xmlns:a16="http://schemas.microsoft.com/office/drawing/2014/main" id="{E0131558-3CBB-493E-9CCA-605085A830DA}"/>
              </a:ext>
            </a:extLst>
          </p:cNvPr>
          <p:cNvGrpSpPr/>
          <p:nvPr/>
        </p:nvGrpSpPr>
        <p:grpSpPr>
          <a:xfrm>
            <a:off x="3704839" y="3468409"/>
            <a:ext cx="1315113" cy="843345"/>
            <a:chOff x="865643" y="3659729"/>
            <a:chExt cx="1315113" cy="843345"/>
          </a:xfrm>
        </p:grpSpPr>
        <p:sp>
          <p:nvSpPr>
            <p:cNvPr id="79" name="Rounded Rectangle 68">
              <a:extLst>
                <a:ext uri="{FF2B5EF4-FFF2-40B4-BE49-F238E27FC236}">
                  <a16:creationId xmlns:a16="http://schemas.microsoft.com/office/drawing/2014/main" id="{735F4929-E89A-490A-814A-278FB55B585A}"/>
                </a:ext>
              </a:extLst>
            </p:cNvPr>
            <p:cNvSpPr/>
            <p:nvPr/>
          </p:nvSpPr>
          <p:spPr>
            <a:xfrm>
              <a:off x="865643" y="3659729"/>
              <a:ext cx="1315113" cy="843345"/>
            </a:xfrm>
            <a:prstGeom prst="roundRect">
              <a:avLst/>
            </a:prstGeom>
            <a:solidFill>
              <a:schemeClr val="accent4">
                <a:lumMod val="75000"/>
                <a:alpha val="37255"/>
              </a:schemeClr>
            </a:solidFill>
            <a:ln w="9525" cap="flat" cmpd="sng" algn="ctr">
              <a:solidFill>
                <a:schemeClr val="bg1"/>
              </a:solidFill>
              <a:prstDash val="solid"/>
              <a:round/>
              <a:headEnd type="none" w="med" len="med"/>
              <a:tailEnd type="none" w="med" len="med"/>
            </a:ln>
            <a:effectLst>
              <a:outerShdw blurRad="127000" algn="ctr" rotWithShape="0">
                <a:schemeClr val="accent5">
                  <a:lumMod val="60000"/>
                  <a:lumOff val="40000"/>
                  <a:alpha val="50000"/>
                </a:scheme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Broker 1</a:t>
              </a:r>
            </a:p>
          </p:txBody>
        </p:sp>
        <p:sp>
          <p:nvSpPr>
            <p:cNvPr id="80" name="Rounded Rectangle 10">
              <a:extLst>
                <a:ext uri="{FF2B5EF4-FFF2-40B4-BE49-F238E27FC236}">
                  <a16:creationId xmlns:a16="http://schemas.microsoft.com/office/drawing/2014/main" id="{C94A7A42-CE32-4C62-8BF1-583C7F4E3660}"/>
                </a:ext>
              </a:extLst>
            </p:cNvPr>
            <p:cNvSpPr/>
            <p:nvPr/>
          </p:nvSpPr>
          <p:spPr>
            <a:xfrm rot="5400000">
              <a:off x="1297876" y="3688502"/>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Replicated</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Partition 0</a:t>
              </a:r>
            </a:p>
            <a:p>
              <a:pPr algn="ctr"/>
              <a:endParaRPr lang="en-US" sz="1600" dirty="0">
                <a:solidFill>
                  <a:schemeClr val="bg1"/>
                </a:solidFill>
                <a:latin typeface="Calibri" pitchFamily="34" charset="0"/>
                <a:cs typeface="Calibri" pitchFamily="34" charset="0"/>
              </a:endParaRPr>
            </a:p>
          </p:txBody>
        </p:sp>
      </p:grpSp>
      <p:grpSp>
        <p:nvGrpSpPr>
          <p:cNvPr id="81" name="Group 80">
            <a:extLst>
              <a:ext uri="{FF2B5EF4-FFF2-40B4-BE49-F238E27FC236}">
                <a16:creationId xmlns:a16="http://schemas.microsoft.com/office/drawing/2014/main" id="{9EA0DD16-DB14-40AF-9CD6-31725CF5A9F3}"/>
              </a:ext>
            </a:extLst>
          </p:cNvPr>
          <p:cNvGrpSpPr/>
          <p:nvPr/>
        </p:nvGrpSpPr>
        <p:grpSpPr>
          <a:xfrm>
            <a:off x="5465023" y="3491253"/>
            <a:ext cx="1315113" cy="843345"/>
            <a:chOff x="865643" y="3659729"/>
            <a:chExt cx="1315113" cy="843345"/>
          </a:xfrm>
        </p:grpSpPr>
        <p:sp>
          <p:nvSpPr>
            <p:cNvPr id="82" name="Rounded Rectangle 68">
              <a:extLst>
                <a:ext uri="{FF2B5EF4-FFF2-40B4-BE49-F238E27FC236}">
                  <a16:creationId xmlns:a16="http://schemas.microsoft.com/office/drawing/2014/main" id="{DD58E2DF-7999-42FA-8889-8B9D5F9DAB91}"/>
                </a:ext>
              </a:extLst>
            </p:cNvPr>
            <p:cNvSpPr/>
            <p:nvPr/>
          </p:nvSpPr>
          <p:spPr>
            <a:xfrm>
              <a:off x="865643" y="3659729"/>
              <a:ext cx="1315113" cy="843345"/>
            </a:xfrm>
            <a:prstGeom prst="roundRect">
              <a:avLst/>
            </a:prstGeom>
            <a:solidFill>
              <a:schemeClr val="accent4">
                <a:lumMod val="75000"/>
                <a:alpha val="37255"/>
              </a:schemeClr>
            </a:solidFill>
            <a:ln w="9525" cap="flat" cmpd="sng" algn="ctr">
              <a:solidFill>
                <a:schemeClr val="bg1"/>
              </a:solidFill>
              <a:prstDash val="solid"/>
              <a:round/>
              <a:headEnd type="none" w="med" len="med"/>
              <a:tailEnd type="none" w="med" len="med"/>
            </a:ln>
            <a:effectLst>
              <a:outerShdw blurRad="127000" algn="ctr" rotWithShape="0">
                <a:schemeClr val="accent5">
                  <a:lumMod val="60000"/>
                  <a:lumOff val="40000"/>
                  <a:alpha val="50000"/>
                </a:scheme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Broker 2</a:t>
              </a:r>
            </a:p>
          </p:txBody>
        </p:sp>
        <p:sp>
          <p:nvSpPr>
            <p:cNvPr id="83" name="Rounded Rectangle 10">
              <a:extLst>
                <a:ext uri="{FF2B5EF4-FFF2-40B4-BE49-F238E27FC236}">
                  <a16:creationId xmlns:a16="http://schemas.microsoft.com/office/drawing/2014/main" id="{35A5268D-48FE-418D-9514-51AE67E9C813}"/>
                </a:ext>
              </a:extLst>
            </p:cNvPr>
            <p:cNvSpPr/>
            <p:nvPr/>
          </p:nvSpPr>
          <p:spPr>
            <a:xfrm rot="5400000">
              <a:off x="1297876" y="3688502"/>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Replicated</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Partition 0</a:t>
              </a:r>
            </a:p>
            <a:p>
              <a:pPr algn="ctr"/>
              <a:endParaRPr lang="en-US" sz="1600" dirty="0">
                <a:solidFill>
                  <a:schemeClr val="bg1"/>
                </a:solidFill>
                <a:latin typeface="Calibri" pitchFamily="34" charset="0"/>
                <a:cs typeface="Calibri" pitchFamily="34" charset="0"/>
              </a:endParaRPr>
            </a:p>
          </p:txBody>
        </p:sp>
      </p:grpSp>
      <p:grpSp>
        <p:nvGrpSpPr>
          <p:cNvPr id="2" name="Group 1">
            <a:extLst>
              <a:ext uri="{FF2B5EF4-FFF2-40B4-BE49-F238E27FC236}">
                <a16:creationId xmlns:a16="http://schemas.microsoft.com/office/drawing/2014/main" id="{E0912700-85C8-4E4A-9D3A-FFCAA5648A10}"/>
              </a:ext>
            </a:extLst>
          </p:cNvPr>
          <p:cNvGrpSpPr/>
          <p:nvPr/>
        </p:nvGrpSpPr>
        <p:grpSpPr>
          <a:xfrm>
            <a:off x="216515" y="1116330"/>
            <a:ext cx="1543736" cy="1226166"/>
            <a:chOff x="216515" y="832312"/>
            <a:chExt cx="1543736" cy="1226166"/>
          </a:xfrm>
        </p:grpSpPr>
        <p:sp>
          <p:nvSpPr>
            <p:cNvPr id="44" name="Rounded Rectangle 28">
              <a:extLst>
                <a:ext uri="{FF2B5EF4-FFF2-40B4-BE49-F238E27FC236}">
                  <a16:creationId xmlns:a16="http://schemas.microsoft.com/office/drawing/2014/main" id="{3387F99E-C448-40BA-8B3C-07DB9661AB62}"/>
                </a:ext>
              </a:extLst>
            </p:cNvPr>
            <p:cNvSpPr/>
            <p:nvPr/>
          </p:nvSpPr>
          <p:spPr>
            <a:xfrm>
              <a:off x="216515" y="832312"/>
              <a:ext cx="1543736" cy="1226166"/>
            </a:xfrm>
            <a:prstGeom prst="roundRect">
              <a:avLst/>
            </a:prstGeom>
            <a:solidFill>
              <a:schemeClr val="accent3">
                <a:lumMod val="60000"/>
                <a:lumOff val="40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2400" b="1" dirty="0">
                  <a:solidFill>
                    <a:schemeClr val="bg1"/>
                  </a:solidFill>
                  <a:latin typeface="Calibri" pitchFamily="34" charset="0"/>
                  <a:cs typeface="Calibri" pitchFamily="34" charset="0"/>
                </a:rPr>
                <a:t>ESP</a:t>
              </a:r>
            </a:p>
          </p:txBody>
        </p:sp>
        <p:grpSp>
          <p:nvGrpSpPr>
            <p:cNvPr id="28" name="Group 27">
              <a:extLst>
                <a:ext uri="{FF2B5EF4-FFF2-40B4-BE49-F238E27FC236}">
                  <a16:creationId xmlns:a16="http://schemas.microsoft.com/office/drawing/2014/main" id="{50E0B3B3-11E7-4BC6-9E93-0370211240BB}"/>
                </a:ext>
              </a:extLst>
            </p:cNvPr>
            <p:cNvGrpSpPr/>
            <p:nvPr/>
          </p:nvGrpSpPr>
          <p:grpSpPr>
            <a:xfrm>
              <a:off x="397986" y="1231924"/>
              <a:ext cx="1133429" cy="760358"/>
              <a:chOff x="362128" y="819233"/>
              <a:chExt cx="1133429" cy="760358"/>
            </a:xfrm>
          </p:grpSpPr>
          <p:sp>
            <p:nvSpPr>
              <p:cNvPr id="7" name="Rounded Rectangle 6"/>
              <p:cNvSpPr/>
              <p:nvPr/>
            </p:nvSpPr>
            <p:spPr>
              <a:xfrm>
                <a:off x="362128" y="819233"/>
                <a:ext cx="1133429" cy="760358"/>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Publisher</a:t>
                </a:r>
              </a:p>
            </p:txBody>
          </p:sp>
          <p:sp>
            <p:nvSpPr>
              <p:cNvPr id="84" name="Rounded Rectangle 10">
                <a:extLst>
                  <a:ext uri="{FF2B5EF4-FFF2-40B4-BE49-F238E27FC236}">
                    <a16:creationId xmlns:a16="http://schemas.microsoft.com/office/drawing/2014/main" id="{91C1C715-F8B9-49FC-84F8-44D1D8480843}"/>
                  </a:ext>
                </a:extLst>
              </p:cNvPr>
              <p:cNvSpPr/>
              <p:nvPr/>
            </p:nvSpPr>
            <p:spPr>
              <a:xfrm rot="5400000">
                <a:off x="702672" y="818148"/>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ESP Kafka</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800" b="1" dirty="0">
                    <a:solidFill>
                      <a:schemeClr val="tx2"/>
                    </a:solidFill>
                    <a:effectLst>
                      <a:innerShdw blurRad="63500" dist="50800" dir="8100000">
                        <a:prstClr val="black">
                          <a:alpha val="50000"/>
                        </a:prstClr>
                      </a:innerShdw>
                    </a:effectLst>
                    <a:latin typeface="Calibri" pitchFamily="34" charset="0"/>
                    <a:cs typeface="Calibri" pitchFamily="34" charset="0"/>
                  </a:rPr>
                  <a:t>Adapter/Connecto</a:t>
                </a:r>
                <a:r>
                  <a:rPr lang="en-US" sz="900" b="1" dirty="0">
                    <a:solidFill>
                      <a:schemeClr val="tx2"/>
                    </a:solidFill>
                    <a:effectLst>
                      <a:innerShdw blurRad="63500" dist="50800" dir="8100000">
                        <a:prstClr val="black">
                          <a:alpha val="50000"/>
                        </a:prstClr>
                      </a:innerShdw>
                    </a:effectLst>
                    <a:latin typeface="Calibri" pitchFamily="34" charset="0"/>
                    <a:cs typeface="Calibri" pitchFamily="34" charset="0"/>
                  </a:rPr>
                  <a:t>r</a:t>
                </a:r>
              </a:p>
              <a:p>
                <a:pPr algn="ctr"/>
                <a:endParaRPr lang="en-US" sz="1600" dirty="0">
                  <a:solidFill>
                    <a:schemeClr val="bg1"/>
                  </a:solidFill>
                  <a:latin typeface="Calibri" pitchFamily="34" charset="0"/>
                  <a:cs typeface="Calibri" pitchFamily="34" charset="0"/>
                </a:endParaRPr>
              </a:p>
            </p:txBody>
          </p:sp>
        </p:grpSp>
      </p:grpSp>
      <p:sp>
        <p:nvSpPr>
          <p:cNvPr id="85" name="Rounded Rectangle 10">
            <a:extLst>
              <a:ext uri="{FF2B5EF4-FFF2-40B4-BE49-F238E27FC236}">
                <a16:creationId xmlns:a16="http://schemas.microsoft.com/office/drawing/2014/main" id="{C2E0CB03-450F-4DBA-8316-822D04AFEAC0}"/>
              </a:ext>
            </a:extLst>
          </p:cNvPr>
          <p:cNvSpPr/>
          <p:nvPr/>
        </p:nvSpPr>
        <p:spPr>
          <a:xfrm rot="5400000">
            <a:off x="2773815" y="1429661"/>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ESP Kafka</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Connector</a:t>
            </a:r>
          </a:p>
          <a:p>
            <a:pPr algn="ctr"/>
            <a:endParaRPr lang="en-US" sz="1600" dirty="0">
              <a:solidFill>
                <a:schemeClr val="bg1"/>
              </a:solidFill>
              <a:latin typeface="Calibri" pitchFamily="34" charset="0"/>
              <a:cs typeface="Calibri" pitchFamily="34" charset="0"/>
            </a:endParaRPr>
          </a:p>
        </p:txBody>
      </p:sp>
      <p:sp>
        <p:nvSpPr>
          <p:cNvPr id="87" name="Rounded Rectangle 10">
            <a:extLst>
              <a:ext uri="{FF2B5EF4-FFF2-40B4-BE49-F238E27FC236}">
                <a16:creationId xmlns:a16="http://schemas.microsoft.com/office/drawing/2014/main" id="{7E966277-C26C-4412-8B94-C7D3B1F26228}"/>
              </a:ext>
            </a:extLst>
          </p:cNvPr>
          <p:cNvSpPr/>
          <p:nvPr/>
        </p:nvSpPr>
        <p:spPr>
          <a:xfrm rot="5400000">
            <a:off x="5536090" y="1429662"/>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ESP Kafka</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Connector</a:t>
            </a:r>
          </a:p>
          <a:p>
            <a:pPr algn="ctr"/>
            <a:endParaRPr lang="en-US" sz="1600" dirty="0">
              <a:solidFill>
                <a:schemeClr val="bg1"/>
              </a:solidFill>
              <a:latin typeface="Calibri" pitchFamily="34" charset="0"/>
              <a:cs typeface="Calibri" pitchFamily="34" charset="0"/>
            </a:endParaRPr>
          </a:p>
        </p:txBody>
      </p:sp>
      <p:grpSp>
        <p:nvGrpSpPr>
          <p:cNvPr id="30" name="Group 29">
            <a:extLst>
              <a:ext uri="{FF2B5EF4-FFF2-40B4-BE49-F238E27FC236}">
                <a16:creationId xmlns:a16="http://schemas.microsoft.com/office/drawing/2014/main" id="{C69C4D0C-889E-45E1-AB6A-47B0EBCF8313}"/>
              </a:ext>
            </a:extLst>
          </p:cNvPr>
          <p:cNvGrpSpPr/>
          <p:nvPr/>
        </p:nvGrpSpPr>
        <p:grpSpPr>
          <a:xfrm>
            <a:off x="7387270" y="1323179"/>
            <a:ext cx="1133429" cy="760358"/>
            <a:chOff x="7526472" y="819233"/>
            <a:chExt cx="1133429" cy="760358"/>
          </a:xfrm>
        </p:grpSpPr>
        <p:sp>
          <p:nvSpPr>
            <p:cNvPr id="88" name="Rounded Rectangle 6">
              <a:extLst>
                <a:ext uri="{FF2B5EF4-FFF2-40B4-BE49-F238E27FC236}">
                  <a16:creationId xmlns:a16="http://schemas.microsoft.com/office/drawing/2014/main" id="{1CF921A3-0A90-4580-B6D6-9E3B2FA73988}"/>
                </a:ext>
              </a:extLst>
            </p:cNvPr>
            <p:cNvSpPr/>
            <p:nvPr/>
          </p:nvSpPr>
          <p:spPr>
            <a:xfrm>
              <a:off x="7526472" y="819233"/>
              <a:ext cx="1133429" cy="760358"/>
            </a:xfrm>
            <a:prstGeom prst="roundRect">
              <a:avLst/>
            </a:prstGeom>
            <a:solidFill>
              <a:schemeClr val="accent6">
                <a:lumMod val="75000"/>
              </a:schemeClr>
            </a:solidFill>
            <a:ln w="9525" cap="flat" cmpd="sng" algn="ctr">
              <a:no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t" anchorCtr="0" compatLnSpc="1">
              <a:prstTxWarp prst="textNoShape">
                <a:avLst/>
              </a:prstTxWarp>
              <a:noAutofit/>
            </a:bodyPr>
            <a:lstStyle/>
            <a:p>
              <a:pPr algn="ctr"/>
              <a:r>
                <a:rPr lang="en-US" sz="1600" b="1" dirty="0">
                  <a:solidFill>
                    <a:schemeClr val="bg1"/>
                  </a:solidFill>
                  <a:latin typeface="Calibri" pitchFamily="34" charset="0"/>
                  <a:cs typeface="Calibri" pitchFamily="34" charset="0"/>
                </a:rPr>
                <a:t>Subscriber</a:t>
              </a:r>
            </a:p>
          </p:txBody>
        </p:sp>
        <p:sp>
          <p:nvSpPr>
            <p:cNvPr id="89" name="Rounded Rectangle 10">
              <a:extLst>
                <a:ext uri="{FF2B5EF4-FFF2-40B4-BE49-F238E27FC236}">
                  <a16:creationId xmlns:a16="http://schemas.microsoft.com/office/drawing/2014/main" id="{D0940686-D30B-4E48-AD9B-04C710814D3D}"/>
                </a:ext>
              </a:extLst>
            </p:cNvPr>
            <p:cNvSpPr/>
            <p:nvPr/>
          </p:nvSpPr>
          <p:spPr>
            <a:xfrm rot="5400000">
              <a:off x="7867016" y="818148"/>
              <a:ext cx="412764" cy="992243"/>
            </a:xfrm>
            <a:prstGeom prst="roundRect">
              <a:avLst/>
            </a:prstGeom>
            <a:noFill/>
            <a:ln w="9525" cap="flat" cmpd="sng" algn="ctr">
              <a:solidFill>
                <a:schemeClr val="bg1"/>
              </a:solidFill>
              <a:prstDash val="solid"/>
              <a:round/>
              <a:headEnd type="none" w="med" len="med"/>
              <a:tailEnd type="none" w="med" len="med"/>
            </a:ln>
            <a:effectLst/>
          </p:spPr>
          <p:txBody>
            <a:bodyPr vert="vert270" wrap="square" lIns="28800" tIns="27000" rIns="27000" bIns="27000" numCol="1" rtlCol="0" anchor="t" anchorCtr="0" compatLnSpc="1">
              <a:prstTxWarp prst="textNoShape">
                <a:avLst/>
              </a:prstTxWarp>
              <a:noAutofit/>
            </a:bodyPr>
            <a:lstStyle/>
            <a:p>
              <a:pPr algn="ctr"/>
              <a: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t>ESP Kafka</a:t>
              </a:r>
              <a:br>
                <a:rPr lang="en-US" sz="1200" b="1" dirty="0">
                  <a:solidFill>
                    <a:schemeClr val="tx2"/>
                  </a:solidFill>
                  <a:effectLst>
                    <a:innerShdw blurRad="63500" dist="50800" dir="8100000">
                      <a:prstClr val="black">
                        <a:alpha val="50000"/>
                      </a:prstClr>
                    </a:innerShdw>
                  </a:effectLst>
                  <a:latin typeface="Calibri" pitchFamily="34" charset="0"/>
                  <a:cs typeface="Calibri" pitchFamily="34" charset="0"/>
                </a:rPr>
              </a:br>
              <a:r>
                <a:rPr lang="en-US" sz="800" b="1" dirty="0">
                  <a:solidFill>
                    <a:schemeClr val="tx2"/>
                  </a:solidFill>
                  <a:effectLst>
                    <a:innerShdw blurRad="63500" dist="50800" dir="8100000">
                      <a:prstClr val="black">
                        <a:alpha val="50000"/>
                      </a:prstClr>
                    </a:innerShdw>
                  </a:effectLst>
                  <a:latin typeface="Calibri" pitchFamily="34" charset="0"/>
                  <a:cs typeface="Calibri" pitchFamily="34" charset="0"/>
                </a:rPr>
                <a:t>Adapter/Connector</a:t>
              </a:r>
            </a:p>
            <a:p>
              <a:pPr algn="ctr"/>
              <a:endParaRPr lang="en-US" sz="1600" dirty="0">
                <a:solidFill>
                  <a:schemeClr val="bg1"/>
                </a:solidFill>
                <a:latin typeface="Calibri" pitchFamily="34" charset="0"/>
                <a:cs typeface="Calibri" pitchFamily="34" charset="0"/>
              </a:endParaRPr>
            </a:p>
          </p:txBody>
        </p:sp>
      </p:grpSp>
      <p:cxnSp>
        <p:nvCxnSpPr>
          <p:cNvPr id="90" name="Straight Arrow Connector 89">
            <a:extLst>
              <a:ext uri="{FF2B5EF4-FFF2-40B4-BE49-F238E27FC236}">
                <a16:creationId xmlns:a16="http://schemas.microsoft.com/office/drawing/2014/main" id="{28EB4E67-D36B-4C64-AB4D-87354882F306}"/>
              </a:ext>
            </a:extLst>
          </p:cNvPr>
          <p:cNvCxnSpPr>
            <a:cxnSpLocks/>
            <a:stCxn id="11" idx="1"/>
            <a:endCxn id="85" idx="3"/>
          </p:cNvCxnSpPr>
          <p:nvPr/>
        </p:nvCxnSpPr>
        <p:spPr>
          <a:xfrm flipV="1">
            <a:off x="2615929" y="2132165"/>
            <a:ext cx="364268" cy="775455"/>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FDB32C5-ABDF-471A-BB0C-7F951A805230}"/>
              </a:ext>
            </a:extLst>
          </p:cNvPr>
          <p:cNvCxnSpPr>
            <a:cxnSpLocks/>
            <a:stCxn id="11" idx="1"/>
            <a:endCxn id="87" idx="3"/>
          </p:cNvCxnSpPr>
          <p:nvPr/>
        </p:nvCxnSpPr>
        <p:spPr>
          <a:xfrm flipV="1">
            <a:off x="2615929" y="2132166"/>
            <a:ext cx="3126543" cy="775454"/>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D117C53-EB2E-447B-BD71-67FA66B65E73}"/>
              </a:ext>
            </a:extLst>
          </p:cNvPr>
          <p:cNvCxnSpPr>
            <a:cxnSpLocks/>
            <a:stCxn id="63" idx="1"/>
            <a:endCxn id="89" idx="3"/>
          </p:cNvCxnSpPr>
          <p:nvPr/>
        </p:nvCxnSpPr>
        <p:spPr>
          <a:xfrm flipV="1">
            <a:off x="6106909" y="2024598"/>
            <a:ext cx="1827287" cy="90899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58BFF18F-31D7-4204-A5C5-E5FA2EDDEB6B}"/>
              </a:ext>
            </a:extLst>
          </p:cNvPr>
          <p:cNvCxnSpPr>
            <a:cxnSpLocks/>
          </p:cNvCxnSpPr>
          <p:nvPr/>
        </p:nvCxnSpPr>
        <p:spPr>
          <a:xfrm flipV="1">
            <a:off x="2995083" y="4000225"/>
            <a:ext cx="928750" cy="1"/>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1969FBB-5683-484F-A80E-F016BB30738E}"/>
              </a:ext>
            </a:extLst>
          </p:cNvPr>
          <p:cNvCxnSpPr>
            <a:cxnSpLocks/>
          </p:cNvCxnSpPr>
          <p:nvPr/>
        </p:nvCxnSpPr>
        <p:spPr>
          <a:xfrm flipV="1">
            <a:off x="4807242" y="4012779"/>
            <a:ext cx="928750" cy="1"/>
          </a:xfrm>
          <a:prstGeom prst="straightConnector1">
            <a:avLst/>
          </a:prstGeom>
          <a:ln w="38100">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Right Arrow 9">
            <a:extLst>
              <a:ext uri="{FF2B5EF4-FFF2-40B4-BE49-F238E27FC236}">
                <a16:creationId xmlns:a16="http://schemas.microsoft.com/office/drawing/2014/main" id="{7B8A2ADC-91CB-4F67-8870-D8D484964EE5}"/>
              </a:ext>
            </a:extLst>
          </p:cNvPr>
          <p:cNvSpPr>
            <a:spLocks noChangeAspect="1"/>
          </p:cNvSpPr>
          <p:nvPr/>
        </p:nvSpPr>
        <p:spPr>
          <a:xfrm rot="5400000">
            <a:off x="7677630" y="2560822"/>
            <a:ext cx="679598" cy="399226"/>
          </a:xfrm>
          <a:prstGeom prst="rightArrow">
            <a:avLst>
              <a:gd name="adj1" fmla="val 50000"/>
              <a:gd name="adj2" fmla="val 77271"/>
            </a:avLst>
          </a:prstGeom>
          <a:solidFill>
            <a:schemeClr val="tx1">
              <a:lumMod val="65000"/>
              <a:lumOff val="35000"/>
              <a:alpha val="38000"/>
            </a:schemeClr>
          </a:solidFill>
          <a:ln w="9525" cap="flat" cmpd="sng" algn="ctr">
            <a:solidFill>
              <a:schemeClr val="bg1"/>
            </a:solidFill>
            <a:prstDash val="solid"/>
            <a:round/>
            <a:headEnd type="none" w="med" len="med"/>
            <a:tailEnd type="none" w="med" len="med"/>
          </a:ln>
          <a:effectLst>
            <a:outerShdw blurRad="127000" algn="ctr" rotWithShape="0">
              <a:prstClr val="black">
                <a:alpha val="50000"/>
              </a:prstClr>
            </a:outerShdw>
          </a:effectLst>
        </p:spPr>
        <p:txBody>
          <a:bodyPr vert="horz" wrap="square" lIns="28800" tIns="27000" rIns="27000" bIns="27000" numCol="1" rtlCol="0" anchor="ctr" anchorCtr="0" compatLnSpc="1">
            <a:prstTxWarp prst="textNoShape">
              <a:avLst/>
            </a:prstTxWarp>
            <a:noAutofit/>
          </a:bodyPr>
          <a:lstStyle/>
          <a:p>
            <a:pPr algn="ctr">
              <a:spcBef>
                <a:spcPts val="225"/>
              </a:spcBef>
            </a:pPr>
            <a:r>
              <a:rPr lang="en-GB" sz="900" dirty="0"/>
              <a:t>EVENTS</a:t>
            </a:r>
          </a:p>
        </p:txBody>
      </p:sp>
      <p:cxnSp>
        <p:nvCxnSpPr>
          <p:cNvPr id="8" name="Straight Arrow Connector 7"/>
          <p:cNvCxnSpPr>
            <a:cxnSpLocks/>
            <a:stCxn id="84" idx="3"/>
            <a:endCxn id="11" idx="1"/>
          </p:cNvCxnSpPr>
          <p:nvPr/>
        </p:nvCxnSpPr>
        <p:spPr>
          <a:xfrm>
            <a:off x="944912" y="2217361"/>
            <a:ext cx="1671017" cy="690259"/>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Folded Corner 31">
            <a:extLst>
              <a:ext uri="{FF2B5EF4-FFF2-40B4-BE49-F238E27FC236}">
                <a16:creationId xmlns:a16="http://schemas.microsoft.com/office/drawing/2014/main" id="{4662FB05-1657-434D-9051-8818264FFBD7}"/>
              </a:ext>
            </a:extLst>
          </p:cNvPr>
          <p:cNvSpPr/>
          <p:nvPr/>
        </p:nvSpPr>
        <p:spPr>
          <a:xfrm>
            <a:off x="7679456" y="3115874"/>
            <a:ext cx="675947" cy="760358"/>
          </a:xfrm>
          <a:prstGeom prst="foldedCorner">
            <a:avLst>
              <a:gd name="adj" fmla="val 40630"/>
            </a:avLst>
          </a:prstGeom>
          <a:pattFill prst="ltHorz">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lumMod val="75000"/>
                    <a:lumOff val="25000"/>
                  </a:schemeClr>
                </a:solidFill>
              </a:rPr>
              <a:t>CSV</a:t>
            </a:r>
          </a:p>
        </p:txBody>
      </p:sp>
      <p:cxnSp>
        <p:nvCxnSpPr>
          <p:cNvPr id="105" name="Straight Arrow Connector 104">
            <a:extLst>
              <a:ext uri="{FF2B5EF4-FFF2-40B4-BE49-F238E27FC236}">
                <a16:creationId xmlns:a16="http://schemas.microsoft.com/office/drawing/2014/main" id="{963E4151-4C80-473E-9B9B-89EF1BF36D26}"/>
              </a:ext>
            </a:extLst>
          </p:cNvPr>
          <p:cNvCxnSpPr>
            <a:cxnSpLocks/>
            <a:stCxn id="85" idx="3"/>
            <a:endCxn id="63" idx="1"/>
          </p:cNvCxnSpPr>
          <p:nvPr/>
        </p:nvCxnSpPr>
        <p:spPr>
          <a:xfrm>
            <a:off x="2980197" y="2132165"/>
            <a:ext cx="3126712" cy="80143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Folded Corner 108">
            <a:extLst>
              <a:ext uri="{FF2B5EF4-FFF2-40B4-BE49-F238E27FC236}">
                <a16:creationId xmlns:a16="http://schemas.microsoft.com/office/drawing/2014/main" id="{FBC5F9B3-4BE2-4769-A065-1C116C8DD96E}"/>
              </a:ext>
            </a:extLst>
          </p:cNvPr>
          <p:cNvSpPr/>
          <p:nvPr/>
        </p:nvSpPr>
        <p:spPr>
          <a:xfrm>
            <a:off x="520497" y="3117887"/>
            <a:ext cx="675947" cy="760358"/>
          </a:xfrm>
          <a:prstGeom prst="foldedCorner">
            <a:avLst>
              <a:gd name="adj" fmla="val 40630"/>
            </a:avLst>
          </a:prstGeom>
          <a:pattFill prst="ltHorz">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b="1" dirty="0">
                <a:solidFill>
                  <a:schemeClr val="tx1">
                    <a:lumMod val="75000"/>
                    <a:lumOff val="25000"/>
                  </a:schemeClr>
                </a:solidFill>
              </a:rPr>
              <a:t>CSV</a:t>
            </a:r>
          </a:p>
        </p:txBody>
      </p:sp>
      <p:cxnSp>
        <p:nvCxnSpPr>
          <p:cNvPr id="43" name="Straight Arrow Connector 42">
            <a:extLst>
              <a:ext uri="{FF2B5EF4-FFF2-40B4-BE49-F238E27FC236}">
                <a16:creationId xmlns:a16="http://schemas.microsoft.com/office/drawing/2014/main" id="{B2C32E0E-A0BC-431B-BC52-BA2160EE3DB6}"/>
              </a:ext>
            </a:extLst>
          </p:cNvPr>
          <p:cNvCxnSpPr>
            <a:cxnSpLocks/>
          </p:cNvCxnSpPr>
          <p:nvPr/>
        </p:nvCxnSpPr>
        <p:spPr>
          <a:xfrm flipH="1" flipV="1">
            <a:off x="849813" y="3884880"/>
            <a:ext cx="1032" cy="449718"/>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See the source image">
            <a:extLst>
              <a:ext uri="{FF2B5EF4-FFF2-40B4-BE49-F238E27FC236}">
                <a16:creationId xmlns:a16="http://schemas.microsoft.com/office/drawing/2014/main" id="{C81A7BA3-F592-4E2B-8A1C-61C151766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1" y="4142919"/>
            <a:ext cx="614718" cy="61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2043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6C3440A-9478-4A0C-BBC1-FCD600C58155}"/>
              </a:ext>
            </a:extLst>
          </p:cNvPr>
          <p:cNvSpPr>
            <a:spLocks noGrp="1"/>
          </p:cNvSpPr>
          <p:nvPr>
            <p:ph type="title"/>
          </p:nvPr>
        </p:nvSpPr>
        <p:spPr>
          <a:xfrm>
            <a:off x="626364" y="192024"/>
            <a:ext cx="7891272" cy="457200"/>
          </a:xfrm>
        </p:spPr>
        <p:txBody>
          <a:bodyPr/>
          <a:lstStyle/>
          <a:p>
            <a:endParaRPr lang="en-US"/>
          </a:p>
        </p:txBody>
      </p:sp>
      <p:sp>
        <p:nvSpPr>
          <p:cNvPr id="12" name="Text Placeholder 2">
            <a:extLst>
              <a:ext uri="{FF2B5EF4-FFF2-40B4-BE49-F238E27FC236}">
                <a16:creationId xmlns:a16="http://schemas.microsoft.com/office/drawing/2014/main" id="{18C05990-062C-439F-AF00-A9227C3D5429}"/>
              </a:ext>
            </a:extLst>
          </p:cNvPr>
          <p:cNvSpPr>
            <a:spLocks noGrp="1"/>
          </p:cNvSpPr>
          <p:nvPr>
            <p:ph type="body" sz="quarter" idx="12"/>
          </p:nvPr>
        </p:nvSpPr>
        <p:spPr>
          <a:xfrm>
            <a:off x="626364" y="640080"/>
            <a:ext cx="7891272" cy="274320"/>
          </a:xfrm>
        </p:spPr>
        <p:txBody>
          <a:bodyPr/>
          <a:lstStyle/>
          <a:p>
            <a:endParaRPr lang="en-US"/>
          </a:p>
        </p:txBody>
      </p:sp>
      <p:pic>
        <p:nvPicPr>
          <p:cNvPr id="5" name="Content Placeholder 4">
            <a:extLst>
              <a:ext uri="{FF2B5EF4-FFF2-40B4-BE49-F238E27FC236}">
                <a16:creationId xmlns:a16="http://schemas.microsoft.com/office/drawing/2014/main" id="{EC01E605-0622-451A-B074-00C5CB3E6E3F}"/>
              </a:ext>
            </a:extLst>
          </p:cNvPr>
          <p:cNvPicPr>
            <a:picLocks noGrp="1" noChangeAspect="1"/>
          </p:cNvPicPr>
          <p:nvPr>
            <p:ph sz="quarter" idx="11"/>
          </p:nvPr>
        </p:nvPicPr>
        <p:blipFill>
          <a:blip r:embed="rId3"/>
          <a:stretch>
            <a:fillRect/>
          </a:stretch>
        </p:blipFill>
        <p:spPr>
          <a:xfrm>
            <a:off x="717128" y="1016459"/>
            <a:ext cx="7709743" cy="3642853"/>
          </a:xfrm>
          <a:prstGeom prst="rect">
            <a:avLst/>
          </a:prstGeom>
          <a:noFill/>
        </p:spPr>
      </p:pic>
    </p:spTree>
    <p:extLst>
      <p:ext uri="{BB962C8B-B14F-4D97-AF65-F5344CB8AC3E}">
        <p14:creationId xmlns:p14="http://schemas.microsoft.com/office/powerpoint/2010/main" val="2095344920"/>
      </p:ext>
    </p:extLst>
  </p:cSld>
  <p:clrMapOvr>
    <a:masterClrMapping/>
  </p:clrMapOvr>
  <p:transition>
    <p:fade/>
  </p:transition>
</p:sld>
</file>

<file path=ppt/theme/theme1.xml><?xml version="1.0" encoding="utf-8"?>
<a:theme xmlns:a="http://schemas.openxmlformats.org/drawingml/2006/main" name="SAS-Confidential-16x9">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8F6EB3A7-7129-8546-BAB3-DA94249E9A29}" vid="{B97DB20D-021D-5E48-8469-B18AEBCAFB7E}"/>
    </a:ext>
  </a:extLst>
</a:theme>
</file>

<file path=ppt/theme/theme2.xml><?xml version="1.0" encoding="utf-8"?>
<a:theme xmlns:a="http://schemas.openxmlformats.org/drawingml/2006/main" name="SAS Viya">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AS-Confidential-16x9" id="{2F74E69A-85CC-B849-AC06-7272C4C1D3A7}" vid="{D34561D0-FA8C-6E46-A5F4-5A8D30B569E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B5BF93F152D2409C2963A3583CA9E7" ma:contentTypeVersion="0" ma:contentTypeDescription="Create a new document." ma:contentTypeScope="" ma:versionID="a1515066796177a085d13dd9c4771c0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860D0-C7A2-4278-83BA-D8D8221932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BE15BB5-4B6B-48FA-A088-AFD2D5B86CC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5F8BC03-E3BC-4FB8-A616-5857DB5D1A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SAS-Confidential-16x9</Template>
  <TotalTime>0</TotalTime>
  <Words>781</Words>
  <Application>Microsoft Office PowerPoint</Application>
  <PresentationFormat>On-screen Show (16:9)</PresentationFormat>
  <Paragraphs>114</Paragraphs>
  <Slides>5</Slides>
  <Notes>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Calibri Light</vt:lpstr>
      <vt:lpstr>SAS-Confidential-16x9</vt:lpstr>
      <vt:lpstr>SAS Viya</vt:lpstr>
      <vt:lpstr>ESP High Availability using Kafka on Viya 4</vt:lpstr>
      <vt:lpstr>Introduction</vt:lpstr>
      <vt:lpstr>High Level Architecture</vt:lpstr>
      <vt:lpstr>ESP Failover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2018-09-27T19:51:01Z</dcterms:created>
  <dcterms:modified xsi:type="dcterms:W3CDTF">2021-03-31T22:19:23Z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0x010100B8B5BF93F152D2409C2963A3583CA9E7</vt:lpwstr>
  </property>
</Properties>
</file>