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4"/>
    <p:sldMasterId id="2147483943" r:id="rId5"/>
  </p:sldMasterIdLst>
  <p:notesMasterIdLst>
    <p:notesMasterId r:id="rId10"/>
  </p:notesMasterIdLst>
  <p:sldIdLst>
    <p:sldId id="256" r:id="rId6"/>
    <p:sldId id="288" r:id="rId7"/>
    <p:sldId id="290" r:id="rId8"/>
    <p:sldId id="292"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880">
          <p15:clr>
            <a:srgbClr val="A4A3A4"/>
          </p15:clr>
        </p15:guide>
        <p15:guide id="3" orient="horz" pos="1619">
          <p15:clr>
            <a:srgbClr val="A4A3A4"/>
          </p15:clr>
        </p15:guide>
      </p15:sldGuideLst>
    </p:ext>
    <p:ext uri="{2D200454-40CA-4A62-9FC3-DE9A4176ACB9}">
      <p15:notesGuideLst xmlns:p15="http://schemas.microsoft.com/office/powerpoint/2012/main">
        <p15:guide id="1" orient="horz" pos="2881">
          <p15:clr>
            <a:srgbClr val="A4A3A4"/>
          </p15:clr>
        </p15:guide>
        <p15:guide id="2" pos="2160">
          <p15:clr>
            <a:srgbClr val="A4A3A4"/>
          </p15:clr>
        </p15:guide>
        <p15:guide id="3" orient="horz" pos="28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A32F"/>
    <a:srgbClr val="D1CC00"/>
    <a:srgbClr val="FFFF66"/>
    <a:srgbClr val="ECF1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483762-38A9-4748-84BA-9766DB6E9269}" v="200" dt="2019-11-05T19:53:04.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448" autoAdjust="0"/>
  </p:normalViewPr>
  <p:slideViewPr>
    <p:cSldViewPr snapToGrid="0" snapToObjects="1">
      <p:cViewPr varScale="1">
        <p:scale>
          <a:sx n="102" d="100"/>
          <a:sy n="102" d="100"/>
        </p:scale>
        <p:origin x="114" y="804"/>
      </p:cViewPr>
      <p:guideLst>
        <p:guide orient="horz" pos="1616"/>
        <p:guide pos="2880"/>
        <p:guide orient="horz" pos="1619"/>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881"/>
        <p:guide pos="2160"/>
        <p:guide orient="horz" pos="28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5CA8E-F0D3-4783-B1F8-801C4BFF47DA}"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A633D-07AC-4786-97FC-0941F5FC60F5}" type="slidenum">
              <a:rPr lang="en-US" smtClean="0"/>
              <a:t>‹#›</a:t>
            </a:fld>
            <a:endParaRPr lang="en-US"/>
          </a:p>
        </p:txBody>
      </p:sp>
    </p:spTree>
    <p:extLst>
      <p:ext uri="{BB962C8B-B14F-4D97-AF65-F5344CB8AC3E}">
        <p14:creationId xmlns:p14="http://schemas.microsoft.com/office/powerpoint/2010/main" val="1680189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b="1" dirty="0"/>
              <a:t>Notes:</a:t>
            </a:r>
          </a:p>
          <a:p>
            <a:endParaRPr lang="en-US" b="1" dirty="0"/>
          </a:p>
        </p:txBody>
      </p:sp>
      <p:sp>
        <p:nvSpPr>
          <p:cNvPr id="4" name="Slide Number Placeholder 3"/>
          <p:cNvSpPr>
            <a:spLocks noGrp="1"/>
          </p:cNvSpPr>
          <p:nvPr>
            <p:ph type="sldNum" sz="quarter" idx="10"/>
          </p:nvPr>
        </p:nvSpPr>
        <p:spPr>
          <a:xfrm>
            <a:off x="3575050" y="8304078"/>
            <a:ext cx="2811463" cy="457200"/>
          </a:xfrm>
          <a:prstGeom prst="rect">
            <a:avLst/>
          </a:prstGeom>
        </p:spPr>
        <p:txBody>
          <a:bodyPr/>
          <a:lstStyle/>
          <a:p>
            <a:fld id="{DE4DC5F6-2639-4042-BC17-56369CE8ECBD}" type="slidenum">
              <a:rPr lang="en-US" smtClean="0"/>
              <a:pPr/>
              <a:t>2</a:t>
            </a:fld>
            <a:endParaRPr lang="en-US"/>
          </a:p>
        </p:txBody>
      </p:sp>
    </p:spTree>
    <p:extLst>
      <p:ext uri="{BB962C8B-B14F-4D97-AF65-F5344CB8AC3E}">
        <p14:creationId xmlns:p14="http://schemas.microsoft.com/office/powerpoint/2010/main" val="154729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b="1" dirty="0"/>
              <a:t>Notes:</a:t>
            </a:r>
          </a:p>
          <a:p>
            <a:r>
              <a:rPr lang="en-US" b="0" baseline="0" dirty="0"/>
              <a:t>Messages are retrieved from the message bus using a publish connector in an ESP project. After the messages are processed in the project the subscriber adapters then retrieve the messages from the message bus for post-processing.  The subscriber adapter also uses the transport option to retrieve message. </a:t>
            </a:r>
            <a:endParaRPr lang="en-US" b="0" dirty="0"/>
          </a:p>
        </p:txBody>
      </p:sp>
      <p:sp>
        <p:nvSpPr>
          <p:cNvPr id="4" name="Slide Number Placeholder 3"/>
          <p:cNvSpPr>
            <a:spLocks noGrp="1"/>
          </p:cNvSpPr>
          <p:nvPr>
            <p:ph type="sldNum" sz="quarter" idx="10"/>
          </p:nvPr>
        </p:nvSpPr>
        <p:spPr>
          <a:xfrm>
            <a:off x="3575050" y="8304078"/>
            <a:ext cx="2811463" cy="457200"/>
          </a:xfrm>
          <a:prstGeom prst="rect">
            <a:avLst/>
          </a:prstGeom>
        </p:spPr>
        <p:txBody>
          <a:bodyPr/>
          <a:lstStyle/>
          <a:p>
            <a:fld id="{DE4DC5F6-2639-4042-BC17-56369CE8ECBD}" type="slidenum">
              <a:rPr lang="en-US" smtClean="0"/>
              <a:pPr/>
              <a:t>3</a:t>
            </a:fld>
            <a:endParaRPr lang="en-US"/>
          </a:p>
        </p:txBody>
      </p:sp>
    </p:spTree>
    <p:extLst>
      <p:ext uri="{BB962C8B-B14F-4D97-AF65-F5344CB8AC3E}">
        <p14:creationId xmlns:p14="http://schemas.microsoft.com/office/powerpoint/2010/main" val="257876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b="1" dirty="0"/>
              <a:t>Notes:</a:t>
            </a:r>
          </a:p>
          <a:p>
            <a:r>
              <a:rPr lang="en-US" b="0" baseline="0" dirty="0"/>
              <a:t>A bash script writes data into a file which is then read by an ESP File System adapter.  The adapter then connects to Kafka and adds the message to the inbound queue.  </a:t>
            </a:r>
          </a:p>
          <a:p>
            <a:r>
              <a:rPr lang="en-US" b="0" baseline="0" dirty="0"/>
              <a:t>Both ESP servers processes the messages from the inbound topic.  </a:t>
            </a:r>
          </a:p>
          <a:p>
            <a:r>
              <a:rPr lang="en-US" b="0" baseline="0" dirty="0"/>
              <a:t>Kafka is set up so that there is only 1 partition.  This ensures the messages sent to ESP are exactly the same.  Messages to the topics are replicated across 3 brokers.   In that way if one broker fails ESP simply picks up the inbound messages from a replicated broker.  </a:t>
            </a:r>
          </a:p>
          <a:p>
            <a:r>
              <a:rPr lang="en-US" b="0" baseline="0" dirty="0"/>
              <a:t>Once a message is processed the results are posted to the outbound topic.  </a:t>
            </a:r>
          </a:p>
          <a:p>
            <a:r>
              <a:rPr lang="en-US" b="0" baseline="0" dirty="0"/>
              <a:t>An ESP </a:t>
            </a:r>
            <a:r>
              <a:rPr lang="en-US" b="0" baseline="0" dirty="0" err="1"/>
              <a:t>kafka</a:t>
            </a:r>
            <a:r>
              <a:rPr lang="en-US" b="0" baseline="0" dirty="0"/>
              <a:t> subscriber adapter picks up the messages and writes them to a file. </a:t>
            </a:r>
          </a:p>
          <a:p>
            <a:r>
              <a:rPr lang="en-US" b="0" baseline="0" dirty="0"/>
              <a:t>We can tail the outbound file to see the results.  </a:t>
            </a:r>
          </a:p>
          <a:p>
            <a:endParaRPr lang="en-US" b="0" baseline="0" dirty="0"/>
          </a:p>
          <a:p>
            <a:r>
              <a:rPr lang="en-US" b="0" baseline="0" dirty="0"/>
              <a:t>In the case of an ESP server failure,  the standby server transitions to an active state and starts adding messages to the outbound topic.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When the active engine fails, Zookeeper tracks it and one of the Standby engines is identified to be the new Active engine.  If the new Active engine is not currently</a:t>
            </a:r>
            <a:r>
              <a:rPr lang="en-US" sz="1200" baseline="0" dirty="0">
                <a:latin typeface="+mn-lt"/>
              </a:rPr>
              <a:t> at the same message id as the engine that failed, it will synchronize using the messages stored in the subscribe connector's buffer.  Once synchronization is complete, the Standby is switch to be the Active engine.</a:t>
            </a:r>
            <a:endParaRPr lang="en-US" sz="1200" dirty="0">
              <a:latin typeface="+mn-lt"/>
            </a:endParaRPr>
          </a:p>
          <a:p>
            <a:r>
              <a:rPr lang="en-US" b="0" baseline="0" dirty="0"/>
              <a:t> </a:t>
            </a:r>
            <a:endParaRPr lang="en-US" b="0" dirty="0"/>
          </a:p>
        </p:txBody>
      </p:sp>
      <p:sp>
        <p:nvSpPr>
          <p:cNvPr id="4" name="Slide Number Placeholder 3"/>
          <p:cNvSpPr>
            <a:spLocks noGrp="1"/>
          </p:cNvSpPr>
          <p:nvPr>
            <p:ph type="sldNum" sz="quarter" idx="10"/>
          </p:nvPr>
        </p:nvSpPr>
        <p:spPr>
          <a:xfrm>
            <a:off x="3575050" y="8304078"/>
            <a:ext cx="2811463" cy="457200"/>
          </a:xfrm>
          <a:prstGeom prst="rect">
            <a:avLst/>
          </a:prstGeom>
        </p:spPr>
        <p:txBody>
          <a:bodyPr/>
          <a:lstStyle/>
          <a:p>
            <a:fld id="{DE4DC5F6-2639-4042-BC17-56369CE8ECBD}" type="slidenum">
              <a:rPr lang="en-US" smtClean="0"/>
              <a:pPr/>
              <a:t>4</a:t>
            </a:fld>
            <a:endParaRPr lang="en-US"/>
          </a:p>
        </p:txBody>
      </p:sp>
    </p:spTree>
    <p:extLst>
      <p:ext uri="{BB962C8B-B14F-4D97-AF65-F5344CB8AC3E}">
        <p14:creationId xmlns:p14="http://schemas.microsoft.com/office/powerpoint/2010/main" val="3625776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sp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sp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17783790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365760" rIns="274320" anchor="t">
            <a:normAutofit/>
          </a:bodyPr>
          <a:lstStyle>
            <a:lvl1pPr>
              <a:defRPr sz="2000"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1869230"/>
          </a:xfrm>
        </p:spPr>
        <p:txBody>
          <a:bodyPr wrap="square" anchor="t">
            <a:spAutoFit/>
          </a:bodyPr>
          <a:lstStyle>
            <a:lvl1pPr marL="0" indent="-182880">
              <a:lnSpc>
                <a:spcPct val="85000"/>
              </a:lnSpc>
              <a:buFont typeface="Arial" pitchFamily="34" charset="0"/>
              <a:buNone/>
              <a:defRPr sz="16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sp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sp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010370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763723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27503936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1844816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9954639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535742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64584948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7025376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950828"/>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a:xfrm>
            <a:off x="4114800" y="4630109"/>
            <a:ext cx="914400" cy="230832"/>
          </a:xfrm>
        </p:spPr>
        <p:txBody>
          <a:bodyPr/>
          <a:lstStyle/>
          <a:p>
            <a:fld id="{4976208B-6111-490B-8CEC-FFB249DB2100}" type="slidenum">
              <a:rPr lang="en-US" smtClean="0"/>
              <a:pPr/>
              <a:t>‹#›</a:t>
            </a:fld>
            <a:endParaRPr lang="en-US" dirty="0"/>
          </a:p>
        </p:txBody>
      </p:sp>
      <p:sp>
        <p:nvSpPr>
          <p:cNvPr id="3" name="Rectangle 2">
            <a:extLst>
              <a:ext uri="{FF2B5EF4-FFF2-40B4-BE49-F238E27FC236}">
                <a16:creationId xmlns:a16="http://schemas.microsoft.com/office/drawing/2014/main" id="{5C3B1E49-C811-4362-BE53-321550F959EA}"/>
              </a:ext>
            </a:extLst>
          </p:cNvPr>
          <p:cNvSpPr/>
          <p:nvPr userDrawn="1"/>
        </p:nvSpPr>
        <p:spPr>
          <a:xfrm>
            <a:off x="3187581" y="4897369"/>
            <a:ext cx="2768837" cy="19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defRPr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259638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1458049" y="640080"/>
            <a:ext cx="7068312" cy="274320"/>
          </a:xfrm>
        </p:spPr>
        <p:txBody>
          <a:bodyPr wrap="square" anchor="ctr">
            <a:noAutofit/>
          </a:bodyPr>
          <a:lstStyle>
            <a:lvl1pPr marL="0" indent="0" algn="l">
              <a:lnSpc>
                <a:spcPct val="100000"/>
              </a:lnSpc>
              <a:spcBef>
                <a:spcPts val="0"/>
              </a:spcBef>
              <a:buFont typeface="Arial" pitchFamily="34" charset="0"/>
              <a:buNone/>
              <a:defRPr sz="2200" b="0" cap="none" baseline="0">
                <a:solidFill>
                  <a:srgbClr val="19BBB7"/>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chorCtr="0">
            <a:normAutofit/>
          </a:bodyPr>
          <a:lstStyle>
            <a:lvl1pPr>
              <a:buClr>
                <a:srgbClr val="19BBB7"/>
              </a:buClr>
              <a:defRPr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3613763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02870495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 Two Conten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447560" y="192024"/>
            <a:ext cx="7068312" cy="457200"/>
          </a:xfrm>
        </p:spPr>
        <p:txBody>
          <a:bodyPr>
            <a:noAutofit/>
          </a:bodyPr>
          <a:lstStyle>
            <a:lvl1pPr algn="l">
              <a:defRPr baseline="0">
                <a:solidFill>
                  <a:schemeClr val="tx2"/>
                </a:solidFill>
              </a:defRPr>
            </a:lvl1pPr>
          </a:lstStyle>
          <a:p>
            <a:r>
              <a:rPr lang="en-US" dirty="0"/>
              <a:t>Click to Edit Title</a:t>
            </a:r>
          </a:p>
        </p:txBody>
      </p:sp>
      <p:sp>
        <p:nvSpPr>
          <p:cNvPr id="6" name="Content Placeholder 2"/>
          <p:cNvSpPr>
            <a:spLocks noGrp="1"/>
          </p:cNvSpPr>
          <p:nvPr>
            <p:ph sz="quarter" idx="4" hasCustomPrompt="1"/>
          </p:nvPr>
        </p:nvSpPr>
        <p:spPr>
          <a:xfrm>
            <a:off x="627641" y="1014984"/>
            <a:ext cx="3886200" cy="3639312"/>
          </a:xfrm>
        </p:spPr>
        <p:txBody>
          <a:bodyPr wrap="square" anchor="t" anchorCtr="0">
            <a:normAutofit/>
          </a:bodyPr>
          <a:lstStyle>
            <a:lvl1pPr>
              <a:buClr>
                <a:srgbClr val="19BBB7"/>
              </a:buClr>
              <a:defRPr sz="2000" baseline="0">
                <a:solidFill>
                  <a:schemeClr val="tx2"/>
                </a:solidFill>
                <a:latin typeface="+mn-lt"/>
              </a:defRPr>
            </a:lvl1pPr>
            <a:lvl2pPr>
              <a:buClr>
                <a:srgbClr val="19BBB7"/>
              </a:buClr>
              <a:defRPr sz="1800" baseline="0">
                <a:latin typeface="+mn-lt"/>
              </a:defRPr>
            </a:lvl2pPr>
            <a:lvl3pPr>
              <a:buClr>
                <a:srgbClr val="19BBB7"/>
              </a:buClr>
              <a:defRPr sz="1400" baseline="0">
                <a:latin typeface="+mn-lt"/>
              </a:defRPr>
            </a:lvl3pPr>
            <a:lvl4pPr>
              <a:buClr>
                <a:srgbClr val="19BBB7"/>
              </a:buClr>
              <a:defRPr sz="1200" baseline="0">
                <a:latin typeface="+mj-lt"/>
              </a:defRPr>
            </a:lvl4pPr>
            <a:lvl5pPr>
              <a:buClr>
                <a:srgbClr val="19BBB7"/>
              </a:buCl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3"/>
          <p:cNvSpPr>
            <a:spLocks noGrp="1"/>
          </p:cNvSpPr>
          <p:nvPr>
            <p:ph sz="quarter" idx="15" hasCustomPrompt="1"/>
          </p:nvPr>
        </p:nvSpPr>
        <p:spPr>
          <a:xfrm>
            <a:off x="4633882" y="1014984"/>
            <a:ext cx="3886200" cy="3639312"/>
          </a:xfrm>
        </p:spPr>
        <p:txBody>
          <a:bodyPr wrap="square">
            <a:normAutofit/>
          </a:bodyPr>
          <a:lstStyle>
            <a:lvl1pPr>
              <a:buClr>
                <a:srgbClr val="19BBB7"/>
              </a:buClr>
              <a:defRPr sz="2000"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4"/>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910549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14984"/>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60"/>
            <a:ext cx="6016752" cy="4507140"/>
          </a:xfrm>
        </p:spPr>
        <p:txBody>
          <a:bodyPr vert="horz" lIns="274320" tIns="45720" rIns="457200" bIns="91440" rtlCol="0" anchor="t" anchorCtr="0">
            <a:normAutofit/>
          </a:bodyPr>
          <a:lstStyle>
            <a:lvl1pPr>
              <a:defRPr lang="en-US" dirty="0" smtClean="0">
                <a:solidFill>
                  <a:schemeClr val="tx2"/>
                </a:solidFill>
                <a:latin typeface="+mn-lt"/>
              </a:defRPr>
            </a:lvl1pPr>
            <a:lvl2pPr>
              <a:defRPr lang="en-US" dirty="0" smtClean="0">
                <a:latin typeface="+mn-lt"/>
              </a:defRPr>
            </a:lvl2pPr>
            <a:lvl3pPr>
              <a:defRPr lang="en-US" dirty="0" smtClean="0">
                <a:latin typeface="+mn-lt"/>
              </a:defRPr>
            </a:lvl3pPr>
            <a:lvl4pPr>
              <a:defRPr lang="en-US" dirty="0" smtClean="0"/>
            </a:lvl4pPr>
            <a:lvl5pPr>
              <a:defRPr lang="en-US" dirty="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1489933"/>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6"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
        <p:nvSpPr>
          <p:cNvPr id="7" name="TextBox 6"/>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818" y="133531"/>
            <a:ext cx="914366" cy="63497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23815054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182880" rIns="182880" anchor="b" anchorCtr="0"/>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4142"/>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rgbClr val="19BBB7"/>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1232"/>
            <a:ext cx="6016752" cy="4216330"/>
          </a:xfrm>
        </p:spPr>
        <p:txBody>
          <a:bodyPr wrap="square" lIns="365760" rIns="274320" bIns="91440" anchor="t" anchorCtr="0">
            <a:normAutofit/>
          </a:bodyPr>
          <a:lstStyle>
            <a:lvl1pPr>
              <a:buClr>
                <a:srgbClr val="19BBB7"/>
              </a:buClr>
              <a:defRPr sz="2000"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1014984"/>
            <a:ext cx="3127247"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1489933"/>
            <a:ext cx="2304288" cy="3154680"/>
          </a:xfrm>
        </p:spPr>
        <p:txBody>
          <a:bodyPr wrap="square" anchor="t" anchorCtr="0">
            <a:sp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sp>
        <p:nvSpPr>
          <p:cNvPr id="9" name="TextBox 7"/>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7164" y="141049"/>
            <a:ext cx="914366" cy="634977"/>
          </a:xfrm>
          <a:prstGeom prst="rect">
            <a:avLst/>
          </a:prstGeom>
        </p:spPr>
      </p:pic>
      <p:pic>
        <p:nvPicPr>
          <p:cNvPr id="12"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4538709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AS Viya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6"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t>Copyright © SAS Institute Inc. All rights reserved.</a:t>
            </a:r>
          </a:p>
        </p:txBody>
      </p:sp>
      <p:pic>
        <p:nvPicPr>
          <p:cNvPr id="3"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4782" y="338735"/>
            <a:ext cx="1714437" cy="393686"/>
          </a:xfrm>
          <a:prstGeom prst="rect">
            <a:avLst/>
          </a:prstGeom>
        </p:spPr>
      </p:pic>
      <p:pic>
        <p:nvPicPr>
          <p:cNvPr id="11"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8408435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AS Viya Blank">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9074315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7187303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a:xfrm>
            <a:off x="4114800" y="4684628"/>
            <a:ext cx="914400" cy="230832"/>
          </a:xfrm>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8590694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defRPr sz="2000" baseline="0">
                <a:solidFill>
                  <a:schemeClr val="tx2"/>
                </a:solidFill>
                <a:latin typeface="+mn-lt"/>
              </a:defRPr>
            </a:lvl1pPr>
            <a:lvl2pPr>
              <a:defRPr sz="1800" baseline="0">
                <a:latin typeface="+mn-lt"/>
              </a:defRPr>
            </a:lvl2pPr>
            <a:lvl3pPr>
              <a:defRPr sz="14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ct val="85000"/>
              </a:lnSpc>
              <a:spcBef>
                <a:spcPts val="800"/>
              </a:spcBef>
              <a:buClr>
                <a:schemeClr val="bg1"/>
              </a:buClr>
              <a:defRPr lang="en-US" sz="14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1"/>
            <a:r>
              <a:rPr lang="en-US" dirty="0"/>
              <a:t>Click to add text or click an icon to add other content types.</a:t>
            </a:r>
          </a:p>
          <a:p>
            <a:pPr lvl="2"/>
            <a:r>
              <a:rPr lang="en-US" dirty="0"/>
              <a:t>Second level</a:t>
            </a:r>
          </a:p>
          <a:p>
            <a:pPr lvl="3"/>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47598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91440" rIns="91440" anchor="t" anchorCtr="0">
            <a:sp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274320" tIns="45720" rIns="457200" bIns="91440" rtlCol="0" anchor="t" anchorCtr="0">
            <a:normAutofit/>
          </a:bodyPr>
          <a:lstStyle>
            <a:lvl1pPr>
              <a:defRPr lang="en-US" dirty="0" smtClean="0"/>
            </a:lvl1pPr>
            <a:lvl2pPr>
              <a:defRPr lang="en-US" dirty="0" smtClean="0"/>
            </a:lvl2pPr>
            <a:lvl3pPr>
              <a:defRPr lang="en-US" dirty="0" smtClean="0"/>
            </a:lvl3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996694"/>
            <a:ext cx="2304288" cy="3154680"/>
          </a:xfrm>
        </p:spPr>
        <p:txBody>
          <a:bodyPr wrap="square" anchor="t" anchorCtr="0">
            <a:spAutoFit/>
          </a:bodyPr>
          <a:lstStyle>
            <a:lvl1pPr marL="0" indent="-182880" algn="l">
              <a:buFont typeface="Arial" pitchFamily="34" charset="0"/>
              <a:buNone/>
              <a:defRPr sz="2000" b="0" cap="none" baseline="0">
                <a:solidFill>
                  <a:schemeClr val="bg1"/>
                </a:solidFill>
                <a:effectLst/>
                <a:latin typeface="+mj-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410507958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182880" rIns="182880" anchor="b"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365760" rIns="274320" bIns="91440" anchor="t" anchorCtr="0">
            <a:norm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615553"/>
          </a:xfrm>
        </p:spPr>
        <p:txBody>
          <a:bodyPr wrap="square" anchor="t" anchorCtr="0">
            <a:spAutoFit/>
          </a:bodyPr>
          <a:lstStyle>
            <a:lvl1pPr marL="0" indent="-182880" algn="l">
              <a:buFont typeface="Arial" pitchFamily="34" charset="0"/>
              <a:buNone/>
              <a:defRPr sz="2000" b="0" cap="none" baseline="0">
                <a:solidFill>
                  <a:schemeClr val="bg1"/>
                </a:solidFill>
                <a:latin typeface="+mj-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1010590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png"/><Relationship Id="rId5" Type="http://schemas.openxmlformats.org/officeDocument/2006/relationships/slideLayout" Target="../slideLayouts/slideLayout24.xml"/><Relationship Id="rId10" Type="http://schemas.openxmlformats.org/officeDocument/2006/relationships/image" Target="../media/image12.png"/><Relationship Id="rId4" Type="http://schemas.openxmlformats.org/officeDocument/2006/relationships/slideLayout" Target="../slideLayouts/slideLayout2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684628"/>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64" r:id="rId3"/>
    <p:sldLayoutId id="2147483928" r:id="rId4"/>
    <p:sldLayoutId id="2147483929" r:id="rId5"/>
    <p:sldLayoutId id="2147483930" r:id="rId6"/>
    <p:sldLayoutId id="2147483931" r:id="rId7"/>
    <p:sldLayoutId id="2147483932" r:id="rId8"/>
    <p:sldLayoutId id="2147483933" r:id="rId9"/>
    <p:sldLayoutId id="2147483962" r:id="rId10"/>
    <p:sldLayoutId id="2147483936" r:id="rId11"/>
    <p:sldLayoutId id="2147483937" r:id="rId12"/>
    <p:sldLayoutId id="2147483938" r:id="rId13"/>
    <p:sldLayoutId id="2147483939" r:id="rId14"/>
    <p:sldLayoutId id="2147483940" r:id="rId15"/>
    <p:sldLayoutId id="2147483935" r:id="rId16"/>
    <p:sldLayoutId id="2147483941" r:id="rId17"/>
    <p:sldLayoutId id="2147483963" r:id="rId18"/>
    <p:sldLayoutId id="2147483942" r:id="rId19"/>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447560" y="192024"/>
            <a:ext cx="706831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684628"/>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8497" y="135169"/>
            <a:ext cx="914366" cy="634977"/>
          </a:xfrm>
          <a:prstGeom prst="rect">
            <a:avLst/>
          </a:prstGeom>
        </p:spPr>
      </p:pic>
      <p:pic>
        <p:nvPicPr>
          <p:cNvPr id="11"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1737813842"/>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rgbClr val="19BBB7"/>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rgbClr val="19BBB7"/>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rgbClr val="19BBB7"/>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0874-CCB1-DD40-8CD1-2FB1AEAB89F7}"/>
              </a:ext>
            </a:extLst>
          </p:cNvPr>
          <p:cNvSpPr>
            <a:spLocks noGrp="1"/>
          </p:cNvSpPr>
          <p:nvPr>
            <p:ph type="title"/>
          </p:nvPr>
        </p:nvSpPr>
        <p:spPr>
          <a:xfrm>
            <a:off x="1152144" y="1799049"/>
            <a:ext cx="6611112" cy="584775"/>
          </a:xfrm>
        </p:spPr>
        <p:txBody>
          <a:bodyPr/>
          <a:lstStyle/>
          <a:p>
            <a:r>
              <a:rPr lang="en-US" dirty="0"/>
              <a:t>ESP High Availability using Kafka</a:t>
            </a:r>
          </a:p>
        </p:txBody>
      </p:sp>
      <p:sp>
        <p:nvSpPr>
          <p:cNvPr id="3" name="Text Placeholder 2">
            <a:extLst>
              <a:ext uri="{FF2B5EF4-FFF2-40B4-BE49-F238E27FC236}">
                <a16:creationId xmlns:a16="http://schemas.microsoft.com/office/drawing/2014/main" id="{8AEA45B0-9960-7E46-ABE8-8A4BF8B37E40}"/>
              </a:ext>
            </a:extLst>
          </p:cNvPr>
          <p:cNvSpPr>
            <a:spLocks noGrp="1"/>
          </p:cNvSpPr>
          <p:nvPr>
            <p:ph type="body" sz="quarter" idx="13"/>
          </p:nvPr>
        </p:nvSpPr>
        <p:spPr/>
        <p:txBody>
          <a:bodyPr/>
          <a:lstStyle/>
          <a:p>
            <a:r>
              <a:rPr lang="en-US" dirty="0"/>
              <a:t>Implementing 1 + N failover</a:t>
            </a:r>
          </a:p>
        </p:txBody>
      </p:sp>
      <p:sp>
        <p:nvSpPr>
          <p:cNvPr id="4" name="TextBox 3">
            <a:extLst>
              <a:ext uri="{FF2B5EF4-FFF2-40B4-BE49-F238E27FC236}">
                <a16:creationId xmlns:a16="http://schemas.microsoft.com/office/drawing/2014/main" id="{7B8291AC-AD07-4944-AF0B-D22534E84358}"/>
              </a:ext>
            </a:extLst>
          </p:cNvPr>
          <p:cNvSpPr txBox="1"/>
          <p:nvPr/>
        </p:nvSpPr>
        <p:spPr>
          <a:xfrm>
            <a:off x="1256232" y="3956703"/>
            <a:ext cx="1249316" cy="369332"/>
          </a:xfrm>
          <a:prstGeom prst="rect">
            <a:avLst/>
          </a:prstGeom>
          <a:noFill/>
        </p:spPr>
        <p:txBody>
          <a:bodyPr wrap="none" rtlCol="0">
            <a:spAutoFit/>
          </a:bodyPr>
          <a:lstStyle/>
          <a:p>
            <a:r>
              <a:rPr lang="en-US" dirty="0">
                <a:solidFill>
                  <a:schemeClr val="bg1"/>
                </a:solidFill>
              </a:rPr>
              <a:t>Tom Tuning</a:t>
            </a:r>
          </a:p>
        </p:txBody>
      </p:sp>
    </p:spTree>
    <p:extLst>
      <p:ext uri="{BB962C8B-B14F-4D97-AF65-F5344CB8AC3E}">
        <p14:creationId xmlns:p14="http://schemas.microsoft.com/office/powerpoint/2010/main" val="36849923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grpSp>
        <p:nvGrpSpPr>
          <p:cNvPr id="31" name="Group 30"/>
          <p:cNvGrpSpPr/>
          <p:nvPr/>
        </p:nvGrpSpPr>
        <p:grpSpPr>
          <a:xfrm>
            <a:off x="6879619" y="1839387"/>
            <a:ext cx="1545421" cy="652377"/>
            <a:chOff x="3423823" y="1258138"/>
            <a:chExt cx="1936603" cy="745331"/>
          </a:xfrm>
        </p:grpSpPr>
        <p:sp>
          <p:nvSpPr>
            <p:cNvPr id="29" name="Rounded Rectangle 28"/>
            <p:cNvSpPr/>
            <p:nvPr/>
          </p:nvSpPr>
          <p:spPr>
            <a:xfrm>
              <a:off x="3423823" y="1258138"/>
              <a:ext cx="1936603" cy="745331"/>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Server X</a:t>
              </a:r>
            </a:p>
          </p:txBody>
        </p:sp>
        <p:sp>
          <p:nvSpPr>
            <p:cNvPr id="52" name="TextBox 51"/>
            <p:cNvSpPr txBox="1"/>
            <p:nvPr/>
          </p:nvSpPr>
          <p:spPr>
            <a:xfrm>
              <a:off x="3731266" y="1630804"/>
              <a:ext cx="1183061" cy="286232"/>
            </a:xfrm>
            <a:prstGeom prst="rect">
              <a:avLst/>
            </a:prstGeom>
            <a:noFill/>
          </p:spPr>
          <p:txBody>
            <a:bodyPr wrap="square" rtlCol="0">
              <a:spAutoFit/>
            </a:bodyPr>
            <a:lstStyle/>
            <a:p>
              <a:r>
                <a:rPr lang="en-US" sz="1400" b="1" i="1" dirty="0">
                  <a:solidFill>
                    <a:schemeClr val="accent6"/>
                  </a:solidFill>
                </a:rPr>
                <a:t>ACTIVE</a:t>
              </a:r>
            </a:p>
          </p:txBody>
        </p:sp>
      </p:grpSp>
      <p:sp>
        <p:nvSpPr>
          <p:cNvPr id="130" name="Right Arrow 9"/>
          <p:cNvSpPr>
            <a:spLocks noChangeAspect="1"/>
          </p:cNvSpPr>
          <p:nvPr/>
        </p:nvSpPr>
        <p:spPr>
          <a:xfrm rot="5400000">
            <a:off x="7257206" y="1115599"/>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grpSp>
        <p:nvGrpSpPr>
          <p:cNvPr id="10" name="Group 9">
            <a:extLst>
              <a:ext uri="{FF2B5EF4-FFF2-40B4-BE49-F238E27FC236}">
                <a16:creationId xmlns:a16="http://schemas.microsoft.com/office/drawing/2014/main" id="{4F01B54A-AE6A-471E-94EC-00D8ED02F957}"/>
              </a:ext>
            </a:extLst>
          </p:cNvPr>
          <p:cNvGrpSpPr/>
          <p:nvPr/>
        </p:nvGrpSpPr>
        <p:grpSpPr>
          <a:xfrm>
            <a:off x="6920275" y="2952475"/>
            <a:ext cx="1541361" cy="682541"/>
            <a:chOff x="3186673" y="1796486"/>
            <a:chExt cx="1936603" cy="745331"/>
          </a:xfrm>
        </p:grpSpPr>
        <p:sp>
          <p:nvSpPr>
            <p:cNvPr id="104" name="Rounded Rectangle 103"/>
            <p:cNvSpPr/>
            <p:nvPr/>
          </p:nvSpPr>
          <p:spPr>
            <a:xfrm>
              <a:off x="3186673" y="1796486"/>
              <a:ext cx="1936603" cy="745331"/>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Server Y</a:t>
              </a:r>
            </a:p>
          </p:txBody>
        </p:sp>
        <p:sp>
          <p:nvSpPr>
            <p:cNvPr id="140" name="TextBox 139"/>
            <p:cNvSpPr txBox="1"/>
            <p:nvPr/>
          </p:nvSpPr>
          <p:spPr>
            <a:xfrm>
              <a:off x="3444578" y="2190042"/>
              <a:ext cx="1286938" cy="332996"/>
            </a:xfrm>
            <a:prstGeom prst="rect">
              <a:avLst/>
            </a:prstGeom>
            <a:noFill/>
          </p:spPr>
          <p:txBody>
            <a:bodyPr wrap="square" rtlCol="0">
              <a:spAutoFit/>
            </a:bodyPr>
            <a:lstStyle/>
            <a:p>
              <a:r>
                <a:rPr lang="en-US" sz="1400" b="1" i="1" dirty="0">
                  <a:solidFill>
                    <a:schemeClr val="accent1"/>
                  </a:solidFill>
                </a:rPr>
                <a:t>STANDBY</a:t>
              </a:r>
            </a:p>
          </p:txBody>
        </p:sp>
      </p:grpSp>
      <p:sp>
        <p:nvSpPr>
          <p:cNvPr id="101" name="Right Arrow 9">
            <a:extLst>
              <a:ext uri="{FF2B5EF4-FFF2-40B4-BE49-F238E27FC236}">
                <a16:creationId xmlns:a16="http://schemas.microsoft.com/office/drawing/2014/main" id="{7B8A2ADC-91CB-4F67-8870-D8D484964EE5}"/>
              </a:ext>
            </a:extLst>
          </p:cNvPr>
          <p:cNvSpPr>
            <a:spLocks noChangeAspect="1"/>
          </p:cNvSpPr>
          <p:nvPr/>
        </p:nvSpPr>
        <p:spPr>
          <a:xfrm rot="5400000">
            <a:off x="7351156" y="3896114"/>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sp>
        <p:nvSpPr>
          <p:cNvPr id="35" name="Arrow: Curved Left 34">
            <a:extLst>
              <a:ext uri="{FF2B5EF4-FFF2-40B4-BE49-F238E27FC236}">
                <a16:creationId xmlns:a16="http://schemas.microsoft.com/office/drawing/2014/main" id="{93CC8D50-9F94-4055-A7DE-84B17CD73588}"/>
              </a:ext>
            </a:extLst>
          </p:cNvPr>
          <p:cNvSpPr/>
          <p:nvPr/>
        </p:nvSpPr>
        <p:spPr>
          <a:xfrm rot="10800000">
            <a:off x="6458620" y="2045830"/>
            <a:ext cx="399227" cy="124165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1" name="Arrow: Curved Left 110">
            <a:extLst>
              <a:ext uri="{FF2B5EF4-FFF2-40B4-BE49-F238E27FC236}">
                <a16:creationId xmlns:a16="http://schemas.microsoft.com/office/drawing/2014/main" id="{EFE11332-EB28-4185-9C65-682DEAD59A8B}"/>
              </a:ext>
            </a:extLst>
          </p:cNvPr>
          <p:cNvSpPr/>
          <p:nvPr/>
        </p:nvSpPr>
        <p:spPr>
          <a:xfrm>
            <a:off x="8481617" y="2103363"/>
            <a:ext cx="399227" cy="124165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TextBox 35">
            <a:extLst>
              <a:ext uri="{FF2B5EF4-FFF2-40B4-BE49-F238E27FC236}">
                <a16:creationId xmlns:a16="http://schemas.microsoft.com/office/drawing/2014/main" id="{1E72AB45-C480-4757-AC49-B17EA3894929}"/>
              </a:ext>
            </a:extLst>
          </p:cNvPr>
          <p:cNvSpPr txBox="1"/>
          <p:nvPr/>
        </p:nvSpPr>
        <p:spPr>
          <a:xfrm>
            <a:off x="457200" y="1088571"/>
            <a:ext cx="6066429" cy="3693319"/>
          </a:xfrm>
          <a:prstGeom prst="rect">
            <a:avLst/>
          </a:prstGeom>
          <a:noFill/>
        </p:spPr>
        <p:txBody>
          <a:bodyPr wrap="square" rtlCol="0">
            <a:spAutoFit/>
          </a:bodyPr>
          <a:lstStyle/>
          <a:p>
            <a:r>
              <a:rPr lang="en-US" dirty="0"/>
              <a:t>Failover</a:t>
            </a:r>
          </a:p>
          <a:p>
            <a:endParaRPr lang="en-US" dirty="0"/>
          </a:p>
          <a:p>
            <a:pPr marL="285750" indent="-285750">
              <a:buFont typeface="Arial" panose="020B0604020202020204" pitchFamily="34" charset="0"/>
              <a:buChar char="•"/>
            </a:pPr>
            <a:r>
              <a:rPr lang="en-US" dirty="0"/>
              <a:t>The act of switching between redundant servers upon failure so that no events are lost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Requires 1+N ESP servers as well as a Kafka cluster also implementing failover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Replicated Kafka message queues guarantee  message delivery and synchronize ESP server failover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0999602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10">
            <a:extLst>
              <a:ext uri="{FF2B5EF4-FFF2-40B4-BE49-F238E27FC236}">
                <a16:creationId xmlns:a16="http://schemas.microsoft.com/office/drawing/2014/main" id="{7832CFD8-3732-44B3-8A30-F33D0F1532C9}"/>
              </a:ext>
            </a:extLst>
          </p:cNvPr>
          <p:cNvSpPr/>
          <p:nvPr/>
        </p:nvSpPr>
        <p:spPr>
          <a:xfrm rot="16200000">
            <a:off x="1825354" y="2568359"/>
            <a:ext cx="2126456" cy="399229"/>
          </a:xfrm>
          <a:prstGeom prst="roundRect">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a:outerShdw blurRad="127000" algn="l"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latin typeface="Calibri" pitchFamily="34" charset="0"/>
                <a:cs typeface="Calibri" pitchFamily="34" charset="0"/>
              </a:rPr>
              <a:t>Message Bus</a:t>
            </a:r>
          </a:p>
          <a:p>
            <a:pPr algn="ctr"/>
            <a:endParaRPr lang="en-US" sz="1600" b="1" dirty="0">
              <a:latin typeface="Calibri" pitchFamily="34" charset="0"/>
              <a:cs typeface="Calibri" pitchFamily="34" charset="0"/>
            </a:endParaRPr>
          </a:p>
        </p:txBody>
      </p:sp>
      <p:sp>
        <p:nvSpPr>
          <p:cNvPr id="3" name="Title 2"/>
          <p:cNvSpPr>
            <a:spLocks noGrp="1"/>
          </p:cNvSpPr>
          <p:nvPr>
            <p:ph type="title"/>
          </p:nvPr>
        </p:nvSpPr>
        <p:spPr/>
        <p:txBody>
          <a:bodyPr/>
          <a:lstStyle/>
          <a:p>
            <a:r>
              <a:rPr lang="en-US" dirty="0"/>
              <a:t>High Level Architecture</a:t>
            </a:r>
          </a:p>
        </p:txBody>
      </p:sp>
      <p:sp>
        <p:nvSpPr>
          <p:cNvPr id="130" name="Right Arrow 9"/>
          <p:cNvSpPr>
            <a:spLocks noChangeAspect="1"/>
          </p:cNvSpPr>
          <p:nvPr/>
        </p:nvSpPr>
        <p:spPr>
          <a:xfrm>
            <a:off x="6425165" y="2434666"/>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sp>
        <p:nvSpPr>
          <p:cNvPr id="88" name="Rounded Rectangle 6">
            <a:extLst>
              <a:ext uri="{FF2B5EF4-FFF2-40B4-BE49-F238E27FC236}">
                <a16:creationId xmlns:a16="http://schemas.microsoft.com/office/drawing/2014/main" id="{1CF921A3-0A90-4580-B6D6-9E3B2FA73988}"/>
              </a:ext>
            </a:extLst>
          </p:cNvPr>
          <p:cNvSpPr/>
          <p:nvPr/>
        </p:nvSpPr>
        <p:spPr>
          <a:xfrm>
            <a:off x="7104568" y="2079272"/>
            <a:ext cx="1133429" cy="448755"/>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Subscriber</a:t>
            </a:r>
          </a:p>
        </p:txBody>
      </p:sp>
      <p:cxnSp>
        <p:nvCxnSpPr>
          <p:cNvPr id="90" name="Straight Arrow Connector 89">
            <a:extLst>
              <a:ext uri="{FF2B5EF4-FFF2-40B4-BE49-F238E27FC236}">
                <a16:creationId xmlns:a16="http://schemas.microsoft.com/office/drawing/2014/main" id="{28EB4E67-D36B-4C64-AB4D-87354882F306}"/>
              </a:ext>
            </a:extLst>
          </p:cNvPr>
          <p:cNvCxnSpPr>
            <a:cxnSpLocks/>
            <a:stCxn id="65" idx="2"/>
            <a:endCxn id="47" idx="2"/>
          </p:cNvCxnSpPr>
          <p:nvPr/>
        </p:nvCxnSpPr>
        <p:spPr>
          <a:xfrm flipV="1">
            <a:off x="3088197" y="2434666"/>
            <a:ext cx="1466401" cy="333308"/>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D117C53-EB2E-447B-BD71-67FA66B65E73}"/>
              </a:ext>
            </a:extLst>
          </p:cNvPr>
          <p:cNvCxnSpPr>
            <a:cxnSpLocks/>
            <a:stCxn id="47" idx="2"/>
            <a:endCxn id="55" idx="0"/>
          </p:cNvCxnSpPr>
          <p:nvPr/>
        </p:nvCxnSpPr>
        <p:spPr>
          <a:xfrm>
            <a:off x="4554598" y="2434666"/>
            <a:ext cx="1373949" cy="33330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1" name="Right Arrow 9">
            <a:extLst>
              <a:ext uri="{FF2B5EF4-FFF2-40B4-BE49-F238E27FC236}">
                <a16:creationId xmlns:a16="http://schemas.microsoft.com/office/drawing/2014/main" id="{7B8A2ADC-91CB-4F67-8870-D8D484964EE5}"/>
              </a:ext>
            </a:extLst>
          </p:cNvPr>
          <p:cNvSpPr>
            <a:spLocks noChangeAspect="1"/>
          </p:cNvSpPr>
          <p:nvPr/>
        </p:nvSpPr>
        <p:spPr>
          <a:xfrm>
            <a:off x="8327095" y="2412887"/>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grpSp>
        <p:nvGrpSpPr>
          <p:cNvPr id="4" name="Group 3">
            <a:extLst>
              <a:ext uri="{FF2B5EF4-FFF2-40B4-BE49-F238E27FC236}">
                <a16:creationId xmlns:a16="http://schemas.microsoft.com/office/drawing/2014/main" id="{472D30CC-D8BB-4666-AF5B-4D63823438C8}"/>
              </a:ext>
            </a:extLst>
          </p:cNvPr>
          <p:cNvGrpSpPr/>
          <p:nvPr/>
        </p:nvGrpSpPr>
        <p:grpSpPr>
          <a:xfrm>
            <a:off x="754006" y="1686281"/>
            <a:ext cx="1141908" cy="2071973"/>
            <a:chOff x="588276" y="1706766"/>
            <a:chExt cx="1141908" cy="2071973"/>
          </a:xfrm>
        </p:grpSpPr>
        <p:sp>
          <p:nvSpPr>
            <p:cNvPr id="41" name="Rounded Rectangle 6">
              <a:extLst>
                <a:ext uri="{FF2B5EF4-FFF2-40B4-BE49-F238E27FC236}">
                  <a16:creationId xmlns:a16="http://schemas.microsoft.com/office/drawing/2014/main" id="{1CD2A320-7C61-43E4-AB02-3459BBA6ED0D}"/>
                </a:ext>
              </a:extLst>
            </p:cNvPr>
            <p:cNvSpPr/>
            <p:nvPr/>
          </p:nvSpPr>
          <p:spPr>
            <a:xfrm>
              <a:off x="588276" y="1706766"/>
              <a:ext cx="1141905" cy="448755"/>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Publisher</a:t>
              </a:r>
            </a:p>
          </p:txBody>
        </p:sp>
        <p:sp>
          <p:nvSpPr>
            <p:cNvPr id="42" name="Rounded Rectangle 6">
              <a:extLst>
                <a:ext uri="{FF2B5EF4-FFF2-40B4-BE49-F238E27FC236}">
                  <a16:creationId xmlns:a16="http://schemas.microsoft.com/office/drawing/2014/main" id="{775B4EEB-6C94-4876-9705-48AE8407E9C1}"/>
                </a:ext>
              </a:extLst>
            </p:cNvPr>
            <p:cNvSpPr/>
            <p:nvPr/>
          </p:nvSpPr>
          <p:spPr>
            <a:xfrm>
              <a:off x="588278" y="2232178"/>
              <a:ext cx="1141905" cy="448755"/>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Publisher</a:t>
              </a:r>
            </a:p>
          </p:txBody>
        </p:sp>
        <p:sp>
          <p:nvSpPr>
            <p:cNvPr id="43" name="Rounded Rectangle 6">
              <a:extLst>
                <a:ext uri="{FF2B5EF4-FFF2-40B4-BE49-F238E27FC236}">
                  <a16:creationId xmlns:a16="http://schemas.microsoft.com/office/drawing/2014/main" id="{73723814-3B5E-43BC-B5E3-EBDCDCDB4DCE}"/>
                </a:ext>
              </a:extLst>
            </p:cNvPr>
            <p:cNvSpPr/>
            <p:nvPr/>
          </p:nvSpPr>
          <p:spPr>
            <a:xfrm>
              <a:off x="588277" y="2763602"/>
              <a:ext cx="1141905" cy="448755"/>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Publisher</a:t>
              </a:r>
            </a:p>
          </p:txBody>
        </p:sp>
        <p:sp>
          <p:nvSpPr>
            <p:cNvPr id="44" name="Rounded Rectangle 6">
              <a:extLst>
                <a:ext uri="{FF2B5EF4-FFF2-40B4-BE49-F238E27FC236}">
                  <a16:creationId xmlns:a16="http://schemas.microsoft.com/office/drawing/2014/main" id="{271C5D10-B0BF-4DAF-8C39-58D76662ED5F}"/>
                </a:ext>
              </a:extLst>
            </p:cNvPr>
            <p:cNvSpPr/>
            <p:nvPr/>
          </p:nvSpPr>
          <p:spPr>
            <a:xfrm>
              <a:off x="588279" y="3329984"/>
              <a:ext cx="1141905" cy="448755"/>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Publisher</a:t>
              </a:r>
            </a:p>
          </p:txBody>
        </p:sp>
      </p:grpSp>
      <p:sp>
        <p:nvSpPr>
          <p:cNvPr id="45" name="Rounded Rectangle 6">
            <a:extLst>
              <a:ext uri="{FF2B5EF4-FFF2-40B4-BE49-F238E27FC236}">
                <a16:creationId xmlns:a16="http://schemas.microsoft.com/office/drawing/2014/main" id="{824A3763-6C49-4FB3-8FA2-9F29F1013CF0}"/>
              </a:ext>
            </a:extLst>
          </p:cNvPr>
          <p:cNvSpPr/>
          <p:nvPr/>
        </p:nvSpPr>
        <p:spPr>
          <a:xfrm>
            <a:off x="7104568" y="2767974"/>
            <a:ext cx="1133429" cy="448755"/>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Subscriber</a:t>
            </a:r>
          </a:p>
        </p:txBody>
      </p:sp>
      <p:grpSp>
        <p:nvGrpSpPr>
          <p:cNvPr id="2" name="Group 1">
            <a:extLst>
              <a:ext uri="{FF2B5EF4-FFF2-40B4-BE49-F238E27FC236}">
                <a16:creationId xmlns:a16="http://schemas.microsoft.com/office/drawing/2014/main" id="{7FD99022-0D2B-41A9-9BD4-1F0435B60D3E}"/>
              </a:ext>
            </a:extLst>
          </p:cNvPr>
          <p:cNvGrpSpPr/>
          <p:nvPr/>
        </p:nvGrpSpPr>
        <p:grpSpPr>
          <a:xfrm>
            <a:off x="3360888" y="1782289"/>
            <a:ext cx="2422224" cy="1795629"/>
            <a:chOff x="3431398" y="1206615"/>
            <a:chExt cx="2422224" cy="1795629"/>
          </a:xfrm>
        </p:grpSpPr>
        <p:grpSp>
          <p:nvGrpSpPr>
            <p:cNvPr id="46" name="Group 45">
              <a:extLst>
                <a:ext uri="{FF2B5EF4-FFF2-40B4-BE49-F238E27FC236}">
                  <a16:creationId xmlns:a16="http://schemas.microsoft.com/office/drawing/2014/main" id="{5C6515AA-47E0-453B-8D42-132404E6F176}"/>
                </a:ext>
              </a:extLst>
            </p:cNvPr>
            <p:cNvGrpSpPr/>
            <p:nvPr/>
          </p:nvGrpSpPr>
          <p:grpSpPr>
            <a:xfrm>
              <a:off x="3852397" y="1206615"/>
              <a:ext cx="1545421" cy="652377"/>
              <a:chOff x="3423823" y="1258138"/>
              <a:chExt cx="1936603" cy="745331"/>
            </a:xfrm>
          </p:grpSpPr>
          <p:sp>
            <p:nvSpPr>
              <p:cNvPr id="47" name="Rounded Rectangle 28">
                <a:extLst>
                  <a:ext uri="{FF2B5EF4-FFF2-40B4-BE49-F238E27FC236}">
                    <a16:creationId xmlns:a16="http://schemas.microsoft.com/office/drawing/2014/main" id="{4A97622A-0809-4BF9-8B45-4D87DFAF2F7C}"/>
                  </a:ext>
                </a:extLst>
              </p:cNvPr>
              <p:cNvSpPr/>
              <p:nvPr/>
            </p:nvSpPr>
            <p:spPr>
              <a:xfrm>
                <a:off x="3423823" y="1258138"/>
                <a:ext cx="1936603" cy="745331"/>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ESP Server</a:t>
                </a:r>
              </a:p>
            </p:txBody>
          </p:sp>
          <p:sp>
            <p:nvSpPr>
              <p:cNvPr id="48" name="TextBox 47">
                <a:extLst>
                  <a:ext uri="{FF2B5EF4-FFF2-40B4-BE49-F238E27FC236}">
                    <a16:creationId xmlns:a16="http://schemas.microsoft.com/office/drawing/2014/main" id="{1B89B2D7-77E4-4052-835C-A0465B2F92B4}"/>
                  </a:ext>
                </a:extLst>
              </p:cNvPr>
              <p:cNvSpPr txBox="1"/>
              <p:nvPr/>
            </p:nvSpPr>
            <p:spPr>
              <a:xfrm>
                <a:off x="3731266" y="1630804"/>
                <a:ext cx="1183061" cy="286232"/>
              </a:xfrm>
              <a:prstGeom prst="rect">
                <a:avLst/>
              </a:prstGeom>
              <a:noFill/>
            </p:spPr>
            <p:txBody>
              <a:bodyPr wrap="square" rtlCol="0">
                <a:spAutoFit/>
              </a:bodyPr>
              <a:lstStyle/>
              <a:p>
                <a:r>
                  <a:rPr lang="en-US" sz="1400" b="1" i="1" dirty="0">
                    <a:solidFill>
                      <a:schemeClr val="accent6"/>
                    </a:solidFill>
                  </a:rPr>
                  <a:t>ACTIVE</a:t>
                </a:r>
              </a:p>
            </p:txBody>
          </p:sp>
        </p:grpSp>
        <p:grpSp>
          <p:nvGrpSpPr>
            <p:cNvPr id="49" name="Group 48">
              <a:extLst>
                <a:ext uri="{FF2B5EF4-FFF2-40B4-BE49-F238E27FC236}">
                  <a16:creationId xmlns:a16="http://schemas.microsoft.com/office/drawing/2014/main" id="{D9B03A95-F2BD-471B-BC63-D4DABC3E42D9}"/>
                </a:ext>
              </a:extLst>
            </p:cNvPr>
            <p:cNvGrpSpPr/>
            <p:nvPr/>
          </p:nvGrpSpPr>
          <p:grpSpPr>
            <a:xfrm>
              <a:off x="3893053" y="2319703"/>
              <a:ext cx="1541361" cy="682541"/>
              <a:chOff x="3186673" y="1796486"/>
              <a:chExt cx="1936603" cy="745331"/>
            </a:xfrm>
          </p:grpSpPr>
          <p:sp>
            <p:nvSpPr>
              <p:cNvPr id="50" name="Rounded Rectangle 103">
                <a:extLst>
                  <a:ext uri="{FF2B5EF4-FFF2-40B4-BE49-F238E27FC236}">
                    <a16:creationId xmlns:a16="http://schemas.microsoft.com/office/drawing/2014/main" id="{891DE26E-ABEB-4514-A123-FE308416FF7E}"/>
                  </a:ext>
                </a:extLst>
              </p:cNvPr>
              <p:cNvSpPr/>
              <p:nvPr/>
            </p:nvSpPr>
            <p:spPr>
              <a:xfrm>
                <a:off x="3186673" y="1796486"/>
                <a:ext cx="1936603" cy="745331"/>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 ESP Server</a:t>
                </a:r>
              </a:p>
            </p:txBody>
          </p:sp>
          <p:sp>
            <p:nvSpPr>
              <p:cNvPr id="51" name="TextBox 50">
                <a:extLst>
                  <a:ext uri="{FF2B5EF4-FFF2-40B4-BE49-F238E27FC236}">
                    <a16:creationId xmlns:a16="http://schemas.microsoft.com/office/drawing/2014/main" id="{B8F9BEF2-5FBE-478D-8429-0900FC98C907}"/>
                  </a:ext>
                </a:extLst>
              </p:cNvPr>
              <p:cNvSpPr txBox="1"/>
              <p:nvPr/>
            </p:nvSpPr>
            <p:spPr>
              <a:xfrm>
                <a:off x="3444578" y="2190042"/>
                <a:ext cx="1286938" cy="332996"/>
              </a:xfrm>
              <a:prstGeom prst="rect">
                <a:avLst/>
              </a:prstGeom>
              <a:noFill/>
            </p:spPr>
            <p:txBody>
              <a:bodyPr wrap="square" rtlCol="0">
                <a:spAutoFit/>
              </a:bodyPr>
              <a:lstStyle/>
              <a:p>
                <a:r>
                  <a:rPr lang="en-US" sz="1400" b="1" i="1" dirty="0">
                    <a:solidFill>
                      <a:schemeClr val="accent1"/>
                    </a:solidFill>
                  </a:rPr>
                  <a:t>STANDBY</a:t>
                </a:r>
              </a:p>
            </p:txBody>
          </p:sp>
        </p:grpSp>
        <p:sp>
          <p:nvSpPr>
            <p:cNvPr id="53" name="Arrow: Curved Left 52">
              <a:extLst>
                <a:ext uri="{FF2B5EF4-FFF2-40B4-BE49-F238E27FC236}">
                  <a16:creationId xmlns:a16="http://schemas.microsoft.com/office/drawing/2014/main" id="{F2A1EF1E-5F68-4E02-B562-F44A2AD79014}"/>
                </a:ext>
              </a:extLst>
            </p:cNvPr>
            <p:cNvSpPr/>
            <p:nvPr/>
          </p:nvSpPr>
          <p:spPr>
            <a:xfrm rot="10800000">
              <a:off x="3431398" y="1413058"/>
              <a:ext cx="399227" cy="124165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4" name="Arrow: Curved Left 53">
              <a:extLst>
                <a:ext uri="{FF2B5EF4-FFF2-40B4-BE49-F238E27FC236}">
                  <a16:creationId xmlns:a16="http://schemas.microsoft.com/office/drawing/2014/main" id="{371B50E5-7A6F-4F8E-833C-28101A8F3EEA}"/>
                </a:ext>
              </a:extLst>
            </p:cNvPr>
            <p:cNvSpPr/>
            <p:nvPr/>
          </p:nvSpPr>
          <p:spPr>
            <a:xfrm>
              <a:off x="5454395" y="1470591"/>
              <a:ext cx="399227" cy="124165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sp>
        <p:nvSpPr>
          <p:cNvPr id="55" name="Rounded Rectangle 10">
            <a:extLst>
              <a:ext uri="{FF2B5EF4-FFF2-40B4-BE49-F238E27FC236}">
                <a16:creationId xmlns:a16="http://schemas.microsoft.com/office/drawing/2014/main" id="{3DEC9F08-D7AD-41B2-BDCD-6AB1A4C993B4}"/>
              </a:ext>
            </a:extLst>
          </p:cNvPr>
          <p:cNvSpPr/>
          <p:nvPr/>
        </p:nvSpPr>
        <p:spPr>
          <a:xfrm rot="16200000">
            <a:off x="5064933" y="2568359"/>
            <a:ext cx="2126456" cy="399229"/>
          </a:xfrm>
          <a:prstGeom prst="roundRect">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a:outerShdw blurRad="127000" algn="l"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latin typeface="Calibri" pitchFamily="34" charset="0"/>
                <a:cs typeface="Calibri" pitchFamily="34" charset="0"/>
              </a:rPr>
              <a:t>Message Bus</a:t>
            </a:r>
          </a:p>
          <a:p>
            <a:pPr algn="ctr"/>
            <a:endParaRPr lang="en-US" sz="1600" b="1" dirty="0">
              <a:latin typeface="Calibri" pitchFamily="34" charset="0"/>
              <a:cs typeface="Calibri" pitchFamily="34" charset="0"/>
            </a:endParaRPr>
          </a:p>
        </p:txBody>
      </p:sp>
      <p:sp>
        <p:nvSpPr>
          <p:cNvPr id="57" name="Right Arrow 9">
            <a:extLst>
              <a:ext uri="{FF2B5EF4-FFF2-40B4-BE49-F238E27FC236}">
                <a16:creationId xmlns:a16="http://schemas.microsoft.com/office/drawing/2014/main" id="{9EDB1104-A7AE-43F9-BD04-5870BE5A6933}"/>
              </a:ext>
            </a:extLst>
          </p:cNvPr>
          <p:cNvSpPr>
            <a:spLocks noChangeAspect="1"/>
          </p:cNvSpPr>
          <p:nvPr/>
        </p:nvSpPr>
        <p:spPr>
          <a:xfrm>
            <a:off x="75995" y="2475442"/>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sp>
        <p:nvSpPr>
          <p:cNvPr id="58" name="Right Arrow 9">
            <a:extLst>
              <a:ext uri="{FF2B5EF4-FFF2-40B4-BE49-F238E27FC236}">
                <a16:creationId xmlns:a16="http://schemas.microsoft.com/office/drawing/2014/main" id="{E9BC8E72-A17A-4C14-B436-9DBE08539F5E}"/>
              </a:ext>
            </a:extLst>
          </p:cNvPr>
          <p:cNvSpPr>
            <a:spLocks noChangeAspect="1"/>
          </p:cNvSpPr>
          <p:nvPr/>
        </p:nvSpPr>
        <p:spPr>
          <a:xfrm>
            <a:off x="1973769" y="2467478"/>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cxnSp>
        <p:nvCxnSpPr>
          <p:cNvPr id="68" name="Straight Arrow Connector 67">
            <a:extLst>
              <a:ext uri="{FF2B5EF4-FFF2-40B4-BE49-F238E27FC236}">
                <a16:creationId xmlns:a16="http://schemas.microsoft.com/office/drawing/2014/main" id="{1AE6D874-BD1D-4B87-ACB0-BDB5A3F1FC64}"/>
              </a:ext>
            </a:extLst>
          </p:cNvPr>
          <p:cNvCxnSpPr>
            <a:cxnSpLocks/>
            <a:stCxn id="65" idx="2"/>
            <a:endCxn id="50" idx="0"/>
          </p:cNvCxnSpPr>
          <p:nvPr/>
        </p:nvCxnSpPr>
        <p:spPr>
          <a:xfrm>
            <a:off x="3088197" y="2767974"/>
            <a:ext cx="1505027" cy="127403"/>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0E1504-3534-4102-984F-1D93EF94EB0C}"/>
              </a:ext>
            </a:extLst>
          </p:cNvPr>
          <p:cNvSpPr txBox="1"/>
          <p:nvPr/>
        </p:nvSpPr>
        <p:spPr>
          <a:xfrm>
            <a:off x="755593" y="947057"/>
            <a:ext cx="7891272" cy="646331"/>
          </a:xfrm>
          <a:prstGeom prst="rect">
            <a:avLst/>
          </a:prstGeom>
          <a:noFill/>
        </p:spPr>
        <p:txBody>
          <a:bodyPr wrap="square" rtlCol="0">
            <a:spAutoFit/>
          </a:bodyPr>
          <a:lstStyle/>
          <a:p>
            <a:r>
              <a:rPr lang="en-US" dirty="0"/>
              <a:t>All ESP servers receive same message content and run same model.  Only active ESP appends to outbound topics. </a:t>
            </a:r>
          </a:p>
        </p:txBody>
      </p:sp>
      <p:sp>
        <p:nvSpPr>
          <p:cNvPr id="75" name="TextBox 74">
            <a:extLst>
              <a:ext uri="{FF2B5EF4-FFF2-40B4-BE49-F238E27FC236}">
                <a16:creationId xmlns:a16="http://schemas.microsoft.com/office/drawing/2014/main" id="{13A697AB-4F49-454B-A35B-FE56C6EB9807}"/>
              </a:ext>
            </a:extLst>
          </p:cNvPr>
          <p:cNvSpPr txBox="1"/>
          <p:nvPr/>
        </p:nvSpPr>
        <p:spPr>
          <a:xfrm>
            <a:off x="755589" y="3973289"/>
            <a:ext cx="7891272" cy="369332"/>
          </a:xfrm>
          <a:prstGeom prst="rect">
            <a:avLst/>
          </a:prstGeom>
          <a:noFill/>
        </p:spPr>
        <p:txBody>
          <a:bodyPr wrap="square" rtlCol="0">
            <a:spAutoFit/>
          </a:bodyPr>
          <a:lstStyle/>
          <a:p>
            <a:r>
              <a:rPr lang="en-US" dirty="0"/>
              <a:t>Message Bus guarantees delivery and synchronization.</a:t>
            </a:r>
          </a:p>
        </p:txBody>
      </p:sp>
    </p:spTree>
    <p:extLst>
      <p:ext uri="{BB962C8B-B14F-4D97-AF65-F5344CB8AC3E}">
        <p14:creationId xmlns:p14="http://schemas.microsoft.com/office/powerpoint/2010/main" val="10451307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10">
            <a:extLst>
              <a:ext uri="{FF2B5EF4-FFF2-40B4-BE49-F238E27FC236}">
                <a16:creationId xmlns:a16="http://schemas.microsoft.com/office/drawing/2014/main" id="{7832CFD8-3732-44B3-8A30-F33D0F1532C9}"/>
              </a:ext>
            </a:extLst>
          </p:cNvPr>
          <p:cNvSpPr/>
          <p:nvPr/>
        </p:nvSpPr>
        <p:spPr>
          <a:xfrm rot="5400000">
            <a:off x="3347859" y="952543"/>
            <a:ext cx="2123694" cy="5828297"/>
          </a:xfrm>
          <a:prstGeom prst="roundRect">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a:outerShdw blurRad="127000" algn="l" rotWithShape="0">
              <a:prstClr val="black">
                <a:alpha val="50000"/>
              </a:prstClr>
            </a:outerShdw>
          </a:effectLst>
        </p:spPr>
        <p:txBody>
          <a:bodyPr vert="vert270" wrap="square" lIns="28800" tIns="27000" rIns="27000" bIns="27000" numCol="1" rtlCol="0" anchor="t" anchorCtr="0" compatLnSpc="1">
            <a:prstTxWarp prst="textNoShape">
              <a:avLst/>
            </a:prstTxWarp>
            <a:noAutofit/>
          </a:bodyPr>
          <a:lstStyle/>
          <a:p>
            <a:pPr algn="ctr"/>
            <a:r>
              <a:rPr lang="en-US" sz="1600" b="1" dirty="0">
                <a:latin typeface="Calibri" pitchFamily="34" charset="0"/>
                <a:cs typeface="Calibri" pitchFamily="34" charset="0"/>
              </a:rPr>
              <a:t>Kafka Cluster</a:t>
            </a:r>
            <a:endParaRPr lang="en-US" sz="1600" dirty="0">
              <a:latin typeface="Calibri" pitchFamily="34" charset="0"/>
              <a:cs typeface="Calibri" pitchFamily="34" charset="0"/>
            </a:endParaRPr>
          </a:p>
        </p:txBody>
      </p:sp>
      <p:sp>
        <p:nvSpPr>
          <p:cNvPr id="3" name="Title 2"/>
          <p:cNvSpPr>
            <a:spLocks noGrp="1"/>
          </p:cNvSpPr>
          <p:nvPr>
            <p:ph type="title"/>
          </p:nvPr>
        </p:nvSpPr>
        <p:spPr/>
        <p:txBody>
          <a:bodyPr/>
          <a:lstStyle/>
          <a:p>
            <a:r>
              <a:rPr lang="en-US" dirty="0"/>
              <a:t>ESP Failover Example</a:t>
            </a:r>
          </a:p>
        </p:txBody>
      </p:sp>
      <p:grpSp>
        <p:nvGrpSpPr>
          <p:cNvPr id="31" name="Group 30"/>
          <p:cNvGrpSpPr/>
          <p:nvPr/>
        </p:nvGrpSpPr>
        <p:grpSpPr>
          <a:xfrm>
            <a:off x="1991679" y="868301"/>
            <a:ext cx="1977036" cy="1330736"/>
            <a:chOff x="3540138" y="1108543"/>
            <a:chExt cx="1936603" cy="745331"/>
          </a:xfrm>
        </p:grpSpPr>
        <p:sp>
          <p:nvSpPr>
            <p:cNvPr id="29" name="Rounded Rectangle 28"/>
            <p:cNvSpPr/>
            <p:nvPr/>
          </p:nvSpPr>
          <p:spPr>
            <a:xfrm>
              <a:off x="3540138" y="1108543"/>
              <a:ext cx="1936603" cy="745331"/>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ESP</a:t>
              </a:r>
            </a:p>
          </p:txBody>
        </p:sp>
        <p:sp>
          <p:nvSpPr>
            <p:cNvPr id="52" name="TextBox 51"/>
            <p:cNvSpPr txBox="1"/>
            <p:nvPr/>
          </p:nvSpPr>
          <p:spPr>
            <a:xfrm>
              <a:off x="3603086" y="1308826"/>
              <a:ext cx="673386" cy="172383"/>
            </a:xfrm>
            <a:prstGeom prst="rect">
              <a:avLst/>
            </a:prstGeom>
            <a:noFill/>
          </p:spPr>
          <p:txBody>
            <a:bodyPr wrap="square" rtlCol="0">
              <a:spAutoFit/>
            </a:bodyPr>
            <a:lstStyle/>
            <a:p>
              <a:r>
                <a:rPr lang="en-US" sz="1400" b="1" i="1" dirty="0">
                  <a:solidFill>
                    <a:schemeClr val="accent6"/>
                  </a:solidFill>
                </a:rPr>
                <a:t>ACTIVE</a:t>
              </a:r>
            </a:p>
          </p:txBody>
        </p:sp>
      </p:grpSp>
      <p:sp>
        <p:nvSpPr>
          <p:cNvPr id="11" name="Rounded Rectangle 10"/>
          <p:cNvSpPr/>
          <p:nvPr/>
        </p:nvSpPr>
        <p:spPr>
          <a:xfrm rot="5400000">
            <a:off x="2433651" y="2316574"/>
            <a:ext cx="364556" cy="1546648"/>
          </a:xfrm>
          <a:prstGeom prst="roundRect">
            <a:avLst/>
          </a:prstGeom>
          <a:solidFill>
            <a:schemeClr val="tx1">
              <a:alpha val="39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vert270"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Inbound</a:t>
            </a:r>
            <a:r>
              <a:rPr lang="en-US" sz="1600" b="1" i="1" dirty="0">
                <a:solidFill>
                  <a:schemeClr val="bg1"/>
                </a:solidFill>
                <a:latin typeface="Calibri" pitchFamily="34" charset="0"/>
                <a:cs typeface="Calibri" pitchFamily="34" charset="0"/>
              </a:rPr>
              <a:t> </a:t>
            </a:r>
            <a:r>
              <a:rPr lang="en-US" sz="1600" b="1" dirty="0">
                <a:solidFill>
                  <a:schemeClr val="bg1"/>
                </a:solidFill>
                <a:latin typeface="Calibri" pitchFamily="34" charset="0"/>
                <a:cs typeface="Calibri" pitchFamily="34" charset="0"/>
              </a:rPr>
              <a:t>topic</a:t>
            </a:r>
            <a:endParaRPr lang="en-US" sz="1600" dirty="0">
              <a:solidFill>
                <a:schemeClr val="bg1"/>
              </a:solidFill>
              <a:latin typeface="Calibri" pitchFamily="34" charset="0"/>
              <a:cs typeface="Calibri" pitchFamily="34" charset="0"/>
            </a:endParaRPr>
          </a:p>
        </p:txBody>
      </p:sp>
      <p:sp>
        <p:nvSpPr>
          <p:cNvPr id="130" name="Right Arrow 9"/>
          <p:cNvSpPr>
            <a:spLocks noChangeAspect="1"/>
          </p:cNvSpPr>
          <p:nvPr/>
        </p:nvSpPr>
        <p:spPr>
          <a:xfrm rot="16200000">
            <a:off x="591877" y="2073603"/>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grpSp>
        <p:nvGrpSpPr>
          <p:cNvPr id="10" name="Group 9">
            <a:extLst>
              <a:ext uri="{FF2B5EF4-FFF2-40B4-BE49-F238E27FC236}">
                <a16:creationId xmlns:a16="http://schemas.microsoft.com/office/drawing/2014/main" id="{4F01B54A-AE6A-471E-94EC-00D8ED02F957}"/>
              </a:ext>
            </a:extLst>
          </p:cNvPr>
          <p:cNvGrpSpPr/>
          <p:nvPr/>
        </p:nvGrpSpPr>
        <p:grpSpPr>
          <a:xfrm>
            <a:off x="4681406" y="882546"/>
            <a:ext cx="2051069" cy="1330736"/>
            <a:chOff x="3186673" y="1796486"/>
            <a:chExt cx="1936603" cy="745331"/>
          </a:xfrm>
        </p:grpSpPr>
        <p:sp>
          <p:nvSpPr>
            <p:cNvPr id="104" name="Rounded Rectangle 103"/>
            <p:cNvSpPr/>
            <p:nvPr/>
          </p:nvSpPr>
          <p:spPr>
            <a:xfrm>
              <a:off x="3186673" y="1796486"/>
              <a:ext cx="1936603" cy="745331"/>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ESP</a:t>
              </a:r>
            </a:p>
          </p:txBody>
        </p:sp>
        <p:sp>
          <p:nvSpPr>
            <p:cNvPr id="140" name="TextBox 139"/>
            <p:cNvSpPr txBox="1"/>
            <p:nvPr/>
          </p:nvSpPr>
          <p:spPr>
            <a:xfrm>
              <a:off x="3274814" y="2007972"/>
              <a:ext cx="805674" cy="172383"/>
            </a:xfrm>
            <a:prstGeom prst="rect">
              <a:avLst/>
            </a:prstGeom>
            <a:noFill/>
          </p:spPr>
          <p:txBody>
            <a:bodyPr wrap="square" rtlCol="0">
              <a:spAutoFit/>
            </a:bodyPr>
            <a:lstStyle/>
            <a:p>
              <a:r>
                <a:rPr lang="en-US" sz="1400" b="1" i="1" dirty="0">
                  <a:solidFill>
                    <a:schemeClr val="accent1"/>
                  </a:solidFill>
                </a:rPr>
                <a:t>STANDBY</a:t>
              </a:r>
            </a:p>
          </p:txBody>
        </p:sp>
      </p:grpSp>
      <p:sp>
        <p:nvSpPr>
          <p:cNvPr id="63" name="Rounded Rectangle 10">
            <a:extLst>
              <a:ext uri="{FF2B5EF4-FFF2-40B4-BE49-F238E27FC236}">
                <a16:creationId xmlns:a16="http://schemas.microsoft.com/office/drawing/2014/main" id="{77E4BF8A-1967-469E-8454-DC192B023E4E}"/>
              </a:ext>
            </a:extLst>
          </p:cNvPr>
          <p:cNvSpPr/>
          <p:nvPr/>
        </p:nvSpPr>
        <p:spPr>
          <a:xfrm rot="5400000">
            <a:off x="5924631" y="2342551"/>
            <a:ext cx="364556" cy="1546647"/>
          </a:xfrm>
          <a:prstGeom prst="roundRect">
            <a:avLst/>
          </a:prstGeom>
          <a:solidFill>
            <a:schemeClr val="tx1">
              <a:alpha val="39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vert270"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Outbound</a:t>
            </a:r>
            <a:r>
              <a:rPr lang="en-US" sz="1600" b="1" i="1" dirty="0">
                <a:solidFill>
                  <a:schemeClr val="bg1"/>
                </a:solidFill>
                <a:latin typeface="Calibri" pitchFamily="34" charset="0"/>
                <a:cs typeface="Calibri" pitchFamily="34" charset="0"/>
              </a:rPr>
              <a:t> </a:t>
            </a:r>
            <a:r>
              <a:rPr lang="en-US" sz="1600" b="1" dirty="0">
                <a:solidFill>
                  <a:schemeClr val="bg1"/>
                </a:solidFill>
                <a:latin typeface="Calibri" pitchFamily="34" charset="0"/>
                <a:cs typeface="Calibri" pitchFamily="34" charset="0"/>
              </a:rPr>
              <a:t>topic</a:t>
            </a:r>
            <a:endParaRPr lang="en-US" sz="1600" dirty="0">
              <a:solidFill>
                <a:schemeClr val="bg1"/>
              </a:solidFill>
              <a:latin typeface="Calibri" pitchFamily="34" charset="0"/>
              <a:cs typeface="Calibri" pitchFamily="34" charset="0"/>
            </a:endParaRPr>
          </a:p>
        </p:txBody>
      </p:sp>
      <p:sp>
        <p:nvSpPr>
          <p:cNvPr id="64" name="Rounded Rectangle 10">
            <a:extLst>
              <a:ext uri="{FF2B5EF4-FFF2-40B4-BE49-F238E27FC236}">
                <a16:creationId xmlns:a16="http://schemas.microsoft.com/office/drawing/2014/main" id="{DE08D8B7-2993-43FD-A68E-6F15C7A02665}"/>
              </a:ext>
            </a:extLst>
          </p:cNvPr>
          <p:cNvSpPr/>
          <p:nvPr/>
        </p:nvSpPr>
        <p:spPr>
          <a:xfrm rot="5400000">
            <a:off x="4180118" y="1974833"/>
            <a:ext cx="364556" cy="5226225"/>
          </a:xfrm>
          <a:prstGeom prst="roundRect">
            <a:avLst/>
          </a:prstGeom>
          <a:solidFill>
            <a:schemeClr val="accent6">
              <a:alpha val="39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vert270"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Zookeeper</a:t>
            </a:r>
            <a:endParaRPr lang="en-US" sz="1600" dirty="0">
              <a:solidFill>
                <a:schemeClr val="bg1"/>
              </a:solidFill>
              <a:latin typeface="Calibri" pitchFamily="34" charset="0"/>
              <a:cs typeface="Calibri" pitchFamily="34" charset="0"/>
            </a:endParaRPr>
          </a:p>
        </p:txBody>
      </p:sp>
      <p:grpSp>
        <p:nvGrpSpPr>
          <p:cNvPr id="72" name="Group 71">
            <a:extLst>
              <a:ext uri="{FF2B5EF4-FFF2-40B4-BE49-F238E27FC236}">
                <a16:creationId xmlns:a16="http://schemas.microsoft.com/office/drawing/2014/main" id="{98F9FE80-925D-4D19-AFC8-6E94478B331F}"/>
              </a:ext>
            </a:extLst>
          </p:cNvPr>
          <p:cNvGrpSpPr/>
          <p:nvPr/>
        </p:nvGrpSpPr>
        <p:grpSpPr>
          <a:xfrm>
            <a:off x="1958372" y="3491253"/>
            <a:ext cx="1315113" cy="843345"/>
            <a:chOff x="865643" y="3659729"/>
            <a:chExt cx="1315113" cy="843345"/>
          </a:xfrm>
        </p:grpSpPr>
        <p:sp>
          <p:nvSpPr>
            <p:cNvPr id="73" name="Rounded Rectangle 68">
              <a:extLst>
                <a:ext uri="{FF2B5EF4-FFF2-40B4-BE49-F238E27FC236}">
                  <a16:creationId xmlns:a16="http://schemas.microsoft.com/office/drawing/2014/main" id="{8F32B3CD-0B62-4F05-A7CF-F2288890EF66}"/>
                </a:ext>
              </a:extLst>
            </p:cNvPr>
            <p:cNvSpPr/>
            <p:nvPr/>
          </p:nvSpPr>
          <p:spPr>
            <a:xfrm>
              <a:off x="865643" y="3659729"/>
              <a:ext cx="1315113" cy="843345"/>
            </a:xfrm>
            <a:prstGeom prst="roundRect">
              <a:avLst/>
            </a:prstGeom>
            <a:solidFill>
              <a:schemeClr val="accent4">
                <a:lumMod val="75000"/>
                <a:alpha val="37255"/>
              </a:schemeClr>
            </a:solidFill>
            <a:ln w="9525" cap="flat" cmpd="sng" algn="ctr">
              <a:solidFill>
                <a:schemeClr val="bg1"/>
              </a:solidFill>
              <a:prstDash val="solid"/>
              <a:round/>
              <a:headEnd type="none" w="med" len="med"/>
              <a:tailEnd type="none" w="med" len="med"/>
            </a:ln>
            <a:effectLst>
              <a:outerShdw blurRad="127000" algn="ctr" rotWithShape="0">
                <a:schemeClr val="accent5">
                  <a:lumMod val="60000"/>
                  <a:lumOff val="40000"/>
                  <a:alpha val="50000"/>
                </a:scheme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Broker 0</a:t>
              </a:r>
            </a:p>
          </p:txBody>
        </p:sp>
        <p:sp>
          <p:nvSpPr>
            <p:cNvPr id="74" name="Rounded Rectangle 10">
              <a:extLst>
                <a:ext uri="{FF2B5EF4-FFF2-40B4-BE49-F238E27FC236}">
                  <a16:creationId xmlns:a16="http://schemas.microsoft.com/office/drawing/2014/main" id="{2F512D22-DEB3-4C53-8EE1-FD0D8AAC74FB}"/>
                </a:ext>
              </a:extLst>
            </p:cNvPr>
            <p:cNvSpPr/>
            <p:nvPr/>
          </p:nvSpPr>
          <p:spPr>
            <a:xfrm rot="5400000">
              <a:off x="1297876" y="3688502"/>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Replicated</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Partition 0</a:t>
              </a:r>
            </a:p>
            <a:p>
              <a:pPr algn="ctr"/>
              <a:endParaRPr lang="en-US" sz="1600" dirty="0">
                <a:solidFill>
                  <a:schemeClr val="bg1"/>
                </a:solidFill>
                <a:latin typeface="Calibri" pitchFamily="34" charset="0"/>
                <a:cs typeface="Calibri" pitchFamily="34" charset="0"/>
              </a:endParaRPr>
            </a:p>
          </p:txBody>
        </p:sp>
      </p:grpSp>
      <p:grpSp>
        <p:nvGrpSpPr>
          <p:cNvPr id="78" name="Group 77">
            <a:extLst>
              <a:ext uri="{FF2B5EF4-FFF2-40B4-BE49-F238E27FC236}">
                <a16:creationId xmlns:a16="http://schemas.microsoft.com/office/drawing/2014/main" id="{E0131558-3CBB-493E-9CCA-605085A830DA}"/>
              </a:ext>
            </a:extLst>
          </p:cNvPr>
          <p:cNvGrpSpPr/>
          <p:nvPr/>
        </p:nvGrpSpPr>
        <p:grpSpPr>
          <a:xfrm>
            <a:off x="3704839" y="3468409"/>
            <a:ext cx="1315113" cy="843345"/>
            <a:chOff x="865643" y="3659729"/>
            <a:chExt cx="1315113" cy="843345"/>
          </a:xfrm>
        </p:grpSpPr>
        <p:sp>
          <p:nvSpPr>
            <p:cNvPr id="79" name="Rounded Rectangle 68">
              <a:extLst>
                <a:ext uri="{FF2B5EF4-FFF2-40B4-BE49-F238E27FC236}">
                  <a16:creationId xmlns:a16="http://schemas.microsoft.com/office/drawing/2014/main" id="{735F4929-E89A-490A-814A-278FB55B585A}"/>
                </a:ext>
              </a:extLst>
            </p:cNvPr>
            <p:cNvSpPr/>
            <p:nvPr/>
          </p:nvSpPr>
          <p:spPr>
            <a:xfrm>
              <a:off x="865643" y="3659729"/>
              <a:ext cx="1315113" cy="843345"/>
            </a:xfrm>
            <a:prstGeom prst="roundRect">
              <a:avLst/>
            </a:prstGeom>
            <a:solidFill>
              <a:schemeClr val="accent4">
                <a:lumMod val="75000"/>
                <a:alpha val="37255"/>
              </a:schemeClr>
            </a:solidFill>
            <a:ln w="9525" cap="flat" cmpd="sng" algn="ctr">
              <a:solidFill>
                <a:schemeClr val="bg1"/>
              </a:solidFill>
              <a:prstDash val="solid"/>
              <a:round/>
              <a:headEnd type="none" w="med" len="med"/>
              <a:tailEnd type="none" w="med" len="med"/>
            </a:ln>
            <a:effectLst>
              <a:outerShdw blurRad="127000" algn="ctr" rotWithShape="0">
                <a:schemeClr val="accent5">
                  <a:lumMod val="60000"/>
                  <a:lumOff val="40000"/>
                  <a:alpha val="50000"/>
                </a:scheme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Broker 1</a:t>
              </a:r>
            </a:p>
          </p:txBody>
        </p:sp>
        <p:sp>
          <p:nvSpPr>
            <p:cNvPr id="80" name="Rounded Rectangle 10">
              <a:extLst>
                <a:ext uri="{FF2B5EF4-FFF2-40B4-BE49-F238E27FC236}">
                  <a16:creationId xmlns:a16="http://schemas.microsoft.com/office/drawing/2014/main" id="{C94A7A42-CE32-4C62-8BF1-583C7F4E3660}"/>
                </a:ext>
              </a:extLst>
            </p:cNvPr>
            <p:cNvSpPr/>
            <p:nvPr/>
          </p:nvSpPr>
          <p:spPr>
            <a:xfrm rot="5400000">
              <a:off x="1297876" y="3688502"/>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Replicated</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Partition 0</a:t>
              </a:r>
            </a:p>
            <a:p>
              <a:pPr algn="ctr"/>
              <a:endParaRPr lang="en-US" sz="1600" dirty="0">
                <a:solidFill>
                  <a:schemeClr val="bg1"/>
                </a:solidFill>
                <a:latin typeface="Calibri" pitchFamily="34" charset="0"/>
                <a:cs typeface="Calibri" pitchFamily="34" charset="0"/>
              </a:endParaRPr>
            </a:p>
          </p:txBody>
        </p:sp>
      </p:grpSp>
      <p:grpSp>
        <p:nvGrpSpPr>
          <p:cNvPr id="81" name="Group 80">
            <a:extLst>
              <a:ext uri="{FF2B5EF4-FFF2-40B4-BE49-F238E27FC236}">
                <a16:creationId xmlns:a16="http://schemas.microsoft.com/office/drawing/2014/main" id="{9EA0DD16-DB14-40AF-9CD6-31725CF5A9F3}"/>
              </a:ext>
            </a:extLst>
          </p:cNvPr>
          <p:cNvGrpSpPr/>
          <p:nvPr/>
        </p:nvGrpSpPr>
        <p:grpSpPr>
          <a:xfrm>
            <a:off x="5465023" y="3491253"/>
            <a:ext cx="1315113" cy="843345"/>
            <a:chOff x="865643" y="3659729"/>
            <a:chExt cx="1315113" cy="843345"/>
          </a:xfrm>
        </p:grpSpPr>
        <p:sp>
          <p:nvSpPr>
            <p:cNvPr id="82" name="Rounded Rectangle 68">
              <a:extLst>
                <a:ext uri="{FF2B5EF4-FFF2-40B4-BE49-F238E27FC236}">
                  <a16:creationId xmlns:a16="http://schemas.microsoft.com/office/drawing/2014/main" id="{DD58E2DF-7999-42FA-8889-8B9D5F9DAB91}"/>
                </a:ext>
              </a:extLst>
            </p:cNvPr>
            <p:cNvSpPr/>
            <p:nvPr/>
          </p:nvSpPr>
          <p:spPr>
            <a:xfrm>
              <a:off x="865643" y="3659729"/>
              <a:ext cx="1315113" cy="843345"/>
            </a:xfrm>
            <a:prstGeom prst="roundRect">
              <a:avLst/>
            </a:prstGeom>
            <a:solidFill>
              <a:schemeClr val="accent4">
                <a:lumMod val="75000"/>
                <a:alpha val="37255"/>
              </a:schemeClr>
            </a:solidFill>
            <a:ln w="9525" cap="flat" cmpd="sng" algn="ctr">
              <a:solidFill>
                <a:schemeClr val="bg1"/>
              </a:solidFill>
              <a:prstDash val="solid"/>
              <a:round/>
              <a:headEnd type="none" w="med" len="med"/>
              <a:tailEnd type="none" w="med" len="med"/>
            </a:ln>
            <a:effectLst>
              <a:outerShdw blurRad="127000" algn="ctr" rotWithShape="0">
                <a:schemeClr val="accent5">
                  <a:lumMod val="60000"/>
                  <a:lumOff val="40000"/>
                  <a:alpha val="50000"/>
                </a:scheme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Broker 2</a:t>
              </a:r>
            </a:p>
          </p:txBody>
        </p:sp>
        <p:sp>
          <p:nvSpPr>
            <p:cNvPr id="83" name="Rounded Rectangle 10">
              <a:extLst>
                <a:ext uri="{FF2B5EF4-FFF2-40B4-BE49-F238E27FC236}">
                  <a16:creationId xmlns:a16="http://schemas.microsoft.com/office/drawing/2014/main" id="{35A5268D-48FE-418D-9514-51AE67E9C813}"/>
                </a:ext>
              </a:extLst>
            </p:cNvPr>
            <p:cNvSpPr/>
            <p:nvPr/>
          </p:nvSpPr>
          <p:spPr>
            <a:xfrm rot="5400000">
              <a:off x="1297876" y="3688502"/>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Replicated</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Partition 0</a:t>
              </a:r>
            </a:p>
            <a:p>
              <a:pPr algn="ctr"/>
              <a:endParaRPr lang="en-US" sz="1600" dirty="0">
                <a:solidFill>
                  <a:schemeClr val="bg1"/>
                </a:solidFill>
                <a:latin typeface="Calibri" pitchFamily="34" charset="0"/>
                <a:cs typeface="Calibri" pitchFamily="34" charset="0"/>
              </a:endParaRPr>
            </a:p>
          </p:txBody>
        </p:sp>
      </p:grpSp>
      <p:grpSp>
        <p:nvGrpSpPr>
          <p:cNvPr id="28" name="Group 27">
            <a:extLst>
              <a:ext uri="{FF2B5EF4-FFF2-40B4-BE49-F238E27FC236}">
                <a16:creationId xmlns:a16="http://schemas.microsoft.com/office/drawing/2014/main" id="{50E0B3B3-11E7-4BC6-9E93-0370211240BB}"/>
              </a:ext>
            </a:extLst>
          </p:cNvPr>
          <p:cNvGrpSpPr/>
          <p:nvPr/>
        </p:nvGrpSpPr>
        <p:grpSpPr>
          <a:xfrm>
            <a:off x="353652" y="1107887"/>
            <a:ext cx="1133429" cy="760358"/>
            <a:chOff x="362128" y="819233"/>
            <a:chExt cx="1133429" cy="760358"/>
          </a:xfrm>
        </p:grpSpPr>
        <p:sp>
          <p:nvSpPr>
            <p:cNvPr id="7" name="Rounded Rectangle 6"/>
            <p:cNvSpPr/>
            <p:nvPr/>
          </p:nvSpPr>
          <p:spPr>
            <a:xfrm>
              <a:off x="362128" y="819233"/>
              <a:ext cx="1133429" cy="760358"/>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Publisher</a:t>
              </a:r>
            </a:p>
          </p:txBody>
        </p:sp>
        <p:sp>
          <p:nvSpPr>
            <p:cNvPr id="84" name="Rounded Rectangle 10">
              <a:extLst>
                <a:ext uri="{FF2B5EF4-FFF2-40B4-BE49-F238E27FC236}">
                  <a16:creationId xmlns:a16="http://schemas.microsoft.com/office/drawing/2014/main" id="{91C1C715-F8B9-49FC-84F8-44D1D8480843}"/>
                </a:ext>
              </a:extLst>
            </p:cNvPr>
            <p:cNvSpPr/>
            <p:nvPr/>
          </p:nvSpPr>
          <p:spPr>
            <a:xfrm rot="5400000">
              <a:off x="702672" y="818148"/>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ESP Kafka</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Adapter</a:t>
              </a:r>
            </a:p>
            <a:p>
              <a:pPr algn="ctr"/>
              <a:endParaRPr lang="en-US" sz="1600" dirty="0">
                <a:solidFill>
                  <a:schemeClr val="bg1"/>
                </a:solidFill>
                <a:latin typeface="Calibri" pitchFamily="34" charset="0"/>
                <a:cs typeface="Calibri" pitchFamily="34" charset="0"/>
              </a:endParaRPr>
            </a:p>
          </p:txBody>
        </p:sp>
      </p:grpSp>
      <p:sp>
        <p:nvSpPr>
          <p:cNvPr id="85" name="Rounded Rectangle 10">
            <a:extLst>
              <a:ext uri="{FF2B5EF4-FFF2-40B4-BE49-F238E27FC236}">
                <a16:creationId xmlns:a16="http://schemas.microsoft.com/office/drawing/2014/main" id="{C2E0CB03-450F-4DBA-8316-822D04AFEAC0}"/>
              </a:ext>
            </a:extLst>
          </p:cNvPr>
          <p:cNvSpPr/>
          <p:nvPr/>
        </p:nvSpPr>
        <p:spPr>
          <a:xfrm rot="5400000">
            <a:off x="2773815" y="1429661"/>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ESP Kafka</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Connector</a:t>
            </a:r>
          </a:p>
          <a:p>
            <a:pPr algn="ctr"/>
            <a:endParaRPr lang="en-US" sz="1600" dirty="0">
              <a:solidFill>
                <a:schemeClr val="bg1"/>
              </a:solidFill>
              <a:latin typeface="Calibri" pitchFamily="34" charset="0"/>
              <a:cs typeface="Calibri" pitchFamily="34" charset="0"/>
            </a:endParaRPr>
          </a:p>
        </p:txBody>
      </p:sp>
      <p:sp>
        <p:nvSpPr>
          <p:cNvPr id="87" name="Rounded Rectangle 10">
            <a:extLst>
              <a:ext uri="{FF2B5EF4-FFF2-40B4-BE49-F238E27FC236}">
                <a16:creationId xmlns:a16="http://schemas.microsoft.com/office/drawing/2014/main" id="{7E966277-C26C-4412-8B94-C7D3B1F26228}"/>
              </a:ext>
            </a:extLst>
          </p:cNvPr>
          <p:cNvSpPr/>
          <p:nvPr/>
        </p:nvSpPr>
        <p:spPr>
          <a:xfrm rot="5400000">
            <a:off x="5536090" y="1429662"/>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ESP Kafka</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Connector</a:t>
            </a:r>
          </a:p>
          <a:p>
            <a:pPr algn="ctr"/>
            <a:endParaRPr lang="en-US" sz="1600" dirty="0">
              <a:solidFill>
                <a:schemeClr val="bg1"/>
              </a:solidFill>
              <a:latin typeface="Calibri" pitchFamily="34" charset="0"/>
              <a:cs typeface="Calibri" pitchFamily="34" charset="0"/>
            </a:endParaRPr>
          </a:p>
        </p:txBody>
      </p:sp>
      <p:grpSp>
        <p:nvGrpSpPr>
          <p:cNvPr id="30" name="Group 29">
            <a:extLst>
              <a:ext uri="{FF2B5EF4-FFF2-40B4-BE49-F238E27FC236}">
                <a16:creationId xmlns:a16="http://schemas.microsoft.com/office/drawing/2014/main" id="{C69C4D0C-889E-45E1-AB6A-47B0EBCF8313}"/>
              </a:ext>
            </a:extLst>
          </p:cNvPr>
          <p:cNvGrpSpPr/>
          <p:nvPr/>
        </p:nvGrpSpPr>
        <p:grpSpPr>
          <a:xfrm>
            <a:off x="7323855" y="1117067"/>
            <a:ext cx="1133429" cy="760358"/>
            <a:chOff x="7526472" y="819233"/>
            <a:chExt cx="1133429" cy="760358"/>
          </a:xfrm>
        </p:grpSpPr>
        <p:sp>
          <p:nvSpPr>
            <p:cNvPr id="88" name="Rounded Rectangle 6">
              <a:extLst>
                <a:ext uri="{FF2B5EF4-FFF2-40B4-BE49-F238E27FC236}">
                  <a16:creationId xmlns:a16="http://schemas.microsoft.com/office/drawing/2014/main" id="{1CF921A3-0A90-4580-B6D6-9E3B2FA73988}"/>
                </a:ext>
              </a:extLst>
            </p:cNvPr>
            <p:cNvSpPr/>
            <p:nvPr/>
          </p:nvSpPr>
          <p:spPr>
            <a:xfrm>
              <a:off x="7526472" y="819233"/>
              <a:ext cx="1133429" cy="760358"/>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Subscriber</a:t>
              </a:r>
            </a:p>
          </p:txBody>
        </p:sp>
        <p:sp>
          <p:nvSpPr>
            <p:cNvPr id="89" name="Rounded Rectangle 10">
              <a:extLst>
                <a:ext uri="{FF2B5EF4-FFF2-40B4-BE49-F238E27FC236}">
                  <a16:creationId xmlns:a16="http://schemas.microsoft.com/office/drawing/2014/main" id="{D0940686-D30B-4E48-AD9B-04C710814D3D}"/>
                </a:ext>
              </a:extLst>
            </p:cNvPr>
            <p:cNvSpPr/>
            <p:nvPr/>
          </p:nvSpPr>
          <p:spPr>
            <a:xfrm rot="5400000">
              <a:off x="7867016" y="818148"/>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ESP Kafka</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Adapter</a:t>
              </a:r>
            </a:p>
            <a:p>
              <a:pPr algn="ctr"/>
              <a:endParaRPr lang="en-US" sz="1600" dirty="0">
                <a:solidFill>
                  <a:schemeClr val="bg1"/>
                </a:solidFill>
                <a:latin typeface="Calibri" pitchFamily="34" charset="0"/>
                <a:cs typeface="Calibri" pitchFamily="34" charset="0"/>
              </a:endParaRPr>
            </a:p>
          </p:txBody>
        </p:sp>
      </p:grpSp>
      <p:cxnSp>
        <p:nvCxnSpPr>
          <p:cNvPr id="90" name="Straight Arrow Connector 89">
            <a:extLst>
              <a:ext uri="{FF2B5EF4-FFF2-40B4-BE49-F238E27FC236}">
                <a16:creationId xmlns:a16="http://schemas.microsoft.com/office/drawing/2014/main" id="{28EB4E67-D36B-4C64-AB4D-87354882F306}"/>
              </a:ext>
            </a:extLst>
          </p:cNvPr>
          <p:cNvCxnSpPr>
            <a:cxnSpLocks/>
            <a:stCxn id="11" idx="1"/>
            <a:endCxn id="85" idx="3"/>
          </p:cNvCxnSpPr>
          <p:nvPr/>
        </p:nvCxnSpPr>
        <p:spPr>
          <a:xfrm flipV="1">
            <a:off x="2615929" y="2132165"/>
            <a:ext cx="364268" cy="775455"/>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FDB32C5-ABDF-471A-BB0C-7F951A805230}"/>
              </a:ext>
            </a:extLst>
          </p:cNvPr>
          <p:cNvCxnSpPr>
            <a:cxnSpLocks/>
            <a:stCxn id="11" idx="1"/>
            <a:endCxn id="87" idx="3"/>
          </p:cNvCxnSpPr>
          <p:nvPr/>
        </p:nvCxnSpPr>
        <p:spPr>
          <a:xfrm flipV="1">
            <a:off x="2615929" y="2132166"/>
            <a:ext cx="3126543" cy="775454"/>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D117C53-EB2E-447B-BD71-67FA66B65E73}"/>
              </a:ext>
            </a:extLst>
          </p:cNvPr>
          <p:cNvCxnSpPr>
            <a:cxnSpLocks/>
            <a:stCxn id="63" idx="1"/>
            <a:endCxn id="89" idx="3"/>
          </p:cNvCxnSpPr>
          <p:nvPr/>
        </p:nvCxnSpPr>
        <p:spPr>
          <a:xfrm flipV="1">
            <a:off x="6106909" y="1818486"/>
            <a:ext cx="1763872" cy="111511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8BFF18F-31D7-4204-A5C5-E5FA2EDDEB6B}"/>
              </a:ext>
            </a:extLst>
          </p:cNvPr>
          <p:cNvCxnSpPr>
            <a:cxnSpLocks/>
          </p:cNvCxnSpPr>
          <p:nvPr/>
        </p:nvCxnSpPr>
        <p:spPr>
          <a:xfrm flipV="1">
            <a:off x="2995083" y="4000225"/>
            <a:ext cx="928750" cy="1"/>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1969FBB-5683-484F-A80E-F016BB30738E}"/>
              </a:ext>
            </a:extLst>
          </p:cNvPr>
          <p:cNvCxnSpPr>
            <a:cxnSpLocks/>
          </p:cNvCxnSpPr>
          <p:nvPr/>
        </p:nvCxnSpPr>
        <p:spPr>
          <a:xfrm flipV="1">
            <a:off x="4807242" y="4012779"/>
            <a:ext cx="928750" cy="1"/>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Right Arrow 9">
            <a:extLst>
              <a:ext uri="{FF2B5EF4-FFF2-40B4-BE49-F238E27FC236}">
                <a16:creationId xmlns:a16="http://schemas.microsoft.com/office/drawing/2014/main" id="{7B8A2ADC-91CB-4F67-8870-D8D484964EE5}"/>
              </a:ext>
            </a:extLst>
          </p:cNvPr>
          <p:cNvSpPr>
            <a:spLocks noChangeAspect="1"/>
          </p:cNvSpPr>
          <p:nvPr/>
        </p:nvSpPr>
        <p:spPr>
          <a:xfrm rot="5400000">
            <a:off x="7550770" y="2141521"/>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cxnSp>
        <p:nvCxnSpPr>
          <p:cNvPr id="8" name="Straight Arrow Connector 7"/>
          <p:cNvCxnSpPr>
            <a:cxnSpLocks/>
            <a:stCxn id="84" idx="3"/>
            <a:endCxn id="11" idx="1"/>
          </p:cNvCxnSpPr>
          <p:nvPr/>
        </p:nvCxnSpPr>
        <p:spPr>
          <a:xfrm>
            <a:off x="900578" y="1809306"/>
            <a:ext cx="1715351" cy="1098314"/>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Folded Corner 31">
            <a:extLst>
              <a:ext uri="{FF2B5EF4-FFF2-40B4-BE49-F238E27FC236}">
                <a16:creationId xmlns:a16="http://schemas.microsoft.com/office/drawing/2014/main" id="{4662FB05-1657-434D-9051-8818264FFBD7}"/>
              </a:ext>
            </a:extLst>
          </p:cNvPr>
          <p:cNvSpPr/>
          <p:nvPr/>
        </p:nvSpPr>
        <p:spPr>
          <a:xfrm>
            <a:off x="7589655" y="2820333"/>
            <a:ext cx="675947" cy="760358"/>
          </a:xfrm>
          <a:prstGeom prst="foldedCorner">
            <a:avLst>
              <a:gd name="adj" fmla="val 40630"/>
            </a:avLst>
          </a:prstGeom>
          <a:pattFill prst="ltHorz">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lumMod val="75000"/>
                    <a:lumOff val="25000"/>
                  </a:schemeClr>
                </a:solidFill>
              </a:rPr>
              <a:t>CSV</a:t>
            </a:r>
          </a:p>
        </p:txBody>
      </p:sp>
      <p:cxnSp>
        <p:nvCxnSpPr>
          <p:cNvPr id="105" name="Straight Arrow Connector 104">
            <a:extLst>
              <a:ext uri="{FF2B5EF4-FFF2-40B4-BE49-F238E27FC236}">
                <a16:creationId xmlns:a16="http://schemas.microsoft.com/office/drawing/2014/main" id="{963E4151-4C80-473E-9B9B-89EF1BF36D26}"/>
              </a:ext>
            </a:extLst>
          </p:cNvPr>
          <p:cNvCxnSpPr>
            <a:cxnSpLocks/>
            <a:stCxn id="85" idx="3"/>
            <a:endCxn id="63" idx="1"/>
          </p:cNvCxnSpPr>
          <p:nvPr/>
        </p:nvCxnSpPr>
        <p:spPr>
          <a:xfrm>
            <a:off x="2980197" y="2132165"/>
            <a:ext cx="3126712" cy="80143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Folded Corner 108">
            <a:extLst>
              <a:ext uri="{FF2B5EF4-FFF2-40B4-BE49-F238E27FC236}">
                <a16:creationId xmlns:a16="http://schemas.microsoft.com/office/drawing/2014/main" id="{FBC5F9B3-4BE2-4769-A065-1C116C8DD96E}"/>
              </a:ext>
            </a:extLst>
          </p:cNvPr>
          <p:cNvSpPr/>
          <p:nvPr/>
        </p:nvSpPr>
        <p:spPr>
          <a:xfrm>
            <a:off x="580155" y="2820333"/>
            <a:ext cx="675947" cy="760358"/>
          </a:xfrm>
          <a:prstGeom prst="foldedCorner">
            <a:avLst>
              <a:gd name="adj" fmla="val 40630"/>
            </a:avLst>
          </a:prstGeom>
          <a:pattFill prst="ltHorz">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lumMod val="75000"/>
                    <a:lumOff val="25000"/>
                  </a:schemeClr>
                </a:solidFill>
              </a:rPr>
              <a:t>CSV</a:t>
            </a:r>
          </a:p>
        </p:txBody>
      </p:sp>
      <p:cxnSp>
        <p:nvCxnSpPr>
          <p:cNvPr id="43" name="Straight Arrow Connector 42">
            <a:extLst>
              <a:ext uri="{FF2B5EF4-FFF2-40B4-BE49-F238E27FC236}">
                <a16:creationId xmlns:a16="http://schemas.microsoft.com/office/drawing/2014/main" id="{B2C32E0E-A0BC-431B-BC52-BA2160EE3DB6}"/>
              </a:ext>
            </a:extLst>
          </p:cNvPr>
          <p:cNvCxnSpPr>
            <a:cxnSpLocks/>
          </p:cNvCxnSpPr>
          <p:nvPr/>
        </p:nvCxnSpPr>
        <p:spPr>
          <a:xfrm flipH="1" flipV="1">
            <a:off x="852057" y="3320385"/>
            <a:ext cx="1032" cy="449718"/>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See the source image">
            <a:extLst>
              <a:ext uri="{FF2B5EF4-FFF2-40B4-BE49-F238E27FC236}">
                <a16:creationId xmlns:a16="http://schemas.microsoft.com/office/drawing/2014/main" id="{C81A7BA3-F592-4E2B-8A1C-61C151766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71" y="3809765"/>
            <a:ext cx="614718" cy="61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204362"/>
      </p:ext>
    </p:extLst>
  </p:cSld>
  <p:clrMapOvr>
    <a:masterClrMapping/>
  </p:clrMapOvr>
  <p:transition>
    <p:fade/>
  </p:transition>
</p:sld>
</file>

<file path=ppt/theme/theme1.xml><?xml version="1.0" encoding="utf-8"?>
<a:theme xmlns:a="http://schemas.openxmlformats.org/drawingml/2006/main" name="SAS-Confidential-16x9">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16x9" id="{8F6EB3A7-7129-8546-BAB3-DA94249E9A29}" vid="{B97DB20D-021D-5E48-8469-B18AEBCAFB7E}"/>
    </a:ext>
  </a:extLst>
</a:theme>
</file>

<file path=ppt/theme/theme2.xml><?xml version="1.0" encoding="utf-8"?>
<a:theme xmlns:a="http://schemas.openxmlformats.org/drawingml/2006/main" name="SAS Viya">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16x9" id="{2F74E69A-85CC-B849-AC06-7272C4C1D3A7}" vid="{D34561D0-FA8C-6E46-A5F4-5A8D30B569E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B5BF93F152D2409C2963A3583CA9E7" ma:contentTypeVersion="0" ma:contentTypeDescription="Create a new document." ma:contentTypeScope="" ma:versionID="a1515066796177a085d13dd9c4771c0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F8BC03-E3BC-4FB8-A616-5857DB5D1A2C}">
  <ds:schemaRefs>
    <ds:schemaRef ds:uri="http://schemas.microsoft.com/sharepoint/v3/contenttype/forms"/>
  </ds:schemaRefs>
</ds:datastoreItem>
</file>

<file path=customXml/itemProps2.xml><?xml version="1.0" encoding="utf-8"?>
<ds:datastoreItem xmlns:ds="http://schemas.openxmlformats.org/officeDocument/2006/customXml" ds:itemID="{9BE15BB5-4B6B-48FA-A088-AFD2D5B86C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C9860D0-C7A2-4278-83BA-D8D822193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SAS-Confidential-16x9</Template>
  <TotalTime>0</TotalTime>
  <Words>448</Words>
  <Application>Microsoft Office PowerPoint</Application>
  <PresentationFormat>On-screen Show (16:9)</PresentationFormat>
  <Paragraphs>79</Paragraphs>
  <Slides>4</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Calibri Light</vt:lpstr>
      <vt:lpstr>SAS-Confidential-16x9</vt:lpstr>
      <vt:lpstr>SAS Viya</vt:lpstr>
      <vt:lpstr>ESP High Availability using Kafka</vt:lpstr>
      <vt:lpstr>Introduction</vt:lpstr>
      <vt:lpstr>High Level Architecture</vt:lpstr>
      <vt:lpstr>ESP Failover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2018-09-27T19:51:01Z</dcterms:created>
  <dcterms:modified xsi:type="dcterms:W3CDTF">2019-11-06T18:26:41Z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0x010100B8B5BF93F152D2409C2963A3583CA9E7</vt:lpwstr>
  </property>
</Properties>
</file>