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notesMasterIdLst>
    <p:notesMasterId r:id="rId20"/>
  </p:notesMasterIdLst>
  <p:sldIdLst>
    <p:sldId id="2076136427" r:id="rId6"/>
    <p:sldId id="2076136589" r:id="rId7"/>
    <p:sldId id="2076136591" r:id="rId8"/>
    <p:sldId id="2076136593" r:id="rId9"/>
    <p:sldId id="2076136595" r:id="rId10"/>
    <p:sldId id="2076136597" r:id="rId11"/>
    <p:sldId id="2076136577" r:id="rId12"/>
    <p:sldId id="2076136576" r:id="rId13"/>
    <p:sldId id="2076136580" r:id="rId14"/>
    <p:sldId id="2076136575" r:id="rId15"/>
    <p:sldId id="2076136569" r:id="rId16"/>
    <p:sldId id="2076136574" r:id="rId17"/>
    <p:sldId id="2076136579" r:id="rId18"/>
    <p:sldId id="2076136578" r:id="rId1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91BFD1-E821-476E-825C-53E27BAA3348}">
          <p14:sldIdLst>
            <p14:sldId id="2076136427"/>
          </p14:sldIdLst>
        </p14:section>
        <p14:section name="ESP Edge Server Deployment" id="{91B1F569-A5E1-4338-BBAA-4FF5396A87FB}">
          <p14:sldIdLst>
            <p14:sldId id="2076136589"/>
            <p14:sldId id="2076136591"/>
            <p14:sldId id="2076136593"/>
            <p14:sldId id="2076136595"/>
            <p14:sldId id="2076136597"/>
          </p14:sldIdLst>
        </p14:section>
        <p14:section name="ESP Deployment in K8s" id="{0A92DBAF-6B9E-43F8-9F9D-FEC3260C64AA}">
          <p14:sldIdLst>
            <p14:sldId id="2076136577"/>
            <p14:sldId id="2076136576"/>
            <p14:sldId id="2076136580"/>
            <p14:sldId id="2076136575"/>
            <p14:sldId id="2076136569"/>
            <p14:sldId id="2076136574"/>
          </p14:sldIdLst>
        </p14:section>
        <p14:section name="1+N Failover" id="{66A91826-9B30-43C2-B27E-21CF84574C92}">
          <p14:sldIdLst>
            <p14:sldId id="2076136579"/>
            <p14:sldId id="20761365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B67"/>
    <a:srgbClr val="012036"/>
    <a:srgbClr val="4E7584"/>
    <a:srgbClr val="C31618"/>
    <a:srgbClr val="2E5E90"/>
    <a:srgbClr val="023A63"/>
    <a:srgbClr val="005499"/>
    <a:srgbClr val="68A1CA"/>
    <a:srgbClr val="85C8FF"/>
    <a:srgbClr val="043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7" autoAdjust="0"/>
    <p:restoredTop sz="51282" autoAdjust="0"/>
  </p:normalViewPr>
  <p:slideViewPr>
    <p:cSldViewPr snapToGrid="0">
      <p:cViewPr varScale="1">
        <p:scale>
          <a:sx n="66" d="100"/>
          <a:sy n="66" d="100"/>
        </p:scale>
        <p:origin x="23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Gupta" userId="9b23cadf-48b7-4a79-a0ce-d0c05180ecc4" providerId="ADAL" clId="{1D763BB8-A92F-4A2A-93B1-FB766283FECD}"/>
    <pc:docChg chg="modSld">
      <pc:chgData name="Divya Gupta" userId="9b23cadf-48b7-4a79-a0ce-d0c05180ecc4" providerId="ADAL" clId="{1D763BB8-A92F-4A2A-93B1-FB766283FECD}" dt="2022-11-06T16:00:30.760" v="47" actId="6549"/>
      <pc:docMkLst>
        <pc:docMk/>
      </pc:docMkLst>
      <pc:sldChg chg="modNotesTx">
        <pc:chgData name="Divya Gupta" userId="9b23cadf-48b7-4a79-a0ce-d0c05180ecc4" providerId="ADAL" clId="{1D763BB8-A92F-4A2A-93B1-FB766283FECD}" dt="2022-11-06T15:57:09.472" v="1" actId="6549"/>
        <pc:sldMkLst>
          <pc:docMk/>
          <pc:sldMk cId="100202268" sldId="478"/>
        </pc:sldMkLst>
      </pc:sldChg>
      <pc:sldChg chg="modNotesTx">
        <pc:chgData name="Divya Gupta" userId="9b23cadf-48b7-4a79-a0ce-d0c05180ecc4" providerId="ADAL" clId="{1D763BB8-A92F-4A2A-93B1-FB766283FECD}" dt="2022-11-06T15:57:35.225" v="5" actId="6549"/>
        <pc:sldMkLst>
          <pc:docMk/>
          <pc:sldMk cId="3238587755" sldId="1554"/>
        </pc:sldMkLst>
      </pc:sldChg>
      <pc:sldChg chg="modNotesTx">
        <pc:chgData name="Divya Gupta" userId="9b23cadf-48b7-4a79-a0ce-d0c05180ecc4" providerId="ADAL" clId="{1D763BB8-A92F-4A2A-93B1-FB766283FECD}" dt="2022-11-06T15:57:05.253" v="0" actId="6549"/>
        <pc:sldMkLst>
          <pc:docMk/>
          <pc:sldMk cId="1521806444" sldId="2076136427"/>
        </pc:sldMkLst>
      </pc:sldChg>
      <pc:sldChg chg="modNotesTx">
        <pc:chgData name="Divya Gupta" userId="9b23cadf-48b7-4a79-a0ce-d0c05180ecc4" providerId="ADAL" clId="{1D763BB8-A92F-4A2A-93B1-FB766283FECD}" dt="2022-11-06T15:57:17.173" v="2" actId="20577"/>
        <pc:sldMkLst>
          <pc:docMk/>
          <pc:sldMk cId="3400477380" sldId="2076136438"/>
        </pc:sldMkLst>
      </pc:sldChg>
      <pc:sldChg chg="modNotesTx">
        <pc:chgData name="Divya Gupta" userId="9b23cadf-48b7-4a79-a0ce-d0c05180ecc4" providerId="ADAL" clId="{1D763BB8-A92F-4A2A-93B1-FB766283FECD}" dt="2022-11-06T15:59:58.501" v="41" actId="6549"/>
        <pc:sldMkLst>
          <pc:docMk/>
          <pc:sldMk cId="1937708320" sldId="2076136465"/>
        </pc:sldMkLst>
      </pc:sldChg>
      <pc:sldChg chg="modNotesTx">
        <pc:chgData name="Divya Gupta" userId="9b23cadf-48b7-4a79-a0ce-d0c05180ecc4" providerId="ADAL" clId="{1D763BB8-A92F-4A2A-93B1-FB766283FECD}" dt="2022-11-06T15:58:11.902" v="11" actId="6549"/>
        <pc:sldMkLst>
          <pc:docMk/>
          <pc:sldMk cId="3010572987" sldId="2076136569"/>
        </pc:sldMkLst>
      </pc:sldChg>
      <pc:sldChg chg="modNotesTx">
        <pc:chgData name="Divya Gupta" userId="9b23cadf-48b7-4a79-a0ce-d0c05180ecc4" providerId="ADAL" clId="{1D763BB8-A92F-4A2A-93B1-FB766283FECD}" dt="2022-11-06T15:58:18.247" v="12" actId="6549"/>
        <pc:sldMkLst>
          <pc:docMk/>
          <pc:sldMk cId="3230147769" sldId="2076136574"/>
        </pc:sldMkLst>
      </pc:sldChg>
      <pc:sldChg chg="modNotesTx">
        <pc:chgData name="Divya Gupta" userId="9b23cadf-48b7-4a79-a0ce-d0c05180ecc4" providerId="ADAL" clId="{1D763BB8-A92F-4A2A-93B1-FB766283FECD}" dt="2022-11-06T15:58:09.014" v="10" actId="6549"/>
        <pc:sldMkLst>
          <pc:docMk/>
          <pc:sldMk cId="2798146275" sldId="2076136575"/>
        </pc:sldMkLst>
      </pc:sldChg>
      <pc:sldChg chg="modNotesTx">
        <pc:chgData name="Divya Gupta" userId="9b23cadf-48b7-4a79-a0ce-d0c05180ecc4" providerId="ADAL" clId="{1D763BB8-A92F-4A2A-93B1-FB766283FECD}" dt="2022-11-06T15:57:57.381" v="8" actId="6549"/>
        <pc:sldMkLst>
          <pc:docMk/>
          <pc:sldMk cId="2669671055" sldId="2076136576"/>
        </pc:sldMkLst>
      </pc:sldChg>
      <pc:sldChg chg="modNotesTx">
        <pc:chgData name="Divya Gupta" userId="9b23cadf-48b7-4a79-a0ce-d0c05180ecc4" providerId="ADAL" clId="{1D763BB8-A92F-4A2A-93B1-FB766283FECD}" dt="2022-11-06T15:57:51.613" v="7" actId="6549"/>
        <pc:sldMkLst>
          <pc:docMk/>
          <pc:sldMk cId="412963431" sldId="2076136577"/>
        </pc:sldMkLst>
      </pc:sldChg>
      <pc:sldChg chg="modNotesTx">
        <pc:chgData name="Divya Gupta" userId="9b23cadf-48b7-4a79-a0ce-d0c05180ecc4" providerId="ADAL" clId="{1D763BB8-A92F-4A2A-93B1-FB766283FECD}" dt="2022-11-06T15:58:23.014" v="13" actId="6549"/>
        <pc:sldMkLst>
          <pc:docMk/>
          <pc:sldMk cId="79788952" sldId="2076136578"/>
        </pc:sldMkLst>
      </pc:sldChg>
      <pc:sldChg chg="modSp mod">
        <pc:chgData name="Divya Gupta" userId="9b23cadf-48b7-4a79-a0ce-d0c05180ecc4" providerId="ADAL" clId="{1D763BB8-A92F-4A2A-93B1-FB766283FECD}" dt="2022-11-06T15:59:37.727" v="39" actId="20577"/>
        <pc:sldMkLst>
          <pc:docMk/>
          <pc:sldMk cId="4189630877" sldId="2076136579"/>
        </pc:sldMkLst>
        <pc:spChg chg="mod">
          <ac:chgData name="Divya Gupta" userId="9b23cadf-48b7-4a79-a0ce-d0c05180ecc4" providerId="ADAL" clId="{1D763BB8-A92F-4A2A-93B1-FB766283FECD}" dt="2022-11-06T15:59:37.727" v="39" actId="20577"/>
          <ac:spMkLst>
            <pc:docMk/>
            <pc:sldMk cId="4189630877" sldId="2076136579"/>
            <ac:spMk id="153" creationId="{620C49E1-B263-8544-98EE-78A96B0F7BE7}"/>
          </ac:spMkLst>
        </pc:spChg>
      </pc:sldChg>
      <pc:sldChg chg="modNotesTx">
        <pc:chgData name="Divya Gupta" userId="9b23cadf-48b7-4a79-a0ce-d0c05180ecc4" providerId="ADAL" clId="{1D763BB8-A92F-4A2A-93B1-FB766283FECD}" dt="2022-11-06T15:58:04.428" v="9" actId="6549"/>
        <pc:sldMkLst>
          <pc:docMk/>
          <pc:sldMk cId="2321941942" sldId="2076136580"/>
        </pc:sldMkLst>
      </pc:sldChg>
      <pc:sldChg chg="modNotesTx">
        <pc:chgData name="Divya Gupta" userId="9b23cadf-48b7-4a79-a0ce-d0c05180ecc4" providerId="ADAL" clId="{1D763BB8-A92F-4A2A-93B1-FB766283FECD}" dt="2022-11-06T15:59:55.601" v="40" actId="6549"/>
        <pc:sldMkLst>
          <pc:docMk/>
          <pc:sldMk cId="3257285281" sldId="2076136605"/>
        </pc:sldMkLst>
      </pc:sldChg>
      <pc:sldChg chg="modNotesTx">
        <pc:chgData name="Divya Gupta" userId="9b23cadf-48b7-4a79-a0ce-d0c05180ecc4" providerId="ADAL" clId="{1D763BB8-A92F-4A2A-93B1-FB766283FECD}" dt="2022-11-06T16:00:01.389" v="42" actId="6549"/>
        <pc:sldMkLst>
          <pc:docMk/>
          <pc:sldMk cId="4097179370" sldId="2076136606"/>
        </pc:sldMkLst>
      </pc:sldChg>
      <pc:sldChg chg="modNotesTx">
        <pc:chgData name="Divya Gupta" userId="9b23cadf-48b7-4a79-a0ce-d0c05180ecc4" providerId="ADAL" clId="{1D763BB8-A92F-4A2A-93B1-FB766283FECD}" dt="2022-11-06T16:00:05.958" v="43" actId="6549"/>
        <pc:sldMkLst>
          <pc:docMk/>
          <pc:sldMk cId="3801552783" sldId="2076136608"/>
        </pc:sldMkLst>
      </pc:sldChg>
      <pc:sldChg chg="modNotesTx">
        <pc:chgData name="Divya Gupta" userId="9b23cadf-48b7-4a79-a0ce-d0c05180ecc4" providerId="ADAL" clId="{1D763BB8-A92F-4A2A-93B1-FB766283FECD}" dt="2022-11-06T16:00:23.588" v="46" actId="6549"/>
        <pc:sldMkLst>
          <pc:docMk/>
          <pc:sldMk cId="1807784200" sldId="2076136616"/>
        </pc:sldMkLst>
      </pc:sldChg>
      <pc:sldChg chg="modNotesTx">
        <pc:chgData name="Divya Gupta" userId="9b23cadf-48b7-4a79-a0ce-d0c05180ecc4" providerId="ADAL" clId="{1D763BB8-A92F-4A2A-93B1-FB766283FECD}" dt="2022-11-06T16:00:08.949" v="44" actId="6549"/>
        <pc:sldMkLst>
          <pc:docMk/>
          <pc:sldMk cId="1138081128" sldId="2076136622"/>
        </pc:sldMkLst>
      </pc:sldChg>
      <pc:sldChg chg="modNotesTx">
        <pc:chgData name="Divya Gupta" userId="9b23cadf-48b7-4a79-a0ce-d0c05180ecc4" providerId="ADAL" clId="{1D763BB8-A92F-4A2A-93B1-FB766283FECD}" dt="2022-11-06T16:00:12.201" v="45" actId="6549"/>
        <pc:sldMkLst>
          <pc:docMk/>
          <pc:sldMk cId="779688635" sldId="2076136624"/>
        </pc:sldMkLst>
      </pc:sldChg>
      <pc:sldChg chg="modNotesTx">
        <pc:chgData name="Divya Gupta" userId="9b23cadf-48b7-4a79-a0ce-d0c05180ecc4" providerId="ADAL" clId="{1D763BB8-A92F-4A2A-93B1-FB766283FECD}" dt="2022-11-06T16:00:30.760" v="47" actId="6549"/>
        <pc:sldMkLst>
          <pc:docMk/>
          <pc:sldMk cId="4064389938" sldId="2076136633"/>
        </pc:sldMkLst>
      </pc:sldChg>
      <pc:sldChg chg="modNotesTx">
        <pc:chgData name="Divya Gupta" userId="9b23cadf-48b7-4a79-a0ce-d0c05180ecc4" providerId="ADAL" clId="{1D763BB8-A92F-4A2A-93B1-FB766283FECD}" dt="2022-11-06T15:57:25.930" v="3" actId="6549"/>
        <pc:sldMkLst>
          <pc:docMk/>
          <pc:sldMk cId="249344585" sldId="2076136635"/>
        </pc:sldMkLst>
      </pc:sldChg>
      <pc:sldChg chg="modNotesTx">
        <pc:chgData name="Divya Gupta" userId="9b23cadf-48b7-4a79-a0ce-d0c05180ecc4" providerId="ADAL" clId="{1D763BB8-A92F-4A2A-93B1-FB766283FECD}" dt="2022-11-06T15:57:38.412" v="6" actId="6549"/>
        <pc:sldMkLst>
          <pc:docMk/>
          <pc:sldMk cId="2437787927" sldId="2076136636"/>
        </pc:sldMkLst>
      </pc:sldChg>
      <pc:sldChg chg="modNotesTx">
        <pc:chgData name="Divya Gupta" userId="9b23cadf-48b7-4a79-a0ce-d0c05180ecc4" providerId="ADAL" clId="{1D763BB8-A92F-4A2A-93B1-FB766283FECD}" dt="2022-11-06T15:57:28.982" v="4" actId="6549"/>
        <pc:sldMkLst>
          <pc:docMk/>
          <pc:sldMk cId="3592278068" sldId="2076136639"/>
        </pc:sldMkLst>
      </pc:sldChg>
    </pc:docChg>
  </pc:docChgLst>
  <pc:docChgLst>
    <pc:chgData name="Divya Gupta" userId="9b23cadf-48b7-4a79-a0ce-d0c05180ecc4" providerId="ADAL" clId="{3C841AAA-9FF2-49CB-85C6-1BF562CE0D1C}"/>
    <pc:docChg chg="custSel delSld modSld modSection">
      <pc:chgData name="Divya Gupta" userId="9b23cadf-48b7-4a79-a0ce-d0c05180ecc4" providerId="ADAL" clId="{3C841AAA-9FF2-49CB-85C6-1BF562CE0D1C}" dt="2022-11-18T03:55:49.327" v="107" actId="47"/>
      <pc:docMkLst>
        <pc:docMk/>
      </pc:docMkLst>
      <pc:sldChg chg="del">
        <pc:chgData name="Divya Gupta" userId="9b23cadf-48b7-4a79-a0ce-d0c05180ecc4" providerId="ADAL" clId="{3C841AAA-9FF2-49CB-85C6-1BF562CE0D1C}" dt="2022-11-18T03:52:46.258" v="55" actId="47"/>
        <pc:sldMkLst>
          <pc:docMk/>
          <pc:sldMk cId="100202268" sldId="478"/>
        </pc:sldMkLst>
      </pc:sldChg>
      <pc:sldChg chg="del">
        <pc:chgData name="Divya Gupta" userId="9b23cadf-48b7-4a79-a0ce-d0c05180ecc4" providerId="ADAL" clId="{3C841AAA-9FF2-49CB-85C6-1BF562CE0D1C}" dt="2022-11-18T03:52:55.757" v="65" actId="47"/>
        <pc:sldMkLst>
          <pc:docMk/>
          <pc:sldMk cId="3238587755" sldId="1554"/>
        </pc:sldMkLst>
      </pc:sldChg>
      <pc:sldChg chg="del">
        <pc:chgData name="Divya Gupta" userId="9b23cadf-48b7-4a79-a0ce-d0c05180ecc4" providerId="ADAL" clId="{3C841AAA-9FF2-49CB-85C6-1BF562CE0D1C}" dt="2022-11-18T03:52:55.192" v="64" actId="47"/>
        <pc:sldMkLst>
          <pc:docMk/>
          <pc:sldMk cId="400276564" sldId="1561"/>
        </pc:sldMkLst>
      </pc:sldChg>
      <pc:sldChg chg="del">
        <pc:chgData name="Divya Gupta" userId="9b23cadf-48b7-4a79-a0ce-d0c05180ecc4" providerId="ADAL" clId="{3C841AAA-9FF2-49CB-85C6-1BF562CE0D1C}" dt="2022-11-18T03:55:46.790" v="98" actId="47"/>
        <pc:sldMkLst>
          <pc:docMk/>
          <pc:sldMk cId="3993753451" sldId="1637"/>
        </pc:sldMkLst>
      </pc:sldChg>
      <pc:sldChg chg="del">
        <pc:chgData name="Divya Gupta" userId="9b23cadf-48b7-4a79-a0ce-d0c05180ecc4" providerId="ADAL" clId="{3C841AAA-9FF2-49CB-85C6-1BF562CE0D1C}" dt="2022-11-18T03:52:52.687" v="61" actId="47"/>
        <pc:sldMkLst>
          <pc:docMk/>
          <pc:sldMk cId="2375788487" sldId="1652"/>
        </pc:sldMkLst>
      </pc:sldChg>
      <pc:sldChg chg="del">
        <pc:chgData name="Divya Gupta" userId="9b23cadf-48b7-4a79-a0ce-d0c05180ecc4" providerId="ADAL" clId="{3C841AAA-9FF2-49CB-85C6-1BF562CE0D1C}" dt="2022-11-18T03:52:51.719" v="59" actId="47"/>
        <pc:sldMkLst>
          <pc:docMk/>
          <pc:sldMk cId="4083768050" sldId="4902"/>
        </pc:sldMkLst>
      </pc:sldChg>
      <pc:sldChg chg="del">
        <pc:chgData name="Divya Gupta" userId="9b23cadf-48b7-4a79-a0ce-d0c05180ecc4" providerId="ADAL" clId="{3C841AAA-9FF2-49CB-85C6-1BF562CE0D1C}" dt="2022-11-18T03:54:14.097" v="75" actId="47"/>
        <pc:sldMkLst>
          <pc:docMk/>
          <pc:sldMk cId="1527234761" sldId="4932"/>
        </pc:sldMkLst>
      </pc:sldChg>
      <pc:sldChg chg="delSp modSp mod">
        <pc:chgData name="Divya Gupta" userId="9b23cadf-48b7-4a79-a0ce-d0c05180ecc4" providerId="ADAL" clId="{3C841AAA-9FF2-49CB-85C6-1BF562CE0D1C}" dt="2022-11-18T03:52:35.758" v="54" actId="20577"/>
        <pc:sldMkLst>
          <pc:docMk/>
          <pc:sldMk cId="1521806444" sldId="2076136427"/>
        </pc:sldMkLst>
        <pc:spChg chg="mod">
          <ac:chgData name="Divya Gupta" userId="9b23cadf-48b7-4a79-a0ce-d0c05180ecc4" providerId="ADAL" clId="{3C841AAA-9FF2-49CB-85C6-1BF562CE0D1C}" dt="2022-11-18T03:52:27.109" v="31" actId="6549"/>
          <ac:spMkLst>
            <pc:docMk/>
            <pc:sldMk cId="1521806444" sldId="2076136427"/>
            <ac:spMk id="2" creationId="{7011672C-B5B6-47BD-A482-2F340EDE09D7}"/>
          </ac:spMkLst>
        </pc:spChg>
        <pc:spChg chg="mod">
          <ac:chgData name="Divya Gupta" userId="9b23cadf-48b7-4a79-a0ce-d0c05180ecc4" providerId="ADAL" clId="{3C841AAA-9FF2-49CB-85C6-1BF562CE0D1C}" dt="2022-11-18T03:52:35.758" v="54" actId="20577"/>
          <ac:spMkLst>
            <pc:docMk/>
            <pc:sldMk cId="1521806444" sldId="2076136427"/>
            <ac:spMk id="3" creationId="{9F38C273-AFC4-4260-A8E1-17C4B005E3DD}"/>
          </ac:spMkLst>
        </pc:spChg>
        <pc:spChg chg="del">
          <ac:chgData name="Divya Gupta" userId="9b23cadf-48b7-4a79-a0ce-d0c05180ecc4" providerId="ADAL" clId="{3C841AAA-9FF2-49CB-85C6-1BF562CE0D1C}" dt="2022-11-18T03:52:02.756" v="1" actId="478"/>
          <ac:spMkLst>
            <pc:docMk/>
            <pc:sldMk cId="1521806444" sldId="2076136427"/>
            <ac:spMk id="4" creationId="{A884E6AF-E0AB-46A0-9853-81E5FBB2DB8D}"/>
          </ac:spMkLst>
        </pc:spChg>
      </pc:sldChg>
      <pc:sldChg chg="del">
        <pc:chgData name="Divya Gupta" userId="9b23cadf-48b7-4a79-a0ce-d0c05180ecc4" providerId="ADAL" clId="{3C841AAA-9FF2-49CB-85C6-1BF562CE0D1C}" dt="2022-11-18T03:52:52.130" v="60" actId="47"/>
        <pc:sldMkLst>
          <pc:docMk/>
          <pc:sldMk cId="3400477380" sldId="2076136438"/>
        </pc:sldMkLst>
      </pc:sldChg>
      <pc:sldChg chg="del">
        <pc:chgData name="Divya Gupta" userId="9b23cadf-48b7-4a79-a0ce-d0c05180ecc4" providerId="ADAL" clId="{3C841AAA-9FF2-49CB-85C6-1BF562CE0D1C}" dt="2022-11-18T03:55:48.652" v="104" actId="47"/>
        <pc:sldMkLst>
          <pc:docMk/>
          <pc:sldMk cId="1408642496" sldId="2076136442"/>
        </pc:sldMkLst>
      </pc:sldChg>
      <pc:sldChg chg="del">
        <pc:chgData name="Divya Gupta" userId="9b23cadf-48b7-4a79-a0ce-d0c05180ecc4" providerId="ADAL" clId="{3C841AAA-9FF2-49CB-85C6-1BF562CE0D1C}" dt="2022-11-18T03:54:44.435" v="92" actId="47"/>
        <pc:sldMkLst>
          <pc:docMk/>
          <pc:sldMk cId="1937708320" sldId="2076136465"/>
        </pc:sldMkLst>
      </pc:sldChg>
      <pc:sldChg chg="delSp mod">
        <pc:chgData name="Divya Gupta" userId="9b23cadf-48b7-4a79-a0ce-d0c05180ecc4" providerId="ADAL" clId="{3C841AAA-9FF2-49CB-85C6-1BF562CE0D1C}" dt="2022-11-18T03:53:10.630" v="70" actId="478"/>
        <pc:sldMkLst>
          <pc:docMk/>
          <pc:sldMk cId="498506417" sldId="2076136589"/>
        </pc:sldMkLst>
        <pc:spChg chg="del">
          <ac:chgData name="Divya Gupta" userId="9b23cadf-48b7-4a79-a0ce-d0c05180ecc4" providerId="ADAL" clId="{3C841AAA-9FF2-49CB-85C6-1BF562CE0D1C}" dt="2022-11-18T03:53:06.983" v="69" actId="478"/>
          <ac:spMkLst>
            <pc:docMk/>
            <pc:sldMk cId="498506417" sldId="2076136589"/>
            <ac:spMk id="141" creationId="{06F8F0A2-6134-AC44-8C94-3EC5A7D83D1F}"/>
          </ac:spMkLst>
        </pc:spChg>
        <pc:spChg chg="del">
          <ac:chgData name="Divya Gupta" userId="9b23cadf-48b7-4a79-a0ce-d0c05180ecc4" providerId="ADAL" clId="{3C841AAA-9FF2-49CB-85C6-1BF562CE0D1C}" dt="2022-11-18T03:53:10.630" v="70" actId="478"/>
          <ac:spMkLst>
            <pc:docMk/>
            <pc:sldMk cId="498506417" sldId="2076136589"/>
            <ac:spMk id="143" creationId="{F6FF7D75-29AB-FD4E-96F2-25AAA7BF3028}"/>
          </ac:spMkLst>
        </pc:spChg>
      </pc:sldChg>
      <pc:sldChg chg="del">
        <pc:chgData name="Divya Gupta" userId="9b23cadf-48b7-4a79-a0ce-d0c05180ecc4" providerId="ADAL" clId="{3C841AAA-9FF2-49CB-85C6-1BF562CE0D1C}" dt="2022-11-18T03:54:39.886" v="91" actId="47"/>
        <pc:sldMkLst>
          <pc:docMk/>
          <pc:sldMk cId="3257285281" sldId="2076136605"/>
        </pc:sldMkLst>
      </pc:sldChg>
      <pc:sldChg chg="del">
        <pc:chgData name="Divya Gupta" userId="9b23cadf-48b7-4a79-a0ce-d0c05180ecc4" providerId="ADAL" clId="{3C841AAA-9FF2-49CB-85C6-1BF562CE0D1C}" dt="2022-11-18T03:54:45.182" v="93" actId="47"/>
        <pc:sldMkLst>
          <pc:docMk/>
          <pc:sldMk cId="4097179370" sldId="2076136606"/>
        </pc:sldMkLst>
      </pc:sldChg>
      <pc:sldChg chg="del">
        <pc:chgData name="Divya Gupta" userId="9b23cadf-48b7-4a79-a0ce-d0c05180ecc4" providerId="ADAL" clId="{3C841AAA-9FF2-49CB-85C6-1BF562CE0D1C}" dt="2022-11-18T03:54:31.932" v="78" actId="47"/>
        <pc:sldMkLst>
          <pc:docMk/>
          <pc:sldMk cId="2408202215" sldId="2076136607"/>
        </pc:sldMkLst>
      </pc:sldChg>
      <pc:sldChg chg="del">
        <pc:chgData name="Divya Gupta" userId="9b23cadf-48b7-4a79-a0ce-d0c05180ecc4" providerId="ADAL" clId="{3C841AAA-9FF2-49CB-85C6-1BF562CE0D1C}" dt="2022-11-18T03:54:46.367" v="94" actId="47"/>
        <pc:sldMkLst>
          <pc:docMk/>
          <pc:sldMk cId="3801552783" sldId="2076136608"/>
        </pc:sldMkLst>
      </pc:sldChg>
      <pc:sldChg chg="del">
        <pc:chgData name="Divya Gupta" userId="9b23cadf-48b7-4a79-a0ce-d0c05180ecc4" providerId="ADAL" clId="{3C841AAA-9FF2-49CB-85C6-1BF562CE0D1C}" dt="2022-11-18T03:55:48.857" v="105" actId="47"/>
        <pc:sldMkLst>
          <pc:docMk/>
          <pc:sldMk cId="708898807" sldId="2076136609"/>
        </pc:sldMkLst>
      </pc:sldChg>
      <pc:sldChg chg="del">
        <pc:chgData name="Divya Gupta" userId="9b23cadf-48b7-4a79-a0ce-d0c05180ecc4" providerId="ADAL" clId="{3C841AAA-9FF2-49CB-85C6-1BF562CE0D1C}" dt="2022-11-18T03:54:33.490" v="82" actId="47"/>
        <pc:sldMkLst>
          <pc:docMk/>
          <pc:sldMk cId="1163200080" sldId="2076136610"/>
        </pc:sldMkLst>
      </pc:sldChg>
      <pc:sldChg chg="del">
        <pc:chgData name="Divya Gupta" userId="9b23cadf-48b7-4a79-a0ce-d0c05180ecc4" providerId="ADAL" clId="{3C841AAA-9FF2-49CB-85C6-1BF562CE0D1C}" dt="2022-11-18T03:54:34.045" v="84" actId="47"/>
        <pc:sldMkLst>
          <pc:docMk/>
          <pc:sldMk cId="3908487874" sldId="2076136612"/>
        </pc:sldMkLst>
      </pc:sldChg>
      <pc:sldChg chg="del">
        <pc:chgData name="Divya Gupta" userId="9b23cadf-48b7-4a79-a0ce-d0c05180ecc4" providerId="ADAL" clId="{3C841AAA-9FF2-49CB-85C6-1BF562CE0D1C}" dt="2022-11-18T03:54:34.300" v="85" actId="47"/>
        <pc:sldMkLst>
          <pc:docMk/>
          <pc:sldMk cId="2449716198" sldId="2076136613"/>
        </pc:sldMkLst>
      </pc:sldChg>
      <pc:sldChg chg="del">
        <pc:chgData name="Divya Gupta" userId="9b23cadf-48b7-4a79-a0ce-d0c05180ecc4" providerId="ADAL" clId="{3C841AAA-9FF2-49CB-85C6-1BF562CE0D1C}" dt="2022-11-18T03:54:34.616" v="86" actId="47"/>
        <pc:sldMkLst>
          <pc:docMk/>
          <pc:sldMk cId="2646663007" sldId="2076136614"/>
        </pc:sldMkLst>
      </pc:sldChg>
      <pc:sldChg chg="del">
        <pc:chgData name="Divya Gupta" userId="9b23cadf-48b7-4a79-a0ce-d0c05180ecc4" providerId="ADAL" clId="{3C841AAA-9FF2-49CB-85C6-1BF562CE0D1C}" dt="2022-11-18T03:54:34.960" v="87" actId="47"/>
        <pc:sldMkLst>
          <pc:docMk/>
          <pc:sldMk cId="3529454570" sldId="2076136615"/>
        </pc:sldMkLst>
      </pc:sldChg>
      <pc:sldChg chg="del">
        <pc:chgData name="Divya Gupta" userId="9b23cadf-48b7-4a79-a0ce-d0c05180ecc4" providerId="ADAL" clId="{3C841AAA-9FF2-49CB-85C6-1BF562CE0D1C}" dt="2022-11-18T03:55:48.425" v="103" actId="47"/>
        <pc:sldMkLst>
          <pc:docMk/>
          <pc:sldMk cId="1807784200" sldId="2076136616"/>
        </pc:sldMkLst>
      </pc:sldChg>
      <pc:sldChg chg="del">
        <pc:chgData name="Divya Gupta" userId="9b23cadf-48b7-4a79-a0ce-d0c05180ecc4" providerId="ADAL" clId="{3C841AAA-9FF2-49CB-85C6-1BF562CE0D1C}" dt="2022-11-18T03:54:35.123" v="88" actId="47"/>
        <pc:sldMkLst>
          <pc:docMk/>
          <pc:sldMk cId="899047957" sldId="2076136617"/>
        </pc:sldMkLst>
      </pc:sldChg>
      <pc:sldChg chg="del">
        <pc:chgData name="Divya Gupta" userId="9b23cadf-48b7-4a79-a0ce-d0c05180ecc4" providerId="ADAL" clId="{3C841AAA-9FF2-49CB-85C6-1BF562CE0D1C}" dt="2022-11-18T03:52:50.666" v="57" actId="47"/>
        <pc:sldMkLst>
          <pc:docMk/>
          <pc:sldMk cId="182942914" sldId="2076136621"/>
        </pc:sldMkLst>
      </pc:sldChg>
      <pc:sldChg chg="del">
        <pc:chgData name="Divya Gupta" userId="9b23cadf-48b7-4a79-a0ce-d0c05180ecc4" providerId="ADAL" clId="{3C841AAA-9FF2-49CB-85C6-1BF562CE0D1C}" dt="2022-11-18T03:54:47.627" v="95" actId="47"/>
        <pc:sldMkLst>
          <pc:docMk/>
          <pc:sldMk cId="1138081128" sldId="2076136622"/>
        </pc:sldMkLst>
      </pc:sldChg>
      <pc:sldChg chg="del">
        <pc:chgData name="Divya Gupta" userId="9b23cadf-48b7-4a79-a0ce-d0c05180ecc4" providerId="ADAL" clId="{3C841AAA-9FF2-49CB-85C6-1BF562CE0D1C}" dt="2022-11-18T03:55:45.547" v="96" actId="47"/>
        <pc:sldMkLst>
          <pc:docMk/>
          <pc:sldMk cId="779688635" sldId="2076136624"/>
        </pc:sldMkLst>
      </pc:sldChg>
      <pc:sldChg chg="del">
        <pc:chgData name="Divya Gupta" userId="9b23cadf-48b7-4a79-a0ce-d0c05180ecc4" providerId="ADAL" clId="{3C841AAA-9FF2-49CB-85C6-1BF562CE0D1C}" dt="2022-11-18T03:55:47.095" v="99" actId="47"/>
        <pc:sldMkLst>
          <pc:docMk/>
          <pc:sldMk cId="2072697568" sldId="2076136625"/>
        </pc:sldMkLst>
      </pc:sldChg>
      <pc:sldChg chg="del">
        <pc:chgData name="Divya Gupta" userId="9b23cadf-48b7-4a79-a0ce-d0c05180ecc4" providerId="ADAL" clId="{3C841AAA-9FF2-49CB-85C6-1BF562CE0D1C}" dt="2022-11-18T03:52:58.627" v="67" actId="47"/>
        <pc:sldMkLst>
          <pc:docMk/>
          <pc:sldMk cId="1896005767" sldId="2076136626"/>
        </pc:sldMkLst>
      </pc:sldChg>
      <pc:sldChg chg="del">
        <pc:chgData name="Divya Gupta" userId="9b23cadf-48b7-4a79-a0ce-d0c05180ecc4" providerId="ADAL" clId="{3C841AAA-9FF2-49CB-85C6-1BF562CE0D1C}" dt="2022-11-18T03:55:46.294" v="97" actId="47"/>
        <pc:sldMkLst>
          <pc:docMk/>
          <pc:sldMk cId="692587416" sldId="2076136631"/>
        </pc:sldMkLst>
      </pc:sldChg>
      <pc:sldChg chg="del">
        <pc:chgData name="Divya Gupta" userId="9b23cadf-48b7-4a79-a0ce-d0c05180ecc4" providerId="ADAL" clId="{3C841AAA-9FF2-49CB-85C6-1BF562CE0D1C}" dt="2022-11-18T03:55:48.163" v="102" actId="47"/>
        <pc:sldMkLst>
          <pc:docMk/>
          <pc:sldMk cId="136267072" sldId="2076136632"/>
        </pc:sldMkLst>
      </pc:sldChg>
      <pc:sldChg chg="del">
        <pc:chgData name="Divya Gupta" userId="9b23cadf-48b7-4a79-a0ce-d0c05180ecc4" providerId="ADAL" clId="{3C841AAA-9FF2-49CB-85C6-1BF562CE0D1C}" dt="2022-11-18T03:55:49.104" v="106" actId="47"/>
        <pc:sldMkLst>
          <pc:docMk/>
          <pc:sldMk cId="4064389938" sldId="2076136633"/>
        </pc:sldMkLst>
      </pc:sldChg>
      <pc:sldChg chg="del">
        <pc:chgData name="Divya Gupta" userId="9b23cadf-48b7-4a79-a0ce-d0c05180ecc4" providerId="ADAL" clId="{3C841AAA-9FF2-49CB-85C6-1BF562CE0D1C}" dt="2022-11-18T03:54:12.540" v="74" actId="47"/>
        <pc:sldMkLst>
          <pc:docMk/>
          <pc:sldMk cId="3571499510" sldId="2076136634"/>
        </pc:sldMkLst>
      </pc:sldChg>
      <pc:sldChg chg="del">
        <pc:chgData name="Divya Gupta" userId="9b23cadf-48b7-4a79-a0ce-d0c05180ecc4" providerId="ADAL" clId="{3C841AAA-9FF2-49CB-85C6-1BF562CE0D1C}" dt="2022-11-18T03:52:53.265" v="62" actId="47"/>
        <pc:sldMkLst>
          <pc:docMk/>
          <pc:sldMk cId="249344585" sldId="2076136635"/>
        </pc:sldMkLst>
      </pc:sldChg>
      <pc:sldChg chg="del">
        <pc:chgData name="Divya Gupta" userId="9b23cadf-48b7-4a79-a0ce-d0c05180ecc4" providerId="ADAL" clId="{3C841AAA-9FF2-49CB-85C6-1BF562CE0D1C}" dt="2022-11-18T03:52:58.126" v="66" actId="47"/>
        <pc:sldMkLst>
          <pc:docMk/>
          <pc:sldMk cId="2437787927" sldId="2076136636"/>
        </pc:sldMkLst>
      </pc:sldChg>
      <pc:sldChg chg="del">
        <pc:chgData name="Divya Gupta" userId="9b23cadf-48b7-4a79-a0ce-d0c05180ecc4" providerId="ADAL" clId="{3C841AAA-9FF2-49CB-85C6-1BF562CE0D1C}" dt="2022-11-18T03:52:54.632" v="63" actId="47"/>
        <pc:sldMkLst>
          <pc:docMk/>
          <pc:sldMk cId="3592278068" sldId="2076136639"/>
        </pc:sldMkLst>
      </pc:sldChg>
      <pc:sldChg chg="del">
        <pc:chgData name="Divya Gupta" userId="9b23cadf-48b7-4a79-a0ce-d0c05180ecc4" providerId="ADAL" clId="{3C841AAA-9FF2-49CB-85C6-1BF562CE0D1C}" dt="2022-11-18T03:55:49.327" v="107" actId="47"/>
        <pc:sldMkLst>
          <pc:docMk/>
          <pc:sldMk cId="968269387" sldId="2076136640"/>
        </pc:sldMkLst>
      </pc:sldChg>
      <pc:sldChg chg="del">
        <pc:chgData name="Divya Gupta" userId="9b23cadf-48b7-4a79-a0ce-d0c05180ecc4" providerId="ADAL" clId="{3C841AAA-9FF2-49CB-85C6-1BF562CE0D1C}" dt="2022-11-18T03:54:17.176" v="76" actId="47"/>
        <pc:sldMkLst>
          <pc:docMk/>
          <pc:sldMk cId="3312607024" sldId="2076136641"/>
        </pc:sldMkLst>
      </pc:sldChg>
      <pc:sldChg chg="del">
        <pc:chgData name="Divya Gupta" userId="9b23cadf-48b7-4a79-a0ce-d0c05180ecc4" providerId="ADAL" clId="{3C841AAA-9FF2-49CB-85C6-1BF562CE0D1C}" dt="2022-11-18T03:52:51.298" v="58" actId="47"/>
        <pc:sldMkLst>
          <pc:docMk/>
          <pc:sldMk cId="2747162314" sldId="2076136643"/>
        </pc:sldMkLst>
      </pc:sldChg>
      <pc:sldChg chg="del">
        <pc:chgData name="Divya Gupta" userId="9b23cadf-48b7-4a79-a0ce-d0c05180ecc4" providerId="ADAL" clId="{3C841AAA-9FF2-49CB-85C6-1BF562CE0D1C}" dt="2022-11-18T03:55:47.927" v="101" actId="47"/>
        <pc:sldMkLst>
          <pc:docMk/>
          <pc:sldMk cId="1389555347" sldId="2076136644"/>
        </pc:sldMkLst>
      </pc:sldChg>
      <pc:sldChg chg="del">
        <pc:chgData name="Divya Gupta" userId="9b23cadf-48b7-4a79-a0ce-d0c05180ecc4" providerId="ADAL" clId="{3C841AAA-9FF2-49CB-85C6-1BF562CE0D1C}" dt="2022-11-18T03:55:47.503" v="100" actId="47"/>
        <pc:sldMkLst>
          <pc:docMk/>
          <pc:sldMk cId="2351280312" sldId="2076136645"/>
        </pc:sldMkLst>
      </pc:sldChg>
      <pc:sldChg chg="del">
        <pc:chgData name="Divya Gupta" userId="9b23cadf-48b7-4a79-a0ce-d0c05180ecc4" providerId="ADAL" clId="{3C841AAA-9FF2-49CB-85C6-1BF562CE0D1C}" dt="2022-11-18T03:53:00.504" v="68" actId="47"/>
        <pc:sldMkLst>
          <pc:docMk/>
          <pc:sldMk cId="3859476224" sldId="2076136647"/>
        </pc:sldMkLst>
      </pc:sldChg>
      <pc:sldChg chg="del">
        <pc:chgData name="Divya Gupta" userId="9b23cadf-48b7-4a79-a0ce-d0c05180ecc4" providerId="ADAL" clId="{3C841AAA-9FF2-49CB-85C6-1BF562CE0D1C}" dt="2022-11-18T03:52:48.340" v="56" actId="47"/>
        <pc:sldMkLst>
          <pc:docMk/>
          <pc:sldMk cId="793594168" sldId="2076136649"/>
        </pc:sldMkLst>
      </pc:sldChg>
      <pc:sldChg chg="del">
        <pc:chgData name="Divya Gupta" userId="9b23cadf-48b7-4a79-a0ce-d0c05180ecc4" providerId="ADAL" clId="{3C841AAA-9FF2-49CB-85C6-1BF562CE0D1C}" dt="2022-11-18T03:54:36.218" v="89" actId="47"/>
        <pc:sldMkLst>
          <pc:docMk/>
          <pc:sldMk cId="2763146542" sldId="2076136650"/>
        </pc:sldMkLst>
      </pc:sldChg>
      <pc:sldChg chg="del">
        <pc:chgData name="Divya Gupta" userId="9b23cadf-48b7-4a79-a0ce-d0c05180ecc4" providerId="ADAL" clId="{3C841AAA-9FF2-49CB-85C6-1BF562CE0D1C}" dt="2022-11-18T03:54:31.443" v="77" actId="47"/>
        <pc:sldMkLst>
          <pc:docMk/>
          <pc:sldMk cId="3287452456" sldId="2076136651"/>
        </pc:sldMkLst>
      </pc:sldChg>
      <pc:sldChg chg="del">
        <pc:chgData name="Divya Gupta" userId="9b23cadf-48b7-4a79-a0ce-d0c05180ecc4" providerId="ADAL" clId="{3C841AAA-9FF2-49CB-85C6-1BF562CE0D1C}" dt="2022-11-18T03:54:32.684" v="80" actId="47"/>
        <pc:sldMkLst>
          <pc:docMk/>
          <pc:sldMk cId="4230986091" sldId="2076136652"/>
        </pc:sldMkLst>
      </pc:sldChg>
      <pc:sldChg chg="del">
        <pc:chgData name="Divya Gupta" userId="9b23cadf-48b7-4a79-a0ce-d0c05180ecc4" providerId="ADAL" clId="{3C841AAA-9FF2-49CB-85C6-1BF562CE0D1C}" dt="2022-11-18T03:54:32.920" v="81" actId="47"/>
        <pc:sldMkLst>
          <pc:docMk/>
          <pc:sldMk cId="3102744086" sldId="2076136653"/>
        </pc:sldMkLst>
      </pc:sldChg>
      <pc:sldChg chg="del">
        <pc:chgData name="Divya Gupta" userId="9b23cadf-48b7-4a79-a0ce-d0c05180ecc4" providerId="ADAL" clId="{3C841AAA-9FF2-49CB-85C6-1BF562CE0D1C}" dt="2022-11-18T03:54:33.809" v="83" actId="47"/>
        <pc:sldMkLst>
          <pc:docMk/>
          <pc:sldMk cId="938233529" sldId="2076136654"/>
        </pc:sldMkLst>
      </pc:sldChg>
      <pc:sldChg chg="del">
        <pc:chgData name="Divya Gupta" userId="9b23cadf-48b7-4a79-a0ce-d0c05180ecc4" providerId="ADAL" clId="{3C841AAA-9FF2-49CB-85C6-1BF562CE0D1C}" dt="2022-11-18T03:54:37.903" v="90" actId="47"/>
        <pc:sldMkLst>
          <pc:docMk/>
          <pc:sldMk cId="3028750799" sldId="2076136655"/>
        </pc:sldMkLst>
      </pc:sldChg>
      <pc:sldChg chg="del">
        <pc:chgData name="Divya Gupta" userId="9b23cadf-48b7-4a79-a0ce-d0c05180ecc4" providerId="ADAL" clId="{3C841AAA-9FF2-49CB-85C6-1BF562CE0D1C}" dt="2022-11-18T03:54:08.859" v="73" actId="47"/>
        <pc:sldMkLst>
          <pc:docMk/>
          <pc:sldMk cId="259199984" sldId="2076136656"/>
        </pc:sldMkLst>
      </pc:sldChg>
      <pc:sldChg chg="del">
        <pc:chgData name="Divya Gupta" userId="9b23cadf-48b7-4a79-a0ce-d0c05180ecc4" providerId="ADAL" clId="{3C841AAA-9FF2-49CB-85C6-1BF562CE0D1C}" dt="2022-11-18T03:54:32.349" v="79" actId="47"/>
        <pc:sldMkLst>
          <pc:docMk/>
          <pc:sldMk cId="1272329662" sldId="2076136657"/>
        </pc:sldMkLst>
      </pc:sldChg>
      <pc:sldMasterChg chg="delSldLayout">
        <pc:chgData name="Divya Gupta" userId="9b23cadf-48b7-4a79-a0ce-d0c05180ecc4" providerId="ADAL" clId="{3C841AAA-9FF2-49CB-85C6-1BF562CE0D1C}" dt="2022-11-18T03:52:55.757" v="65" actId="47"/>
        <pc:sldMasterMkLst>
          <pc:docMk/>
          <pc:sldMasterMk cId="304231658" sldId="2147483768"/>
        </pc:sldMasterMkLst>
        <pc:sldLayoutChg chg="del">
          <pc:chgData name="Divya Gupta" userId="9b23cadf-48b7-4a79-a0ce-d0c05180ecc4" providerId="ADAL" clId="{3C841AAA-9FF2-49CB-85C6-1BF562CE0D1C}" dt="2022-11-18T03:52:55.757" v="65" actId="47"/>
          <pc:sldLayoutMkLst>
            <pc:docMk/>
            <pc:sldMasterMk cId="304231658" sldId="2147483768"/>
            <pc:sldLayoutMk cId="450327870" sldId="2147483799"/>
          </pc:sldLayoutMkLst>
        </pc:sldLayoutChg>
        <pc:sldLayoutChg chg="del">
          <pc:chgData name="Divya Gupta" userId="9b23cadf-48b7-4a79-a0ce-d0c05180ecc4" providerId="ADAL" clId="{3C841AAA-9FF2-49CB-85C6-1BF562CE0D1C}" dt="2022-11-18T03:52:51.719" v="59" actId="47"/>
          <pc:sldLayoutMkLst>
            <pc:docMk/>
            <pc:sldMasterMk cId="304231658" sldId="2147483768"/>
            <pc:sldLayoutMk cId="1932633221" sldId="2147483800"/>
          </pc:sldLayoutMkLst>
        </pc:sldLayoutChg>
        <pc:sldLayoutChg chg="del">
          <pc:chgData name="Divya Gupta" userId="9b23cadf-48b7-4a79-a0ce-d0c05180ecc4" providerId="ADAL" clId="{3C841AAA-9FF2-49CB-85C6-1BF562CE0D1C}" dt="2022-11-18T03:52:50.666" v="57" actId="47"/>
          <pc:sldLayoutMkLst>
            <pc:docMk/>
            <pc:sldMasterMk cId="304231658" sldId="2147483768"/>
            <pc:sldLayoutMk cId="3221408142" sldId="214748380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EBEDB-0B0D-4AE4-90E9-C31A2809CA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628F1-D7D8-4A51-A3F6-35FF1BBE1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628F1-D7D8-4A51-A3F6-35FF1BBE1B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6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628F1-D7D8-4A51-A3F6-35FF1BBE1B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628F1-D7D8-4A51-A3F6-35FF1BBE1B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628F1-D7D8-4A51-A3F6-35FF1BBE1B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628F1-D7D8-4A51-A3F6-35FF1BBE1B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628F1-D7D8-4A51-A3F6-35FF1BBE1B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2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628F1-D7D8-4A51-A3F6-35FF1BBE1B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628F1-D7D8-4A51-A3F6-35FF1BBE1B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628F1-D7D8-4A51-A3F6-35FF1BBE1B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1" y="-8061"/>
            <a:ext cx="12163455" cy="683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163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5163" y="3312584"/>
            <a:ext cx="8520925" cy="1945216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3207900" cy="6864096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47" y="5967045"/>
            <a:ext cx="1483157" cy="825136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236C16C5-D5EF-3441-8F91-D303F439563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5857" y="6344362"/>
            <a:ext cx="745039" cy="307948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F03857C-1DB6-474F-8845-1ADD3BD9219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1" y="-8061"/>
            <a:ext cx="12163455" cy="683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5538" y="2391584"/>
            <a:ext cx="8520925" cy="207483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3207900" cy="6864096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47" y="5967045"/>
            <a:ext cx="1483157" cy="825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5467324" y="5517945"/>
            <a:ext cx="12858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BDB97C4-A9A5-5240-872E-02735FE065C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267772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5486400" y="6173479"/>
            <a:ext cx="1219200" cy="307776"/>
          </a:xfrm>
        </p:spPr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B1E49-C811-4362-BE53-321550F959EA}"/>
              </a:ext>
            </a:extLst>
          </p:cNvPr>
          <p:cNvSpPr/>
          <p:nvPr userDrawn="1"/>
        </p:nvSpPr>
        <p:spPr>
          <a:xfrm>
            <a:off x="4250109" y="6529825"/>
            <a:ext cx="3691783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117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6DE5-42F7-4918-AC68-37B52E37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FA5B-2721-48AE-B28F-0B7E3B19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A23B-6A23-4D85-B063-798B7328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DBE-5F2D-4663-AEAB-E12B81EAAD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B686E-6D11-46C0-9375-0B42B5CA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1C19-CBBD-411A-A962-F678301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0C76-5DD5-4530-9D69-E9D03436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3048"/>
            <a:ext cx="12192000" cy="6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163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5163" y="3312584"/>
            <a:ext cx="8520925" cy="1945216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-3048"/>
            <a:ext cx="3207900" cy="6864096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47" y="5967045"/>
            <a:ext cx="1483157" cy="8251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8281"/>
            <a:ext cx="12192000" cy="68745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6081728" y="-8059"/>
            <a:ext cx="6110273" cy="6866060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6938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938" y="3312584"/>
            <a:ext cx="8520925" cy="1945216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1" y="-8061"/>
            <a:ext cx="12163455" cy="683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6081728" y="-8059"/>
            <a:ext cx="6110273" cy="6866060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938" y="3312584"/>
            <a:ext cx="8520925" cy="1945216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6938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C0A23F0-4378-A14B-B987-EC746178DAE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416966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6200832"/>
            <a:ext cx="4258101" cy="6571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24732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85021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69664" y="1227116"/>
            <a:ext cx="8022336" cy="5620871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667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69834" y="305183"/>
            <a:ext cx="8022167" cy="546100"/>
          </a:xfrm>
        </p:spPr>
        <p:txBody>
          <a:bodyPr>
            <a:noAutofit/>
          </a:bodyPr>
          <a:lstStyle>
            <a:lvl1pPr marL="0" indent="0" algn="ctr">
              <a:buNone/>
              <a:defRPr sz="3733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33507" y="5204181"/>
            <a:ext cx="2458117" cy="1478571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974171" y="6255157"/>
            <a:ext cx="6231467" cy="3658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25104"/>
            <a:r>
              <a:rPr lang="en-US" sz="1777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4541079" y="-2"/>
            <a:ext cx="3632448" cy="6202019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2203" y="2335948"/>
            <a:ext cx="4476749" cy="1363080"/>
          </a:xfrm>
        </p:spPr>
        <p:txBody>
          <a:bodyPr/>
          <a:lstStyle>
            <a:lvl1pPr marL="0" indent="0">
              <a:buNone/>
              <a:defRPr/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9410" y="-1"/>
            <a:ext cx="8109180" cy="6206471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5857" y="6344362"/>
            <a:ext cx="745039" cy="307948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8062"/>
            <a:ext cx="12192000" cy="69564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5538" y="2391584"/>
            <a:ext cx="8520925" cy="207483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3207900" cy="6864096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47" y="5967045"/>
            <a:ext cx="1483157" cy="825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5467324" y="5517945"/>
            <a:ext cx="12858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416966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24732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85021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69664" y="1227116"/>
            <a:ext cx="8022336" cy="5620871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667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69834" y="305183"/>
            <a:ext cx="8022167" cy="546100"/>
          </a:xfrm>
        </p:spPr>
        <p:txBody>
          <a:bodyPr>
            <a:noAutofit/>
          </a:bodyPr>
          <a:lstStyle>
            <a:lvl1pPr marL="0" indent="0" algn="ctr">
              <a:buNone/>
              <a:defRPr sz="3733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33507" y="5204181"/>
            <a:ext cx="2458117" cy="1478571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2203" y="2335948"/>
            <a:ext cx="4476749" cy="1363080"/>
          </a:xfrm>
        </p:spPr>
        <p:txBody>
          <a:bodyPr/>
          <a:lstStyle>
            <a:lvl1pPr marL="0" indent="0">
              <a:buNone/>
              <a:defRPr/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4166918" y="-1"/>
            <a:ext cx="4006609" cy="68580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9410" y="0"/>
            <a:ext cx="8109180" cy="68580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8956227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9288443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9620658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9952873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9288443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9952873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10284938" y="438673"/>
            <a:ext cx="132613" cy="132615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9952873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10284942" y="770894"/>
            <a:ext cx="132613" cy="132615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10617303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10949518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11613949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11281733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10949518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10949518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11281733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11613949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10949518" y="1103059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10949518" y="143527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11597542" y="1086653"/>
            <a:ext cx="165423" cy="165424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10617303" y="1103059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10267999" y="89319"/>
            <a:ext cx="166791" cy="166792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11912669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11912669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2459013" y="6533050"/>
            <a:ext cx="132612" cy="132613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2126797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794582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462367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462367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1130153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462367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1130153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797937" y="6533050"/>
            <a:ext cx="132612" cy="132613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465722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33507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465722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465722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33507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465722" y="553639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465722" y="520418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797937" y="5536398"/>
            <a:ext cx="132612" cy="132613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1113063" y="6515960"/>
            <a:ext cx="166791" cy="166792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23087AA8-278B-6A45-B3EF-FE081B5E9423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5" r:id="rId13"/>
    <p:sldLayoutId id="214748379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733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43834" indent="-243834" algn="l" defTabSz="914377" rtl="0" eaLnBrk="1" latinLnBrk="0" hangingPunct="1">
        <a:lnSpc>
          <a:spcPct val="85000"/>
        </a:lnSpc>
        <a:spcBef>
          <a:spcPts val="1067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487668" indent="-243834" algn="l" defTabSz="914377" rtl="0" eaLnBrk="1" latinLnBrk="0" hangingPunct="1">
        <a:lnSpc>
          <a:spcPct val="85000"/>
        </a:lnSpc>
        <a:spcBef>
          <a:spcPts val="1067"/>
        </a:spcBef>
        <a:buFont typeface="Calibri Light" panose="020F0302020204030204" pitchFamily="34" charset="0"/>
        <a:buChar char="–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731502" indent="-243834" algn="l" defTabSz="914377" rtl="0" eaLnBrk="1" latinLnBrk="0" hangingPunct="1">
        <a:lnSpc>
          <a:spcPct val="85000"/>
        </a:lnSpc>
        <a:spcBef>
          <a:spcPts val="10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6200832"/>
            <a:ext cx="12192000" cy="6571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8956227" y="89319"/>
            <a:ext cx="3089053" cy="1478571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33507" y="5204181"/>
            <a:ext cx="2458117" cy="1478571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974171" y="6255157"/>
            <a:ext cx="6231467" cy="3658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25104"/>
            <a:r>
              <a:rPr lang="en-US" sz="1777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733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43834" indent="-243834" algn="l" defTabSz="914377" rtl="0" eaLnBrk="1" latinLnBrk="0" hangingPunct="1">
        <a:lnSpc>
          <a:spcPct val="85000"/>
        </a:lnSpc>
        <a:spcBef>
          <a:spcPts val="1067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487668" indent="-243834" algn="l" defTabSz="914377" rtl="0" eaLnBrk="1" latinLnBrk="0" hangingPunct="1">
        <a:lnSpc>
          <a:spcPct val="85000"/>
        </a:lnSpc>
        <a:spcBef>
          <a:spcPts val="1067"/>
        </a:spcBef>
        <a:buFont typeface="Calibri Light" panose="020F0302020204030204" pitchFamily="34" charset="0"/>
        <a:buChar char="–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731502" indent="-243834" algn="l" defTabSz="914377" rtl="0" eaLnBrk="1" latinLnBrk="0" hangingPunct="1">
        <a:lnSpc>
          <a:spcPct val="85000"/>
        </a:lnSpc>
        <a:spcBef>
          <a:spcPts val="10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sv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image" Target="../media/image6.png"/><Relationship Id="rId21" Type="http://schemas.openxmlformats.org/officeDocument/2006/relationships/image" Target="../media/image32.png"/><Relationship Id="rId34" Type="http://schemas.openxmlformats.org/officeDocument/2006/relationships/image" Target="../media/image24.png"/><Relationship Id="rId7" Type="http://schemas.openxmlformats.org/officeDocument/2006/relationships/image" Target="../media/image10.svg"/><Relationship Id="rId12" Type="http://schemas.openxmlformats.org/officeDocument/2006/relationships/image" Target="../media/image29.png"/><Relationship Id="rId17" Type="http://schemas.openxmlformats.org/officeDocument/2006/relationships/hyperlink" Target="https://medium.com/jitta-engineering/kubernetes-s01e01-introduction-concept-6dbd898e7f2d" TargetMode="External"/><Relationship Id="rId25" Type="http://schemas.openxmlformats.org/officeDocument/2006/relationships/hyperlink" Target="https://commons.wikimedia.org/wiki/File:Folder_7_icon-72a7cf.svg" TargetMode="External"/><Relationship Id="rId33" Type="http://schemas.openxmlformats.org/officeDocument/2006/relationships/hyperlink" Target="http://www.securitybydefault.com/2014/02/12-seguridad-en-redis-fortificacion.html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17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11" Type="http://schemas.openxmlformats.org/officeDocument/2006/relationships/image" Target="../media/image14.svg"/><Relationship Id="rId24" Type="http://schemas.openxmlformats.org/officeDocument/2006/relationships/image" Target="../media/image21.png"/><Relationship Id="rId32" Type="http://schemas.openxmlformats.org/officeDocument/2006/relationships/image" Target="../media/image23.png"/><Relationship Id="rId5" Type="http://schemas.openxmlformats.org/officeDocument/2006/relationships/image" Target="../media/image8.emf"/><Relationship Id="rId15" Type="http://schemas.openxmlformats.org/officeDocument/2006/relationships/hyperlink" Target="https://opensource.com/article/17/2/six-open-source-brands" TargetMode="External"/><Relationship Id="rId23" Type="http://schemas.openxmlformats.org/officeDocument/2006/relationships/image" Target="../media/image20.png"/><Relationship Id="rId28" Type="http://schemas.openxmlformats.org/officeDocument/2006/relationships/hyperlink" Target="https://en.wikipedia.org/wiki/Grafana" TargetMode="External"/><Relationship Id="rId10" Type="http://schemas.openxmlformats.org/officeDocument/2006/relationships/image" Target="../media/image28.png"/><Relationship Id="rId19" Type="http://schemas.openxmlformats.org/officeDocument/2006/relationships/image" Target="../media/image16.png"/><Relationship Id="rId31" Type="http://schemas.openxmlformats.org/officeDocument/2006/relationships/image" Target="../media/image37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31.png"/><Relationship Id="rId22" Type="http://schemas.openxmlformats.org/officeDocument/2006/relationships/image" Target="../media/image19.svg"/><Relationship Id="rId27" Type="http://schemas.openxmlformats.org/officeDocument/2006/relationships/image" Target="../media/image34.png"/><Relationship Id="rId30" Type="http://schemas.openxmlformats.org/officeDocument/2006/relationships/image" Target="../media/image36.png"/><Relationship Id="rId35" Type="http://schemas.openxmlformats.org/officeDocument/2006/relationships/image" Target="../media/image38.png"/><Relationship Id="rId8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image" Target="../media/image23.png"/><Relationship Id="rId3" Type="http://schemas.openxmlformats.org/officeDocument/2006/relationships/image" Target="../media/image6.png"/><Relationship Id="rId21" Type="http://schemas.openxmlformats.org/officeDocument/2006/relationships/image" Target="../media/image38.png"/><Relationship Id="rId7" Type="http://schemas.openxmlformats.org/officeDocument/2006/relationships/image" Target="../media/image10.svg"/><Relationship Id="rId12" Type="http://schemas.openxmlformats.org/officeDocument/2006/relationships/image" Target="../media/image29.png"/><Relationship Id="rId17" Type="http://schemas.openxmlformats.org/officeDocument/2006/relationships/hyperlink" Target="https://medium.com/jitta-engineering/kubernetes-s01e01-introduction-concept-6dbd898e7f2d" TargetMode="External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11" Type="http://schemas.openxmlformats.org/officeDocument/2006/relationships/image" Target="../media/image14.svg"/><Relationship Id="rId24" Type="http://schemas.openxmlformats.org/officeDocument/2006/relationships/image" Target="../media/image35.png"/><Relationship Id="rId5" Type="http://schemas.openxmlformats.org/officeDocument/2006/relationships/image" Target="../media/image8.emf"/><Relationship Id="rId15" Type="http://schemas.openxmlformats.org/officeDocument/2006/relationships/hyperlink" Target="https://opensource.com/article/17/2/six-open-source-brands" TargetMode="External"/><Relationship Id="rId23" Type="http://schemas.openxmlformats.org/officeDocument/2006/relationships/hyperlink" Target="https://en.wikipedia.org/wiki/Grafana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www.securitybydefault.com/2014/02/12-seguridad-en-redis-fortificacion.html" TargetMode="External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31.png"/><Relationship Id="rId2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sv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image" Target="../media/image6.png"/><Relationship Id="rId21" Type="http://schemas.openxmlformats.org/officeDocument/2006/relationships/image" Target="../media/image32.png"/><Relationship Id="rId34" Type="http://schemas.openxmlformats.org/officeDocument/2006/relationships/image" Target="../media/image25.png"/><Relationship Id="rId7" Type="http://schemas.openxmlformats.org/officeDocument/2006/relationships/image" Target="../media/image10.svg"/><Relationship Id="rId12" Type="http://schemas.openxmlformats.org/officeDocument/2006/relationships/image" Target="../media/image29.png"/><Relationship Id="rId17" Type="http://schemas.openxmlformats.org/officeDocument/2006/relationships/hyperlink" Target="https://medium.com/jitta-engineering/kubernetes-s01e01-introduction-concept-6dbd898e7f2d" TargetMode="External"/><Relationship Id="rId25" Type="http://schemas.openxmlformats.org/officeDocument/2006/relationships/hyperlink" Target="https://commons.wikimedia.org/wiki/File:Folder_7_icon-72a7cf.svg" TargetMode="External"/><Relationship Id="rId3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png"/><Relationship Id="rId20" Type="http://schemas.openxmlformats.org/officeDocument/2006/relationships/image" Target="../media/image17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11" Type="http://schemas.openxmlformats.org/officeDocument/2006/relationships/image" Target="../media/image14.svg"/><Relationship Id="rId24" Type="http://schemas.openxmlformats.org/officeDocument/2006/relationships/image" Target="../media/image21.png"/><Relationship Id="rId32" Type="http://schemas.openxmlformats.org/officeDocument/2006/relationships/hyperlink" Target="https://en.wikipedia.org/wiki/Grafana" TargetMode="External"/><Relationship Id="rId5" Type="http://schemas.openxmlformats.org/officeDocument/2006/relationships/image" Target="../media/image8.emf"/><Relationship Id="rId15" Type="http://schemas.openxmlformats.org/officeDocument/2006/relationships/hyperlink" Target="https://opensource.com/article/17/2/six-open-source-brands" TargetMode="External"/><Relationship Id="rId23" Type="http://schemas.openxmlformats.org/officeDocument/2006/relationships/image" Target="../media/image20.png"/><Relationship Id="rId28" Type="http://schemas.openxmlformats.org/officeDocument/2006/relationships/hyperlink" Target="http://www.securitybydefault.com/2014/02/12-seguridad-en-redis-fortificacion.html" TargetMode="External"/><Relationship Id="rId10" Type="http://schemas.openxmlformats.org/officeDocument/2006/relationships/image" Target="../media/image28.png"/><Relationship Id="rId19" Type="http://schemas.openxmlformats.org/officeDocument/2006/relationships/image" Target="../media/image16.png"/><Relationship Id="rId31" Type="http://schemas.openxmlformats.org/officeDocument/2006/relationships/image" Target="../media/image34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31.png"/><Relationship Id="rId22" Type="http://schemas.openxmlformats.org/officeDocument/2006/relationships/image" Target="../media/image19.svg"/><Relationship Id="rId27" Type="http://schemas.openxmlformats.org/officeDocument/2006/relationships/image" Target="../media/image23.png"/><Relationship Id="rId30" Type="http://schemas.openxmlformats.org/officeDocument/2006/relationships/image" Target="../media/image38.png"/><Relationship Id="rId8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hyperlink" Target="https://commons.wikimedia.org/wiki/File:Folder_7_icon-72a7cf.svg" TargetMode="External"/><Relationship Id="rId3" Type="http://schemas.openxmlformats.org/officeDocument/2006/relationships/image" Target="../media/image7.svg"/><Relationship Id="rId21" Type="http://schemas.openxmlformats.org/officeDocument/2006/relationships/image" Target="../media/image3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svg"/><Relationship Id="rId19" Type="http://schemas.openxmlformats.org/officeDocument/2006/relationships/image" Target="../media/image22.pn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hyperlink" Target="https://gitlab.sas.com/IOT/reference-architectures/esp-high-availability-using-kafka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5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11" Type="http://schemas.openxmlformats.org/officeDocument/2006/relationships/image" Target="../media/image14.svg"/><Relationship Id="rId24" Type="http://schemas.openxmlformats.org/officeDocument/2006/relationships/hyperlink" Target="https://medium.com/jitta-engineering/kubernetes-s01e01-introduction-concept-6dbd898e7f2d" TargetMode="External"/><Relationship Id="rId5" Type="http://schemas.openxmlformats.org/officeDocument/2006/relationships/image" Target="../media/image8.emf"/><Relationship Id="rId15" Type="http://schemas.openxmlformats.org/officeDocument/2006/relationships/image" Target="../media/image32.png"/><Relationship Id="rId23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hyperlink" Target="https://commons.wikimedia.org/wiki/File:Folder_7_icon-72a7cf.svg" TargetMode="External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hyperlink" Target="https://commons.wikimedia.org/wiki/File:Folder_7_icon-72a7cf.svg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svg"/><Relationship Id="rId19" Type="http://schemas.openxmlformats.org/officeDocument/2006/relationships/image" Target="../media/image22.pn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hyperlink" Target="https://commons.wikimedia.org/wiki/File:Folder_7_icon-72a7cf.svg" TargetMode="External"/><Relationship Id="rId3" Type="http://schemas.openxmlformats.org/officeDocument/2006/relationships/image" Target="../media/image7.svg"/><Relationship Id="rId21" Type="http://schemas.openxmlformats.org/officeDocument/2006/relationships/hyperlink" Target="http://www.securitybydefault.com/2014/02/12-seguridad-en-redis-fortificacion.html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hyperlink" Target="https://redis.com/blog/redisedge-iot-database-for-edge-computing/" TargetMode="External"/><Relationship Id="rId10" Type="http://schemas.openxmlformats.org/officeDocument/2006/relationships/image" Target="../media/image14.svg"/><Relationship Id="rId19" Type="http://schemas.openxmlformats.org/officeDocument/2006/relationships/image" Target="../media/image22.pn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hyperlink" Target="https://commons.wikimedia.org/wiki/File:Folder_7_icon-72a7cf.svg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svg"/><Relationship Id="rId19" Type="http://schemas.openxmlformats.org/officeDocument/2006/relationships/image" Target="../media/image22.pn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hyperlink" Target="https://go.documentation.sas.com/doc/en/espcdc/v_029/espxmllayer/n0hygnviv2kt6mn1vhnkgtsolxt7.htm" TargetMode="Externa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emf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hyperlink" Target="https://commons.wikimedia.org/wiki/File:Folder_7_icon-72a7cf.svg" TargetMode="External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hyperlink" Target="https://commons.wikimedia.org/wiki/File:Folder_7_icon-72a7cf.svg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hyperlink" Target="https://go.documentation.sas.com/doc/en/espcdc/v_029/espca/p0nd0g1i4np1h1n15zmar9fhln8u.ht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svg"/><Relationship Id="rId19" Type="http://schemas.openxmlformats.org/officeDocument/2006/relationships/image" Target="../media/image22.pn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image" Target="../media/image17.png"/><Relationship Id="rId26" Type="http://schemas.openxmlformats.org/officeDocument/2006/relationships/hyperlink" Target="https://medium.com/jitta-engineering/kubernetes-s01e01-introduction-concept-6dbd898e7f2d" TargetMode="External"/><Relationship Id="rId3" Type="http://schemas.openxmlformats.org/officeDocument/2006/relationships/image" Target="../media/image6.png"/><Relationship Id="rId21" Type="http://schemas.openxmlformats.org/officeDocument/2006/relationships/image" Target="../media/image20.png"/><Relationship Id="rId7" Type="http://schemas.openxmlformats.org/officeDocument/2006/relationships/image" Target="../media/image10.svg"/><Relationship Id="rId12" Type="http://schemas.openxmlformats.org/officeDocument/2006/relationships/image" Target="../media/image29.png"/><Relationship Id="rId17" Type="http://schemas.openxmlformats.org/officeDocument/2006/relationships/image" Target="../media/image16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11" Type="http://schemas.openxmlformats.org/officeDocument/2006/relationships/image" Target="../media/image14.svg"/><Relationship Id="rId24" Type="http://schemas.openxmlformats.org/officeDocument/2006/relationships/image" Target="../media/image22.png"/><Relationship Id="rId5" Type="http://schemas.openxmlformats.org/officeDocument/2006/relationships/image" Target="../media/image8.emf"/><Relationship Id="rId15" Type="http://schemas.openxmlformats.org/officeDocument/2006/relationships/hyperlink" Target="https://opensource.com/article/17/2/six-open-source-brands" TargetMode="External"/><Relationship Id="rId23" Type="http://schemas.openxmlformats.org/officeDocument/2006/relationships/hyperlink" Target="https://commons.wikimedia.org/wiki/File:Folder_7_icon-72a7cf.svg" TargetMode="External"/><Relationship Id="rId28" Type="http://schemas.openxmlformats.org/officeDocument/2006/relationships/hyperlink" Target="https://en.wikipedia.org/wiki/Grafana" TargetMode="External"/><Relationship Id="rId10" Type="http://schemas.openxmlformats.org/officeDocument/2006/relationships/image" Target="../media/image28.png"/><Relationship Id="rId19" Type="http://schemas.openxmlformats.org/officeDocument/2006/relationships/image" Target="../media/image32.png"/><Relationship Id="rId31" Type="http://schemas.openxmlformats.org/officeDocument/2006/relationships/image" Target="../media/image37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31.png"/><Relationship Id="rId22" Type="http://schemas.openxmlformats.org/officeDocument/2006/relationships/image" Target="../media/image21.png"/><Relationship Id="rId27" Type="http://schemas.openxmlformats.org/officeDocument/2006/relationships/image" Target="../media/image34.png"/><Relationship Id="rId30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image" Target="../media/image34.png"/><Relationship Id="rId26" Type="http://schemas.openxmlformats.org/officeDocument/2006/relationships/image" Target="../media/image20.png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10.svg"/><Relationship Id="rId12" Type="http://schemas.openxmlformats.org/officeDocument/2006/relationships/image" Target="../media/image29.png"/><Relationship Id="rId17" Type="http://schemas.openxmlformats.org/officeDocument/2006/relationships/hyperlink" Target="https://medium.com/jitta-engineering/kubernetes-s01e01-introduction-concept-6dbd898e7f2d" TargetMode="External"/><Relationship Id="rId25" Type="http://schemas.openxmlformats.org/officeDocument/2006/relationships/image" Target="../media/image19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11" Type="http://schemas.openxmlformats.org/officeDocument/2006/relationships/image" Target="../media/image14.svg"/><Relationship Id="rId24" Type="http://schemas.openxmlformats.org/officeDocument/2006/relationships/image" Target="../media/image32.png"/><Relationship Id="rId5" Type="http://schemas.openxmlformats.org/officeDocument/2006/relationships/image" Target="../media/image8.emf"/><Relationship Id="rId15" Type="http://schemas.openxmlformats.org/officeDocument/2006/relationships/hyperlink" Target="https://opensource.com/article/17/2/six-open-source-brands" TargetMode="External"/><Relationship Id="rId23" Type="http://schemas.openxmlformats.org/officeDocument/2006/relationships/image" Target="../media/image17.png"/><Relationship Id="rId28" Type="http://schemas.openxmlformats.org/officeDocument/2006/relationships/hyperlink" Target="https://commons.wikimedia.org/wiki/File:Folder_7_icon-72a7cf.svg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en.wikipedia.org/wiki/Grafana" TargetMode="External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31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image" Target="../media/image34.png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10.svg"/><Relationship Id="rId12" Type="http://schemas.openxmlformats.org/officeDocument/2006/relationships/image" Target="../media/image29.png"/><Relationship Id="rId17" Type="http://schemas.openxmlformats.org/officeDocument/2006/relationships/hyperlink" Target="https://medium.com/jitta-engineering/kubernetes-s01e01-introduction-concept-6dbd898e7f2d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11" Type="http://schemas.openxmlformats.org/officeDocument/2006/relationships/image" Target="../media/image14.svg"/><Relationship Id="rId5" Type="http://schemas.openxmlformats.org/officeDocument/2006/relationships/image" Target="../media/image8.emf"/><Relationship Id="rId15" Type="http://schemas.openxmlformats.org/officeDocument/2006/relationships/hyperlink" Target="https://opensource.com/article/17/2/six-open-source-brands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en.wikipedia.org/wiki/Grafana" TargetMode="External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1672C-B5B6-47BD-A482-2F340EDE0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6938" y="1167901"/>
            <a:ext cx="10584012" cy="2074832"/>
          </a:xfrm>
        </p:spPr>
        <p:txBody>
          <a:bodyPr/>
          <a:lstStyle/>
          <a:p>
            <a:r>
              <a:rPr lang="de-CH" dirty="0"/>
              <a:t>SAS Event Stream Processing Recommended Reference </a:t>
            </a:r>
            <a:r>
              <a:rPr lang="de-CH" dirty="0" err="1"/>
              <a:t>Architectures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C273-AFC4-4260-A8E1-17C4B005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938" y="3312584"/>
            <a:ext cx="9868460" cy="2893007"/>
          </a:xfrm>
        </p:spPr>
        <p:txBody>
          <a:bodyPr>
            <a:normAutofit/>
          </a:bodyPr>
          <a:lstStyle/>
          <a:p>
            <a:r>
              <a:rPr lang="en-US" sz="3200" dirty="0"/>
              <a:t>Reference architecture designs and best practices for deploying ESP in Kubernetes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B580F388-EB85-0E46-8B2D-F50ADE216160}"/>
              </a:ext>
            </a:extLst>
          </p:cNvPr>
          <p:cNvSpPr/>
          <p:nvPr/>
        </p:nvSpPr>
        <p:spPr>
          <a:xfrm>
            <a:off x="2290716" y="2485715"/>
            <a:ext cx="1760372" cy="152142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E27A14-049B-BB44-98BE-D30CA0F4C987}"/>
              </a:ext>
            </a:extLst>
          </p:cNvPr>
          <p:cNvSpPr/>
          <p:nvPr/>
        </p:nvSpPr>
        <p:spPr>
          <a:xfrm>
            <a:off x="4362596" y="1348855"/>
            <a:ext cx="2718835" cy="872663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600" dirty="0">
              <a:solidFill>
                <a:schemeClr val="accent6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122A66-6595-1145-B4F1-9BBC3DFBF32D}"/>
              </a:ext>
            </a:extLst>
          </p:cNvPr>
          <p:cNvGrpSpPr/>
          <p:nvPr/>
        </p:nvGrpSpPr>
        <p:grpSpPr>
          <a:xfrm>
            <a:off x="2462176" y="2538561"/>
            <a:ext cx="958534" cy="874498"/>
            <a:chOff x="960652" y="3446423"/>
            <a:chExt cx="718900" cy="6558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704E10-9BF6-4246-A59D-3A89239E29DE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C0812E8-BD10-984C-AA2E-1C9EC2172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EB3F6-3B68-B649-A722-84C21188ED18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2" name="Picture 9">
              <a:extLst>
                <a:ext uri="{FF2B5EF4-FFF2-40B4-BE49-F238E27FC236}">
                  <a16:creationId xmlns:a16="http://schemas.microsoft.com/office/drawing/2014/main" id="{0AF227DB-C6DF-2C4A-95B0-DB98E2925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80062D-4394-D94A-ABCA-751111783570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02D0F8C-E58F-654D-86C3-7A1B0A9D3AA1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239D913-C7BC-B446-A79A-E3BA10E86A0B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87C6065-9CC7-604B-97BE-1685B8402D3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E18CB51-4017-A147-8ACE-8304FB408786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214D44F6-EFDE-094F-93BB-97261728812A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F3A793F-46AF-A84C-81B3-F0CB74810EB4}"/>
                  </a:ext>
                </a:extLst>
              </p:cNvPr>
              <p:cNvCxnSpPr>
                <a:stCxn id="24" idx="3"/>
                <a:endCxn id="25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96883AA-08D8-8F4E-81E0-B204B6860D88}"/>
                  </a:ext>
                </a:extLst>
              </p:cNvPr>
              <p:cNvCxnSpPr>
                <a:stCxn id="25" idx="3"/>
                <a:endCxn id="27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51647EA-3697-264B-865C-FC710D62AE6B}"/>
                  </a:ext>
                </a:extLst>
              </p:cNvPr>
              <p:cNvCxnSpPr>
                <a:stCxn id="26" idx="3"/>
                <a:endCxn id="28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131BFFF-5B26-B941-AB39-3E522A7FD464}"/>
                  </a:ext>
                </a:extLst>
              </p:cNvPr>
              <p:cNvCxnSpPr>
                <a:stCxn id="24" idx="3"/>
                <a:endCxn id="26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211FD4-D024-B143-8C11-520B3DA2B928}"/>
              </a:ext>
            </a:extLst>
          </p:cNvPr>
          <p:cNvGrpSpPr/>
          <p:nvPr/>
        </p:nvGrpSpPr>
        <p:grpSpPr>
          <a:xfrm>
            <a:off x="4505836" y="1388285"/>
            <a:ext cx="2449819" cy="746941"/>
            <a:chOff x="4258088" y="1336938"/>
            <a:chExt cx="1837364" cy="56020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538C489-22D6-EE4A-9CAD-F84353433F61}"/>
                </a:ext>
              </a:extLst>
            </p:cNvPr>
            <p:cNvGrpSpPr/>
            <p:nvPr/>
          </p:nvGrpSpPr>
          <p:grpSpPr>
            <a:xfrm>
              <a:off x="4258088" y="1336938"/>
              <a:ext cx="572311" cy="560205"/>
              <a:chOff x="2183917" y="3885649"/>
              <a:chExt cx="572311" cy="56020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1491D8-E271-4241-AE34-BD67A0346FEB}"/>
                  </a:ext>
                </a:extLst>
              </p:cNvPr>
              <p:cNvSpPr/>
              <p:nvPr/>
            </p:nvSpPr>
            <p:spPr>
              <a:xfrm>
                <a:off x="2183917" y="3959279"/>
                <a:ext cx="572311" cy="46694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C0A240ED-D327-5643-AA6E-DEB30E2B1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19347" y="3885649"/>
                <a:ext cx="158512" cy="169277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700983-3036-394A-963C-E8145163334E}"/>
                  </a:ext>
                </a:extLst>
              </p:cNvPr>
              <p:cNvSpPr txBox="1"/>
              <p:nvPr/>
            </p:nvSpPr>
            <p:spPr>
              <a:xfrm>
                <a:off x="2270828" y="4253445"/>
                <a:ext cx="402995" cy="19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1067" i="1" dirty="0">
                    <a:solidFill>
                      <a:schemeClr val="bg1"/>
                    </a:solidFill>
                  </a:rPr>
                  <a:t>Studio</a:t>
                </a:r>
              </a:p>
            </p:txBody>
          </p:sp>
          <p:pic>
            <p:nvPicPr>
              <p:cNvPr id="38" name="Picture 9">
                <a:extLst>
                  <a:ext uri="{FF2B5EF4-FFF2-40B4-BE49-F238E27FC236}">
                    <a16:creationId xmlns:a16="http://schemas.microsoft.com/office/drawing/2014/main" id="{8C155C46-10A9-E641-AA13-E28471161C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959" y="3985232"/>
                <a:ext cx="210492" cy="150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Graphic 49" descr="Pencil">
                <a:extLst>
                  <a:ext uri="{FF2B5EF4-FFF2-40B4-BE49-F238E27FC236}">
                    <a16:creationId xmlns:a16="http://schemas.microsoft.com/office/drawing/2014/main" id="{62225885-C91F-1544-AB3B-7DEAFBFD9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2364557" y="4080513"/>
                <a:ext cx="216790" cy="222374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F960F48-846B-A242-81CD-91B4AE821D96}"/>
                </a:ext>
              </a:extLst>
            </p:cNvPr>
            <p:cNvGrpSpPr/>
            <p:nvPr/>
          </p:nvGrpSpPr>
          <p:grpSpPr>
            <a:xfrm>
              <a:off x="4874704" y="1336938"/>
              <a:ext cx="572311" cy="560205"/>
              <a:chOff x="3271191" y="3957642"/>
              <a:chExt cx="572311" cy="56020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05F5FAD-8C0A-8540-804F-2B289B828BAE}"/>
                  </a:ext>
                </a:extLst>
              </p:cNvPr>
              <p:cNvSpPr/>
              <p:nvPr/>
            </p:nvSpPr>
            <p:spPr>
              <a:xfrm>
                <a:off x="3271191" y="4031272"/>
                <a:ext cx="572311" cy="46694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/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502209D1-1169-374F-87E2-E17DDC625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06621" y="3957642"/>
                <a:ext cx="158512" cy="169277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24AA21-363D-D54B-801C-A2EBD2401D35}"/>
                  </a:ext>
                </a:extLst>
              </p:cNvPr>
              <p:cNvSpPr txBox="1"/>
              <p:nvPr/>
            </p:nvSpPr>
            <p:spPr>
              <a:xfrm>
                <a:off x="3385561" y="4325438"/>
                <a:ext cx="323646" cy="19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1067" i="1" dirty="0">
                    <a:solidFill>
                      <a:schemeClr val="bg1"/>
                    </a:solidFill>
                  </a:rPr>
                  <a:t>ESM</a:t>
                </a:r>
              </a:p>
            </p:txBody>
          </p:sp>
          <p:pic>
            <p:nvPicPr>
              <p:cNvPr id="56" name="Picture 9">
                <a:extLst>
                  <a:ext uri="{FF2B5EF4-FFF2-40B4-BE49-F238E27FC236}">
                    <a16:creationId xmlns:a16="http://schemas.microsoft.com/office/drawing/2014/main" id="{26588DE3-6246-5649-AD67-F7D9D2835A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6233" y="4057225"/>
                <a:ext cx="210492" cy="150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Graphic 57" descr="Gears">
                <a:extLst>
                  <a:ext uri="{FF2B5EF4-FFF2-40B4-BE49-F238E27FC236}">
                    <a16:creationId xmlns:a16="http://schemas.microsoft.com/office/drawing/2014/main" id="{3E7E1B6B-BFBF-2543-898A-E5E6BFA05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615789">
                <a:off x="3396784" y="4119024"/>
                <a:ext cx="274935" cy="267380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5712A30-149C-A944-9E9A-B8FDA5DA9D66}"/>
                </a:ext>
              </a:extLst>
            </p:cNvPr>
            <p:cNvGrpSpPr/>
            <p:nvPr/>
          </p:nvGrpSpPr>
          <p:grpSpPr>
            <a:xfrm>
              <a:off x="5453208" y="1338451"/>
              <a:ext cx="642244" cy="551969"/>
              <a:chOff x="4561082" y="3858059"/>
              <a:chExt cx="642244" cy="55196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22A21E5-F2D2-0343-A825-6F2C4720F51C}"/>
                  </a:ext>
                </a:extLst>
              </p:cNvPr>
              <p:cNvSpPr/>
              <p:nvPr/>
            </p:nvSpPr>
            <p:spPr>
              <a:xfrm>
                <a:off x="4596951" y="3931689"/>
                <a:ext cx="572311" cy="46694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/>
              </a:p>
            </p:txBody>
          </p:sp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EA213525-32B0-684E-A43A-C8C22D548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2381" y="3858059"/>
                <a:ext cx="158512" cy="169277"/>
              </a:xfrm>
              <a:prstGeom prst="rect">
                <a:avLst/>
              </a:prstGeom>
            </p:spPr>
          </p:pic>
          <p:pic>
            <p:nvPicPr>
              <p:cNvPr id="64" name="Picture 9">
                <a:extLst>
                  <a:ext uri="{FF2B5EF4-FFF2-40B4-BE49-F238E27FC236}">
                    <a16:creationId xmlns:a16="http://schemas.microsoft.com/office/drawing/2014/main" id="{35A68F5D-EC20-8949-B4DF-9DCCFE847F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1993" y="3957642"/>
                <a:ext cx="210492" cy="150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Graphic 65" descr="Bar graph with upward trend">
                <a:extLst>
                  <a:ext uri="{FF2B5EF4-FFF2-40B4-BE49-F238E27FC236}">
                    <a16:creationId xmlns:a16="http://schemas.microsoft.com/office/drawing/2014/main" id="{27BB1A10-83A3-5041-8F63-D3B1098E6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66774" y="4094049"/>
                <a:ext cx="210492" cy="206724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D81FA3-B8B2-DA42-AD8F-8C46DDAA0979}"/>
                  </a:ext>
                </a:extLst>
              </p:cNvPr>
              <p:cNvSpPr txBox="1"/>
              <p:nvPr/>
            </p:nvSpPr>
            <p:spPr>
              <a:xfrm>
                <a:off x="4561082" y="4233105"/>
                <a:ext cx="642244" cy="17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1"/>
                    </a:solidFill>
                  </a:rPr>
                  <a:t>Streamviewer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EEB624-8529-9B45-B73D-C1B7E34D074D}"/>
              </a:ext>
            </a:extLst>
          </p:cNvPr>
          <p:cNvGrpSpPr/>
          <p:nvPr/>
        </p:nvGrpSpPr>
        <p:grpSpPr>
          <a:xfrm>
            <a:off x="2018347" y="1372777"/>
            <a:ext cx="829074" cy="726293"/>
            <a:chOff x="2726647" y="3990350"/>
            <a:chExt cx="621805" cy="5447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F0FC31-2CAA-DD4E-ABE1-EC5303573715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A658F9E0-DCCA-364C-91C1-ED0FD5BFA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C58E3A-16A1-0E4D-B8D4-C4B6DEBD6EAE}"/>
                </a:ext>
              </a:extLst>
            </p:cNvPr>
            <p:cNvSpPr txBox="1"/>
            <p:nvPr/>
          </p:nvSpPr>
          <p:spPr>
            <a:xfrm>
              <a:off x="2726647" y="4358146"/>
              <a:ext cx="621805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Operator</a:t>
              </a:r>
            </a:p>
          </p:txBody>
        </p:sp>
        <p:pic>
          <p:nvPicPr>
            <p:cNvPr id="74" name="Picture 9">
              <a:extLst>
                <a:ext uri="{FF2B5EF4-FFF2-40B4-BE49-F238E27FC236}">
                  <a16:creationId xmlns:a16="http://schemas.microsoft.com/office/drawing/2014/main" id="{DB0D27E9-9176-3348-A463-40BF9B6B9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Graphic 76" descr="Lightning bolt">
              <a:extLst>
                <a:ext uri="{FF2B5EF4-FFF2-40B4-BE49-F238E27FC236}">
                  <a16:creationId xmlns:a16="http://schemas.microsoft.com/office/drawing/2014/main" id="{21AE9168-D47A-F349-812A-66DBA6FC0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677857">
              <a:off x="2906694" y="4160956"/>
              <a:ext cx="284307" cy="269371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594382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 dirty="0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71" idx="3"/>
          </p:cNvCxnSpPr>
          <p:nvPr/>
        </p:nvCxnSpPr>
        <p:spPr>
          <a:xfrm rot="10800000">
            <a:off x="2818334" y="1782249"/>
            <a:ext cx="1544262" cy="293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2875124" y="1556724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FDF3342-91B3-724A-A6EA-719B9D7B73DD}"/>
              </a:ext>
            </a:extLst>
          </p:cNvPr>
          <p:cNvCxnSpPr>
            <a:cxnSpLocks/>
            <a:stCxn id="73" idx="2"/>
            <a:endCxn id="261" idx="0"/>
          </p:cNvCxnSpPr>
          <p:nvPr/>
        </p:nvCxnSpPr>
        <p:spPr>
          <a:xfrm rot="16200000" flipH="1">
            <a:off x="2608571" y="1923383"/>
            <a:ext cx="386645" cy="73801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0152CB-0C98-EB4F-8085-83A0D8072368}"/>
              </a:ext>
            </a:extLst>
          </p:cNvPr>
          <p:cNvSpPr txBox="1"/>
          <p:nvPr/>
        </p:nvSpPr>
        <p:spPr>
          <a:xfrm>
            <a:off x="2451795" y="2092876"/>
            <a:ext cx="80663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Orchestrates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7070053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AAFEB2E-1240-9C49-B52D-1311C30A15AB}"/>
              </a:ext>
            </a:extLst>
          </p:cNvPr>
          <p:cNvGrpSpPr/>
          <p:nvPr/>
        </p:nvGrpSpPr>
        <p:grpSpPr>
          <a:xfrm>
            <a:off x="4133245" y="4585899"/>
            <a:ext cx="964367" cy="516713"/>
            <a:chOff x="4703543" y="3493053"/>
            <a:chExt cx="789940" cy="423255"/>
          </a:xfrm>
        </p:grpSpPr>
        <p:sp>
          <p:nvSpPr>
            <p:cNvPr id="119" name="Rectangle: Rounded Corners 50">
              <a:extLst>
                <a:ext uri="{FF2B5EF4-FFF2-40B4-BE49-F238E27FC236}">
                  <a16:creationId xmlns:a16="http://schemas.microsoft.com/office/drawing/2014/main" id="{E62445DD-CF3A-2E49-A2F9-D3DDDF9D36AA}"/>
                </a:ext>
              </a:extLst>
            </p:cNvPr>
            <p:cNvSpPr/>
            <p:nvPr/>
          </p:nvSpPr>
          <p:spPr>
            <a:xfrm>
              <a:off x="4703543" y="3493053"/>
              <a:ext cx="789940" cy="423255"/>
            </a:xfrm>
            <a:prstGeom prst="roundRect">
              <a:avLst>
                <a:gd name="adj" fmla="val 4306"/>
              </a:avLst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7" name="Picture 1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A548A9-9707-E546-BBF0-5004600F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4745580" y="3580100"/>
              <a:ext cx="675771" cy="310190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prstClr val="black"/>
              </a:outerShdw>
            </a:effectLst>
          </p:spPr>
        </p:pic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5752BCD-B054-2343-9C6E-8360DD1182C5}"/>
              </a:ext>
            </a:extLst>
          </p:cNvPr>
          <p:cNvGrpSpPr/>
          <p:nvPr/>
        </p:nvGrpSpPr>
        <p:grpSpPr>
          <a:xfrm>
            <a:off x="1721566" y="875848"/>
            <a:ext cx="6624390" cy="3339367"/>
            <a:chOff x="2893182" y="957736"/>
            <a:chExt cx="6624390" cy="33393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59466C-1AB2-514E-A9B3-3FA02FB9266D}"/>
                </a:ext>
              </a:extLst>
            </p:cNvPr>
            <p:cNvSpPr/>
            <p:nvPr/>
          </p:nvSpPr>
          <p:spPr>
            <a:xfrm>
              <a:off x="2893182" y="1185019"/>
              <a:ext cx="6624390" cy="3112084"/>
            </a:xfrm>
            <a:prstGeom prst="rect">
              <a:avLst/>
            </a:prstGeom>
            <a:noFill/>
            <a:ln>
              <a:solidFill>
                <a:srgbClr val="336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5E7655-0949-F042-BC31-49E4835DD93C}"/>
                </a:ext>
              </a:extLst>
            </p:cNvPr>
            <p:cNvSpPr txBox="1"/>
            <p:nvPr/>
          </p:nvSpPr>
          <p:spPr>
            <a:xfrm>
              <a:off x="3212235" y="957736"/>
              <a:ext cx="1829347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067" i="1" dirty="0">
                  <a:solidFill>
                    <a:srgbClr val="336B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Multinode ESP deployment</a:t>
              </a:r>
            </a:p>
          </p:txBody>
        </p:sp>
        <p:pic>
          <p:nvPicPr>
            <p:cNvPr id="121" name="Picture 120" descr="A sign on a pole&#10;&#10;Description automatically generated">
              <a:extLst>
                <a:ext uri="{FF2B5EF4-FFF2-40B4-BE49-F238E27FC236}">
                  <a16:creationId xmlns:a16="http://schemas.microsoft.com/office/drawing/2014/main" id="{82683162-1BDD-FB4D-8361-19AFB7367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3008200" y="1040007"/>
              <a:ext cx="255208" cy="26352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DBE00-0CBB-EE47-A069-6D49C6ECC7E3}"/>
              </a:ext>
            </a:extLst>
          </p:cNvPr>
          <p:cNvGrpSpPr/>
          <p:nvPr/>
        </p:nvGrpSpPr>
        <p:grpSpPr>
          <a:xfrm>
            <a:off x="2963829" y="5158530"/>
            <a:ext cx="1148595" cy="828209"/>
            <a:chOff x="3411687" y="3405645"/>
            <a:chExt cx="861446" cy="621157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D35B0678-0198-124B-B068-B60627F198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79565" y="3405645"/>
              <a:ext cx="312438" cy="311714"/>
            </a:xfrm>
            <a:custGeom>
              <a:avLst/>
              <a:gdLst>
                <a:gd name="T0" fmla="*/ 130 w 3456"/>
                <a:gd name="T1" fmla="*/ 2892 h 3450"/>
                <a:gd name="T2" fmla="*/ 116 w 3456"/>
                <a:gd name="T3" fmla="*/ 3256 h 3450"/>
                <a:gd name="T4" fmla="*/ 250 w 3456"/>
                <a:gd name="T5" fmla="*/ 3345 h 3450"/>
                <a:gd name="T6" fmla="*/ 3326 w 3456"/>
                <a:gd name="T7" fmla="*/ 3280 h 3450"/>
                <a:gd name="T8" fmla="*/ 3340 w 3456"/>
                <a:gd name="T9" fmla="*/ 2917 h 3450"/>
                <a:gd name="T10" fmla="*/ 3206 w 3456"/>
                <a:gd name="T11" fmla="*/ 2828 h 3450"/>
                <a:gd name="T12" fmla="*/ 320 w 3456"/>
                <a:gd name="T13" fmla="*/ 2542 h 3450"/>
                <a:gd name="T14" fmla="*/ 130 w 3456"/>
                <a:gd name="T15" fmla="*/ 1985 h 3450"/>
                <a:gd name="T16" fmla="*/ 116 w 3456"/>
                <a:gd name="T17" fmla="*/ 2348 h 3450"/>
                <a:gd name="T18" fmla="*/ 250 w 3456"/>
                <a:gd name="T19" fmla="*/ 2437 h 3450"/>
                <a:gd name="T20" fmla="*/ 3326 w 3456"/>
                <a:gd name="T21" fmla="*/ 2373 h 3450"/>
                <a:gd name="T22" fmla="*/ 3340 w 3456"/>
                <a:gd name="T23" fmla="*/ 2009 h 3450"/>
                <a:gd name="T24" fmla="*/ 3206 w 3456"/>
                <a:gd name="T25" fmla="*/ 1920 h 3450"/>
                <a:gd name="T26" fmla="*/ 320 w 3456"/>
                <a:gd name="T27" fmla="*/ 1635 h 3450"/>
                <a:gd name="T28" fmla="*/ 130 w 3456"/>
                <a:gd name="T29" fmla="*/ 1077 h 3450"/>
                <a:gd name="T30" fmla="*/ 116 w 3456"/>
                <a:gd name="T31" fmla="*/ 1440 h 3450"/>
                <a:gd name="T32" fmla="*/ 250 w 3456"/>
                <a:gd name="T33" fmla="*/ 1530 h 3450"/>
                <a:gd name="T34" fmla="*/ 3326 w 3456"/>
                <a:gd name="T35" fmla="*/ 1465 h 3450"/>
                <a:gd name="T36" fmla="*/ 3340 w 3456"/>
                <a:gd name="T37" fmla="*/ 1102 h 3450"/>
                <a:gd name="T38" fmla="*/ 3206 w 3456"/>
                <a:gd name="T39" fmla="*/ 1013 h 3450"/>
                <a:gd name="T40" fmla="*/ 320 w 3456"/>
                <a:gd name="T41" fmla="*/ 727 h 3450"/>
                <a:gd name="T42" fmla="*/ 130 w 3456"/>
                <a:gd name="T43" fmla="*/ 169 h 3450"/>
                <a:gd name="T44" fmla="*/ 116 w 3456"/>
                <a:gd name="T45" fmla="*/ 533 h 3450"/>
                <a:gd name="T46" fmla="*/ 250 w 3456"/>
                <a:gd name="T47" fmla="*/ 622 h 3450"/>
                <a:gd name="T48" fmla="*/ 3326 w 3456"/>
                <a:gd name="T49" fmla="*/ 557 h 3450"/>
                <a:gd name="T50" fmla="*/ 3340 w 3456"/>
                <a:gd name="T51" fmla="*/ 194 h 3450"/>
                <a:gd name="T52" fmla="*/ 3206 w 3456"/>
                <a:gd name="T53" fmla="*/ 105 h 3450"/>
                <a:gd name="T54" fmla="*/ 3320 w 3456"/>
                <a:gd name="T55" fmla="*/ 29 h 3450"/>
                <a:gd name="T56" fmla="*/ 3453 w 3456"/>
                <a:gd name="T57" fmla="*/ 211 h 3450"/>
                <a:gd name="T58" fmla="*/ 3414 w 3456"/>
                <a:gd name="T59" fmla="*/ 614 h 3450"/>
                <a:gd name="T60" fmla="*/ 3237 w 3456"/>
                <a:gd name="T61" fmla="*/ 724 h 3450"/>
                <a:gd name="T62" fmla="*/ 3393 w 3456"/>
                <a:gd name="T63" fmla="*/ 993 h 3450"/>
                <a:gd name="T64" fmla="*/ 3456 w 3456"/>
                <a:gd name="T65" fmla="*/ 1384 h 3450"/>
                <a:gd name="T66" fmla="*/ 3367 w 3456"/>
                <a:gd name="T67" fmla="*/ 1574 h 3450"/>
                <a:gd name="T68" fmla="*/ 3273 w 3456"/>
                <a:gd name="T69" fmla="*/ 1826 h 3450"/>
                <a:gd name="T70" fmla="*/ 3432 w 3456"/>
                <a:gd name="T71" fmla="*/ 1960 h 3450"/>
                <a:gd name="T72" fmla="*/ 3446 w 3456"/>
                <a:gd name="T73" fmla="*/ 2365 h 3450"/>
                <a:gd name="T74" fmla="*/ 3307 w 3456"/>
                <a:gd name="T75" fmla="*/ 2520 h 3450"/>
                <a:gd name="T76" fmla="*/ 3339 w 3456"/>
                <a:gd name="T77" fmla="*/ 2763 h 3450"/>
                <a:gd name="T78" fmla="*/ 3453 w 3456"/>
                <a:gd name="T79" fmla="*/ 2937 h 3450"/>
                <a:gd name="T80" fmla="*/ 3408 w 3456"/>
                <a:gd name="T81" fmla="*/ 3347 h 3450"/>
                <a:gd name="T82" fmla="*/ 3206 w 3456"/>
                <a:gd name="T83" fmla="*/ 3450 h 3450"/>
                <a:gd name="T84" fmla="*/ 73 w 3456"/>
                <a:gd name="T85" fmla="*/ 3377 h 3450"/>
                <a:gd name="T86" fmla="*/ 0 w 3456"/>
                <a:gd name="T87" fmla="*/ 2973 h 3450"/>
                <a:gd name="T88" fmla="*/ 87 w 3456"/>
                <a:gd name="T89" fmla="*/ 2785 h 3450"/>
                <a:gd name="T90" fmla="*/ 180 w 3456"/>
                <a:gd name="T91" fmla="*/ 2532 h 3450"/>
                <a:gd name="T92" fmla="*/ 24 w 3456"/>
                <a:gd name="T93" fmla="*/ 2397 h 3450"/>
                <a:gd name="T94" fmla="*/ 10 w 3456"/>
                <a:gd name="T95" fmla="*/ 1993 h 3450"/>
                <a:gd name="T96" fmla="*/ 147 w 3456"/>
                <a:gd name="T97" fmla="*/ 1839 h 3450"/>
                <a:gd name="T98" fmla="*/ 115 w 3456"/>
                <a:gd name="T99" fmla="*/ 1594 h 3450"/>
                <a:gd name="T100" fmla="*/ 3 w 3456"/>
                <a:gd name="T101" fmla="*/ 1421 h 3450"/>
                <a:gd name="T102" fmla="*/ 41 w 3456"/>
                <a:gd name="T103" fmla="*/ 1022 h 3450"/>
                <a:gd name="T104" fmla="*/ 216 w 3456"/>
                <a:gd name="T105" fmla="*/ 911 h 3450"/>
                <a:gd name="T106" fmla="*/ 62 w 3456"/>
                <a:gd name="T107" fmla="*/ 640 h 3450"/>
                <a:gd name="T108" fmla="*/ 0 w 3456"/>
                <a:gd name="T109" fmla="*/ 251 h 3450"/>
                <a:gd name="T110" fmla="*/ 103 w 3456"/>
                <a:gd name="T111" fmla="*/ 48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56" h="3450">
                  <a:moveTo>
                    <a:pt x="250" y="2828"/>
                  </a:moveTo>
                  <a:lnTo>
                    <a:pt x="221" y="2831"/>
                  </a:lnTo>
                  <a:lnTo>
                    <a:pt x="194" y="2839"/>
                  </a:lnTo>
                  <a:lnTo>
                    <a:pt x="170" y="2853"/>
                  </a:lnTo>
                  <a:lnTo>
                    <a:pt x="148" y="2871"/>
                  </a:lnTo>
                  <a:lnTo>
                    <a:pt x="130" y="2892"/>
                  </a:lnTo>
                  <a:lnTo>
                    <a:pt x="116" y="2917"/>
                  </a:lnTo>
                  <a:lnTo>
                    <a:pt x="108" y="2944"/>
                  </a:lnTo>
                  <a:lnTo>
                    <a:pt x="105" y="2973"/>
                  </a:lnTo>
                  <a:lnTo>
                    <a:pt x="105" y="3199"/>
                  </a:lnTo>
                  <a:lnTo>
                    <a:pt x="108" y="3229"/>
                  </a:lnTo>
                  <a:lnTo>
                    <a:pt x="116" y="3256"/>
                  </a:lnTo>
                  <a:lnTo>
                    <a:pt x="130" y="3280"/>
                  </a:lnTo>
                  <a:lnTo>
                    <a:pt x="148" y="3302"/>
                  </a:lnTo>
                  <a:lnTo>
                    <a:pt x="170" y="3320"/>
                  </a:lnTo>
                  <a:lnTo>
                    <a:pt x="194" y="3334"/>
                  </a:lnTo>
                  <a:lnTo>
                    <a:pt x="221" y="3342"/>
                  </a:lnTo>
                  <a:lnTo>
                    <a:pt x="250" y="3345"/>
                  </a:lnTo>
                  <a:lnTo>
                    <a:pt x="3206" y="3345"/>
                  </a:lnTo>
                  <a:lnTo>
                    <a:pt x="3235" y="3342"/>
                  </a:lnTo>
                  <a:lnTo>
                    <a:pt x="3262" y="3334"/>
                  </a:lnTo>
                  <a:lnTo>
                    <a:pt x="3286" y="3320"/>
                  </a:lnTo>
                  <a:lnTo>
                    <a:pt x="3308" y="3302"/>
                  </a:lnTo>
                  <a:lnTo>
                    <a:pt x="3326" y="3280"/>
                  </a:lnTo>
                  <a:lnTo>
                    <a:pt x="3340" y="3256"/>
                  </a:lnTo>
                  <a:lnTo>
                    <a:pt x="3348" y="3229"/>
                  </a:lnTo>
                  <a:lnTo>
                    <a:pt x="3351" y="3199"/>
                  </a:lnTo>
                  <a:lnTo>
                    <a:pt x="3351" y="2973"/>
                  </a:lnTo>
                  <a:lnTo>
                    <a:pt x="3348" y="2944"/>
                  </a:lnTo>
                  <a:lnTo>
                    <a:pt x="3340" y="2917"/>
                  </a:lnTo>
                  <a:lnTo>
                    <a:pt x="3326" y="2892"/>
                  </a:lnTo>
                  <a:lnTo>
                    <a:pt x="3308" y="2871"/>
                  </a:lnTo>
                  <a:lnTo>
                    <a:pt x="3286" y="2853"/>
                  </a:lnTo>
                  <a:lnTo>
                    <a:pt x="3262" y="2839"/>
                  </a:lnTo>
                  <a:lnTo>
                    <a:pt x="3235" y="2831"/>
                  </a:lnTo>
                  <a:lnTo>
                    <a:pt x="3206" y="2828"/>
                  </a:lnTo>
                  <a:lnTo>
                    <a:pt x="250" y="2828"/>
                  </a:lnTo>
                  <a:close/>
                  <a:moveTo>
                    <a:pt x="320" y="2542"/>
                  </a:moveTo>
                  <a:lnTo>
                    <a:pt x="320" y="2723"/>
                  </a:lnTo>
                  <a:lnTo>
                    <a:pt x="3132" y="2723"/>
                  </a:lnTo>
                  <a:lnTo>
                    <a:pt x="3132" y="2542"/>
                  </a:lnTo>
                  <a:lnTo>
                    <a:pt x="320" y="2542"/>
                  </a:lnTo>
                  <a:close/>
                  <a:moveTo>
                    <a:pt x="250" y="1920"/>
                  </a:moveTo>
                  <a:lnTo>
                    <a:pt x="221" y="1923"/>
                  </a:lnTo>
                  <a:lnTo>
                    <a:pt x="194" y="1931"/>
                  </a:lnTo>
                  <a:lnTo>
                    <a:pt x="170" y="1945"/>
                  </a:lnTo>
                  <a:lnTo>
                    <a:pt x="148" y="1963"/>
                  </a:lnTo>
                  <a:lnTo>
                    <a:pt x="130" y="1985"/>
                  </a:lnTo>
                  <a:lnTo>
                    <a:pt x="116" y="2009"/>
                  </a:lnTo>
                  <a:lnTo>
                    <a:pt x="108" y="2037"/>
                  </a:lnTo>
                  <a:lnTo>
                    <a:pt x="105" y="2067"/>
                  </a:lnTo>
                  <a:lnTo>
                    <a:pt x="105" y="2292"/>
                  </a:lnTo>
                  <a:lnTo>
                    <a:pt x="108" y="2321"/>
                  </a:lnTo>
                  <a:lnTo>
                    <a:pt x="116" y="2348"/>
                  </a:lnTo>
                  <a:lnTo>
                    <a:pt x="130" y="2373"/>
                  </a:lnTo>
                  <a:lnTo>
                    <a:pt x="148" y="2394"/>
                  </a:lnTo>
                  <a:lnTo>
                    <a:pt x="170" y="2412"/>
                  </a:lnTo>
                  <a:lnTo>
                    <a:pt x="194" y="2426"/>
                  </a:lnTo>
                  <a:lnTo>
                    <a:pt x="221" y="2434"/>
                  </a:lnTo>
                  <a:lnTo>
                    <a:pt x="250" y="2437"/>
                  </a:lnTo>
                  <a:lnTo>
                    <a:pt x="3206" y="2437"/>
                  </a:lnTo>
                  <a:lnTo>
                    <a:pt x="3235" y="2434"/>
                  </a:lnTo>
                  <a:lnTo>
                    <a:pt x="3262" y="2426"/>
                  </a:lnTo>
                  <a:lnTo>
                    <a:pt x="3286" y="2412"/>
                  </a:lnTo>
                  <a:lnTo>
                    <a:pt x="3308" y="2394"/>
                  </a:lnTo>
                  <a:lnTo>
                    <a:pt x="3326" y="2373"/>
                  </a:lnTo>
                  <a:lnTo>
                    <a:pt x="3340" y="2348"/>
                  </a:lnTo>
                  <a:lnTo>
                    <a:pt x="3348" y="2321"/>
                  </a:lnTo>
                  <a:lnTo>
                    <a:pt x="3351" y="2292"/>
                  </a:lnTo>
                  <a:lnTo>
                    <a:pt x="3351" y="2067"/>
                  </a:lnTo>
                  <a:lnTo>
                    <a:pt x="3348" y="2037"/>
                  </a:lnTo>
                  <a:lnTo>
                    <a:pt x="3340" y="2009"/>
                  </a:lnTo>
                  <a:lnTo>
                    <a:pt x="3326" y="1985"/>
                  </a:lnTo>
                  <a:lnTo>
                    <a:pt x="3308" y="1963"/>
                  </a:lnTo>
                  <a:lnTo>
                    <a:pt x="3286" y="1945"/>
                  </a:lnTo>
                  <a:lnTo>
                    <a:pt x="3262" y="1931"/>
                  </a:lnTo>
                  <a:lnTo>
                    <a:pt x="3235" y="1923"/>
                  </a:lnTo>
                  <a:lnTo>
                    <a:pt x="3206" y="1920"/>
                  </a:lnTo>
                  <a:lnTo>
                    <a:pt x="250" y="1920"/>
                  </a:lnTo>
                  <a:close/>
                  <a:moveTo>
                    <a:pt x="320" y="1635"/>
                  </a:moveTo>
                  <a:lnTo>
                    <a:pt x="320" y="1815"/>
                  </a:lnTo>
                  <a:lnTo>
                    <a:pt x="3132" y="1815"/>
                  </a:lnTo>
                  <a:lnTo>
                    <a:pt x="3132" y="1635"/>
                  </a:lnTo>
                  <a:lnTo>
                    <a:pt x="320" y="1635"/>
                  </a:lnTo>
                  <a:close/>
                  <a:moveTo>
                    <a:pt x="250" y="1013"/>
                  </a:moveTo>
                  <a:lnTo>
                    <a:pt x="221" y="1015"/>
                  </a:lnTo>
                  <a:lnTo>
                    <a:pt x="194" y="1025"/>
                  </a:lnTo>
                  <a:lnTo>
                    <a:pt x="170" y="1037"/>
                  </a:lnTo>
                  <a:lnTo>
                    <a:pt x="148" y="1056"/>
                  </a:lnTo>
                  <a:lnTo>
                    <a:pt x="130" y="1077"/>
                  </a:lnTo>
                  <a:lnTo>
                    <a:pt x="116" y="1102"/>
                  </a:lnTo>
                  <a:lnTo>
                    <a:pt x="108" y="1129"/>
                  </a:lnTo>
                  <a:lnTo>
                    <a:pt x="105" y="1159"/>
                  </a:lnTo>
                  <a:lnTo>
                    <a:pt x="105" y="1384"/>
                  </a:lnTo>
                  <a:lnTo>
                    <a:pt x="108" y="1413"/>
                  </a:lnTo>
                  <a:lnTo>
                    <a:pt x="116" y="1440"/>
                  </a:lnTo>
                  <a:lnTo>
                    <a:pt x="130" y="1465"/>
                  </a:lnTo>
                  <a:lnTo>
                    <a:pt x="148" y="1487"/>
                  </a:lnTo>
                  <a:lnTo>
                    <a:pt x="170" y="1505"/>
                  </a:lnTo>
                  <a:lnTo>
                    <a:pt x="194" y="1519"/>
                  </a:lnTo>
                  <a:lnTo>
                    <a:pt x="221" y="1527"/>
                  </a:lnTo>
                  <a:lnTo>
                    <a:pt x="250" y="1530"/>
                  </a:lnTo>
                  <a:lnTo>
                    <a:pt x="3206" y="1530"/>
                  </a:lnTo>
                  <a:lnTo>
                    <a:pt x="3235" y="1527"/>
                  </a:lnTo>
                  <a:lnTo>
                    <a:pt x="3262" y="1519"/>
                  </a:lnTo>
                  <a:lnTo>
                    <a:pt x="3286" y="1505"/>
                  </a:lnTo>
                  <a:lnTo>
                    <a:pt x="3308" y="1487"/>
                  </a:lnTo>
                  <a:lnTo>
                    <a:pt x="3326" y="1465"/>
                  </a:lnTo>
                  <a:lnTo>
                    <a:pt x="3340" y="1440"/>
                  </a:lnTo>
                  <a:lnTo>
                    <a:pt x="3348" y="1413"/>
                  </a:lnTo>
                  <a:lnTo>
                    <a:pt x="3351" y="1384"/>
                  </a:lnTo>
                  <a:lnTo>
                    <a:pt x="3351" y="1159"/>
                  </a:lnTo>
                  <a:lnTo>
                    <a:pt x="3348" y="1129"/>
                  </a:lnTo>
                  <a:lnTo>
                    <a:pt x="3340" y="1102"/>
                  </a:lnTo>
                  <a:lnTo>
                    <a:pt x="3326" y="1077"/>
                  </a:lnTo>
                  <a:lnTo>
                    <a:pt x="3308" y="1056"/>
                  </a:lnTo>
                  <a:lnTo>
                    <a:pt x="3286" y="1037"/>
                  </a:lnTo>
                  <a:lnTo>
                    <a:pt x="3262" y="1025"/>
                  </a:lnTo>
                  <a:lnTo>
                    <a:pt x="3235" y="1015"/>
                  </a:lnTo>
                  <a:lnTo>
                    <a:pt x="3206" y="1013"/>
                  </a:lnTo>
                  <a:lnTo>
                    <a:pt x="250" y="1013"/>
                  </a:lnTo>
                  <a:close/>
                  <a:moveTo>
                    <a:pt x="320" y="727"/>
                  </a:moveTo>
                  <a:lnTo>
                    <a:pt x="320" y="908"/>
                  </a:lnTo>
                  <a:lnTo>
                    <a:pt x="3132" y="908"/>
                  </a:lnTo>
                  <a:lnTo>
                    <a:pt x="3132" y="727"/>
                  </a:lnTo>
                  <a:lnTo>
                    <a:pt x="320" y="727"/>
                  </a:lnTo>
                  <a:close/>
                  <a:moveTo>
                    <a:pt x="250" y="105"/>
                  </a:moveTo>
                  <a:lnTo>
                    <a:pt x="221" y="108"/>
                  </a:lnTo>
                  <a:lnTo>
                    <a:pt x="194" y="117"/>
                  </a:lnTo>
                  <a:lnTo>
                    <a:pt x="170" y="130"/>
                  </a:lnTo>
                  <a:lnTo>
                    <a:pt x="148" y="148"/>
                  </a:lnTo>
                  <a:lnTo>
                    <a:pt x="130" y="169"/>
                  </a:lnTo>
                  <a:lnTo>
                    <a:pt x="116" y="194"/>
                  </a:lnTo>
                  <a:lnTo>
                    <a:pt x="108" y="221"/>
                  </a:lnTo>
                  <a:lnTo>
                    <a:pt x="105" y="251"/>
                  </a:lnTo>
                  <a:lnTo>
                    <a:pt x="105" y="477"/>
                  </a:lnTo>
                  <a:lnTo>
                    <a:pt x="108" y="506"/>
                  </a:lnTo>
                  <a:lnTo>
                    <a:pt x="116" y="533"/>
                  </a:lnTo>
                  <a:lnTo>
                    <a:pt x="130" y="557"/>
                  </a:lnTo>
                  <a:lnTo>
                    <a:pt x="148" y="579"/>
                  </a:lnTo>
                  <a:lnTo>
                    <a:pt x="170" y="597"/>
                  </a:lnTo>
                  <a:lnTo>
                    <a:pt x="194" y="611"/>
                  </a:lnTo>
                  <a:lnTo>
                    <a:pt x="221" y="619"/>
                  </a:lnTo>
                  <a:lnTo>
                    <a:pt x="250" y="622"/>
                  </a:lnTo>
                  <a:lnTo>
                    <a:pt x="3206" y="622"/>
                  </a:lnTo>
                  <a:lnTo>
                    <a:pt x="3235" y="619"/>
                  </a:lnTo>
                  <a:lnTo>
                    <a:pt x="3262" y="611"/>
                  </a:lnTo>
                  <a:lnTo>
                    <a:pt x="3286" y="597"/>
                  </a:lnTo>
                  <a:lnTo>
                    <a:pt x="3308" y="579"/>
                  </a:lnTo>
                  <a:lnTo>
                    <a:pt x="3326" y="557"/>
                  </a:lnTo>
                  <a:lnTo>
                    <a:pt x="3340" y="533"/>
                  </a:lnTo>
                  <a:lnTo>
                    <a:pt x="3348" y="506"/>
                  </a:lnTo>
                  <a:lnTo>
                    <a:pt x="3351" y="477"/>
                  </a:lnTo>
                  <a:lnTo>
                    <a:pt x="3351" y="251"/>
                  </a:lnTo>
                  <a:lnTo>
                    <a:pt x="3348" y="221"/>
                  </a:lnTo>
                  <a:lnTo>
                    <a:pt x="3340" y="194"/>
                  </a:lnTo>
                  <a:lnTo>
                    <a:pt x="3326" y="169"/>
                  </a:lnTo>
                  <a:lnTo>
                    <a:pt x="3308" y="148"/>
                  </a:lnTo>
                  <a:lnTo>
                    <a:pt x="3286" y="130"/>
                  </a:lnTo>
                  <a:lnTo>
                    <a:pt x="3262" y="117"/>
                  </a:lnTo>
                  <a:lnTo>
                    <a:pt x="3235" y="108"/>
                  </a:lnTo>
                  <a:lnTo>
                    <a:pt x="3206" y="105"/>
                  </a:lnTo>
                  <a:lnTo>
                    <a:pt x="250" y="105"/>
                  </a:lnTo>
                  <a:close/>
                  <a:moveTo>
                    <a:pt x="250" y="0"/>
                  </a:moveTo>
                  <a:lnTo>
                    <a:pt x="3206" y="0"/>
                  </a:lnTo>
                  <a:lnTo>
                    <a:pt x="3245" y="3"/>
                  </a:lnTo>
                  <a:lnTo>
                    <a:pt x="3284" y="13"/>
                  </a:lnTo>
                  <a:lnTo>
                    <a:pt x="3320" y="29"/>
                  </a:lnTo>
                  <a:lnTo>
                    <a:pt x="3353" y="48"/>
                  </a:lnTo>
                  <a:lnTo>
                    <a:pt x="3383" y="74"/>
                  </a:lnTo>
                  <a:lnTo>
                    <a:pt x="3408" y="103"/>
                  </a:lnTo>
                  <a:lnTo>
                    <a:pt x="3428" y="135"/>
                  </a:lnTo>
                  <a:lnTo>
                    <a:pt x="3443" y="172"/>
                  </a:lnTo>
                  <a:lnTo>
                    <a:pt x="3453" y="211"/>
                  </a:lnTo>
                  <a:lnTo>
                    <a:pt x="3456" y="251"/>
                  </a:lnTo>
                  <a:lnTo>
                    <a:pt x="3456" y="477"/>
                  </a:lnTo>
                  <a:lnTo>
                    <a:pt x="3453" y="513"/>
                  </a:lnTo>
                  <a:lnTo>
                    <a:pt x="3446" y="549"/>
                  </a:lnTo>
                  <a:lnTo>
                    <a:pt x="3432" y="583"/>
                  </a:lnTo>
                  <a:lnTo>
                    <a:pt x="3414" y="614"/>
                  </a:lnTo>
                  <a:lnTo>
                    <a:pt x="3393" y="642"/>
                  </a:lnTo>
                  <a:lnTo>
                    <a:pt x="3367" y="666"/>
                  </a:lnTo>
                  <a:lnTo>
                    <a:pt x="3339" y="687"/>
                  </a:lnTo>
                  <a:lnTo>
                    <a:pt x="3307" y="704"/>
                  </a:lnTo>
                  <a:lnTo>
                    <a:pt x="3273" y="717"/>
                  </a:lnTo>
                  <a:lnTo>
                    <a:pt x="3237" y="724"/>
                  </a:lnTo>
                  <a:lnTo>
                    <a:pt x="3237" y="911"/>
                  </a:lnTo>
                  <a:lnTo>
                    <a:pt x="3273" y="919"/>
                  </a:lnTo>
                  <a:lnTo>
                    <a:pt x="3307" y="930"/>
                  </a:lnTo>
                  <a:lnTo>
                    <a:pt x="3339" y="947"/>
                  </a:lnTo>
                  <a:lnTo>
                    <a:pt x="3367" y="968"/>
                  </a:lnTo>
                  <a:lnTo>
                    <a:pt x="3393" y="993"/>
                  </a:lnTo>
                  <a:lnTo>
                    <a:pt x="3414" y="1021"/>
                  </a:lnTo>
                  <a:lnTo>
                    <a:pt x="3432" y="1052"/>
                  </a:lnTo>
                  <a:lnTo>
                    <a:pt x="3446" y="1085"/>
                  </a:lnTo>
                  <a:lnTo>
                    <a:pt x="3453" y="1121"/>
                  </a:lnTo>
                  <a:lnTo>
                    <a:pt x="3456" y="1159"/>
                  </a:lnTo>
                  <a:lnTo>
                    <a:pt x="3456" y="1384"/>
                  </a:lnTo>
                  <a:lnTo>
                    <a:pt x="3453" y="1421"/>
                  </a:lnTo>
                  <a:lnTo>
                    <a:pt x="3446" y="1457"/>
                  </a:lnTo>
                  <a:lnTo>
                    <a:pt x="3432" y="1491"/>
                  </a:lnTo>
                  <a:lnTo>
                    <a:pt x="3414" y="1522"/>
                  </a:lnTo>
                  <a:lnTo>
                    <a:pt x="3393" y="1549"/>
                  </a:lnTo>
                  <a:lnTo>
                    <a:pt x="3367" y="1574"/>
                  </a:lnTo>
                  <a:lnTo>
                    <a:pt x="3339" y="1595"/>
                  </a:lnTo>
                  <a:lnTo>
                    <a:pt x="3307" y="1612"/>
                  </a:lnTo>
                  <a:lnTo>
                    <a:pt x="3273" y="1625"/>
                  </a:lnTo>
                  <a:lnTo>
                    <a:pt x="3237" y="1632"/>
                  </a:lnTo>
                  <a:lnTo>
                    <a:pt x="3237" y="1818"/>
                  </a:lnTo>
                  <a:lnTo>
                    <a:pt x="3273" y="1826"/>
                  </a:lnTo>
                  <a:lnTo>
                    <a:pt x="3307" y="1838"/>
                  </a:lnTo>
                  <a:lnTo>
                    <a:pt x="3339" y="1855"/>
                  </a:lnTo>
                  <a:lnTo>
                    <a:pt x="3367" y="1876"/>
                  </a:lnTo>
                  <a:lnTo>
                    <a:pt x="3393" y="1901"/>
                  </a:lnTo>
                  <a:lnTo>
                    <a:pt x="3414" y="1928"/>
                  </a:lnTo>
                  <a:lnTo>
                    <a:pt x="3432" y="1960"/>
                  </a:lnTo>
                  <a:lnTo>
                    <a:pt x="3446" y="1993"/>
                  </a:lnTo>
                  <a:lnTo>
                    <a:pt x="3453" y="2029"/>
                  </a:lnTo>
                  <a:lnTo>
                    <a:pt x="3456" y="2067"/>
                  </a:lnTo>
                  <a:lnTo>
                    <a:pt x="3456" y="2292"/>
                  </a:lnTo>
                  <a:lnTo>
                    <a:pt x="3453" y="2329"/>
                  </a:lnTo>
                  <a:lnTo>
                    <a:pt x="3446" y="2365"/>
                  </a:lnTo>
                  <a:lnTo>
                    <a:pt x="3432" y="2399"/>
                  </a:lnTo>
                  <a:lnTo>
                    <a:pt x="3414" y="2429"/>
                  </a:lnTo>
                  <a:lnTo>
                    <a:pt x="3393" y="2457"/>
                  </a:lnTo>
                  <a:lnTo>
                    <a:pt x="3367" y="2482"/>
                  </a:lnTo>
                  <a:lnTo>
                    <a:pt x="3339" y="2503"/>
                  </a:lnTo>
                  <a:lnTo>
                    <a:pt x="3307" y="2520"/>
                  </a:lnTo>
                  <a:lnTo>
                    <a:pt x="3273" y="2532"/>
                  </a:lnTo>
                  <a:lnTo>
                    <a:pt x="3237" y="2539"/>
                  </a:lnTo>
                  <a:lnTo>
                    <a:pt x="3237" y="2726"/>
                  </a:lnTo>
                  <a:lnTo>
                    <a:pt x="3273" y="2734"/>
                  </a:lnTo>
                  <a:lnTo>
                    <a:pt x="3307" y="2746"/>
                  </a:lnTo>
                  <a:lnTo>
                    <a:pt x="3339" y="2763"/>
                  </a:lnTo>
                  <a:lnTo>
                    <a:pt x="3367" y="2784"/>
                  </a:lnTo>
                  <a:lnTo>
                    <a:pt x="3393" y="2808"/>
                  </a:lnTo>
                  <a:lnTo>
                    <a:pt x="3414" y="2836"/>
                  </a:lnTo>
                  <a:lnTo>
                    <a:pt x="3432" y="2867"/>
                  </a:lnTo>
                  <a:lnTo>
                    <a:pt x="3446" y="2900"/>
                  </a:lnTo>
                  <a:lnTo>
                    <a:pt x="3453" y="2937"/>
                  </a:lnTo>
                  <a:lnTo>
                    <a:pt x="3456" y="2973"/>
                  </a:lnTo>
                  <a:lnTo>
                    <a:pt x="3456" y="3199"/>
                  </a:lnTo>
                  <a:lnTo>
                    <a:pt x="3453" y="3239"/>
                  </a:lnTo>
                  <a:lnTo>
                    <a:pt x="3443" y="3278"/>
                  </a:lnTo>
                  <a:lnTo>
                    <a:pt x="3428" y="3314"/>
                  </a:lnTo>
                  <a:lnTo>
                    <a:pt x="3408" y="3347"/>
                  </a:lnTo>
                  <a:lnTo>
                    <a:pt x="3383" y="3377"/>
                  </a:lnTo>
                  <a:lnTo>
                    <a:pt x="3353" y="3402"/>
                  </a:lnTo>
                  <a:lnTo>
                    <a:pt x="3320" y="3422"/>
                  </a:lnTo>
                  <a:lnTo>
                    <a:pt x="3284" y="3437"/>
                  </a:lnTo>
                  <a:lnTo>
                    <a:pt x="3245" y="3447"/>
                  </a:lnTo>
                  <a:lnTo>
                    <a:pt x="3206" y="3450"/>
                  </a:lnTo>
                  <a:lnTo>
                    <a:pt x="250" y="3450"/>
                  </a:lnTo>
                  <a:lnTo>
                    <a:pt x="211" y="3447"/>
                  </a:lnTo>
                  <a:lnTo>
                    <a:pt x="172" y="3437"/>
                  </a:lnTo>
                  <a:lnTo>
                    <a:pt x="136" y="3422"/>
                  </a:lnTo>
                  <a:lnTo>
                    <a:pt x="103" y="3402"/>
                  </a:lnTo>
                  <a:lnTo>
                    <a:pt x="73" y="3377"/>
                  </a:lnTo>
                  <a:lnTo>
                    <a:pt x="48" y="3347"/>
                  </a:lnTo>
                  <a:lnTo>
                    <a:pt x="28" y="3314"/>
                  </a:lnTo>
                  <a:lnTo>
                    <a:pt x="13" y="3278"/>
                  </a:lnTo>
                  <a:lnTo>
                    <a:pt x="3" y="3239"/>
                  </a:lnTo>
                  <a:lnTo>
                    <a:pt x="0" y="3199"/>
                  </a:lnTo>
                  <a:lnTo>
                    <a:pt x="0" y="2973"/>
                  </a:lnTo>
                  <a:lnTo>
                    <a:pt x="3" y="2937"/>
                  </a:lnTo>
                  <a:lnTo>
                    <a:pt x="10" y="2901"/>
                  </a:lnTo>
                  <a:lnTo>
                    <a:pt x="24" y="2868"/>
                  </a:lnTo>
                  <a:lnTo>
                    <a:pt x="41" y="2837"/>
                  </a:lnTo>
                  <a:lnTo>
                    <a:pt x="62" y="2809"/>
                  </a:lnTo>
                  <a:lnTo>
                    <a:pt x="87" y="2785"/>
                  </a:lnTo>
                  <a:lnTo>
                    <a:pt x="115" y="2764"/>
                  </a:lnTo>
                  <a:lnTo>
                    <a:pt x="147" y="2747"/>
                  </a:lnTo>
                  <a:lnTo>
                    <a:pt x="180" y="2735"/>
                  </a:lnTo>
                  <a:lnTo>
                    <a:pt x="216" y="2726"/>
                  </a:lnTo>
                  <a:lnTo>
                    <a:pt x="216" y="2539"/>
                  </a:lnTo>
                  <a:lnTo>
                    <a:pt x="180" y="2532"/>
                  </a:lnTo>
                  <a:lnTo>
                    <a:pt x="147" y="2519"/>
                  </a:lnTo>
                  <a:lnTo>
                    <a:pt x="115" y="2501"/>
                  </a:lnTo>
                  <a:lnTo>
                    <a:pt x="87" y="2480"/>
                  </a:lnTo>
                  <a:lnTo>
                    <a:pt x="62" y="2456"/>
                  </a:lnTo>
                  <a:lnTo>
                    <a:pt x="41" y="2428"/>
                  </a:lnTo>
                  <a:lnTo>
                    <a:pt x="24" y="2397"/>
                  </a:lnTo>
                  <a:lnTo>
                    <a:pt x="10" y="2364"/>
                  </a:lnTo>
                  <a:lnTo>
                    <a:pt x="3" y="2328"/>
                  </a:lnTo>
                  <a:lnTo>
                    <a:pt x="0" y="2292"/>
                  </a:lnTo>
                  <a:lnTo>
                    <a:pt x="0" y="2067"/>
                  </a:lnTo>
                  <a:lnTo>
                    <a:pt x="3" y="2029"/>
                  </a:lnTo>
                  <a:lnTo>
                    <a:pt x="10" y="1993"/>
                  </a:lnTo>
                  <a:lnTo>
                    <a:pt x="24" y="1961"/>
                  </a:lnTo>
                  <a:lnTo>
                    <a:pt x="41" y="1929"/>
                  </a:lnTo>
                  <a:lnTo>
                    <a:pt x="62" y="1902"/>
                  </a:lnTo>
                  <a:lnTo>
                    <a:pt x="87" y="1877"/>
                  </a:lnTo>
                  <a:lnTo>
                    <a:pt x="115" y="1856"/>
                  </a:lnTo>
                  <a:lnTo>
                    <a:pt x="147" y="1839"/>
                  </a:lnTo>
                  <a:lnTo>
                    <a:pt x="180" y="1827"/>
                  </a:lnTo>
                  <a:lnTo>
                    <a:pt x="216" y="1819"/>
                  </a:lnTo>
                  <a:lnTo>
                    <a:pt x="216" y="1631"/>
                  </a:lnTo>
                  <a:lnTo>
                    <a:pt x="180" y="1624"/>
                  </a:lnTo>
                  <a:lnTo>
                    <a:pt x="147" y="1611"/>
                  </a:lnTo>
                  <a:lnTo>
                    <a:pt x="115" y="1594"/>
                  </a:lnTo>
                  <a:lnTo>
                    <a:pt x="87" y="1573"/>
                  </a:lnTo>
                  <a:lnTo>
                    <a:pt x="62" y="1548"/>
                  </a:lnTo>
                  <a:lnTo>
                    <a:pt x="41" y="1521"/>
                  </a:lnTo>
                  <a:lnTo>
                    <a:pt x="24" y="1490"/>
                  </a:lnTo>
                  <a:lnTo>
                    <a:pt x="10" y="1456"/>
                  </a:lnTo>
                  <a:lnTo>
                    <a:pt x="3" y="1421"/>
                  </a:lnTo>
                  <a:lnTo>
                    <a:pt x="0" y="1384"/>
                  </a:lnTo>
                  <a:lnTo>
                    <a:pt x="0" y="1159"/>
                  </a:lnTo>
                  <a:lnTo>
                    <a:pt x="3" y="1122"/>
                  </a:lnTo>
                  <a:lnTo>
                    <a:pt x="10" y="1086"/>
                  </a:lnTo>
                  <a:lnTo>
                    <a:pt x="24" y="1053"/>
                  </a:lnTo>
                  <a:lnTo>
                    <a:pt x="41" y="1022"/>
                  </a:lnTo>
                  <a:lnTo>
                    <a:pt x="62" y="994"/>
                  </a:lnTo>
                  <a:lnTo>
                    <a:pt x="87" y="970"/>
                  </a:lnTo>
                  <a:lnTo>
                    <a:pt x="115" y="949"/>
                  </a:lnTo>
                  <a:lnTo>
                    <a:pt x="147" y="931"/>
                  </a:lnTo>
                  <a:lnTo>
                    <a:pt x="180" y="919"/>
                  </a:lnTo>
                  <a:lnTo>
                    <a:pt x="216" y="911"/>
                  </a:lnTo>
                  <a:lnTo>
                    <a:pt x="216" y="724"/>
                  </a:lnTo>
                  <a:lnTo>
                    <a:pt x="180" y="716"/>
                  </a:lnTo>
                  <a:lnTo>
                    <a:pt x="147" y="703"/>
                  </a:lnTo>
                  <a:lnTo>
                    <a:pt x="115" y="686"/>
                  </a:lnTo>
                  <a:lnTo>
                    <a:pt x="87" y="665"/>
                  </a:lnTo>
                  <a:lnTo>
                    <a:pt x="62" y="640"/>
                  </a:lnTo>
                  <a:lnTo>
                    <a:pt x="41" y="613"/>
                  </a:lnTo>
                  <a:lnTo>
                    <a:pt x="24" y="582"/>
                  </a:lnTo>
                  <a:lnTo>
                    <a:pt x="10" y="549"/>
                  </a:lnTo>
                  <a:lnTo>
                    <a:pt x="3" y="513"/>
                  </a:lnTo>
                  <a:lnTo>
                    <a:pt x="0" y="477"/>
                  </a:lnTo>
                  <a:lnTo>
                    <a:pt x="0" y="251"/>
                  </a:lnTo>
                  <a:lnTo>
                    <a:pt x="3" y="211"/>
                  </a:lnTo>
                  <a:lnTo>
                    <a:pt x="13" y="172"/>
                  </a:lnTo>
                  <a:lnTo>
                    <a:pt x="28" y="135"/>
                  </a:lnTo>
                  <a:lnTo>
                    <a:pt x="48" y="103"/>
                  </a:lnTo>
                  <a:lnTo>
                    <a:pt x="73" y="74"/>
                  </a:lnTo>
                  <a:lnTo>
                    <a:pt x="103" y="48"/>
                  </a:lnTo>
                  <a:lnTo>
                    <a:pt x="136" y="29"/>
                  </a:lnTo>
                  <a:lnTo>
                    <a:pt x="172" y="13"/>
                  </a:lnTo>
                  <a:lnTo>
                    <a:pt x="211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" name="Textfeld 107">
              <a:extLst>
                <a:ext uri="{FF2B5EF4-FFF2-40B4-BE49-F238E27FC236}">
                  <a16:creationId xmlns:a16="http://schemas.microsoft.com/office/drawing/2014/main" id="{3CB3DFC3-E18A-424B-90FE-19FC8C0D3799}"/>
                </a:ext>
              </a:extLst>
            </p:cNvPr>
            <p:cNvSpPr txBox="1"/>
            <p:nvPr/>
          </p:nvSpPr>
          <p:spPr>
            <a:xfrm>
              <a:off x="3411687" y="3776769"/>
              <a:ext cx="861446" cy="250033"/>
            </a:xfrm>
            <a:prstGeom prst="rect">
              <a:avLst/>
            </a:prstGeom>
            <a:noFill/>
          </p:spPr>
          <p:txBody>
            <a:bodyPr wrap="square" lIns="0" tIns="35995" rIns="0" bIns="35995" rtlCol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Persistent </a:t>
              </a:r>
            </a:p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Volumes</a:t>
              </a:r>
            </a:p>
          </p:txBody>
        </p:sp>
      </p:grp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C0F0D37-D7DB-904B-B31E-0C5DA5A39C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9563" y="3799130"/>
            <a:ext cx="744729" cy="710036"/>
          </a:xfrm>
          <a:prstGeom prst="bentConnector3">
            <a:avLst>
              <a:gd name="adj1" fmla="val -169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DF7B63-3353-7440-933C-FFFEAC80DD65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4088617" y="4806338"/>
            <a:ext cx="230539" cy="823086"/>
          </a:xfrm>
          <a:prstGeom prst="bentConnector2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008B1ECA-7130-764C-ACCE-90EC3FCC7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0295" y="4511050"/>
            <a:ext cx="867088" cy="33638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D8F2A79-2BD9-0B45-99EA-49487A6DE69B}"/>
              </a:ext>
            </a:extLst>
          </p:cNvPr>
          <p:cNvSpPr txBox="1"/>
          <p:nvPr/>
        </p:nvSpPr>
        <p:spPr>
          <a:xfrm>
            <a:off x="5413182" y="43249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Pull ESP </a:t>
            </a:r>
          </a:p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Docker Images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D725F5-584D-1F49-AFE2-6879E3C87CA0}"/>
              </a:ext>
            </a:extLst>
          </p:cNvPr>
          <p:cNvGrpSpPr/>
          <p:nvPr/>
        </p:nvGrpSpPr>
        <p:grpSpPr>
          <a:xfrm>
            <a:off x="5367495" y="5112789"/>
            <a:ext cx="891591" cy="946336"/>
            <a:chOff x="4752067" y="4024293"/>
            <a:chExt cx="668693" cy="709752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7158C9E-20DD-2341-AEED-18621EDEB5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9970" y="4024293"/>
              <a:ext cx="361639" cy="401976"/>
            </a:xfrm>
            <a:custGeom>
              <a:avLst/>
              <a:gdLst>
                <a:gd name="T0" fmla="*/ 3290 w 4321"/>
                <a:gd name="T1" fmla="*/ 4039 h 4802"/>
                <a:gd name="T2" fmla="*/ 4185 w 4321"/>
                <a:gd name="T3" fmla="*/ 2485 h 4802"/>
                <a:gd name="T4" fmla="*/ 3290 w 4321"/>
                <a:gd name="T5" fmla="*/ 4039 h 4802"/>
                <a:gd name="T6" fmla="*/ 135 w 4321"/>
                <a:gd name="T7" fmla="*/ 2474 h 4802"/>
                <a:gd name="T8" fmla="*/ 1041 w 4321"/>
                <a:gd name="T9" fmla="*/ 2968 h 4802"/>
                <a:gd name="T10" fmla="*/ 135 w 4321"/>
                <a:gd name="T11" fmla="*/ 3548 h 4802"/>
                <a:gd name="T12" fmla="*/ 135 w 4321"/>
                <a:gd name="T13" fmla="*/ 2474 h 4802"/>
                <a:gd name="T14" fmla="*/ 2145 w 4321"/>
                <a:gd name="T15" fmla="*/ 145 h 4802"/>
                <a:gd name="T16" fmla="*/ 2156 w 4321"/>
                <a:gd name="T17" fmla="*/ 1016 h 4802"/>
                <a:gd name="T18" fmla="*/ 2145 w 4321"/>
                <a:gd name="T19" fmla="*/ 145 h 4802"/>
                <a:gd name="T20" fmla="*/ 3290 w 4321"/>
                <a:gd name="T21" fmla="*/ 1687 h 4802"/>
                <a:gd name="T22" fmla="*/ 4185 w 4321"/>
                <a:gd name="T23" fmla="*/ 1186 h 4802"/>
                <a:gd name="T24" fmla="*/ 3290 w 4321"/>
                <a:gd name="T25" fmla="*/ 2800 h 4802"/>
                <a:gd name="T26" fmla="*/ 3290 w 4321"/>
                <a:gd name="T27" fmla="*/ 1687 h 4802"/>
                <a:gd name="T28" fmla="*/ 2202 w 4321"/>
                <a:gd name="T29" fmla="*/ 3523 h 4802"/>
                <a:gd name="T30" fmla="*/ 3154 w 4321"/>
                <a:gd name="T31" fmla="*/ 4112 h 4802"/>
                <a:gd name="T32" fmla="*/ 2202 w 4321"/>
                <a:gd name="T33" fmla="*/ 3523 h 4802"/>
                <a:gd name="T34" fmla="*/ 2066 w 4321"/>
                <a:gd name="T35" fmla="*/ 3527 h 4802"/>
                <a:gd name="T36" fmla="*/ 2066 w 4321"/>
                <a:gd name="T37" fmla="*/ 4615 h 4802"/>
                <a:gd name="T38" fmla="*/ 1177 w 4321"/>
                <a:gd name="T39" fmla="*/ 3042 h 4802"/>
                <a:gd name="T40" fmla="*/ 2066 w 4321"/>
                <a:gd name="T41" fmla="*/ 3527 h 4802"/>
                <a:gd name="T42" fmla="*/ 2202 w 4321"/>
                <a:gd name="T43" fmla="*/ 2320 h 4802"/>
                <a:gd name="T44" fmla="*/ 3154 w 4321"/>
                <a:gd name="T45" fmla="*/ 1688 h 4802"/>
                <a:gd name="T46" fmla="*/ 2202 w 4321"/>
                <a:gd name="T47" fmla="*/ 2320 h 4802"/>
                <a:gd name="T48" fmla="*/ 2066 w 4321"/>
                <a:gd name="T49" fmla="*/ 2317 h 4802"/>
                <a:gd name="T50" fmla="*/ 2063 w 4321"/>
                <a:gd name="T51" fmla="*/ 2320 h 4802"/>
                <a:gd name="T52" fmla="*/ 1177 w 4321"/>
                <a:gd name="T53" fmla="*/ 2814 h 4802"/>
                <a:gd name="T54" fmla="*/ 2066 w 4321"/>
                <a:gd name="T55" fmla="*/ 1217 h 4802"/>
                <a:gd name="T56" fmla="*/ 2066 w 4321"/>
                <a:gd name="T57" fmla="*/ 2317 h 4802"/>
                <a:gd name="T58" fmla="*/ 2129 w 4321"/>
                <a:gd name="T59" fmla="*/ 3407 h 4802"/>
                <a:gd name="T60" fmla="*/ 2147 w 4321"/>
                <a:gd name="T61" fmla="*/ 2445 h 4802"/>
                <a:gd name="T62" fmla="*/ 2129 w 4321"/>
                <a:gd name="T63" fmla="*/ 3407 h 4802"/>
                <a:gd name="T64" fmla="*/ 4105 w 4321"/>
                <a:gd name="T65" fmla="*/ 1075 h 4802"/>
                <a:gd name="T66" fmla="*/ 3221 w 4321"/>
                <a:gd name="T67" fmla="*/ 1570 h 4802"/>
                <a:gd name="T68" fmla="*/ 3171 w 4321"/>
                <a:gd name="T69" fmla="*/ 632 h 4802"/>
                <a:gd name="T70" fmla="*/ 4105 w 4321"/>
                <a:gd name="T71" fmla="*/ 1075 h 4802"/>
                <a:gd name="T72" fmla="*/ 1130 w 4321"/>
                <a:gd name="T73" fmla="*/ 636 h 4802"/>
                <a:gd name="T74" fmla="*/ 1109 w 4321"/>
                <a:gd name="T75" fmla="*/ 1570 h 4802"/>
                <a:gd name="T76" fmla="*/ 1130 w 4321"/>
                <a:gd name="T77" fmla="*/ 636 h 4802"/>
                <a:gd name="T78" fmla="*/ 135 w 4321"/>
                <a:gd name="T79" fmla="*/ 1189 h 4802"/>
                <a:gd name="T80" fmla="*/ 1041 w 4321"/>
                <a:gd name="T81" fmla="*/ 1687 h 4802"/>
                <a:gd name="T82" fmla="*/ 135 w 4321"/>
                <a:gd name="T83" fmla="*/ 2319 h 4802"/>
                <a:gd name="T84" fmla="*/ 135 w 4321"/>
                <a:gd name="T85" fmla="*/ 1189 h 4802"/>
                <a:gd name="T86" fmla="*/ 4320 w 4321"/>
                <a:gd name="T87" fmla="*/ 1066 h 4802"/>
                <a:gd name="T88" fmla="*/ 4313 w 4321"/>
                <a:gd name="T89" fmla="*/ 1041 h 4802"/>
                <a:gd name="T90" fmla="*/ 4311 w 4321"/>
                <a:gd name="T91" fmla="*/ 1036 h 4802"/>
                <a:gd name="T92" fmla="*/ 4290 w 4321"/>
                <a:gd name="T93" fmla="*/ 1014 h 4802"/>
                <a:gd name="T94" fmla="*/ 2174 w 4321"/>
                <a:gd name="T95" fmla="*/ 8 h 4802"/>
                <a:gd name="T96" fmla="*/ 38 w 4321"/>
                <a:gd name="T97" fmla="*/ 1012 h 4802"/>
                <a:gd name="T98" fmla="*/ 24 w 4321"/>
                <a:gd name="T99" fmla="*/ 1022 h 4802"/>
                <a:gd name="T100" fmla="*/ 8 w 4321"/>
                <a:gd name="T101" fmla="*/ 1041 h 4802"/>
                <a:gd name="T102" fmla="*/ 1 w 4321"/>
                <a:gd name="T103" fmla="*/ 1063 h 4802"/>
                <a:gd name="T104" fmla="*/ 0 w 4321"/>
                <a:gd name="T105" fmla="*/ 1074 h 4802"/>
                <a:gd name="T106" fmla="*/ 35 w 4321"/>
                <a:gd name="T107" fmla="*/ 3648 h 4802"/>
                <a:gd name="T108" fmla="*/ 2121 w 4321"/>
                <a:gd name="T109" fmla="*/ 4799 h 4802"/>
                <a:gd name="T110" fmla="*/ 2134 w 4321"/>
                <a:gd name="T111" fmla="*/ 4802 h 4802"/>
                <a:gd name="T112" fmla="*/ 2139 w 4321"/>
                <a:gd name="T113" fmla="*/ 4802 h 4802"/>
                <a:gd name="T114" fmla="*/ 4285 w 4321"/>
                <a:gd name="T115" fmla="*/ 3659 h 4802"/>
                <a:gd name="T116" fmla="*/ 4321 w 4321"/>
                <a:gd name="T117" fmla="*/ 107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21" h="4802">
                  <a:moveTo>
                    <a:pt x="3290" y="4039"/>
                  </a:moveTo>
                  <a:lnTo>
                    <a:pt x="3290" y="4039"/>
                  </a:lnTo>
                  <a:lnTo>
                    <a:pt x="3290" y="2953"/>
                  </a:lnTo>
                  <a:lnTo>
                    <a:pt x="4185" y="2485"/>
                  </a:lnTo>
                  <a:lnTo>
                    <a:pt x="4185" y="3558"/>
                  </a:lnTo>
                  <a:lnTo>
                    <a:pt x="3290" y="4039"/>
                  </a:lnTo>
                  <a:lnTo>
                    <a:pt x="3290" y="4039"/>
                  </a:lnTo>
                  <a:close/>
                  <a:moveTo>
                    <a:pt x="135" y="2474"/>
                  </a:moveTo>
                  <a:lnTo>
                    <a:pt x="135" y="2474"/>
                  </a:lnTo>
                  <a:lnTo>
                    <a:pt x="1041" y="2968"/>
                  </a:lnTo>
                  <a:lnTo>
                    <a:pt x="1041" y="4049"/>
                  </a:lnTo>
                  <a:lnTo>
                    <a:pt x="135" y="3548"/>
                  </a:lnTo>
                  <a:lnTo>
                    <a:pt x="135" y="2474"/>
                  </a:lnTo>
                  <a:lnTo>
                    <a:pt x="135" y="2474"/>
                  </a:lnTo>
                  <a:close/>
                  <a:moveTo>
                    <a:pt x="2145" y="145"/>
                  </a:moveTo>
                  <a:lnTo>
                    <a:pt x="2145" y="145"/>
                  </a:lnTo>
                  <a:lnTo>
                    <a:pt x="3018" y="559"/>
                  </a:lnTo>
                  <a:lnTo>
                    <a:pt x="2156" y="1016"/>
                  </a:lnTo>
                  <a:lnTo>
                    <a:pt x="1283" y="562"/>
                  </a:lnTo>
                  <a:lnTo>
                    <a:pt x="2145" y="145"/>
                  </a:lnTo>
                  <a:lnTo>
                    <a:pt x="2145" y="145"/>
                  </a:lnTo>
                  <a:close/>
                  <a:moveTo>
                    <a:pt x="3290" y="1687"/>
                  </a:moveTo>
                  <a:lnTo>
                    <a:pt x="3290" y="1687"/>
                  </a:lnTo>
                  <a:lnTo>
                    <a:pt x="4185" y="1186"/>
                  </a:lnTo>
                  <a:lnTo>
                    <a:pt x="4185" y="2332"/>
                  </a:lnTo>
                  <a:lnTo>
                    <a:pt x="3290" y="2800"/>
                  </a:lnTo>
                  <a:lnTo>
                    <a:pt x="3290" y="1687"/>
                  </a:lnTo>
                  <a:lnTo>
                    <a:pt x="3290" y="1687"/>
                  </a:lnTo>
                  <a:close/>
                  <a:moveTo>
                    <a:pt x="2202" y="3523"/>
                  </a:moveTo>
                  <a:lnTo>
                    <a:pt x="2202" y="3523"/>
                  </a:lnTo>
                  <a:lnTo>
                    <a:pt x="3154" y="3024"/>
                  </a:lnTo>
                  <a:lnTo>
                    <a:pt x="3154" y="4112"/>
                  </a:lnTo>
                  <a:lnTo>
                    <a:pt x="2202" y="4623"/>
                  </a:lnTo>
                  <a:lnTo>
                    <a:pt x="2202" y="3523"/>
                  </a:lnTo>
                  <a:lnTo>
                    <a:pt x="2202" y="3523"/>
                  </a:lnTo>
                  <a:close/>
                  <a:moveTo>
                    <a:pt x="2066" y="3527"/>
                  </a:moveTo>
                  <a:lnTo>
                    <a:pt x="2066" y="3527"/>
                  </a:lnTo>
                  <a:lnTo>
                    <a:pt x="2066" y="4615"/>
                  </a:lnTo>
                  <a:lnTo>
                    <a:pt x="1177" y="4124"/>
                  </a:lnTo>
                  <a:lnTo>
                    <a:pt x="1177" y="3042"/>
                  </a:lnTo>
                  <a:lnTo>
                    <a:pt x="2066" y="3527"/>
                  </a:lnTo>
                  <a:lnTo>
                    <a:pt x="2066" y="3527"/>
                  </a:lnTo>
                  <a:close/>
                  <a:moveTo>
                    <a:pt x="2202" y="2320"/>
                  </a:moveTo>
                  <a:lnTo>
                    <a:pt x="2202" y="2320"/>
                  </a:lnTo>
                  <a:lnTo>
                    <a:pt x="2202" y="1193"/>
                  </a:lnTo>
                  <a:lnTo>
                    <a:pt x="3154" y="1688"/>
                  </a:lnTo>
                  <a:lnTo>
                    <a:pt x="3154" y="2851"/>
                  </a:lnTo>
                  <a:lnTo>
                    <a:pt x="2202" y="2320"/>
                  </a:lnTo>
                  <a:lnTo>
                    <a:pt x="2202" y="2320"/>
                  </a:lnTo>
                  <a:close/>
                  <a:moveTo>
                    <a:pt x="2066" y="2317"/>
                  </a:moveTo>
                  <a:lnTo>
                    <a:pt x="2066" y="2317"/>
                  </a:lnTo>
                  <a:cubicBezTo>
                    <a:pt x="2065" y="2318"/>
                    <a:pt x="2064" y="2319"/>
                    <a:pt x="2063" y="2320"/>
                  </a:cubicBezTo>
                  <a:cubicBezTo>
                    <a:pt x="2060" y="2326"/>
                    <a:pt x="2059" y="2333"/>
                    <a:pt x="2057" y="2339"/>
                  </a:cubicBezTo>
                  <a:lnTo>
                    <a:pt x="1177" y="2814"/>
                  </a:lnTo>
                  <a:lnTo>
                    <a:pt x="1177" y="1688"/>
                  </a:lnTo>
                  <a:lnTo>
                    <a:pt x="2066" y="1217"/>
                  </a:lnTo>
                  <a:lnTo>
                    <a:pt x="2066" y="2317"/>
                  </a:lnTo>
                  <a:lnTo>
                    <a:pt x="2066" y="2317"/>
                  </a:lnTo>
                  <a:close/>
                  <a:moveTo>
                    <a:pt x="2129" y="3407"/>
                  </a:moveTo>
                  <a:lnTo>
                    <a:pt x="2129" y="3407"/>
                  </a:lnTo>
                  <a:lnTo>
                    <a:pt x="1251" y="2928"/>
                  </a:lnTo>
                  <a:lnTo>
                    <a:pt x="2147" y="2445"/>
                  </a:lnTo>
                  <a:lnTo>
                    <a:pt x="3029" y="2937"/>
                  </a:lnTo>
                  <a:lnTo>
                    <a:pt x="2129" y="3407"/>
                  </a:lnTo>
                  <a:lnTo>
                    <a:pt x="2129" y="3407"/>
                  </a:lnTo>
                  <a:close/>
                  <a:moveTo>
                    <a:pt x="4105" y="1075"/>
                  </a:moveTo>
                  <a:lnTo>
                    <a:pt x="4105" y="1075"/>
                  </a:lnTo>
                  <a:lnTo>
                    <a:pt x="3221" y="1570"/>
                  </a:lnTo>
                  <a:lnTo>
                    <a:pt x="2302" y="1092"/>
                  </a:lnTo>
                  <a:lnTo>
                    <a:pt x="3171" y="632"/>
                  </a:lnTo>
                  <a:lnTo>
                    <a:pt x="4105" y="1075"/>
                  </a:lnTo>
                  <a:lnTo>
                    <a:pt x="4105" y="1075"/>
                  </a:lnTo>
                  <a:close/>
                  <a:moveTo>
                    <a:pt x="1130" y="636"/>
                  </a:moveTo>
                  <a:lnTo>
                    <a:pt x="1130" y="636"/>
                  </a:lnTo>
                  <a:lnTo>
                    <a:pt x="2010" y="1093"/>
                  </a:lnTo>
                  <a:lnTo>
                    <a:pt x="1109" y="1570"/>
                  </a:lnTo>
                  <a:lnTo>
                    <a:pt x="215" y="1078"/>
                  </a:lnTo>
                  <a:lnTo>
                    <a:pt x="1130" y="636"/>
                  </a:lnTo>
                  <a:lnTo>
                    <a:pt x="1130" y="636"/>
                  </a:lnTo>
                  <a:close/>
                  <a:moveTo>
                    <a:pt x="135" y="1189"/>
                  </a:moveTo>
                  <a:lnTo>
                    <a:pt x="135" y="1189"/>
                  </a:lnTo>
                  <a:lnTo>
                    <a:pt x="1041" y="1687"/>
                  </a:lnTo>
                  <a:lnTo>
                    <a:pt x="1041" y="2813"/>
                  </a:lnTo>
                  <a:lnTo>
                    <a:pt x="135" y="2319"/>
                  </a:lnTo>
                  <a:lnTo>
                    <a:pt x="135" y="1189"/>
                  </a:lnTo>
                  <a:lnTo>
                    <a:pt x="135" y="1189"/>
                  </a:lnTo>
                  <a:close/>
                  <a:moveTo>
                    <a:pt x="4320" y="1066"/>
                  </a:moveTo>
                  <a:lnTo>
                    <a:pt x="4320" y="1066"/>
                  </a:lnTo>
                  <a:cubicBezTo>
                    <a:pt x="4320" y="1063"/>
                    <a:pt x="4319" y="1061"/>
                    <a:pt x="4319" y="1058"/>
                  </a:cubicBezTo>
                  <a:cubicBezTo>
                    <a:pt x="4318" y="1052"/>
                    <a:pt x="4316" y="1046"/>
                    <a:pt x="4313" y="1041"/>
                  </a:cubicBezTo>
                  <a:cubicBezTo>
                    <a:pt x="4313" y="1039"/>
                    <a:pt x="4313" y="1038"/>
                    <a:pt x="4312" y="1037"/>
                  </a:cubicBezTo>
                  <a:cubicBezTo>
                    <a:pt x="4312" y="1036"/>
                    <a:pt x="4311" y="1036"/>
                    <a:pt x="4311" y="1036"/>
                  </a:cubicBezTo>
                  <a:cubicBezTo>
                    <a:pt x="4307" y="1029"/>
                    <a:pt x="4302" y="1023"/>
                    <a:pt x="4296" y="1018"/>
                  </a:cubicBezTo>
                  <a:cubicBezTo>
                    <a:pt x="4294" y="1016"/>
                    <a:pt x="4292" y="1016"/>
                    <a:pt x="4290" y="1014"/>
                  </a:cubicBezTo>
                  <a:cubicBezTo>
                    <a:pt x="4288" y="1012"/>
                    <a:pt x="4285" y="1010"/>
                    <a:pt x="4282" y="1009"/>
                  </a:cubicBezTo>
                  <a:lnTo>
                    <a:pt x="2174" y="8"/>
                  </a:lnTo>
                  <a:cubicBezTo>
                    <a:pt x="2156" y="0"/>
                    <a:pt x="2134" y="0"/>
                    <a:pt x="2116" y="8"/>
                  </a:cubicBezTo>
                  <a:lnTo>
                    <a:pt x="38" y="1012"/>
                  </a:lnTo>
                  <a:cubicBezTo>
                    <a:pt x="35" y="1014"/>
                    <a:pt x="32" y="1016"/>
                    <a:pt x="29" y="1018"/>
                  </a:cubicBezTo>
                  <a:cubicBezTo>
                    <a:pt x="28" y="1019"/>
                    <a:pt x="26" y="1020"/>
                    <a:pt x="24" y="1022"/>
                  </a:cubicBezTo>
                  <a:cubicBezTo>
                    <a:pt x="18" y="1027"/>
                    <a:pt x="13" y="1033"/>
                    <a:pt x="9" y="1040"/>
                  </a:cubicBezTo>
                  <a:cubicBezTo>
                    <a:pt x="9" y="1040"/>
                    <a:pt x="8" y="1040"/>
                    <a:pt x="8" y="1041"/>
                  </a:cubicBezTo>
                  <a:cubicBezTo>
                    <a:pt x="7" y="1042"/>
                    <a:pt x="7" y="1043"/>
                    <a:pt x="7" y="1044"/>
                  </a:cubicBezTo>
                  <a:cubicBezTo>
                    <a:pt x="4" y="1050"/>
                    <a:pt x="2" y="1056"/>
                    <a:pt x="1" y="1063"/>
                  </a:cubicBezTo>
                  <a:cubicBezTo>
                    <a:pt x="1" y="1065"/>
                    <a:pt x="0" y="1067"/>
                    <a:pt x="0" y="1069"/>
                  </a:cubicBezTo>
                  <a:cubicBezTo>
                    <a:pt x="0" y="1071"/>
                    <a:pt x="0" y="1072"/>
                    <a:pt x="0" y="1074"/>
                  </a:cubicBezTo>
                  <a:lnTo>
                    <a:pt x="0" y="3588"/>
                  </a:lnTo>
                  <a:cubicBezTo>
                    <a:pt x="0" y="3613"/>
                    <a:pt x="13" y="3636"/>
                    <a:pt x="35" y="3648"/>
                  </a:cubicBezTo>
                  <a:lnTo>
                    <a:pt x="2087" y="4782"/>
                  </a:lnTo>
                  <a:cubicBezTo>
                    <a:pt x="2096" y="4791"/>
                    <a:pt x="2108" y="4796"/>
                    <a:pt x="2121" y="4799"/>
                  </a:cubicBezTo>
                  <a:cubicBezTo>
                    <a:pt x="2123" y="4799"/>
                    <a:pt x="2124" y="4799"/>
                    <a:pt x="2125" y="4800"/>
                  </a:cubicBezTo>
                  <a:cubicBezTo>
                    <a:pt x="2128" y="4800"/>
                    <a:pt x="2131" y="4802"/>
                    <a:pt x="2134" y="4802"/>
                  </a:cubicBezTo>
                  <a:cubicBezTo>
                    <a:pt x="2135" y="4802"/>
                    <a:pt x="2135" y="4801"/>
                    <a:pt x="2136" y="4801"/>
                  </a:cubicBezTo>
                  <a:cubicBezTo>
                    <a:pt x="2137" y="4801"/>
                    <a:pt x="2138" y="4802"/>
                    <a:pt x="2139" y="4802"/>
                  </a:cubicBezTo>
                  <a:cubicBezTo>
                    <a:pt x="2150" y="4802"/>
                    <a:pt x="2161" y="4799"/>
                    <a:pt x="2171" y="4793"/>
                  </a:cubicBezTo>
                  <a:lnTo>
                    <a:pt x="4285" y="3659"/>
                  </a:lnTo>
                  <a:cubicBezTo>
                    <a:pt x="4307" y="3647"/>
                    <a:pt x="4321" y="3624"/>
                    <a:pt x="4321" y="3599"/>
                  </a:cubicBezTo>
                  <a:lnTo>
                    <a:pt x="4321" y="1070"/>
                  </a:lnTo>
                  <a:cubicBezTo>
                    <a:pt x="4321" y="1068"/>
                    <a:pt x="4320" y="1067"/>
                    <a:pt x="4320" y="10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C01EEA-1CB5-654B-898B-F97F3AD1957A}"/>
                </a:ext>
              </a:extLst>
            </p:cNvPr>
            <p:cNvSpPr txBox="1"/>
            <p:nvPr/>
          </p:nvSpPr>
          <p:spPr>
            <a:xfrm>
              <a:off x="4752067" y="4387796"/>
              <a:ext cx="66869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 </a:t>
              </a:r>
            </a:p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</a:p>
          </p:txBody>
        </p:sp>
      </p:grp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42A3EA60-D19F-E24E-90E3-EB756BBAC2A8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6412657" y="4509473"/>
            <a:ext cx="776204" cy="28005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B17B095-BD39-5D44-8C5E-84374EFA84FD}"/>
              </a:ext>
            </a:extLst>
          </p:cNvPr>
          <p:cNvSpPr txBox="1"/>
          <p:nvPr/>
        </p:nvSpPr>
        <p:spPr>
          <a:xfrm>
            <a:off x="4047605" y="3729479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Metadata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 ESP in K8s - Persistent State with DB 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A8C3F03-9047-FA4A-A799-DAD7A90BF233}"/>
              </a:ext>
            </a:extLst>
          </p:cNvPr>
          <p:cNvGrpSpPr/>
          <p:nvPr/>
        </p:nvGrpSpPr>
        <p:grpSpPr>
          <a:xfrm>
            <a:off x="249815" y="1148764"/>
            <a:ext cx="1021012" cy="3433236"/>
            <a:chOff x="830090" y="1148764"/>
            <a:chExt cx="1021012" cy="34332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D82551-205E-3E49-BC45-A94A62AA50B2}"/>
                </a:ext>
              </a:extLst>
            </p:cNvPr>
            <p:cNvGrpSpPr/>
            <p:nvPr/>
          </p:nvGrpSpPr>
          <p:grpSpPr>
            <a:xfrm>
              <a:off x="892747" y="1380630"/>
              <a:ext cx="922664" cy="1558025"/>
              <a:chOff x="923963" y="1160002"/>
              <a:chExt cx="691997" cy="116851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25FBD29-E700-0142-BC23-0283AA192482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68" name="Picture 4">
                  <a:extLst>
                    <a:ext uri="{FF2B5EF4-FFF2-40B4-BE49-F238E27FC236}">
                      <a16:creationId xmlns:a16="http://schemas.microsoft.com/office/drawing/2014/main" id="{4633ABE5-5945-F64A-90B2-E376073D0E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9" name="Rectangle: Rounded Corners 50">
                  <a:extLst>
                    <a:ext uri="{FF2B5EF4-FFF2-40B4-BE49-F238E27FC236}">
                      <a16:creationId xmlns:a16="http://schemas.microsoft.com/office/drawing/2014/main" id="{4F25C263-170C-EC46-A185-A95D248B3327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878E7F-0AF8-3F43-8FD1-CEFCF9001B5B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71" name="Graphic 24">
                  <a:extLst>
                    <a:ext uri="{FF2B5EF4-FFF2-40B4-BE49-F238E27FC236}">
                      <a16:creationId xmlns:a16="http://schemas.microsoft.com/office/drawing/2014/main" id="{9A51A364-DAFF-1E4B-894A-B48E54F93D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4" descr="Jepsen: RabbitMQ">
                  <a:extLst>
                    <a:ext uri="{FF2B5EF4-FFF2-40B4-BE49-F238E27FC236}">
                      <a16:creationId xmlns:a16="http://schemas.microsoft.com/office/drawing/2014/main" id="{9D1F4683-2359-5C42-9AE2-759802BF32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908ACD52-FD34-124E-B615-AEC363EF4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74" name="Picture 8" descr="MQTT Specification">
                  <a:extLst>
                    <a:ext uri="{FF2B5EF4-FFF2-40B4-BE49-F238E27FC236}">
                      <a16:creationId xmlns:a16="http://schemas.microsoft.com/office/drawing/2014/main" id="{5F857D7B-CDE6-EE44-9298-57DE2846F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6EEFFFE-3EC4-1342-8372-91CD1E8D1990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386E054-810F-6743-A9D3-ADB752396BB9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159" name="Rectangle: Rounded Corners 50">
                <a:extLst>
                  <a:ext uri="{FF2B5EF4-FFF2-40B4-BE49-F238E27FC236}">
                    <a16:creationId xmlns:a16="http://schemas.microsoft.com/office/drawing/2014/main" id="{E6F31115-5364-A04A-8FB9-32C4CC2F0DFD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30D1DF-48EA-2C40-94EE-9DB4B06FB423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161" name="Picture 160" descr="Logo, icon&#10;&#10;Description automatically generated">
                <a:extLst>
                  <a:ext uri="{FF2B5EF4-FFF2-40B4-BE49-F238E27FC236}">
                    <a16:creationId xmlns:a16="http://schemas.microsoft.com/office/drawing/2014/main" id="{A132368B-E556-614A-93EB-E109196A7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5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21A7CC60-510A-3847-800A-1ABD4082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FA8B3A7-3226-E84A-9387-881FE5764850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09F6BC18-7960-4748-A810-771F1AC9E3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94F9CBD8-7832-4B4E-9FD6-CF286784F1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D817246-4C4C-6D44-A27E-EC79CDFC01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A25DE1B-73B2-1541-AFE6-5F4C02E3C16B}"/>
              </a:ext>
            </a:extLst>
          </p:cNvPr>
          <p:cNvGrpSpPr/>
          <p:nvPr/>
        </p:nvGrpSpPr>
        <p:grpSpPr>
          <a:xfrm>
            <a:off x="8579081" y="1148764"/>
            <a:ext cx="1027845" cy="3433236"/>
            <a:chOff x="9931733" y="1029097"/>
            <a:chExt cx="1027845" cy="343323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3223DC-1287-3341-8A2F-103738E6735F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907646-18B5-114F-8941-964E4B39ED3D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0978E0D-FC6B-8040-9554-463A460A66B8}"/>
                </a:ext>
              </a:extLst>
            </p:cNvPr>
            <p:cNvGrpSpPr/>
            <p:nvPr/>
          </p:nvGrpSpPr>
          <p:grpSpPr>
            <a:xfrm>
              <a:off x="9997601" y="1260963"/>
              <a:ext cx="922664" cy="1558025"/>
              <a:chOff x="923963" y="1160002"/>
              <a:chExt cx="691997" cy="116851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D1DB3F-9B76-9249-9F2E-B6F7DA21F025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85" name="Picture 4">
                  <a:extLst>
                    <a:ext uri="{FF2B5EF4-FFF2-40B4-BE49-F238E27FC236}">
                      <a16:creationId xmlns:a16="http://schemas.microsoft.com/office/drawing/2014/main" id="{65D72DFF-03D8-E342-9CFF-950DA348D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6" name="Rectangle: Rounded Corners 50">
                  <a:extLst>
                    <a:ext uri="{FF2B5EF4-FFF2-40B4-BE49-F238E27FC236}">
                      <a16:creationId xmlns:a16="http://schemas.microsoft.com/office/drawing/2014/main" id="{762F9BB1-5386-6B4F-AD21-1B54E80F69CF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D201FF4-B4AC-E64E-8C35-32EAE4B8DC06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88" name="Graphic 24">
                  <a:extLst>
                    <a:ext uri="{FF2B5EF4-FFF2-40B4-BE49-F238E27FC236}">
                      <a16:creationId xmlns:a16="http://schemas.microsoft.com/office/drawing/2014/main" id="{BFF0585B-E627-A148-8BC9-34F2CC3A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Picture 4" descr="Jepsen: RabbitMQ">
                  <a:extLst>
                    <a:ext uri="{FF2B5EF4-FFF2-40B4-BE49-F238E27FC236}">
                      <a16:creationId xmlns:a16="http://schemas.microsoft.com/office/drawing/2014/main" id="{CFCE6D03-A514-6740-9D1D-DADDCE666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Graphic 189">
                  <a:extLst>
                    <a:ext uri="{FF2B5EF4-FFF2-40B4-BE49-F238E27FC236}">
                      <a16:creationId xmlns:a16="http://schemas.microsoft.com/office/drawing/2014/main" id="{22BD12A1-D007-054E-9C86-FE8C85F01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91" name="Picture 8" descr="MQTT Specification">
                  <a:extLst>
                    <a:ext uri="{FF2B5EF4-FFF2-40B4-BE49-F238E27FC236}">
                      <a16:creationId xmlns:a16="http://schemas.microsoft.com/office/drawing/2014/main" id="{1F34D5AA-5A4A-C846-81DB-9FD8A73194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E13DC89-5CE2-A740-A7F2-23034549278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97DBBA4-7697-524C-A907-C946684A0D03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193" name="Rectangle: Rounded Corners 50">
                <a:extLst>
                  <a:ext uri="{FF2B5EF4-FFF2-40B4-BE49-F238E27FC236}">
                    <a16:creationId xmlns:a16="http://schemas.microsoft.com/office/drawing/2014/main" id="{DE65F580-19A5-7648-8019-1C945A6B2786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2A3BC65-DBC8-C94F-8A26-DEBA808F3079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53EDD3-7923-A144-BA60-E1250297C979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6FB018BC-6D5E-9A45-8897-68FAD842C8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BEDB2E76-472E-094D-9D8A-E1C2D8C4B4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D160FB-EE22-FC44-8320-F57313E93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FCE504-5E2C-174F-8E06-6250031CE4E2}"/>
              </a:ext>
            </a:extLst>
          </p:cNvPr>
          <p:cNvGrpSpPr/>
          <p:nvPr/>
        </p:nvGrpSpPr>
        <p:grpSpPr>
          <a:xfrm>
            <a:off x="2614576" y="2690961"/>
            <a:ext cx="958534" cy="874498"/>
            <a:chOff x="960652" y="3446423"/>
            <a:chExt cx="718900" cy="655873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A4C4563-DA20-6748-9D2E-7B5B0F377848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50E16B46-A3EE-6644-BFEF-8B1F4C0F1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C9D5B4D-D619-5745-A7EF-8339A6DCD3CC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09" name="Picture 9">
              <a:extLst>
                <a:ext uri="{FF2B5EF4-FFF2-40B4-BE49-F238E27FC236}">
                  <a16:creationId xmlns:a16="http://schemas.microsoft.com/office/drawing/2014/main" id="{EE3798F7-4A41-8B44-9C1C-89DDCCB40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8D9E3D86-945F-BD4B-9C9D-017E4C0E6222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67F79D1A-19E2-3E48-82AE-D38F160CD145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F2D56D96-1874-F841-8636-5B964E10B5BD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FE5291E6-65A7-3945-94C2-D69C7FC1C99E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50C3C5CB-8E96-B24F-A553-87BB0CDAF2C2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5" name="Rounded Rectangle 214">
                <a:extLst>
                  <a:ext uri="{FF2B5EF4-FFF2-40B4-BE49-F238E27FC236}">
                    <a16:creationId xmlns:a16="http://schemas.microsoft.com/office/drawing/2014/main" id="{AA41B80E-ACB6-414A-9FF5-7551DF4A6C20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5CA36D48-C63C-674C-931D-974BC7CAAE5B}"/>
                  </a:ext>
                </a:extLst>
              </p:cNvPr>
              <p:cNvCxnSpPr>
                <a:stCxn id="211" idx="3"/>
                <a:endCxn id="21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FC2FCBF-4577-974F-BBE1-1040ACA40161}"/>
                  </a:ext>
                </a:extLst>
              </p:cNvPr>
              <p:cNvCxnSpPr>
                <a:stCxn id="212" idx="3"/>
                <a:endCxn id="21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6DDFB33-1CF7-9541-8F03-5FBF6FFCCF9E}"/>
                  </a:ext>
                </a:extLst>
              </p:cNvPr>
              <p:cNvCxnSpPr>
                <a:stCxn id="213" idx="3"/>
                <a:endCxn id="21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221DC40-EA56-DF4A-AD9A-5496B0017282}"/>
                  </a:ext>
                </a:extLst>
              </p:cNvPr>
              <p:cNvCxnSpPr>
                <a:stCxn id="211" idx="3"/>
                <a:endCxn id="21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11BC716-0531-9A48-B858-6C27BD2A2F6E}"/>
              </a:ext>
            </a:extLst>
          </p:cNvPr>
          <p:cNvGrpSpPr/>
          <p:nvPr/>
        </p:nvGrpSpPr>
        <p:grpSpPr>
          <a:xfrm>
            <a:off x="2766976" y="2843361"/>
            <a:ext cx="958534" cy="874498"/>
            <a:chOff x="960652" y="3446423"/>
            <a:chExt cx="718900" cy="655873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94D7D4E-3EF7-7946-ADE1-841AC293EB88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90D72361-BB92-9B4A-AA6E-9E5410C35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A12E786-C2E5-A943-AA2D-03212F977A46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24" name="Picture 9">
              <a:extLst>
                <a:ext uri="{FF2B5EF4-FFF2-40B4-BE49-F238E27FC236}">
                  <a16:creationId xmlns:a16="http://schemas.microsoft.com/office/drawing/2014/main" id="{68A088E4-00BD-F14F-9A90-4799FFBA1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B1EF23A8-AF2B-0943-8C0D-6B3BEB05616C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BF552F76-DB57-7443-84C4-FBCDD2E90AF5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0965030A-1AC2-A14E-B1AF-295F079BB94C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27F4D2C7-F5D3-484F-BDC5-997B1C282DA2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77AA62AC-7933-7E4B-ABDD-00D8F645C738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3F530A93-F9C4-C340-9D8B-99FA1DA02DB9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6E31C7D-7002-3746-B1B8-8403C5DB0269}"/>
                  </a:ext>
                </a:extLst>
              </p:cNvPr>
              <p:cNvCxnSpPr>
                <a:stCxn id="226" idx="3"/>
                <a:endCxn id="227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C930043-F9AA-8946-9D1E-72ECFE1740A8}"/>
                  </a:ext>
                </a:extLst>
              </p:cNvPr>
              <p:cNvCxnSpPr>
                <a:stCxn id="227" idx="3"/>
                <a:endCxn id="229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911EB54-F14C-E841-8A60-8744F1A0A9A5}"/>
                  </a:ext>
                </a:extLst>
              </p:cNvPr>
              <p:cNvCxnSpPr>
                <a:stCxn id="228" idx="3"/>
                <a:endCxn id="230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22745A0-0165-D945-BEAB-4FB4B237E137}"/>
                  </a:ext>
                </a:extLst>
              </p:cNvPr>
              <p:cNvCxnSpPr>
                <a:stCxn id="226" idx="3"/>
                <a:endCxn id="228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0DC8B64-39AC-EB49-B31E-70EBAAE895EC}"/>
              </a:ext>
            </a:extLst>
          </p:cNvPr>
          <p:cNvGrpSpPr/>
          <p:nvPr/>
        </p:nvGrpSpPr>
        <p:grpSpPr>
          <a:xfrm>
            <a:off x="2919376" y="2995761"/>
            <a:ext cx="958534" cy="874498"/>
            <a:chOff x="960652" y="3446423"/>
            <a:chExt cx="718900" cy="655873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AD001B1-E225-1844-8DB3-56DCEE3CC283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1060E5AD-7FB7-3248-B51D-788133AB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051B6EF-668F-094D-87C1-99A10ABF0CF9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39" name="Picture 9">
              <a:extLst>
                <a:ext uri="{FF2B5EF4-FFF2-40B4-BE49-F238E27FC236}">
                  <a16:creationId xmlns:a16="http://schemas.microsoft.com/office/drawing/2014/main" id="{DE73F1F0-202A-804F-B943-14DFCEC72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0167CD6-E052-1A41-8790-9BB2276CC692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F17CFBC8-EEED-7941-BFA5-9A965E40C277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5D46B3C3-D754-394E-ADEC-2E8D91321B5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5188258-AA44-4148-93D0-B07B62ADB4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4581AAB0-5DB5-0148-B942-84B63E4E9F05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D467AAE7-467F-0F44-BD62-DBBAC9521937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C87DF2E-E26C-7249-8270-D85C93B97BA6}"/>
                  </a:ext>
                </a:extLst>
              </p:cNvPr>
              <p:cNvCxnSpPr>
                <a:stCxn id="241" idx="3"/>
                <a:endCxn id="24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A6B5108-2BF0-D24E-961C-E7F26CBEBF54}"/>
                  </a:ext>
                </a:extLst>
              </p:cNvPr>
              <p:cNvCxnSpPr>
                <a:stCxn id="242" idx="3"/>
                <a:endCxn id="24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646A406-65DF-364C-AD6A-E9ECCEFED173}"/>
                  </a:ext>
                </a:extLst>
              </p:cNvPr>
              <p:cNvCxnSpPr>
                <a:stCxn id="243" idx="3"/>
                <a:endCxn id="24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2157269-FC5C-2143-AC87-133523595B28}"/>
                  </a:ext>
                </a:extLst>
              </p:cNvPr>
              <p:cNvCxnSpPr>
                <a:stCxn id="241" idx="3"/>
                <a:endCxn id="24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11" idx="3"/>
            <a:endCxn id="236" idx="1"/>
          </p:cNvCxnSpPr>
          <p:nvPr/>
        </p:nvCxnSpPr>
        <p:spPr>
          <a:xfrm>
            <a:off x="1270827" y="2865983"/>
            <a:ext cx="1648549" cy="613429"/>
          </a:xfrm>
          <a:prstGeom prst="bentConnector3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ABDB43B4-22CA-8744-81F3-31B75F7DC318}"/>
              </a:ext>
            </a:extLst>
          </p:cNvPr>
          <p:cNvCxnSpPr>
            <a:cxnSpLocks/>
            <a:stCxn id="236" idx="3"/>
            <a:endCxn id="180" idx="1"/>
          </p:cNvCxnSpPr>
          <p:nvPr/>
        </p:nvCxnSpPr>
        <p:spPr>
          <a:xfrm flipV="1">
            <a:off x="3877910" y="2865983"/>
            <a:ext cx="4704382" cy="613429"/>
          </a:xfrm>
          <a:prstGeom prst="bentConnector3">
            <a:avLst>
              <a:gd name="adj1" fmla="val 9088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00641825-A824-7D44-AF57-7271E16910BE}"/>
              </a:ext>
            </a:extLst>
          </p:cNvPr>
          <p:cNvCxnSpPr>
            <a:cxnSpLocks/>
            <a:stCxn id="238" idx="2"/>
          </p:cNvCxnSpPr>
          <p:nvPr/>
        </p:nvCxnSpPr>
        <p:spPr>
          <a:xfrm rot="16200000" flipH="1">
            <a:off x="2823756" y="4422544"/>
            <a:ext cx="1257788" cy="1532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1731241" y="3433883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Pub connectors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FF5CA7-8C5F-3E41-9C55-3FFEE849C8D4}"/>
              </a:ext>
            </a:extLst>
          </p:cNvPr>
          <p:cNvSpPr txBox="1"/>
          <p:nvPr/>
        </p:nvSpPr>
        <p:spPr>
          <a:xfrm>
            <a:off x="3851049" y="3462877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Sub connectors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C2ECE1B-5A0E-8142-8918-57883672DFF8}"/>
              </a:ext>
            </a:extLst>
          </p:cNvPr>
          <p:cNvSpPr txBox="1"/>
          <p:nvPr/>
        </p:nvSpPr>
        <p:spPr>
          <a:xfrm>
            <a:off x="6819926" y="1077123"/>
            <a:ext cx="156966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067" b="1" dirty="0">
                <a:solidFill>
                  <a:schemeClr val="accent2">
                    <a:lumMod val="50000"/>
                  </a:schemeClr>
                </a:solidFill>
              </a:rPr>
              <a:t>Namespace: TENANT_ID</a:t>
            </a:r>
            <a:endParaRPr lang="en-US" sz="1067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C2E6F-CFF6-7E4F-A287-2C4A2A116862}"/>
              </a:ext>
            </a:extLst>
          </p:cNvPr>
          <p:cNvGrpSpPr/>
          <p:nvPr/>
        </p:nvGrpSpPr>
        <p:grpSpPr>
          <a:xfrm>
            <a:off x="6415990" y="5037601"/>
            <a:ext cx="1049589" cy="802363"/>
            <a:chOff x="7587606" y="5037601"/>
            <a:chExt cx="1049589" cy="80236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E6A2BE-BDFA-754A-A306-CAD6FEBBFA75}"/>
                </a:ext>
              </a:extLst>
            </p:cNvPr>
            <p:cNvGrpSpPr/>
            <p:nvPr/>
          </p:nvGrpSpPr>
          <p:grpSpPr>
            <a:xfrm>
              <a:off x="7587606" y="5037601"/>
              <a:ext cx="1049589" cy="535968"/>
              <a:chOff x="5791136" y="3811376"/>
              <a:chExt cx="787192" cy="401976"/>
            </a:xfrm>
          </p:grpSpPr>
          <p:sp>
            <p:nvSpPr>
              <p:cNvPr id="129" name="Rectangle: Rounded Corners 50">
                <a:extLst>
                  <a:ext uri="{FF2B5EF4-FFF2-40B4-BE49-F238E27FC236}">
                    <a16:creationId xmlns:a16="http://schemas.microsoft.com/office/drawing/2014/main" id="{E167D14C-E1E0-4B46-9F92-D2DEF307CDBA}"/>
                  </a:ext>
                </a:extLst>
              </p:cNvPr>
              <p:cNvSpPr/>
              <p:nvPr/>
            </p:nvSpPr>
            <p:spPr>
              <a:xfrm>
                <a:off x="5791136" y="3811376"/>
                <a:ext cx="787192" cy="401976"/>
              </a:xfrm>
              <a:prstGeom prst="roundRect">
                <a:avLst>
                  <a:gd name="adj" fmla="val 4306"/>
                </a:avLst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333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DC239504-035B-C941-A991-6DD34A156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8"/>
                  </a:ext>
                </a:extLst>
              </a:blip>
              <a:stretch>
                <a:fillRect/>
              </a:stretch>
            </p:blipFill>
            <p:spPr>
              <a:xfrm>
                <a:off x="6221361" y="3874045"/>
                <a:ext cx="258238" cy="263403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9319BECD-0861-7D4F-9301-9D8F2CFD3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8029" y="3879211"/>
                <a:ext cx="218305" cy="218305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808977-E703-4948-9CE7-073235FD4CCA}"/>
                </a:ext>
              </a:extLst>
            </p:cNvPr>
            <p:cNvSpPr txBox="1"/>
            <p:nvPr/>
          </p:nvSpPr>
          <p:spPr>
            <a:xfrm>
              <a:off x="7667704" y="5562965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</p:txBody>
        </p:sp>
      </p:grp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A0275E7-C577-3D40-9DB6-0F98A1AA7DD4}"/>
              </a:ext>
            </a:extLst>
          </p:cNvPr>
          <p:cNvCxnSpPr>
            <a:cxnSpLocks/>
          </p:cNvCxnSpPr>
          <p:nvPr/>
        </p:nvCxnSpPr>
        <p:spPr>
          <a:xfrm>
            <a:off x="7093113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5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987AB90-83A7-4B4A-B74A-3A6E7EF854C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56" y="2615003"/>
            <a:ext cx="288608" cy="334177"/>
          </a:xfrm>
          <a:prstGeom prst="rect">
            <a:avLst/>
          </a:prstGeom>
        </p:spPr>
      </p:pic>
      <p:pic>
        <p:nvPicPr>
          <p:cNvPr id="253" name="Picture 252" descr="Icon&#10;&#10;Description automatically generated">
            <a:extLst>
              <a:ext uri="{FF2B5EF4-FFF2-40B4-BE49-F238E27FC236}">
                <a16:creationId xmlns:a16="http://schemas.microsoft.com/office/drawing/2014/main" id="{E0866ADE-0389-E64D-BDC4-DA8367BD656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36" y="2616830"/>
            <a:ext cx="344380" cy="332350"/>
          </a:xfrm>
          <a:prstGeom prst="rect">
            <a:avLst/>
          </a:prstGeom>
        </p:spPr>
      </p:pic>
      <p:sp>
        <p:nvSpPr>
          <p:cNvPr id="254" name="Rectangle: Rounded Corners 50">
            <a:extLst>
              <a:ext uri="{FF2B5EF4-FFF2-40B4-BE49-F238E27FC236}">
                <a16:creationId xmlns:a16="http://schemas.microsoft.com/office/drawing/2014/main" id="{3ABCF82E-967D-534B-ACBA-B8107BBE0FAA}"/>
              </a:ext>
            </a:extLst>
          </p:cNvPr>
          <p:cNvSpPr/>
          <p:nvPr/>
        </p:nvSpPr>
        <p:spPr>
          <a:xfrm>
            <a:off x="6003945" y="2524145"/>
            <a:ext cx="1048435" cy="522059"/>
          </a:xfrm>
          <a:prstGeom prst="roundRect">
            <a:avLst>
              <a:gd name="adj" fmla="val 4306"/>
            </a:avLst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333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39C7C6-91AE-A148-BA65-6C6B11C15ED0}"/>
              </a:ext>
            </a:extLst>
          </p:cNvPr>
          <p:cNvSpPr txBox="1"/>
          <p:nvPr/>
        </p:nvSpPr>
        <p:spPr>
          <a:xfrm>
            <a:off x="5969479" y="3016769"/>
            <a:ext cx="115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&amp; TLS</a:t>
            </a:r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5BC5677E-1E1E-2F48-8CD9-A081040FEC59}"/>
              </a:ext>
            </a:extLst>
          </p:cNvPr>
          <p:cNvCxnSpPr>
            <a:cxnSpLocks/>
            <a:stCxn id="254" idx="1"/>
            <a:endCxn id="115" idx="2"/>
          </p:cNvCxnSpPr>
          <p:nvPr/>
        </p:nvCxnSpPr>
        <p:spPr>
          <a:xfrm rot="10800000">
            <a:off x="5722015" y="2221519"/>
            <a:ext cx="281931" cy="563657"/>
          </a:xfrm>
          <a:prstGeom prst="bentConnector2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6BD008E0-B351-594E-9FD5-784F1FB4CAE2}"/>
              </a:ext>
            </a:extLst>
          </p:cNvPr>
          <p:cNvCxnSpPr>
            <a:cxnSpLocks/>
            <a:stCxn id="254" idx="1"/>
          </p:cNvCxnSpPr>
          <p:nvPr/>
        </p:nvCxnSpPr>
        <p:spPr>
          <a:xfrm rot="10800000" flipV="1">
            <a:off x="3933439" y="2785175"/>
            <a:ext cx="2070506" cy="48467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AA1D8E6-9249-D64B-9B85-4062A26286E9}"/>
              </a:ext>
            </a:extLst>
          </p:cNvPr>
          <p:cNvSpPr txBox="1"/>
          <p:nvPr/>
        </p:nvSpPr>
        <p:spPr>
          <a:xfrm>
            <a:off x="5314449" y="2564520"/>
            <a:ext cx="433132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</a:t>
            </a:r>
          </a:p>
        </p:txBody>
      </p:sp>
      <p:cxnSp>
        <p:nvCxnSpPr>
          <p:cNvPr id="195" name="Elbow Connector 14">
            <a:extLst>
              <a:ext uri="{FF2B5EF4-FFF2-40B4-BE49-F238E27FC236}">
                <a16:creationId xmlns:a16="http://schemas.microsoft.com/office/drawing/2014/main" id="{86F05DDE-1CFE-DB4A-B5D2-EA180801EBF8}"/>
              </a:ext>
            </a:extLst>
          </p:cNvPr>
          <p:cNvCxnSpPr>
            <a:cxnSpLocks/>
          </p:cNvCxnSpPr>
          <p:nvPr/>
        </p:nvCxnSpPr>
        <p:spPr>
          <a:xfrm rot="5400000">
            <a:off x="2440307" y="3989558"/>
            <a:ext cx="722504" cy="487025"/>
          </a:xfrm>
          <a:prstGeom prst="bentConnector3">
            <a:avLst/>
          </a:prstGeom>
          <a:ln w="190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6263340-3F74-B647-BD49-B1094C17ED6E}"/>
              </a:ext>
            </a:extLst>
          </p:cNvPr>
          <p:cNvGrpSpPr/>
          <p:nvPr/>
        </p:nvGrpSpPr>
        <p:grpSpPr>
          <a:xfrm>
            <a:off x="2000155" y="4438566"/>
            <a:ext cx="1103110" cy="3224188"/>
            <a:chOff x="3171771" y="4438566"/>
            <a:chExt cx="1103110" cy="322418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8CEBA04-9237-844A-9D2B-8531C82443AC}"/>
                </a:ext>
              </a:extLst>
            </p:cNvPr>
            <p:cNvGrpSpPr/>
            <p:nvPr/>
          </p:nvGrpSpPr>
          <p:grpSpPr>
            <a:xfrm>
              <a:off x="3171771" y="4438566"/>
              <a:ext cx="1103110" cy="3224188"/>
              <a:chOff x="3002696" y="3030007"/>
              <a:chExt cx="827333" cy="2418142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020BDE60-D242-CF4E-B152-91DEEFDE7670}"/>
                  </a:ext>
                </a:extLst>
              </p:cNvPr>
              <p:cNvGrpSpPr/>
              <p:nvPr/>
            </p:nvGrpSpPr>
            <p:grpSpPr>
              <a:xfrm>
                <a:off x="3002696" y="3146824"/>
                <a:ext cx="797172" cy="2301325"/>
                <a:chOff x="3512448" y="3682690"/>
                <a:chExt cx="797172" cy="2301325"/>
              </a:xfrm>
            </p:grpSpPr>
            <p:pic>
              <p:nvPicPr>
                <p:cNvPr id="264" name="Picture 263" descr="Logo, icon&#10;&#10;Description automatically generated">
                  <a:extLst>
                    <a:ext uri="{FF2B5EF4-FFF2-40B4-BE49-F238E27FC236}">
                      <a16:creationId xmlns:a16="http://schemas.microsoft.com/office/drawing/2014/main" id="{47DA123B-0788-2841-BAFC-DCE5C5D141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1228" y="3991049"/>
                  <a:ext cx="326880" cy="275938"/>
                </a:xfrm>
                <a:prstGeom prst="rect">
                  <a:avLst/>
                </a:prstGeom>
              </p:spPr>
            </p:pic>
            <p:pic>
              <p:nvPicPr>
                <p:cNvPr id="266" name="Picture 265" descr="Logo, company name&#10;&#10;Description automatically generated">
                  <a:extLst>
                    <a:ext uri="{FF2B5EF4-FFF2-40B4-BE49-F238E27FC236}">
                      <a16:creationId xmlns:a16="http://schemas.microsoft.com/office/drawing/2014/main" id="{5418A58A-39A2-0448-85D6-FA036A93B1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951" t="13426" r="2951" b="21748"/>
                <a:stretch/>
              </p:blipFill>
              <p:spPr>
                <a:xfrm>
                  <a:off x="3512448" y="5795015"/>
                  <a:ext cx="728895" cy="189000"/>
                </a:xfrm>
                <a:prstGeom prst="rect">
                  <a:avLst/>
                </a:prstGeom>
              </p:spPr>
            </p:pic>
            <p:sp>
              <p:nvSpPr>
                <p:cNvPr id="267" name="Rectangle: Rounded Corners 50">
                  <a:extLst>
                    <a:ext uri="{FF2B5EF4-FFF2-40B4-BE49-F238E27FC236}">
                      <a16:creationId xmlns:a16="http://schemas.microsoft.com/office/drawing/2014/main" id="{53AA70DA-55E3-1C48-A4A4-D78ABFD6EA3C}"/>
                    </a:ext>
                  </a:extLst>
                </p:cNvPr>
                <p:cNvSpPr/>
                <p:nvPr/>
              </p:nvSpPr>
              <p:spPr>
                <a:xfrm>
                  <a:off x="3552106" y="3682690"/>
                  <a:ext cx="757514" cy="752354"/>
                </a:xfrm>
                <a:prstGeom prst="roundRect">
                  <a:avLst>
                    <a:gd name="adj" fmla="val 4306"/>
                  </a:avLst>
                </a:pr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86BA9-6254-F544-B2ED-62027A99FC02}"/>
                    </a:ext>
                  </a:extLst>
                </p:cNvPr>
                <p:cNvSpPr txBox="1"/>
                <p:nvPr/>
              </p:nvSpPr>
              <p:spPr>
                <a:xfrm>
                  <a:off x="3561050" y="4436800"/>
                  <a:ext cx="739625" cy="484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Persistent </a:t>
                  </a:r>
                </a:p>
                <a:p>
                  <a:pPr algn="ctr"/>
                  <a:r>
                    <a:rPr lang="en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low latency </a:t>
                  </a:r>
                </a:p>
                <a:p>
                  <a:pPr algn="ctr"/>
                  <a:r>
                    <a:rPr lang="en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stores</a:t>
                  </a:r>
                </a:p>
              </p:txBody>
            </p:sp>
          </p:grp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633DFD4E-27DB-6A46-AF62-F4F97A30041F}"/>
                  </a:ext>
                </a:extLst>
              </p:cNvPr>
              <p:cNvSpPr txBox="1"/>
              <p:nvPr/>
            </p:nvSpPr>
            <p:spPr>
              <a:xfrm>
                <a:off x="3482338" y="3516423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rgbClr val="00B050"/>
                    </a:solidFill>
                    <a:latin typeface="+mj-lt"/>
                  </a:rPr>
                  <a:t>…</a:t>
                </a:r>
              </a:p>
            </p:txBody>
          </p:sp>
          <p:pic>
            <p:nvPicPr>
              <p:cNvPr id="250" name="Picture 249" descr="A sign on a pole&#10;&#10;Description automatically generated">
                <a:extLst>
                  <a:ext uri="{FF2B5EF4-FFF2-40B4-BE49-F238E27FC236}">
                    <a16:creationId xmlns:a16="http://schemas.microsoft.com/office/drawing/2014/main" id="{E8BCC62D-C830-D34B-8314-140CEA3E2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7"/>
                  </a:ext>
                </a:extLst>
              </a:blip>
              <a:stretch>
                <a:fillRect/>
              </a:stretch>
            </p:blipFill>
            <p:spPr>
              <a:xfrm>
                <a:off x="3080089" y="3030007"/>
                <a:ext cx="191406" cy="197640"/>
              </a:xfrm>
              <a:prstGeom prst="rect">
                <a:avLst/>
              </a:prstGeom>
            </p:spPr>
          </p:pic>
        </p:grp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ADAF92B2-9A6E-6745-950A-4C4BE8720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7" t="34071" r="3782" b="34431"/>
            <a:stretch/>
          </p:blipFill>
          <p:spPr>
            <a:xfrm>
              <a:off x="3256631" y="4713710"/>
              <a:ext cx="912945" cy="251060"/>
            </a:xfrm>
            <a:prstGeom prst="rect">
              <a:avLst/>
            </a:prstGeom>
          </p:spPr>
        </p:pic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5D157A49-A69D-7F4C-A7E6-350F991AEAA7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71" name="Rectangle: Rounded Corners 18">
            <a:extLst>
              <a:ext uri="{FF2B5EF4-FFF2-40B4-BE49-F238E27FC236}">
                <a16:creationId xmlns:a16="http://schemas.microsoft.com/office/drawing/2014/main" id="{3497BC0F-D1B3-6F46-B80A-02023FAA72AF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272" name="Rectangle: Rounded Corners 18">
            <a:extLst>
              <a:ext uri="{FF2B5EF4-FFF2-40B4-BE49-F238E27FC236}">
                <a16:creationId xmlns:a16="http://schemas.microsoft.com/office/drawing/2014/main" id="{B9C9EFBC-1219-8242-9ACF-2CB999142DD5}"/>
              </a:ext>
            </a:extLst>
          </p:cNvPr>
          <p:cNvSpPr/>
          <p:nvPr/>
        </p:nvSpPr>
        <p:spPr>
          <a:xfrm>
            <a:off x="10141596" y="3633946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F65D5A00-78DE-4143-9FE8-9D7B064502C6}"/>
              </a:ext>
            </a:extLst>
          </p:cNvPr>
          <p:cNvSpPr txBox="1"/>
          <p:nvPr/>
        </p:nvSpPr>
        <p:spPr>
          <a:xfrm>
            <a:off x="9745591" y="1138177"/>
            <a:ext cx="2255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Auto-scaling of ESP server</a:t>
            </a:r>
            <a:r>
              <a:rPr lang="de-CH" sz="1100" dirty="0">
                <a:solidFill>
                  <a:schemeClr val="bg1"/>
                </a:solidFill>
              </a:rPr>
              <a:t> pods</a:t>
            </a:r>
            <a:r>
              <a:rPr lang="en-FR" sz="1100" dirty="0">
                <a:solidFill>
                  <a:schemeClr val="bg1"/>
                </a:solidFill>
              </a:rPr>
              <a:t> based on CPU utilization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Horizontal and vertical run-time elasticity</a:t>
            </a: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Optimized resources utilization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High availability and fault tolerance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Multi-tenancy &amp; multi-user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DB persists and shares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DB allows very large lookups and rolling aggregations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Better utilization of ESP pod RAM with stateless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BED5576-283F-F344-B925-C42DC9DA402E}"/>
              </a:ext>
            </a:extLst>
          </p:cNvPr>
          <p:cNvSpPr txBox="1"/>
          <p:nvPr/>
        </p:nvSpPr>
        <p:spPr>
          <a:xfrm>
            <a:off x="9804798" y="3992823"/>
            <a:ext cx="224995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Possibilities of events loss and duplication when a pod crashes and a new one replaces (preventive mechanisms can be employed)</a:t>
            </a:r>
            <a:endParaRPr lang="en-GB" sz="1100" dirty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DB increases latency and limits throughput on ESP pod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Pattern/Geofence/MAS state loss in case of pod failure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C0E8A06B-16BC-EE4E-BF27-7F6128B5680D}"/>
              </a:ext>
            </a:extLst>
          </p:cNvPr>
          <p:cNvSpPr/>
          <p:nvPr/>
        </p:nvSpPr>
        <p:spPr>
          <a:xfrm>
            <a:off x="2042964" y="2454269"/>
            <a:ext cx="1945305" cy="156799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600" dirty="0">
              <a:solidFill>
                <a:schemeClr val="accent6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205428" y="1348855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 dirty="0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 dirty="0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EEB624-8529-9B45-B73D-C1B7E34D074D}"/>
              </a:ext>
            </a:extLst>
          </p:cNvPr>
          <p:cNvGrpSpPr/>
          <p:nvPr/>
        </p:nvGrpSpPr>
        <p:grpSpPr>
          <a:xfrm>
            <a:off x="1861179" y="1372777"/>
            <a:ext cx="829074" cy="726293"/>
            <a:chOff x="2726647" y="3990350"/>
            <a:chExt cx="621805" cy="5447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F0FC31-2CAA-DD4E-ABE1-EC5303573715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A658F9E0-DCCA-364C-91C1-ED0FD5BFA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C58E3A-16A1-0E4D-B8D4-C4B6DEBD6EAE}"/>
                </a:ext>
              </a:extLst>
            </p:cNvPr>
            <p:cNvSpPr txBox="1"/>
            <p:nvPr/>
          </p:nvSpPr>
          <p:spPr>
            <a:xfrm>
              <a:off x="2726647" y="4358146"/>
              <a:ext cx="621805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Operator</a:t>
              </a:r>
            </a:p>
          </p:txBody>
        </p:sp>
        <p:pic>
          <p:nvPicPr>
            <p:cNvPr id="74" name="Picture 9">
              <a:extLst>
                <a:ext uri="{FF2B5EF4-FFF2-40B4-BE49-F238E27FC236}">
                  <a16:creationId xmlns:a16="http://schemas.microsoft.com/office/drawing/2014/main" id="{DB0D27E9-9176-3348-A463-40BF9B6B9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Graphic 76" descr="Lightning bolt">
              <a:extLst>
                <a:ext uri="{FF2B5EF4-FFF2-40B4-BE49-F238E27FC236}">
                  <a16:creationId xmlns:a16="http://schemas.microsoft.com/office/drawing/2014/main" id="{21AE9168-D47A-F349-812A-66DBA6FC0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677857">
              <a:off x="2906694" y="4160956"/>
              <a:ext cx="284307" cy="269371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437214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 dirty="0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71" idx="3"/>
          </p:cNvCxnSpPr>
          <p:nvPr/>
        </p:nvCxnSpPr>
        <p:spPr>
          <a:xfrm rot="10800000">
            <a:off x="2661166" y="1782249"/>
            <a:ext cx="1544262" cy="293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2717956" y="1556724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FDF3342-91B3-724A-A6EA-719B9D7B73DD}"/>
              </a:ext>
            </a:extLst>
          </p:cNvPr>
          <p:cNvCxnSpPr>
            <a:cxnSpLocks/>
            <a:stCxn id="73" idx="2"/>
            <a:endCxn id="251" idx="0"/>
          </p:cNvCxnSpPr>
          <p:nvPr/>
        </p:nvCxnSpPr>
        <p:spPr>
          <a:xfrm rot="16200000" flipH="1">
            <a:off x="2468067" y="1906718"/>
            <a:ext cx="355199" cy="73990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0152CB-0C98-EB4F-8085-83A0D8072368}"/>
              </a:ext>
            </a:extLst>
          </p:cNvPr>
          <p:cNvSpPr txBox="1"/>
          <p:nvPr/>
        </p:nvSpPr>
        <p:spPr>
          <a:xfrm>
            <a:off x="2346307" y="2081942"/>
            <a:ext cx="80663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Orchestrates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6912885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AAFEB2E-1240-9C49-B52D-1311C30A15AB}"/>
              </a:ext>
            </a:extLst>
          </p:cNvPr>
          <p:cNvGrpSpPr/>
          <p:nvPr/>
        </p:nvGrpSpPr>
        <p:grpSpPr>
          <a:xfrm>
            <a:off x="3976077" y="4585899"/>
            <a:ext cx="964367" cy="516713"/>
            <a:chOff x="4703543" y="3493053"/>
            <a:chExt cx="789940" cy="423255"/>
          </a:xfrm>
        </p:grpSpPr>
        <p:sp>
          <p:nvSpPr>
            <p:cNvPr id="119" name="Rectangle: Rounded Corners 50">
              <a:extLst>
                <a:ext uri="{FF2B5EF4-FFF2-40B4-BE49-F238E27FC236}">
                  <a16:creationId xmlns:a16="http://schemas.microsoft.com/office/drawing/2014/main" id="{E62445DD-CF3A-2E49-A2F9-D3DDDF9D36AA}"/>
                </a:ext>
              </a:extLst>
            </p:cNvPr>
            <p:cNvSpPr/>
            <p:nvPr/>
          </p:nvSpPr>
          <p:spPr>
            <a:xfrm>
              <a:off x="4703543" y="3493053"/>
              <a:ext cx="789940" cy="423255"/>
            </a:xfrm>
            <a:prstGeom prst="roundRect">
              <a:avLst>
                <a:gd name="adj" fmla="val 4306"/>
              </a:avLst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7" name="Picture 1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A548A9-9707-E546-BBF0-5004600F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4745580" y="3580100"/>
              <a:ext cx="675771" cy="310190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prstClr val="black"/>
              </a:outerShdw>
            </a:effectLst>
          </p:spPr>
        </p:pic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5752BCD-B054-2343-9C6E-8360DD1182C5}"/>
              </a:ext>
            </a:extLst>
          </p:cNvPr>
          <p:cNvGrpSpPr/>
          <p:nvPr/>
        </p:nvGrpSpPr>
        <p:grpSpPr>
          <a:xfrm>
            <a:off x="1564398" y="875848"/>
            <a:ext cx="6624390" cy="3339367"/>
            <a:chOff x="2893182" y="957736"/>
            <a:chExt cx="6624390" cy="33393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59466C-1AB2-514E-A9B3-3FA02FB9266D}"/>
                </a:ext>
              </a:extLst>
            </p:cNvPr>
            <p:cNvSpPr/>
            <p:nvPr/>
          </p:nvSpPr>
          <p:spPr>
            <a:xfrm>
              <a:off x="2893182" y="1185019"/>
              <a:ext cx="6624390" cy="3112084"/>
            </a:xfrm>
            <a:prstGeom prst="rect">
              <a:avLst/>
            </a:prstGeom>
            <a:noFill/>
            <a:ln>
              <a:solidFill>
                <a:srgbClr val="336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5E7655-0949-F042-BC31-49E4835DD93C}"/>
                </a:ext>
              </a:extLst>
            </p:cNvPr>
            <p:cNvSpPr txBox="1"/>
            <p:nvPr/>
          </p:nvSpPr>
          <p:spPr>
            <a:xfrm>
              <a:off x="3212235" y="957736"/>
              <a:ext cx="1829347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067" i="1" dirty="0">
                  <a:solidFill>
                    <a:srgbClr val="336B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Multinode ESP deployment</a:t>
              </a:r>
            </a:p>
          </p:txBody>
        </p:sp>
        <p:pic>
          <p:nvPicPr>
            <p:cNvPr id="121" name="Picture 120" descr="A sign on a pole&#10;&#10;Description automatically generated">
              <a:extLst>
                <a:ext uri="{FF2B5EF4-FFF2-40B4-BE49-F238E27FC236}">
                  <a16:creationId xmlns:a16="http://schemas.microsoft.com/office/drawing/2014/main" id="{82683162-1BDD-FB4D-8361-19AFB7367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3008200" y="1040007"/>
              <a:ext cx="255208" cy="26352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DBE00-0CBB-EE47-A069-6D49C6ECC7E3}"/>
              </a:ext>
            </a:extLst>
          </p:cNvPr>
          <p:cNvGrpSpPr/>
          <p:nvPr/>
        </p:nvGrpSpPr>
        <p:grpSpPr>
          <a:xfrm>
            <a:off x="2806661" y="5158530"/>
            <a:ext cx="1148595" cy="828209"/>
            <a:chOff x="3411687" y="3405645"/>
            <a:chExt cx="861446" cy="621157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D35B0678-0198-124B-B068-B60627F198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79565" y="3405645"/>
              <a:ext cx="312438" cy="311714"/>
            </a:xfrm>
            <a:custGeom>
              <a:avLst/>
              <a:gdLst>
                <a:gd name="T0" fmla="*/ 130 w 3456"/>
                <a:gd name="T1" fmla="*/ 2892 h 3450"/>
                <a:gd name="T2" fmla="*/ 116 w 3456"/>
                <a:gd name="T3" fmla="*/ 3256 h 3450"/>
                <a:gd name="T4" fmla="*/ 250 w 3456"/>
                <a:gd name="T5" fmla="*/ 3345 h 3450"/>
                <a:gd name="T6" fmla="*/ 3326 w 3456"/>
                <a:gd name="T7" fmla="*/ 3280 h 3450"/>
                <a:gd name="T8" fmla="*/ 3340 w 3456"/>
                <a:gd name="T9" fmla="*/ 2917 h 3450"/>
                <a:gd name="T10" fmla="*/ 3206 w 3456"/>
                <a:gd name="T11" fmla="*/ 2828 h 3450"/>
                <a:gd name="T12" fmla="*/ 320 w 3456"/>
                <a:gd name="T13" fmla="*/ 2542 h 3450"/>
                <a:gd name="T14" fmla="*/ 130 w 3456"/>
                <a:gd name="T15" fmla="*/ 1985 h 3450"/>
                <a:gd name="T16" fmla="*/ 116 w 3456"/>
                <a:gd name="T17" fmla="*/ 2348 h 3450"/>
                <a:gd name="T18" fmla="*/ 250 w 3456"/>
                <a:gd name="T19" fmla="*/ 2437 h 3450"/>
                <a:gd name="T20" fmla="*/ 3326 w 3456"/>
                <a:gd name="T21" fmla="*/ 2373 h 3450"/>
                <a:gd name="T22" fmla="*/ 3340 w 3456"/>
                <a:gd name="T23" fmla="*/ 2009 h 3450"/>
                <a:gd name="T24" fmla="*/ 3206 w 3456"/>
                <a:gd name="T25" fmla="*/ 1920 h 3450"/>
                <a:gd name="T26" fmla="*/ 320 w 3456"/>
                <a:gd name="T27" fmla="*/ 1635 h 3450"/>
                <a:gd name="T28" fmla="*/ 130 w 3456"/>
                <a:gd name="T29" fmla="*/ 1077 h 3450"/>
                <a:gd name="T30" fmla="*/ 116 w 3456"/>
                <a:gd name="T31" fmla="*/ 1440 h 3450"/>
                <a:gd name="T32" fmla="*/ 250 w 3456"/>
                <a:gd name="T33" fmla="*/ 1530 h 3450"/>
                <a:gd name="T34" fmla="*/ 3326 w 3456"/>
                <a:gd name="T35" fmla="*/ 1465 h 3450"/>
                <a:gd name="T36" fmla="*/ 3340 w 3456"/>
                <a:gd name="T37" fmla="*/ 1102 h 3450"/>
                <a:gd name="T38" fmla="*/ 3206 w 3456"/>
                <a:gd name="T39" fmla="*/ 1013 h 3450"/>
                <a:gd name="T40" fmla="*/ 320 w 3456"/>
                <a:gd name="T41" fmla="*/ 727 h 3450"/>
                <a:gd name="T42" fmla="*/ 130 w 3456"/>
                <a:gd name="T43" fmla="*/ 169 h 3450"/>
                <a:gd name="T44" fmla="*/ 116 w 3456"/>
                <a:gd name="T45" fmla="*/ 533 h 3450"/>
                <a:gd name="T46" fmla="*/ 250 w 3456"/>
                <a:gd name="T47" fmla="*/ 622 h 3450"/>
                <a:gd name="T48" fmla="*/ 3326 w 3456"/>
                <a:gd name="T49" fmla="*/ 557 h 3450"/>
                <a:gd name="T50" fmla="*/ 3340 w 3456"/>
                <a:gd name="T51" fmla="*/ 194 h 3450"/>
                <a:gd name="T52" fmla="*/ 3206 w 3456"/>
                <a:gd name="T53" fmla="*/ 105 h 3450"/>
                <a:gd name="T54" fmla="*/ 3320 w 3456"/>
                <a:gd name="T55" fmla="*/ 29 h 3450"/>
                <a:gd name="T56" fmla="*/ 3453 w 3456"/>
                <a:gd name="T57" fmla="*/ 211 h 3450"/>
                <a:gd name="T58" fmla="*/ 3414 w 3456"/>
                <a:gd name="T59" fmla="*/ 614 h 3450"/>
                <a:gd name="T60" fmla="*/ 3237 w 3456"/>
                <a:gd name="T61" fmla="*/ 724 h 3450"/>
                <a:gd name="T62" fmla="*/ 3393 w 3456"/>
                <a:gd name="T63" fmla="*/ 993 h 3450"/>
                <a:gd name="T64" fmla="*/ 3456 w 3456"/>
                <a:gd name="T65" fmla="*/ 1384 h 3450"/>
                <a:gd name="T66" fmla="*/ 3367 w 3456"/>
                <a:gd name="T67" fmla="*/ 1574 h 3450"/>
                <a:gd name="T68" fmla="*/ 3273 w 3456"/>
                <a:gd name="T69" fmla="*/ 1826 h 3450"/>
                <a:gd name="T70" fmla="*/ 3432 w 3456"/>
                <a:gd name="T71" fmla="*/ 1960 h 3450"/>
                <a:gd name="T72" fmla="*/ 3446 w 3456"/>
                <a:gd name="T73" fmla="*/ 2365 h 3450"/>
                <a:gd name="T74" fmla="*/ 3307 w 3456"/>
                <a:gd name="T75" fmla="*/ 2520 h 3450"/>
                <a:gd name="T76" fmla="*/ 3339 w 3456"/>
                <a:gd name="T77" fmla="*/ 2763 h 3450"/>
                <a:gd name="T78" fmla="*/ 3453 w 3456"/>
                <a:gd name="T79" fmla="*/ 2937 h 3450"/>
                <a:gd name="T80" fmla="*/ 3408 w 3456"/>
                <a:gd name="T81" fmla="*/ 3347 h 3450"/>
                <a:gd name="T82" fmla="*/ 3206 w 3456"/>
                <a:gd name="T83" fmla="*/ 3450 h 3450"/>
                <a:gd name="T84" fmla="*/ 73 w 3456"/>
                <a:gd name="T85" fmla="*/ 3377 h 3450"/>
                <a:gd name="T86" fmla="*/ 0 w 3456"/>
                <a:gd name="T87" fmla="*/ 2973 h 3450"/>
                <a:gd name="T88" fmla="*/ 87 w 3456"/>
                <a:gd name="T89" fmla="*/ 2785 h 3450"/>
                <a:gd name="T90" fmla="*/ 180 w 3456"/>
                <a:gd name="T91" fmla="*/ 2532 h 3450"/>
                <a:gd name="T92" fmla="*/ 24 w 3456"/>
                <a:gd name="T93" fmla="*/ 2397 h 3450"/>
                <a:gd name="T94" fmla="*/ 10 w 3456"/>
                <a:gd name="T95" fmla="*/ 1993 h 3450"/>
                <a:gd name="T96" fmla="*/ 147 w 3456"/>
                <a:gd name="T97" fmla="*/ 1839 h 3450"/>
                <a:gd name="T98" fmla="*/ 115 w 3456"/>
                <a:gd name="T99" fmla="*/ 1594 h 3450"/>
                <a:gd name="T100" fmla="*/ 3 w 3456"/>
                <a:gd name="T101" fmla="*/ 1421 h 3450"/>
                <a:gd name="T102" fmla="*/ 41 w 3456"/>
                <a:gd name="T103" fmla="*/ 1022 h 3450"/>
                <a:gd name="T104" fmla="*/ 216 w 3456"/>
                <a:gd name="T105" fmla="*/ 911 h 3450"/>
                <a:gd name="T106" fmla="*/ 62 w 3456"/>
                <a:gd name="T107" fmla="*/ 640 h 3450"/>
                <a:gd name="T108" fmla="*/ 0 w 3456"/>
                <a:gd name="T109" fmla="*/ 251 h 3450"/>
                <a:gd name="T110" fmla="*/ 103 w 3456"/>
                <a:gd name="T111" fmla="*/ 48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56" h="3450">
                  <a:moveTo>
                    <a:pt x="250" y="2828"/>
                  </a:moveTo>
                  <a:lnTo>
                    <a:pt x="221" y="2831"/>
                  </a:lnTo>
                  <a:lnTo>
                    <a:pt x="194" y="2839"/>
                  </a:lnTo>
                  <a:lnTo>
                    <a:pt x="170" y="2853"/>
                  </a:lnTo>
                  <a:lnTo>
                    <a:pt x="148" y="2871"/>
                  </a:lnTo>
                  <a:lnTo>
                    <a:pt x="130" y="2892"/>
                  </a:lnTo>
                  <a:lnTo>
                    <a:pt x="116" y="2917"/>
                  </a:lnTo>
                  <a:lnTo>
                    <a:pt x="108" y="2944"/>
                  </a:lnTo>
                  <a:lnTo>
                    <a:pt x="105" y="2973"/>
                  </a:lnTo>
                  <a:lnTo>
                    <a:pt x="105" y="3199"/>
                  </a:lnTo>
                  <a:lnTo>
                    <a:pt x="108" y="3229"/>
                  </a:lnTo>
                  <a:lnTo>
                    <a:pt x="116" y="3256"/>
                  </a:lnTo>
                  <a:lnTo>
                    <a:pt x="130" y="3280"/>
                  </a:lnTo>
                  <a:lnTo>
                    <a:pt x="148" y="3302"/>
                  </a:lnTo>
                  <a:lnTo>
                    <a:pt x="170" y="3320"/>
                  </a:lnTo>
                  <a:lnTo>
                    <a:pt x="194" y="3334"/>
                  </a:lnTo>
                  <a:lnTo>
                    <a:pt x="221" y="3342"/>
                  </a:lnTo>
                  <a:lnTo>
                    <a:pt x="250" y="3345"/>
                  </a:lnTo>
                  <a:lnTo>
                    <a:pt x="3206" y="3345"/>
                  </a:lnTo>
                  <a:lnTo>
                    <a:pt x="3235" y="3342"/>
                  </a:lnTo>
                  <a:lnTo>
                    <a:pt x="3262" y="3334"/>
                  </a:lnTo>
                  <a:lnTo>
                    <a:pt x="3286" y="3320"/>
                  </a:lnTo>
                  <a:lnTo>
                    <a:pt x="3308" y="3302"/>
                  </a:lnTo>
                  <a:lnTo>
                    <a:pt x="3326" y="3280"/>
                  </a:lnTo>
                  <a:lnTo>
                    <a:pt x="3340" y="3256"/>
                  </a:lnTo>
                  <a:lnTo>
                    <a:pt x="3348" y="3229"/>
                  </a:lnTo>
                  <a:lnTo>
                    <a:pt x="3351" y="3199"/>
                  </a:lnTo>
                  <a:lnTo>
                    <a:pt x="3351" y="2973"/>
                  </a:lnTo>
                  <a:lnTo>
                    <a:pt x="3348" y="2944"/>
                  </a:lnTo>
                  <a:lnTo>
                    <a:pt x="3340" y="2917"/>
                  </a:lnTo>
                  <a:lnTo>
                    <a:pt x="3326" y="2892"/>
                  </a:lnTo>
                  <a:lnTo>
                    <a:pt x="3308" y="2871"/>
                  </a:lnTo>
                  <a:lnTo>
                    <a:pt x="3286" y="2853"/>
                  </a:lnTo>
                  <a:lnTo>
                    <a:pt x="3262" y="2839"/>
                  </a:lnTo>
                  <a:lnTo>
                    <a:pt x="3235" y="2831"/>
                  </a:lnTo>
                  <a:lnTo>
                    <a:pt x="3206" y="2828"/>
                  </a:lnTo>
                  <a:lnTo>
                    <a:pt x="250" y="2828"/>
                  </a:lnTo>
                  <a:close/>
                  <a:moveTo>
                    <a:pt x="320" y="2542"/>
                  </a:moveTo>
                  <a:lnTo>
                    <a:pt x="320" y="2723"/>
                  </a:lnTo>
                  <a:lnTo>
                    <a:pt x="3132" y="2723"/>
                  </a:lnTo>
                  <a:lnTo>
                    <a:pt x="3132" y="2542"/>
                  </a:lnTo>
                  <a:lnTo>
                    <a:pt x="320" y="2542"/>
                  </a:lnTo>
                  <a:close/>
                  <a:moveTo>
                    <a:pt x="250" y="1920"/>
                  </a:moveTo>
                  <a:lnTo>
                    <a:pt x="221" y="1923"/>
                  </a:lnTo>
                  <a:lnTo>
                    <a:pt x="194" y="1931"/>
                  </a:lnTo>
                  <a:lnTo>
                    <a:pt x="170" y="1945"/>
                  </a:lnTo>
                  <a:lnTo>
                    <a:pt x="148" y="1963"/>
                  </a:lnTo>
                  <a:lnTo>
                    <a:pt x="130" y="1985"/>
                  </a:lnTo>
                  <a:lnTo>
                    <a:pt x="116" y="2009"/>
                  </a:lnTo>
                  <a:lnTo>
                    <a:pt x="108" y="2037"/>
                  </a:lnTo>
                  <a:lnTo>
                    <a:pt x="105" y="2067"/>
                  </a:lnTo>
                  <a:lnTo>
                    <a:pt x="105" y="2292"/>
                  </a:lnTo>
                  <a:lnTo>
                    <a:pt x="108" y="2321"/>
                  </a:lnTo>
                  <a:lnTo>
                    <a:pt x="116" y="2348"/>
                  </a:lnTo>
                  <a:lnTo>
                    <a:pt x="130" y="2373"/>
                  </a:lnTo>
                  <a:lnTo>
                    <a:pt x="148" y="2394"/>
                  </a:lnTo>
                  <a:lnTo>
                    <a:pt x="170" y="2412"/>
                  </a:lnTo>
                  <a:lnTo>
                    <a:pt x="194" y="2426"/>
                  </a:lnTo>
                  <a:lnTo>
                    <a:pt x="221" y="2434"/>
                  </a:lnTo>
                  <a:lnTo>
                    <a:pt x="250" y="2437"/>
                  </a:lnTo>
                  <a:lnTo>
                    <a:pt x="3206" y="2437"/>
                  </a:lnTo>
                  <a:lnTo>
                    <a:pt x="3235" y="2434"/>
                  </a:lnTo>
                  <a:lnTo>
                    <a:pt x="3262" y="2426"/>
                  </a:lnTo>
                  <a:lnTo>
                    <a:pt x="3286" y="2412"/>
                  </a:lnTo>
                  <a:lnTo>
                    <a:pt x="3308" y="2394"/>
                  </a:lnTo>
                  <a:lnTo>
                    <a:pt x="3326" y="2373"/>
                  </a:lnTo>
                  <a:lnTo>
                    <a:pt x="3340" y="2348"/>
                  </a:lnTo>
                  <a:lnTo>
                    <a:pt x="3348" y="2321"/>
                  </a:lnTo>
                  <a:lnTo>
                    <a:pt x="3351" y="2292"/>
                  </a:lnTo>
                  <a:lnTo>
                    <a:pt x="3351" y="2067"/>
                  </a:lnTo>
                  <a:lnTo>
                    <a:pt x="3348" y="2037"/>
                  </a:lnTo>
                  <a:lnTo>
                    <a:pt x="3340" y="2009"/>
                  </a:lnTo>
                  <a:lnTo>
                    <a:pt x="3326" y="1985"/>
                  </a:lnTo>
                  <a:lnTo>
                    <a:pt x="3308" y="1963"/>
                  </a:lnTo>
                  <a:lnTo>
                    <a:pt x="3286" y="1945"/>
                  </a:lnTo>
                  <a:lnTo>
                    <a:pt x="3262" y="1931"/>
                  </a:lnTo>
                  <a:lnTo>
                    <a:pt x="3235" y="1923"/>
                  </a:lnTo>
                  <a:lnTo>
                    <a:pt x="3206" y="1920"/>
                  </a:lnTo>
                  <a:lnTo>
                    <a:pt x="250" y="1920"/>
                  </a:lnTo>
                  <a:close/>
                  <a:moveTo>
                    <a:pt x="320" y="1635"/>
                  </a:moveTo>
                  <a:lnTo>
                    <a:pt x="320" y="1815"/>
                  </a:lnTo>
                  <a:lnTo>
                    <a:pt x="3132" y="1815"/>
                  </a:lnTo>
                  <a:lnTo>
                    <a:pt x="3132" y="1635"/>
                  </a:lnTo>
                  <a:lnTo>
                    <a:pt x="320" y="1635"/>
                  </a:lnTo>
                  <a:close/>
                  <a:moveTo>
                    <a:pt x="250" y="1013"/>
                  </a:moveTo>
                  <a:lnTo>
                    <a:pt x="221" y="1015"/>
                  </a:lnTo>
                  <a:lnTo>
                    <a:pt x="194" y="1025"/>
                  </a:lnTo>
                  <a:lnTo>
                    <a:pt x="170" y="1037"/>
                  </a:lnTo>
                  <a:lnTo>
                    <a:pt x="148" y="1056"/>
                  </a:lnTo>
                  <a:lnTo>
                    <a:pt x="130" y="1077"/>
                  </a:lnTo>
                  <a:lnTo>
                    <a:pt x="116" y="1102"/>
                  </a:lnTo>
                  <a:lnTo>
                    <a:pt x="108" y="1129"/>
                  </a:lnTo>
                  <a:lnTo>
                    <a:pt x="105" y="1159"/>
                  </a:lnTo>
                  <a:lnTo>
                    <a:pt x="105" y="1384"/>
                  </a:lnTo>
                  <a:lnTo>
                    <a:pt x="108" y="1413"/>
                  </a:lnTo>
                  <a:lnTo>
                    <a:pt x="116" y="1440"/>
                  </a:lnTo>
                  <a:lnTo>
                    <a:pt x="130" y="1465"/>
                  </a:lnTo>
                  <a:lnTo>
                    <a:pt x="148" y="1487"/>
                  </a:lnTo>
                  <a:lnTo>
                    <a:pt x="170" y="1505"/>
                  </a:lnTo>
                  <a:lnTo>
                    <a:pt x="194" y="1519"/>
                  </a:lnTo>
                  <a:lnTo>
                    <a:pt x="221" y="1527"/>
                  </a:lnTo>
                  <a:lnTo>
                    <a:pt x="250" y="1530"/>
                  </a:lnTo>
                  <a:lnTo>
                    <a:pt x="3206" y="1530"/>
                  </a:lnTo>
                  <a:lnTo>
                    <a:pt x="3235" y="1527"/>
                  </a:lnTo>
                  <a:lnTo>
                    <a:pt x="3262" y="1519"/>
                  </a:lnTo>
                  <a:lnTo>
                    <a:pt x="3286" y="1505"/>
                  </a:lnTo>
                  <a:lnTo>
                    <a:pt x="3308" y="1487"/>
                  </a:lnTo>
                  <a:lnTo>
                    <a:pt x="3326" y="1465"/>
                  </a:lnTo>
                  <a:lnTo>
                    <a:pt x="3340" y="1440"/>
                  </a:lnTo>
                  <a:lnTo>
                    <a:pt x="3348" y="1413"/>
                  </a:lnTo>
                  <a:lnTo>
                    <a:pt x="3351" y="1384"/>
                  </a:lnTo>
                  <a:lnTo>
                    <a:pt x="3351" y="1159"/>
                  </a:lnTo>
                  <a:lnTo>
                    <a:pt x="3348" y="1129"/>
                  </a:lnTo>
                  <a:lnTo>
                    <a:pt x="3340" y="1102"/>
                  </a:lnTo>
                  <a:lnTo>
                    <a:pt x="3326" y="1077"/>
                  </a:lnTo>
                  <a:lnTo>
                    <a:pt x="3308" y="1056"/>
                  </a:lnTo>
                  <a:lnTo>
                    <a:pt x="3286" y="1037"/>
                  </a:lnTo>
                  <a:lnTo>
                    <a:pt x="3262" y="1025"/>
                  </a:lnTo>
                  <a:lnTo>
                    <a:pt x="3235" y="1015"/>
                  </a:lnTo>
                  <a:lnTo>
                    <a:pt x="3206" y="1013"/>
                  </a:lnTo>
                  <a:lnTo>
                    <a:pt x="250" y="1013"/>
                  </a:lnTo>
                  <a:close/>
                  <a:moveTo>
                    <a:pt x="320" y="727"/>
                  </a:moveTo>
                  <a:lnTo>
                    <a:pt x="320" y="908"/>
                  </a:lnTo>
                  <a:lnTo>
                    <a:pt x="3132" y="908"/>
                  </a:lnTo>
                  <a:lnTo>
                    <a:pt x="3132" y="727"/>
                  </a:lnTo>
                  <a:lnTo>
                    <a:pt x="320" y="727"/>
                  </a:lnTo>
                  <a:close/>
                  <a:moveTo>
                    <a:pt x="250" y="105"/>
                  </a:moveTo>
                  <a:lnTo>
                    <a:pt x="221" y="108"/>
                  </a:lnTo>
                  <a:lnTo>
                    <a:pt x="194" y="117"/>
                  </a:lnTo>
                  <a:lnTo>
                    <a:pt x="170" y="130"/>
                  </a:lnTo>
                  <a:lnTo>
                    <a:pt x="148" y="148"/>
                  </a:lnTo>
                  <a:lnTo>
                    <a:pt x="130" y="169"/>
                  </a:lnTo>
                  <a:lnTo>
                    <a:pt x="116" y="194"/>
                  </a:lnTo>
                  <a:lnTo>
                    <a:pt x="108" y="221"/>
                  </a:lnTo>
                  <a:lnTo>
                    <a:pt x="105" y="251"/>
                  </a:lnTo>
                  <a:lnTo>
                    <a:pt x="105" y="477"/>
                  </a:lnTo>
                  <a:lnTo>
                    <a:pt x="108" y="506"/>
                  </a:lnTo>
                  <a:lnTo>
                    <a:pt x="116" y="533"/>
                  </a:lnTo>
                  <a:lnTo>
                    <a:pt x="130" y="557"/>
                  </a:lnTo>
                  <a:lnTo>
                    <a:pt x="148" y="579"/>
                  </a:lnTo>
                  <a:lnTo>
                    <a:pt x="170" y="597"/>
                  </a:lnTo>
                  <a:lnTo>
                    <a:pt x="194" y="611"/>
                  </a:lnTo>
                  <a:lnTo>
                    <a:pt x="221" y="619"/>
                  </a:lnTo>
                  <a:lnTo>
                    <a:pt x="250" y="622"/>
                  </a:lnTo>
                  <a:lnTo>
                    <a:pt x="3206" y="622"/>
                  </a:lnTo>
                  <a:lnTo>
                    <a:pt x="3235" y="619"/>
                  </a:lnTo>
                  <a:lnTo>
                    <a:pt x="3262" y="611"/>
                  </a:lnTo>
                  <a:lnTo>
                    <a:pt x="3286" y="597"/>
                  </a:lnTo>
                  <a:lnTo>
                    <a:pt x="3308" y="579"/>
                  </a:lnTo>
                  <a:lnTo>
                    <a:pt x="3326" y="557"/>
                  </a:lnTo>
                  <a:lnTo>
                    <a:pt x="3340" y="533"/>
                  </a:lnTo>
                  <a:lnTo>
                    <a:pt x="3348" y="506"/>
                  </a:lnTo>
                  <a:lnTo>
                    <a:pt x="3351" y="477"/>
                  </a:lnTo>
                  <a:lnTo>
                    <a:pt x="3351" y="251"/>
                  </a:lnTo>
                  <a:lnTo>
                    <a:pt x="3348" y="221"/>
                  </a:lnTo>
                  <a:lnTo>
                    <a:pt x="3340" y="194"/>
                  </a:lnTo>
                  <a:lnTo>
                    <a:pt x="3326" y="169"/>
                  </a:lnTo>
                  <a:lnTo>
                    <a:pt x="3308" y="148"/>
                  </a:lnTo>
                  <a:lnTo>
                    <a:pt x="3286" y="130"/>
                  </a:lnTo>
                  <a:lnTo>
                    <a:pt x="3262" y="117"/>
                  </a:lnTo>
                  <a:lnTo>
                    <a:pt x="3235" y="108"/>
                  </a:lnTo>
                  <a:lnTo>
                    <a:pt x="3206" y="105"/>
                  </a:lnTo>
                  <a:lnTo>
                    <a:pt x="250" y="105"/>
                  </a:lnTo>
                  <a:close/>
                  <a:moveTo>
                    <a:pt x="250" y="0"/>
                  </a:moveTo>
                  <a:lnTo>
                    <a:pt x="3206" y="0"/>
                  </a:lnTo>
                  <a:lnTo>
                    <a:pt x="3245" y="3"/>
                  </a:lnTo>
                  <a:lnTo>
                    <a:pt x="3284" y="13"/>
                  </a:lnTo>
                  <a:lnTo>
                    <a:pt x="3320" y="29"/>
                  </a:lnTo>
                  <a:lnTo>
                    <a:pt x="3353" y="48"/>
                  </a:lnTo>
                  <a:lnTo>
                    <a:pt x="3383" y="74"/>
                  </a:lnTo>
                  <a:lnTo>
                    <a:pt x="3408" y="103"/>
                  </a:lnTo>
                  <a:lnTo>
                    <a:pt x="3428" y="135"/>
                  </a:lnTo>
                  <a:lnTo>
                    <a:pt x="3443" y="172"/>
                  </a:lnTo>
                  <a:lnTo>
                    <a:pt x="3453" y="211"/>
                  </a:lnTo>
                  <a:lnTo>
                    <a:pt x="3456" y="251"/>
                  </a:lnTo>
                  <a:lnTo>
                    <a:pt x="3456" y="477"/>
                  </a:lnTo>
                  <a:lnTo>
                    <a:pt x="3453" y="513"/>
                  </a:lnTo>
                  <a:lnTo>
                    <a:pt x="3446" y="549"/>
                  </a:lnTo>
                  <a:lnTo>
                    <a:pt x="3432" y="583"/>
                  </a:lnTo>
                  <a:lnTo>
                    <a:pt x="3414" y="614"/>
                  </a:lnTo>
                  <a:lnTo>
                    <a:pt x="3393" y="642"/>
                  </a:lnTo>
                  <a:lnTo>
                    <a:pt x="3367" y="666"/>
                  </a:lnTo>
                  <a:lnTo>
                    <a:pt x="3339" y="687"/>
                  </a:lnTo>
                  <a:lnTo>
                    <a:pt x="3307" y="704"/>
                  </a:lnTo>
                  <a:lnTo>
                    <a:pt x="3273" y="717"/>
                  </a:lnTo>
                  <a:lnTo>
                    <a:pt x="3237" y="724"/>
                  </a:lnTo>
                  <a:lnTo>
                    <a:pt x="3237" y="911"/>
                  </a:lnTo>
                  <a:lnTo>
                    <a:pt x="3273" y="919"/>
                  </a:lnTo>
                  <a:lnTo>
                    <a:pt x="3307" y="930"/>
                  </a:lnTo>
                  <a:lnTo>
                    <a:pt x="3339" y="947"/>
                  </a:lnTo>
                  <a:lnTo>
                    <a:pt x="3367" y="968"/>
                  </a:lnTo>
                  <a:lnTo>
                    <a:pt x="3393" y="993"/>
                  </a:lnTo>
                  <a:lnTo>
                    <a:pt x="3414" y="1021"/>
                  </a:lnTo>
                  <a:lnTo>
                    <a:pt x="3432" y="1052"/>
                  </a:lnTo>
                  <a:lnTo>
                    <a:pt x="3446" y="1085"/>
                  </a:lnTo>
                  <a:lnTo>
                    <a:pt x="3453" y="1121"/>
                  </a:lnTo>
                  <a:lnTo>
                    <a:pt x="3456" y="1159"/>
                  </a:lnTo>
                  <a:lnTo>
                    <a:pt x="3456" y="1384"/>
                  </a:lnTo>
                  <a:lnTo>
                    <a:pt x="3453" y="1421"/>
                  </a:lnTo>
                  <a:lnTo>
                    <a:pt x="3446" y="1457"/>
                  </a:lnTo>
                  <a:lnTo>
                    <a:pt x="3432" y="1491"/>
                  </a:lnTo>
                  <a:lnTo>
                    <a:pt x="3414" y="1522"/>
                  </a:lnTo>
                  <a:lnTo>
                    <a:pt x="3393" y="1549"/>
                  </a:lnTo>
                  <a:lnTo>
                    <a:pt x="3367" y="1574"/>
                  </a:lnTo>
                  <a:lnTo>
                    <a:pt x="3339" y="1595"/>
                  </a:lnTo>
                  <a:lnTo>
                    <a:pt x="3307" y="1612"/>
                  </a:lnTo>
                  <a:lnTo>
                    <a:pt x="3273" y="1625"/>
                  </a:lnTo>
                  <a:lnTo>
                    <a:pt x="3237" y="1632"/>
                  </a:lnTo>
                  <a:lnTo>
                    <a:pt x="3237" y="1818"/>
                  </a:lnTo>
                  <a:lnTo>
                    <a:pt x="3273" y="1826"/>
                  </a:lnTo>
                  <a:lnTo>
                    <a:pt x="3307" y="1838"/>
                  </a:lnTo>
                  <a:lnTo>
                    <a:pt x="3339" y="1855"/>
                  </a:lnTo>
                  <a:lnTo>
                    <a:pt x="3367" y="1876"/>
                  </a:lnTo>
                  <a:lnTo>
                    <a:pt x="3393" y="1901"/>
                  </a:lnTo>
                  <a:lnTo>
                    <a:pt x="3414" y="1928"/>
                  </a:lnTo>
                  <a:lnTo>
                    <a:pt x="3432" y="1960"/>
                  </a:lnTo>
                  <a:lnTo>
                    <a:pt x="3446" y="1993"/>
                  </a:lnTo>
                  <a:lnTo>
                    <a:pt x="3453" y="2029"/>
                  </a:lnTo>
                  <a:lnTo>
                    <a:pt x="3456" y="2067"/>
                  </a:lnTo>
                  <a:lnTo>
                    <a:pt x="3456" y="2292"/>
                  </a:lnTo>
                  <a:lnTo>
                    <a:pt x="3453" y="2329"/>
                  </a:lnTo>
                  <a:lnTo>
                    <a:pt x="3446" y="2365"/>
                  </a:lnTo>
                  <a:lnTo>
                    <a:pt x="3432" y="2399"/>
                  </a:lnTo>
                  <a:lnTo>
                    <a:pt x="3414" y="2429"/>
                  </a:lnTo>
                  <a:lnTo>
                    <a:pt x="3393" y="2457"/>
                  </a:lnTo>
                  <a:lnTo>
                    <a:pt x="3367" y="2482"/>
                  </a:lnTo>
                  <a:lnTo>
                    <a:pt x="3339" y="2503"/>
                  </a:lnTo>
                  <a:lnTo>
                    <a:pt x="3307" y="2520"/>
                  </a:lnTo>
                  <a:lnTo>
                    <a:pt x="3273" y="2532"/>
                  </a:lnTo>
                  <a:lnTo>
                    <a:pt x="3237" y="2539"/>
                  </a:lnTo>
                  <a:lnTo>
                    <a:pt x="3237" y="2726"/>
                  </a:lnTo>
                  <a:lnTo>
                    <a:pt x="3273" y="2734"/>
                  </a:lnTo>
                  <a:lnTo>
                    <a:pt x="3307" y="2746"/>
                  </a:lnTo>
                  <a:lnTo>
                    <a:pt x="3339" y="2763"/>
                  </a:lnTo>
                  <a:lnTo>
                    <a:pt x="3367" y="2784"/>
                  </a:lnTo>
                  <a:lnTo>
                    <a:pt x="3393" y="2808"/>
                  </a:lnTo>
                  <a:lnTo>
                    <a:pt x="3414" y="2836"/>
                  </a:lnTo>
                  <a:lnTo>
                    <a:pt x="3432" y="2867"/>
                  </a:lnTo>
                  <a:lnTo>
                    <a:pt x="3446" y="2900"/>
                  </a:lnTo>
                  <a:lnTo>
                    <a:pt x="3453" y="2937"/>
                  </a:lnTo>
                  <a:lnTo>
                    <a:pt x="3456" y="2973"/>
                  </a:lnTo>
                  <a:lnTo>
                    <a:pt x="3456" y="3199"/>
                  </a:lnTo>
                  <a:lnTo>
                    <a:pt x="3453" y="3239"/>
                  </a:lnTo>
                  <a:lnTo>
                    <a:pt x="3443" y="3278"/>
                  </a:lnTo>
                  <a:lnTo>
                    <a:pt x="3428" y="3314"/>
                  </a:lnTo>
                  <a:lnTo>
                    <a:pt x="3408" y="3347"/>
                  </a:lnTo>
                  <a:lnTo>
                    <a:pt x="3383" y="3377"/>
                  </a:lnTo>
                  <a:lnTo>
                    <a:pt x="3353" y="3402"/>
                  </a:lnTo>
                  <a:lnTo>
                    <a:pt x="3320" y="3422"/>
                  </a:lnTo>
                  <a:lnTo>
                    <a:pt x="3284" y="3437"/>
                  </a:lnTo>
                  <a:lnTo>
                    <a:pt x="3245" y="3447"/>
                  </a:lnTo>
                  <a:lnTo>
                    <a:pt x="3206" y="3450"/>
                  </a:lnTo>
                  <a:lnTo>
                    <a:pt x="250" y="3450"/>
                  </a:lnTo>
                  <a:lnTo>
                    <a:pt x="211" y="3447"/>
                  </a:lnTo>
                  <a:lnTo>
                    <a:pt x="172" y="3437"/>
                  </a:lnTo>
                  <a:lnTo>
                    <a:pt x="136" y="3422"/>
                  </a:lnTo>
                  <a:lnTo>
                    <a:pt x="103" y="3402"/>
                  </a:lnTo>
                  <a:lnTo>
                    <a:pt x="73" y="3377"/>
                  </a:lnTo>
                  <a:lnTo>
                    <a:pt x="48" y="3347"/>
                  </a:lnTo>
                  <a:lnTo>
                    <a:pt x="28" y="3314"/>
                  </a:lnTo>
                  <a:lnTo>
                    <a:pt x="13" y="3278"/>
                  </a:lnTo>
                  <a:lnTo>
                    <a:pt x="3" y="3239"/>
                  </a:lnTo>
                  <a:lnTo>
                    <a:pt x="0" y="3199"/>
                  </a:lnTo>
                  <a:lnTo>
                    <a:pt x="0" y="2973"/>
                  </a:lnTo>
                  <a:lnTo>
                    <a:pt x="3" y="2937"/>
                  </a:lnTo>
                  <a:lnTo>
                    <a:pt x="10" y="2901"/>
                  </a:lnTo>
                  <a:lnTo>
                    <a:pt x="24" y="2868"/>
                  </a:lnTo>
                  <a:lnTo>
                    <a:pt x="41" y="2837"/>
                  </a:lnTo>
                  <a:lnTo>
                    <a:pt x="62" y="2809"/>
                  </a:lnTo>
                  <a:lnTo>
                    <a:pt x="87" y="2785"/>
                  </a:lnTo>
                  <a:lnTo>
                    <a:pt x="115" y="2764"/>
                  </a:lnTo>
                  <a:lnTo>
                    <a:pt x="147" y="2747"/>
                  </a:lnTo>
                  <a:lnTo>
                    <a:pt x="180" y="2735"/>
                  </a:lnTo>
                  <a:lnTo>
                    <a:pt x="216" y="2726"/>
                  </a:lnTo>
                  <a:lnTo>
                    <a:pt x="216" y="2539"/>
                  </a:lnTo>
                  <a:lnTo>
                    <a:pt x="180" y="2532"/>
                  </a:lnTo>
                  <a:lnTo>
                    <a:pt x="147" y="2519"/>
                  </a:lnTo>
                  <a:lnTo>
                    <a:pt x="115" y="2501"/>
                  </a:lnTo>
                  <a:lnTo>
                    <a:pt x="87" y="2480"/>
                  </a:lnTo>
                  <a:lnTo>
                    <a:pt x="62" y="2456"/>
                  </a:lnTo>
                  <a:lnTo>
                    <a:pt x="41" y="2428"/>
                  </a:lnTo>
                  <a:lnTo>
                    <a:pt x="24" y="2397"/>
                  </a:lnTo>
                  <a:lnTo>
                    <a:pt x="10" y="2364"/>
                  </a:lnTo>
                  <a:lnTo>
                    <a:pt x="3" y="2328"/>
                  </a:lnTo>
                  <a:lnTo>
                    <a:pt x="0" y="2292"/>
                  </a:lnTo>
                  <a:lnTo>
                    <a:pt x="0" y="2067"/>
                  </a:lnTo>
                  <a:lnTo>
                    <a:pt x="3" y="2029"/>
                  </a:lnTo>
                  <a:lnTo>
                    <a:pt x="10" y="1993"/>
                  </a:lnTo>
                  <a:lnTo>
                    <a:pt x="24" y="1961"/>
                  </a:lnTo>
                  <a:lnTo>
                    <a:pt x="41" y="1929"/>
                  </a:lnTo>
                  <a:lnTo>
                    <a:pt x="62" y="1902"/>
                  </a:lnTo>
                  <a:lnTo>
                    <a:pt x="87" y="1877"/>
                  </a:lnTo>
                  <a:lnTo>
                    <a:pt x="115" y="1856"/>
                  </a:lnTo>
                  <a:lnTo>
                    <a:pt x="147" y="1839"/>
                  </a:lnTo>
                  <a:lnTo>
                    <a:pt x="180" y="1827"/>
                  </a:lnTo>
                  <a:lnTo>
                    <a:pt x="216" y="1819"/>
                  </a:lnTo>
                  <a:lnTo>
                    <a:pt x="216" y="1631"/>
                  </a:lnTo>
                  <a:lnTo>
                    <a:pt x="180" y="1624"/>
                  </a:lnTo>
                  <a:lnTo>
                    <a:pt x="147" y="1611"/>
                  </a:lnTo>
                  <a:lnTo>
                    <a:pt x="115" y="1594"/>
                  </a:lnTo>
                  <a:lnTo>
                    <a:pt x="87" y="1573"/>
                  </a:lnTo>
                  <a:lnTo>
                    <a:pt x="62" y="1548"/>
                  </a:lnTo>
                  <a:lnTo>
                    <a:pt x="41" y="1521"/>
                  </a:lnTo>
                  <a:lnTo>
                    <a:pt x="24" y="1490"/>
                  </a:lnTo>
                  <a:lnTo>
                    <a:pt x="10" y="1456"/>
                  </a:lnTo>
                  <a:lnTo>
                    <a:pt x="3" y="1421"/>
                  </a:lnTo>
                  <a:lnTo>
                    <a:pt x="0" y="1384"/>
                  </a:lnTo>
                  <a:lnTo>
                    <a:pt x="0" y="1159"/>
                  </a:lnTo>
                  <a:lnTo>
                    <a:pt x="3" y="1122"/>
                  </a:lnTo>
                  <a:lnTo>
                    <a:pt x="10" y="1086"/>
                  </a:lnTo>
                  <a:lnTo>
                    <a:pt x="24" y="1053"/>
                  </a:lnTo>
                  <a:lnTo>
                    <a:pt x="41" y="1022"/>
                  </a:lnTo>
                  <a:lnTo>
                    <a:pt x="62" y="994"/>
                  </a:lnTo>
                  <a:lnTo>
                    <a:pt x="87" y="970"/>
                  </a:lnTo>
                  <a:lnTo>
                    <a:pt x="115" y="949"/>
                  </a:lnTo>
                  <a:lnTo>
                    <a:pt x="147" y="931"/>
                  </a:lnTo>
                  <a:lnTo>
                    <a:pt x="180" y="919"/>
                  </a:lnTo>
                  <a:lnTo>
                    <a:pt x="216" y="911"/>
                  </a:lnTo>
                  <a:lnTo>
                    <a:pt x="216" y="724"/>
                  </a:lnTo>
                  <a:lnTo>
                    <a:pt x="180" y="716"/>
                  </a:lnTo>
                  <a:lnTo>
                    <a:pt x="147" y="703"/>
                  </a:lnTo>
                  <a:lnTo>
                    <a:pt x="115" y="686"/>
                  </a:lnTo>
                  <a:lnTo>
                    <a:pt x="87" y="665"/>
                  </a:lnTo>
                  <a:lnTo>
                    <a:pt x="62" y="640"/>
                  </a:lnTo>
                  <a:lnTo>
                    <a:pt x="41" y="613"/>
                  </a:lnTo>
                  <a:lnTo>
                    <a:pt x="24" y="582"/>
                  </a:lnTo>
                  <a:lnTo>
                    <a:pt x="10" y="549"/>
                  </a:lnTo>
                  <a:lnTo>
                    <a:pt x="3" y="513"/>
                  </a:lnTo>
                  <a:lnTo>
                    <a:pt x="0" y="477"/>
                  </a:lnTo>
                  <a:lnTo>
                    <a:pt x="0" y="251"/>
                  </a:lnTo>
                  <a:lnTo>
                    <a:pt x="3" y="211"/>
                  </a:lnTo>
                  <a:lnTo>
                    <a:pt x="13" y="172"/>
                  </a:lnTo>
                  <a:lnTo>
                    <a:pt x="28" y="135"/>
                  </a:lnTo>
                  <a:lnTo>
                    <a:pt x="48" y="103"/>
                  </a:lnTo>
                  <a:lnTo>
                    <a:pt x="73" y="74"/>
                  </a:lnTo>
                  <a:lnTo>
                    <a:pt x="103" y="48"/>
                  </a:lnTo>
                  <a:lnTo>
                    <a:pt x="136" y="29"/>
                  </a:lnTo>
                  <a:lnTo>
                    <a:pt x="172" y="13"/>
                  </a:lnTo>
                  <a:lnTo>
                    <a:pt x="211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" name="Textfeld 107">
              <a:extLst>
                <a:ext uri="{FF2B5EF4-FFF2-40B4-BE49-F238E27FC236}">
                  <a16:creationId xmlns:a16="http://schemas.microsoft.com/office/drawing/2014/main" id="{3CB3DFC3-E18A-424B-90FE-19FC8C0D3799}"/>
                </a:ext>
              </a:extLst>
            </p:cNvPr>
            <p:cNvSpPr txBox="1"/>
            <p:nvPr/>
          </p:nvSpPr>
          <p:spPr>
            <a:xfrm>
              <a:off x="3411687" y="3776769"/>
              <a:ext cx="861446" cy="250033"/>
            </a:xfrm>
            <a:prstGeom prst="rect">
              <a:avLst/>
            </a:prstGeom>
            <a:noFill/>
          </p:spPr>
          <p:txBody>
            <a:bodyPr wrap="square" lIns="0" tIns="35995" rIns="0" bIns="35995" rtlCol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Persistent </a:t>
              </a:r>
            </a:p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Volumes</a:t>
              </a:r>
            </a:p>
          </p:txBody>
        </p:sp>
      </p:grp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DF7B63-3353-7440-933C-FFFEAC80DD65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3931449" y="4806338"/>
            <a:ext cx="230539" cy="823086"/>
          </a:xfrm>
          <a:prstGeom prst="bentConnector2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008B1ECA-7130-764C-ACCE-90EC3FCC7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3127" y="4511050"/>
            <a:ext cx="867088" cy="33638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D8F2A79-2BD9-0B45-99EA-49487A6DE69B}"/>
              </a:ext>
            </a:extLst>
          </p:cNvPr>
          <p:cNvSpPr txBox="1"/>
          <p:nvPr/>
        </p:nvSpPr>
        <p:spPr>
          <a:xfrm>
            <a:off x="5256014" y="43249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Pull ESP </a:t>
            </a:r>
          </a:p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Docker Images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D725F5-584D-1F49-AFE2-6879E3C87CA0}"/>
              </a:ext>
            </a:extLst>
          </p:cNvPr>
          <p:cNvGrpSpPr/>
          <p:nvPr/>
        </p:nvGrpSpPr>
        <p:grpSpPr>
          <a:xfrm>
            <a:off x="5210327" y="5112789"/>
            <a:ext cx="891591" cy="946336"/>
            <a:chOff x="4752067" y="4024293"/>
            <a:chExt cx="668693" cy="709752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7158C9E-20DD-2341-AEED-18621EDEB5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9970" y="4024293"/>
              <a:ext cx="361639" cy="401976"/>
            </a:xfrm>
            <a:custGeom>
              <a:avLst/>
              <a:gdLst>
                <a:gd name="T0" fmla="*/ 3290 w 4321"/>
                <a:gd name="T1" fmla="*/ 4039 h 4802"/>
                <a:gd name="T2" fmla="*/ 4185 w 4321"/>
                <a:gd name="T3" fmla="*/ 2485 h 4802"/>
                <a:gd name="T4" fmla="*/ 3290 w 4321"/>
                <a:gd name="T5" fmla="*/ 4039 h 4802"/>
                <a:gd name="T6" fmla="*/ 135 w 4321"/>
                <a:gd name="T7" fmla="*/ 2474 h 4802"/>
                <a:gd name="T8" fmla="*/ 1041 w 4321"/>
                <a:gd name="T9" fmla="*/ 2968 h 4802"/>
                <a:gd name="T10" fmla="*/ 135 w 4321"/>
                <a:gd name="T11" fmla="*/ 3548 h 4802"/>
                <a:gd name="T12" fmla="*/ 135 w 4321"/>
                <a:gd name="T13" fmla="*/ 2474 h 4802"/>
                <a:gd name="T14" fmla="*/ 2145 w 4321"/>
                <a:gd name="T15" fmla="*/ 145 h 4802"/>
                <a:gd name="T16" fmla="*/ 2156 w 4321"/>
                <a:gd name="T17" fmla="*/ 1016 h 4802"/>
                <a:gd name="T18" fmla="*/ 2145 w 4321"/>
                <a:gd name="T19" fmla="*/ 145 h 4802"/>
                <a:gd name="T20" fmla="*/ 3290 w 4321"/>
                <a:gd name="T21" fmla="*/ 1687 h 4802"/>
                <a:gd name="T22" fmla="*/ 4185 w 4321"/>
                <a:gd name="T23" fmla="*/ 1186 h 4802"/>
                <a:gd name="T24" fmla="*/ 3290 w 4321"/>
                <a:gd name="T25" fmla="*/ 2800 h 4802"/>
                <a:gd name="T26" fmla="*/ 3290 w 4321"/>
                <a:gd name="T27" fmla="*/ 1687 h 4802"/>
                <a:gd name="T28" fmla="*/ 2202 w 4321"/>
                <a:gd name="T29" fmla="*/ 3523 h 4802"/>
                <a:gd name="T30" fmla="*/ 3154 w 4321"/>
                <a:gd name="T31" fmla="*/ 4112 h 4802"/>
                <a:gd name="T32" fmla="*/ 2202 w 4321"/>
                <a:gd name="T33" fmla="*/ 3523 h 4802"/>
                <a:gd name="T34" fmla="*/ 2066 w 4321"/>
                <a:gd name="T35" fmla="*/ 3527 h 4802"/>
                <a:gd name="T36" fmla="*/ 2066 w 4321"/>
                <a:gd name="T37" fmla="*/ 4615 h 4802"/>
                <a:gd name="T38" fmla="*/ 1177 w 4321"/>
                <a:gd name="T39" fmla="*/ 3042 h 4802"/>
                <a:gd name="T40" fmla="*/ 2066 w 4321"/>
                <a:gd name="T41" fmla="*/ 3527 h 4802"/>
                <a:gd name="T42" fmla="*/ 2202 w 4321"/>
                <a:gd name="T43" fmla="*/ 2320 h 4802"/>
                <a:gd name="T44" fmla="*/ 3154 w 4321"/>
                <a:gd name="T45" fmla="*/ 1688 h 4802"/>
                <a:gd name="T46" fmla="*/ 2202 w 4321"/>
                <a:gd name="T47" fmla="*/ 2320 h 4802"/>
                <a:gd name="T48" fmla="*/ 2066 w 4321"/>
                <a:gd name="T49" fmla="*/ 2317 h 4802"/>
                <a:gd name="T50" fmla="*/ 2063 w 4321"/>
                <a:gd name="T51" fmla="*/ 2320 h 4802"/>
                <a:gd name="T52" fmla="*/ 1177 w 4321"/>
                <a:gd name="T53" fmla="*/ 2814 h 4802"/>
                <a:gd name="T54" fmla="*/ 2066 w 4321"/>
                <a:gd name="T55" fmla="*/ 1217 h 4802"/>
                <a:gd name="T56" fmla="*/ 2066 w 4321"/>
                <a:gd name="T57" fmla="*/ 2317 h 4802"/>
                <a:gd name="T58" fmla="*/ 2129 w 4321"/>
                <a:gd name="T59" fmla="*/ 3407 h 4802"/>
                <a:gd name="T60" fmla="*/ 2147 w 4321"/>
                <a:gd name="T61" fmla="*/ 2445 h 4802"/>
                <a:gd name="T62" fmla="*/ 2129 w 4321"/>
                <a:gd name="T63" fmla="*/ 3407 h 4802"/>
                <a:gd name="T64" fmla="*/ 4105 w 4321"/>
                <a:gd name="T65" fmla="*/ 1075 h 4802"/>
                <a:gd name="T66" fmla="*/ 3221 w 4321"/>
                <a:gd name="T67" fmla="*/ 1570 h 4802"/>
                <a:gd name="T68" fmla="*/ 3171 w 4321"/>
                <a:gd name="T69" fmla="*/ 632 h 4802"/>
                <a:gd name="T70" fmla="*/ 4105 w 4321"/>
                <a:gd name="T71" fmla="*/ 1075 h 4802"/>
                <a:gd name="T72" fmla="*/ 1130 w 4321"/>
                <a:gd name="T73" fmla="*/ 636 h 4802"/>
                <a:gd name="T74" fmla="*/ 1109 w 4321"/>
                <a:gd name="T75" fmla="*/ 1570 h 4802"/>
                <a:gd name="T76" fmla="*/ 1130 w 4321"/>
                <a:gd name="T77" fmla="*/ 636 h 4802"/>
                <a:gd name="T78" fmla="*/ 135 w 4321"/>
                <a:gd name="T79" fmla="*/ 1189 h 4802"/>
                <a:gd name="T80" fmla="*/ 1041 w 4321"/>
                <a:gd name="T81" fmla="*/ 1687 h 4802"/>
                <a:gd name="T82" fmla="*/ 135 w 4321"/>
                <a:gd name="T83" fmla="*/ 2319 h 4802"/>
                <a:gd name="T84" fmla="*/ 135 w 4321"/>
                <a:gd name="T85" fmla="*/ 1189 h 4802"/>
                <a:gd name="T86" fmla="*/ 4320 w 4321"/>
                <a:gd name="T87" fmla="*/ 1066 h 4802"/>
                <a:gd name="T88" fmla="*/ 4313 w 4321"/>
                <a:gd name="T89" fmla="*/ 1041 h 4802"/>
                <a:gd name="T90" fmla="*/ 4311 w 4321"/>
                <a:gd name="T91" fmla="*/ 1036 h 4802"/>
                <a:gd name="T92" fmla="*/ 4290 w 4321"/>
                <a:gd name="T93" fmla="*/ 1014 h 4802"/>
                <a:gd name="T94" fmla="*/ 2174 w 4321"/>
                <a:gd name="T95" fmla="*/ 8 h 4802"/>
                <a:gd name="T96" fmla="*/ 38 w 4321"/>
                <a:gd name="T97" fmla="*/ 1012 h 4802"/>
                <a:gd name="T98" fmla="*/ 24 w 4321"/>
                <a:gd name="T99" fmla="*/ 1022 h 4802"/>
                <a:gd name="T100" fmla="*/ 8 w 4321"/>
                <a:gd name="T101" fmla="*/ 1041 h 4802"/>
                <a:gd name="T102" fmla="*/ 1 w 4321"/>
                <a:gd name="T103" fmla="*/ 1063 h 4802"/>
                <a:gd name="T104" fmla="*/ 0 w 4321"/>
                <a:gd name="T105" fmla="*/ 1074 h 4802"/>
                <a:gd name="T106" fmla="*/ 35 w 4321"/>
                <a:gd name="T107" fmla="*/ 3648 h 4802"/>
                <a:gd name="T108" fmla="*/ 2121 w 4321"/>
                <a:gd name="T109" fmla="*/ 4799 h 4802"/>
                <a:gd name="T110" fmla="*/ 2134 w 4321"/>
                <a:gd name="T111" fmla="*/ 4802 h 4802"/>
                <a:gd name="T112" fmla="*/ 2139 w 4321"/>
                <a:gd name="T113" fmla="*/ 4802 h 4802"/>
                <a:gd name="T114" fmla="*/ 4285 w 4321"/>
                <a:gd name="T115" fmla="*/ 3659 h 4802"/>
                <a:gd name="T116" fmla="*/ 4321 w 4321"/>
                <a:gd name="T117" fmla="*/ 107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21" h="4802">
                  <a:moveTo>
                    <a:pt x="3290" y="4039"/>
                  </a:moveTo>
                  <a:lnTo>
                    <a:pt x="3290" y="4039"/>
                  </a:lnTo>
                  <a:lnTo>
                    <a:pt x="3290" y="2953"/>
                  </a:lnTo>
                  <a:lnTo>
                    <a:pt x="4185" y="2485"/>
                  </a:lnTo>
                  <a:lnTo>
                    <a:pt x="4185" y="3558"/>
                  </a:lnTo>
                  <a:lnTo>
                    <a:pt x="3290" y="4039"/>
                  </a:lnTo>
                  <a:lnTo>
                    <a:pt x="3290" y="4039"/>
                  </a:lnTo>
                  <a:close/>
                  <a:moveTo>
                    <a:pt x="135" y="2474"/>
                  </a:moveTo>
                  <a:lnTo>
                    <a:pt x="135" y="2474"/>
                  </a:lnTo>
                  <a:lnTo>
                    <a:pt x="1041" y="2968"/>
                  </a:lnTo>
                  <a:lnTo>
                    <a:pt x="1041" y="4049"/>
                  </a:lnTo>
                  <a:lnTo>
                    <a:pt x="135" y="3548"/>
                  </a:lnTo>
                  <a:lnTo>
                    <a:pt x="135" y="2474"/>
                  </a:lnTo>
                  <a:lnTo>
                    <a:pt x="135" y="2474"/>
                  </a:lnTo>
                  <a:close/>
                  <a:moveTo>
                    <a:pt x="2145" y="145"/>
                  </a:moveTo>
                  <a:lnTo>
                    <a:pt x="2145" y="145"/>
                  </a:lnTo>
                  <a:lnTo>
                    <a:pt x="3018" y="559"/>
                  </a:lnTo>
                  <a:lnTo>
                    <a:pt x="2156" y="1016"/>
                  </a:lnTo>
                  <a:lnTo>
                    <a:pt x="1283" y="562"/>
                  </a:lnTo>
                  <a:lnTo>
                    <a:pt x="2145" y="145"/>
                  </a:lnTo>
                  <a:lnTo>
                    <a:pt x="2145" y="145"/>
                  </a:lnTo>
                  <a:close/>
                  <a:moveTo>
                    <a:pt x="3290" y="1687"/>
                  </a:moveTo>
                  <a:lnTo>
                    <a:pt x="3290" y="1687"/>
                  </a:lnTo>
                  <a:lnTo>
                    <a:pt x="4185" y="1186"/>
                  </a:lnTo>
                  <a:lnTo>
                    <a:pt x="4185" y="2332"/>
                  </a:lnTo>
                  <a:lnTo>
                    <a:pt x="3290" y="2800"/>
                  </a:lnTo>
                  <a:lnTo>
                    <a:pt x="3290" y="1687"/>
                  </a:lnTo>
                  <a:lnTo>
                    <a:pt x="3290" y="1687"/>
                  </a:lnTo>
                  <a:close/>
                  <a:moveTo>
                    <a:pt x="2202" y="3523"/>
                  </a:moveTo>
                  <a:lnTo>
                    <a:pt x="2202" y="3523"/>
                  </a:lnTo>
                  <a:lnTo>
                    <a:pt x="3154" y="3024"/>
                  </a:lnTo>
                  <a:lnTo>
                    <a:pt x="3154" y="4112"/>
                  </a:lnTo>
                  <a:lnTo>
                    <a:pt x="2202" y="4623"/>
                  </a:lnTo>
                  <a:lnTo>
                    <a:pt x="2202" y="3523"/>
                  </a:lnTo>
                  <a:lnTo>
                    <a:pt x="2202" y="3523"/>
                  </a:lnTo>
                  <a:close/>
                  <a:moveTo>
                    <a:pt x="2066" y="3527"/>
                  </a:moveTo>
                  <a:lnTo>
                    <a:pt x="2066" y="3527"/>
                  </a:lnTo>
                  <a:lnTo>
                    <a:pt x="2066" y="4615"/>
                  </a:lnTo>
                  <a:lnTo>
                    <a:pt x="1177" y="4124"/>
                  </a:lnTo>
                  <a:lnTo>
                    <a:pt x="1177" y="3042"/>
                  </a:lnTo>
                  <a:lnTo>
                    <a:pt x="2066" y="3527"/>
                  </a:lnTo>
                  <a:lnTo>
                    <a:pt x="2066" y="3527"/>
                  </a:lnTo>
                  <a:close/>
                  <a:moveTo>
                    <a:pt x="2202" y="2320"/>
                  </a:moveTo>
                  <a:lnTo>
                    <a:pt x="2202" y="2320"/>
                  </a:lnTo>
                  <a:lnTo>
                    <a:pt x="2202" y="1193"/>
                  </a:lnTo>
                  <a:lnTo>
                    <a:pt x="3154" y="1688"/>
                  </a:lnTo>
                  <a:lnTo>
                    <a:pt x="3154" y="2851"/>
                  </a:lnTo>
                  <a:lnTo>
                    <a:pt x="2202" y="2320"/>
                  </a:lnTo>
                  <a:lnTo>
                    <a:pt x="2202" y="2320"/>
                  </a:lnTo>
                  <a:close/>
                  <a:moveTo>
                    <a:pt x="2066" y="2317"/>
                  </a:moveTo>
                  <a:lnTo>
                    <a:pt x="2066" y="2317"/>
                  </a:lnTo>
                  <a:cubicBezTo>
                    <a:pt x="2065" y="2318"/>
                    <a:pt x="2064" y="2319"/>
                    <a:pt x="2063" y="2320"/>
                  </a:cubicBezTo>
                  <a:cubicBezTo>
                    <a:pt x="2060" y="2326"/>
                    <a:pt x="2059" y="2333"/>
                    <a:pt x="2057" y="2339"/>
                  </a:cubicBezTo>
                  <a:lnTo>
                    <a:pt x="1177" y="2814"/>
                  </a:lnTo>
                  <a:lnTo>
                    <a:pt x="1177" y="1688"/>
                  </a:lnTo>
                  <a:lnTo>
                    <a:pt x="2066" y="1217"/>
                  </a:lnTo>
                  <a:lnTo>
                    <a:pt x="2066" y="2317"/>
                  </a:lnTo>
                  <a:lnTo>
                    <a:pt x="2066" y="2317"/>
                  </a:lnTo>
                  <a:close/>
                  <a:moveTo>
                    <a:pt x="2129" y="3407"/>
                  </a:moveTo>
                  <a:lnTo>
                    <a:pt x="2129" y="3407"/>
                  </a:lnTo>
                  <a:lnTo>
                    <a:pt x="1251" y="2928"/>
                  </a:lnTo>
                  <a:lnTo>
                    <a:pt x="2147" y="2445"/>
                  </a:lnTo>
                  <a:lnTo>
                    <a:pt x="3029" y="2937"/>
                  </a:lnTo>
                  <a:lnTo>
                    <a:pt x="2129" y="3407"/>
                  </a:lnTo>
                  <a:lnTo>
                    <a:pt x="2129" y="3407"/>
                  </a:lnTo>
                  <a:close/>
                  <a:moveTo>
                    <a:pt x="4105" y="1075"/>
                  </a:moveTo>
                  <a:lnTo>
                    <a:pt x="4105" y="1075"/>
                  </a:lnTo>
                  <a:lnTo>
                    <a:pt x="3221" y="1570"/>
                  </a:lnTo>
                  <a:lnTo>
                    <a:pt x="2302" y="1092"/>
                  </a:lnTo>
                  <a:lnTo>
                    <a:pt x="3171" y="632"/>
                  </a:lnTo>
                  <a:lnTo>
                    <a:pt x="4105" y="1075"/>
                  </a:lnTo>
                  <a:lnTo>
                    <a:pt x="4105" y="1075"/>
                  </a:lnTo>
                  <a:close/>
                  <a:moveTo>
                    <a:pt x="1130" y="636"/>
                  </a:moveTo>
                  <a:lnTo>
                    <a:pt x="1130" y="636"/>
                  </a:lnTo>
                  <a:lnTo>
                    <a:pt x="2010" y="1093"/>
                  </a:lnTo>
                  <a:lnTo>
                    <a:pt x="1109" y="1570"/>
                  </a:lnTo>
                  <a:lnTo>
                    <a:pt x="215" y="1078"/>
                  </a:lnTo>
                  <a:lnTo>
                    <a:pt x="1130" y="636"/>
                  </a:lnTo>
                  <a:lnTo>
                    <a:pt x="1130" y="636"/>
                  </a:lnTo>
                  <a:close/>
                  <a:moveTo>
                    <a:pt x="135" y="1189"/>
                  </a:moveTo>
                  <a:lnTo>
                    <a:pt x="135" y="1189"/>
                  </a:lnTo>
                  <a:lnTo>
                    <a:pt x="1041" y="1687"/>
                  </a:lnTo>
                  <a:lnTo>
                    <a:pt x="1041" y="2813"/>
                  </a:lnTo>
                  <a:lnTo>
                    <a:pt x="135" y="2319"/>
                  </a:lnTo>
                  <a:lnTo>
                    <a:pt x="135" y="1189"/>
                  </a:lnTo>
                  <a:lnTo>
                    <a:pt x="135" y="1189"/>
                  </a:lnTo>
                  <a:close/>
                  <a:moveTo>
                    <a:pt x="4320" y="1066"/>
                  </a:moveTo>
                  <a:lnTo>
                    <a:pt x="4320" y="1066"/>
                  </a:lnTo>
                  <a:cubicBezTo>
                    <a:pt x="4320" y="1063"/>
                    <a:pt x="4319" y="1061"/>
                    <a:pt x="4319" y="1058"/>
                  </a:cubicBezTo>
                  <a:cubicBezTo>
                    <a:pt x="4318" y="1052"/>
                    <a:pt x="4316" y="1046"/>
                    <a:pt x="4313" y="1041"/>
                  </a:cubicBezTo>
                  <a:cubicBezTo>
                    <a:pt x="4313" y="1039"/>
                    <a:pt x="4313" y="1038"/>
                    <a:pt x="4312" y="1037"/>
                  </a:cubicBezTo>
                  <a:cubicBezTo>
                    <a:pt x="4312" y="1036"/>
                    <a:pt x="4311" y="1036"/>
                    <a:pt x="4311" y="1036"/>
                  </a:cubicBezTo>
                  <a:cubicBezTo>
                    <a:pt x="4307" y="1029"/>
                    <a:pt x="4302" y="1023"/>
                    <a:pt x="4296" y="1018"/>
                  </a:cubicBezTo>
                  <a:cubicBezTo>
                    <a:pt x="4294" y="1016"/>
                    <a:pt x="4292" y="1016"/>
                    <a:pt x="4290" y="1014"/>
                  </a:cubicBezTo>
                  <a:cubicBezTo>
                    <a:pt x="4288" y="1012"/>
                    <a:pt x="4285" y="1010"/>
                    <a:pt x="4282" y="1009"/>
                  </a:cubicBezTo>
                  <a:lnTo>
                    <a:pt x="2174" y="8"/>
                  </a:lnTo>
                  <a:cubicBezTo>
                    <a:pt x="2156" y="0"/>
                    <a:pt x="2134" y="0"/>
                    <a:pt x="2116" y="8"/>
                  </a:cubicBezTo>
                  <a:lnTo>
                    <a:pt x="38" y="1012"/>
                  </a:lnTo>
                  <a:cubicBezTo>
                    <a:pt x="35" y="1014"/>
                    <a:pt x="32" y="1016"/>
                    <a:pt x="29" y="1018"/>
                  </a:cubicBezTo>
                  <a:cubicBezTo>
                    <a:pt x="28" y="1019"/>
                    <a:pt x="26" y="1020"/>
                    <a:pt x="24" y="1022"/>
                  </a:cubicBezTo>
                  <a:cubicBezTo>
                    <a:pt x="18" y="1027"/>
                    <a:pt x="13" y="1033"/>
                    <a:pt x="9" y="1040"/>
                  </a:cubicBezTo>
                  <a:cubicBezTo>
                    <a:pt x="9" y="1040"/>
                    <a:pt x="8" y="1040"/>
                    <a:pt x="8" y="1041"/>
                  </a:cubicBezTo>
                  <a:cubicBezTo>
                    <a:pt x="7" y="1042"/>
                    <a:pt x="7" y="1043"/>
                    <a:pt x="7" y="1044"/>
                  </a:cubicBezTo>
                  <a:cubicBezTo>
                    <a:pt x="4" y="1050"/>
                    <a:pt x="2" y="1056"/>
                    <a:pt x="1" y="1063"/>
                  </a:cubicBezTo>
                  <a:cubicBezTo>
                    <a:pt x="1" y="1065"/>
                    <a:pt x="0" y="1067"/>
                    <a:pt x="0" y="1069"/>
                  </a:cubicBezTo>
                  <a:cubicBezTo>
                    <a:pt x="0" y="1071"/>
                    <a:pt x="0" y="1072"/>
                    <a:pt x="0" y="1074"/>
                  </a:cubicBezTo>
                  <a:lnTo>
                    <a:pt x="0" y="3588"/>
                  </a:lnTo>
                  <a:cubicBezTo>
                    <a:pt x="0" y="3613"/>
                    <a:pt x="13" y="3636"/>
                    <a:pt x="35" y="3648"/>
                  </a:cubicBezTo>
                  <a:lnTo>
                    <a:pt x="2087" y="4782"/>
                  </a:lnTo>
                  <a:cubicBezTo>
                    <a:pt x="2096" y="4791"/>
                    <a:pt x="2108" y="4796"/>
                    <a:pt x="2121" y="4799"/>
                  </a:cubicBezTo>
                  <a:cubicBezTo>
                    <a:pt x="2123" y="4799"/>
                    <a:pt x="2124" y="4799"/>
                    <a:pt x="2125" y="4800"/>
                  </a:cubicBezTo>
                  <a:cubicBezTo>
                    <a:pt x="2128" y="4800"/>
                    <a:pt x="2131" y="4802"/>
                    <a:pt x="2134" y="4802"/>
                  </a:cubicBezTo>
                  <a:cubicBezTo>
                    <a:pt x="2135" y="4802"/>
                    <a:pt x="2135" y="4801"/>
                    <a:pt x="2136" y="4801"/>
                  </a:cubicBezTo>
                  <a:cubicBezTo>
                    <a:pt x="2137" y="4801"/>
                    <a:pt x="2138" y="4802"/>
                    <a:pt x="2139" y="4802"/>
                  </a:cubicBezTo>
                  <a:cubicBezTo>
                    <a:pt x="2150" y="4802"/>
                    <a:pt x="2161" y="4799"/>
                    <a:pt x="2171" y="4793"/>
                  </a:cubicBezTo>
                  <a:lnTo>
                    <a:pt x="4285" y="3659"/>
                  </a:lnTo>
                  <a:cubicBezTo>
                    <a:pt x="4307" y="3647"/>
                    <a:pt x="4321" y="3624"/>
                    <a:pt x="4321" y="3599"/>
                  </a:cubicBezTo>
                  <a:lnTo>
                    <a:pt x="4321" y="1070"/>
                  </a:lnTo>
                  <a:cubicBezTo>
                    <a:pt x="4321" y="1068"/>
                    <a:pt x="4320" y="1067"/>
                    <a:pt x="4320" y="10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C01EEA-1CB5-654B-898B-F97F3AD1957A}"/>
                </a:ext>
              </a:extLst>
            </p:cNvPr>
            <p:cNvSpPr txBox="1"/>
            <p:nvPr/>
          </p:nvSpPr>
          <p:spPr>
            <a:xfrm>
              <a:off x="4752067" y="4387796"/>
              <a:ext cx="66869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 </a:t>
              </a:r>
            </a:p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</a:p>
          </p:txBody>
        </p:sp>
      </p:grp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42A3EA60-D19F-E24E-90E3-EB756BBAC2A8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6255489" y="4509473"/>
            <a:ext cx="776204" cy="28005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 ESP in K8s – Scalability with Kafka and DB</a:t>
            </a:r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7750" y="2959794"/>
            <a:ext cx="1235781" cy="1376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00641825-A824-7D44-AF57-7271E16910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2610" y="4488564"/>
            <a:ext cx="1088568" cy="190396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1548392" y="3583162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Pub connectors</a:t>
            </a:r>
          </a:p>
        </p:txBody>
      </p:sp>
      <p:cxnSp>
        <p:nvCxnSpPr>
          <p:cNvPr id="280" name="Elbow Connector 14">
            <a:extLst>
              <a:ext uri="{FF2B5EF4-FFF2-40B4-BE49-F238E27FC236}">
                <a16:creationId xmlns:a16="http://schemas.microsoft.com/office/drawing/2014/main" id="{2989C16C-B39C-FE4A-8FEF-B8B0794C41CE}"/>
              </a:ext>
            </a:extLst>
          </p:cNvPr>
          <p:cNvCxnSpPr>
            <a:cxnSpLocks/>
            <a:endCxn id="288" idx="0"/>
          </p:cNvCxnSpPr>
          <p:nvPr/>
        </p:nvCxnSpPr>
        <p:spPr>
          <a:xfrm rot="5400000">
            <a:off x="2352470" y="4087879"/>
            <a:ext cx="554846" cy="458040"/>
          </a:xfrm>
          <a:prstGeom prst="bentConnector3">
            <a:avLst/>
          </a:prstGeom>
          <a:ln w="190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05C54CD-EE66-154F-A5E0-477DFDC00587}"/>
              </a:ext>
            </a:extLst>
          </p:cNvPr>
          <p:cNvGrpSpPr/>
          <p:nvPr/>
        </p:nvGrpSpPr>
        <p:grpSpPr>
          <a:xfrm>
            <a:off x="1842987" y="4438566"/>
            <a:ext cx="1103110" cy="3224188"/>
            <a:chOff x="3171771" y="4438566"/>
            <a:chExt cx="1103110" cy="3224188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1B8E6462-C165-EA45-AA15-E65B9894B4E9}"/>
                </a:ext>
              </a:extLst>
            </p:cNvPr>
            <p:cNvGrpSpPr/>
            <p:nvPr/>
          </p:nvGrpSpPr>
          <p:grpSpPr>
            <a:xfrm>
              <a:off x="3171771" y="4438566"/>
              <a:ext cx="1103110" cy="3224188"/>
              <a:chOff x="3002696" y="3030007"/>
              <a:chExt cx="827333" cy="2418142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F1006ADD-E7F7-E54E-AA68-2971C4524F16}"/>
                  </a:ext>
                </a:extLst>
              </p:cNvPr>
              <p:cNvGrpSpPr/>
              <p:nvPr/>
            </p:nvGrpSpPr>
            <p:grpSpPr>
              <a:xfrm>
                <a:off x="3002696" y="3146824"/>
                <a:ext cx="797172" cy="2301325"/>
                <a:chOff x="3512448" y="3682690"/>
                <a:chExt cx="797172" cy="2301325"/>
              </a:xfrm>
            </p:grpSpPr>
            <p:pic>
              <p:nvPicPr>
                <p:cNvPr id="286" name="Picture 285" descr="Logo, icon&#10;&#10;Description automatically generated">
                  <a:extLst>
                    <a:ext uri="{FF2B5EF4-FFF2-40B4-BE49-F238E27FC236}">
                      <a16:creationId xmlns:a16="http://schemas.microsoft.com/office/drawing/2014/main" id="{B858A6F4-2275-134B-994A-A574F2795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9160" y="3959370"/>
                  <a:ext cx="326880" cy="275938"/>
                </a:xfrm>
                <a:prstGeom prst="rect">
                  <a:avLst/>
                </a:prstGeom>
              </p:spPr>
            </p:pic>
            <p:pic>
              <p:nvPicPr>
                <p:cNvPr id="287" name="Picture 286" descr="Logo, company name&#10;&#10;Description automatically generated">
                  <a:extLst>
                    <a:ext uri="{FF2B5EF4-FFF2-40B4-BE49-F238E27FC236}">
                      <a16:creationId xmlns:a16="http://schemas.microsoft.com/office/drawing/2014/main" id="{58701F7C-A75A-DA47-853E-A6003B8334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951" t="13426" r="2951" b="21748"/>
                <a:stretch/>
              </p:blipFill>
              <p:spPr>
                <a:xfrm>
                  <a:off x="3512448" y="5795015"/>
                  <a:ext cx="728895" cy="189000"/>
                </a:xfrm>
                <a:prstGeom prst="rect">
                  <a:avLst/>
                </a:prstGeom>
              </p:spPr>
            </p:pic>
            <p:sp>
              <p:nvSpPr>
                <p:cNvPr id="288" name="Rectangle: Rounded Corners 50">
                  <a:extLst>
                    <a:ext uri="{FF2B5EF4-FFF2-40B4-BE49-F238E27FC236}">
                      <a16:creationId xmlns:a16="http://schemas.microsoft.com/office/drawing/2014/main" id="{1B9803F7-46BE-D84A-B573-735D24EDB39F}"/>
                    </a:ext>
                  </a:extLst>
                </p:cNvPr>
                <p:cNvSpPr/>
                <p:nvPr/>
              </p:nvSpPr>
              <p:spPr>
                <a:xfrm>
                  <a:off x="3552106" y="3682690"/>
                  <a:ext cx="757514" cy="752354"/>
                </a:xfrm>
                <a:prstGeom prst="roundRect">
                  <a:avLst>
                    <a:gd name="adj" fmla="val 4306"/>
                  </a:avLst>
                </a:pr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E147EB6-808F-0E4E-817E-E7ABDF910503}"/>
                    </a:ext>
                  </a:extLst>
                </p:cNvPr>
                <p:cNvSpPr txBox="1"/>
                <p:nvPr/>
              </p:nvSpPr>
              <p:spPr>
                <a:xfrm>
                  <a:off x="3561050" y="4436800"/>
                  <a:ext cx="739625" cy="484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Persistent </a:t>
                  </a:r>
                </a:p>
                <a:p>
                  <a:pPr algn="ctr"/>
                  <a:r>
                    <a:rPr lang="en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low latency </a:t>
                  </a:r>
                </a:p>
                <a:p>
                  <a:pPr algn="ctr"/>
                  <a:r>
                    <a:rPr lang="en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stores</a:t>
                  </a:r>
                </a:p>
              </p:txBody>
            </p:sp>
          </p:grp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784865DB-D05F-A246-B535-A3C06BE2F483}"/>
                  </a:ext>
                </a:extLst>
              </p:cNvPr>
              <p:cNvSpPr txBox="1"/>
              <p:nvPr/>
            </p:nvSpPr>
            <p:spPr>
              <a:xfrm>
                <a:off x="3482338" y="3516423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rgbClr val="00B050"/>
                    </a:solidFill>
                    <a:latin typeface="+mj-lt"/>
                  </a:rPr>
                  <a:t>…</a:t>
                </a:r>
              </a:p>
            </p:txBody>
          </p:sp>
          <p:pic>
            <p:nvPicPr>
              <p:cNvPr id="284" name="Picture 283" descr="A sign on a pole&#10;&#10;Description automatically generated">
                <a:extLst>
                  <a:ext uri="{FF2B5EF4-FFF2-40B4-BE49-F238E27FC236}">
                    <a16:creationId xmlns:a16="http://schemas.microsoft.com/office/drawing/2014/main" id="{E092C4A3-D291-0041-A887-34B67351D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7"/>
                  </a:ext>
                </a:extLst>
              </a:blip>
              <a:stretch>
                <a:fillRect/>
              </a:stretch>
            </p:blipFill>
            <p:spPr>
              <a:xfrm>
                <a:off x="3080089" y="3030007"/>
                <a:ext cx="191406" cy="197640"/>
              </a:xfrm>
              <a:prstGeom prst="rect">
                <a:avLst/>
              </a:prstGeom>
            </p:spPr>
          </p:pic>
        </p:grp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EAF384EF-A37D-7749-B3DB-26A3C0A21E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7" t="34071" r="3782" b="34431"/>
            <a:stretch/>
          </p:blipFill>
          <p:spPr>
            <a:xfrm>
              <a:off x="3256631" y="4713710"/>
              <a:ext cx="912945" cy="25106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C2E6F-CFF6-7E4F-A287-2C4A2A116862}"/>
              </a:ext>
            </a:extLst>
          </p:cNvPr>
          <p:cNvGrpSpPr/>
          <p:nvPr/>
        </p:nvGrpSpPr>
        <p:grpSpPr>
          <a:xfrm>
            <a:off x="6258822" y="5037601"/>
            <a:ext cx="1049589" cy="802363"/>
            <a:chOff x="7587606" y="5037601"/>
            <a:chExt cx="1049589" cy="80236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E6A2BE-BDFA-754A-A306-CAD6FEBBFA75}"/>
                </a:ext>
              </a:extLst>
            </p:cNvPr>
            <p:cNvGrpSpPr/>
            <p:nvPr/>
          </p:nvGrpSpPr>
          <p:grpSpPr>
            <a:xfrm>
              <a:off x="7587606" y="5037601"/>
              <a:ext cx="1049589" cy="535968"/>
              <a:chOff x="5791136" y="3811376"/>
              <a:chExt cx="787192" cy="401976"/>
            </a:xfrm>
          </p:grpSpPr>
          <p:sp>
            <p:nvSpPr>
              <p:cNvPr id="129" name="Rectangle: Rounded Corners 50">
                <a:extLst>
                  <a:ext uri="{FF2B5EF4-FFF2-40B4-BE49-F238E27FC236}">
                    <a16:creationId xmlns:a16="http://schemas.microsoft.com/office/drawing/2014/main" id="{E167D14C-E1E0-4B46-9F92-D2DEF307CDBA}"/>
                  </a:ext>
                </a:extLst>
              </p:cNvPr>
              <p:cNvSpPr/>
              <p:nvPr/>
            </p:nvSpPr>
            <p:spPr>
              <a:xfrm>
                <a:off x="5791136" y="3811376"/>
                <a:ext cx="787192" cy="401976"/>
              </a:xfrm>
              <a:prstGeom prst="roundRect">
                <a:avLst>
                  <a:gd name="adj" fmla="val 4306"/>
                </a:avLst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333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DC239504-035B-C941-A991-6DD34A156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3"/>
                  </a:ext>
                </a:extLst>
              </a:blip>
              <a:stretch>
                <a:fillRect/>
              </a:stretch>
            </p:blipFill>
            <p:spPr>
              <a:xfrm>
                <a:off x="6221361" y="3874045"/>
                <a:ext cx="258238" cy="263403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9319BECD-0861-7D4F-9301-9D8F2CFD3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8029" y="3879211"/>
                <a:ext cx="218305" cy="218305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808977-E703-4948-9CE7-073235FD4CCA}"/>
                </a:ext>
              </a:extLst>
            </p:cNvPr>
            <p:cNvSpPr txBox="1"/>
            <p:nvPr/>
          </p:nvSpPr>
          <p:spPr>
            <a:xfrm>
              <a:off x="7667704" y="5562965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6935945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640BA836-3C99-D746-B4FC-093BAA5BA220}"/>
              </a:ext>
            </a:extLst>
          </p:cNvPr>
          <p:cNvSpPr txBox="1"/>
          <p:nvPr/>
        </p:nvSpPr>
        <p:spPr>
          <a:xfrm>
            <a:off x="6662758" y="1077123"/>
            <a:ext cx="156966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067" b="1" dirty="0">
                <a:solidFill>
                  <a:schemeClr val="accent2">
                    <a:lumMod val="50000"/>
                  </a:schemeClr>
                </a:solidFill>
              </a:rPr>
              <a:t>Namespace: TENANT_ID</a:t>
            </a:r>
            <a:endParaRPr lang="en-US" sz="1067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BF892-6DAE-374D-B033-6BD7FAC0D91C}"/>
              </a:ext>
            </a:extLst>
          </p:cNvPr>
          <p:cNvGrpSpPr/>
          <p:nvPr/>
        </p:nvGrpSpPr>
        <p:grpSpPr>
          <a:xfrm>
            <a:off x="128142" y="2136918"/>
            <a:ext cx="1021012" cy="1999577"/>
            <a:chOff x="1456926" y="2136918"/>
            <a:chExt cx="1021012" cy="1999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1456926" y="2146387"/>
              <a:ext cx="1021012" cy="19901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1492970" y="2136918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25FBD29-E700-0142-BC23-0283AA192482}"/>
                </a:ext>
              </a:extLst>
            </p:cNvPr>
            <p:cNvGrpSpPr/>
            <p:nvPr/>
          </p:nvGrpSpPr>
          <p:grpSpPr>
            <a:xfrm>
              <a:off x="1533236" y="2391837"/>
              <a:ext cx="850180" cy="1674173"/>
              <a:chOff x="934203" y="1475822"/>
              <a:chExt cx="637634" cy="1255630"/>
            </a:xfrm>
          </p:grpSpPr>
          <p:pic>
            <p:nvPicPr>
              <p:cNvPr id="168" name="Picture 4">
                <a:extLst>
                  <a:ext uri="{FF2B5EF4-FFF2-40B4-BE49-F238E27FC236}">
                    <a16:creationId xmlns:a16="http://schemas.microsoft.com/office/drawing/2014/main" id="{4633ABE5-5945-F64A-90B2-E376073D0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337" b="28114"/>
              <a:stretch/>
            </p:blipFill>
            <p:spPr bwMode="auto">
              <a:xfrm>
                <a:off x="1028032" y="1536769"/>
                <a:ext cx="454295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9" name="Rectangle: Rounded Corners 50">
                <a:extLst>
                  <a:ext uri="{FF2B5EF4-FFF2-40B4-BE49-F238E27FC236}">
                    <a16:creationId xmlns:a16="http://schemas.microsoft.com/office/drawing/2014/main" id="{4F25C263-170C-EC46-A185-A95D248B3327}"/>
                  </a:ext>
                </a:extLst>
              </p:cNvPr>
              <p:cNvSpPr/>
              <p:nvPr/>
            </p:nvSpPr>
            <p:spPr>
              <a:xfrm>
                <a:off x="934203" y="1475822"/>
                <a:ext cx="637634" cy="1239493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6878E7F-0AF8-3F43-8FD1-CEFCF9001B5B}"/>
                  </a:ext>
                </a:extLst>
              </p:cNvPr>
              <p:cNvSpPr txBox="1"/>
              <p:nvPr/>
            </p:nvSpPr>
            <p:spPr>
              <a:xfrm>
                <a:off x="958105" y="2554528"/>
                <a:ext cx="558085" cy="176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accent3"/>
                    </a:solidFill>
                  </a:rPr>
                  <a:t>Kafka Topic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5CBB85-3341-F440-BF69-ECC162AB32A5}"/>
                </a:ext>
              </a:extLst>
            </p:cNvPr>
            <p:cNvSpPr/>
            <p:nvPr/>
          </p:nvSpPr>
          <p:spPr>
            <a:xfrm>
              <a:off x="1660806" y="2884194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BDAFFA2-BBE5-D648-B551-209CF6211433}"/>
                </a:ext>
              </a:extLst>
            </p:cNvPr>
            <p:cNvSpPr/>
            <p:nvPr/>
          </p:nvSpPr>
          <p:spPr>
            <a:xfrm>
              <a:off x="1660806" y="3634729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2134459-50A2-814A-917D-21DFA3A8DDBF}"/>
                </a:ext>
              </a:extLst>
            </p:cNvPr>
            <p:cNvSpPr/>
            <p:nvPr/>
          </p:nvSpPr>
          <p:spPr>
            <a:xfrm>
              <a:off x="1660806" y="3496059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0F262FD-640F-434C-AEF3-05B9F7268D2A}"/>
                </a:ext>
              </a:extLst>
            </p:cNvPr>
            <p:cNvSpPr/>
            <p:nvPr/>
          </p:nvSpPr>
          <p:spPr>
            <a:xfrm>
              <a:off x="1660806" y="3340218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8B2EE612-50D7-6D43-8975-20B46912DC4C}"/>
                </a:ext>
              </a:extLst>
            </p:cNvPr>
            <p:cNvSpPr/>
            <p:nvPr/>
          </p:nvSpPr>
          <p:spPr>
            <a:xfrm>
              <a:off x="1660806" y="3190894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A0BB984-8214-AE40-9AD7-9A0637239AB4}"/>
                </a:ext>
              </a:extLst>
            </p:cNvPr>
            <p:cNvSpPr/>
            <p:nvPr/>
          </p:nvSpPr>
          <p:spPr>
            <a:xfrm>
              <a:off x="1660806" y="3039801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4F4B84A-8415-9C41-B8A3-D28795664BFC}"/>
              </a:ext>
            </a:extLst>
          </p:cNvPr>
          <p:cNvGrpSpPr/>
          <p:nvPr/>
        </p:nvGrpSpPr>
        <p:grpSpPr>
          <a:xfrm>
            <a:off x="8645414" y="2136918"/>
            <a:ext cx="1027845" cy="1999577"/>
            <a:chOff x="1451405" y="2136918"/>
            <a:chExt cx="1027845" cy="199957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15F0F91-12D6-8E49-9532-50E5D66B8F35}"/>
                </a:ext>
              </a:extLst>
            </p:cNvPr>
            <p:cNvSpPr/>
            <p:nvPr/>
          </p:nvSpPr>
          <p:spPr>
            <a:xfrm>
              <a:off x="1456926" y="2146387"/>
              <a:ext cx="1021012" cy="19901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928C480-F943-F14F-B194-DD5E028313A0}"/>
                </a:ext>
              </a:extLst>
            </p:cNvPr>
            <p:cNvSpPr txBox="1"/>
            <p:nvPr/>
          </p:nvSpPr>
          <p:spPr>
            <a:xfrm>
              <a:off x="1451405" y="2136918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2C5FCD94-D629-154F-8109-AEF3F363A39A}"/>
                </a:ext>
              </a:extLst>
            </p:cNvPr>
            <p:cNvGrpSpPr/>
            <p:nvPr/>
          </p:nvGrpSpPr>
          <p:grpSpPr>
            <a:xfrm>
              <a:off x="1533236" y="2391837"/>
              <a:ext cx="850180" cy="1674173"/>
              <a:chOff x="934203" y="1475822"/>
              <a:chExt cx="637634" cy="1255630"/>
            </a:xfrm>
          </p:grpSpPr>
          <p:pic>
            <p:nvPicPr>
              <p:cNvPr id="262" name="Picture 4">
                <a:extLst>
                  <a:ext uri="{FF2B5EF4-FFF2-40B4-BE49-F238E27FC236}">
                    <a16:creationId xmlns:a16="http://schemas.microsoft.com/office/drawing/2014/main" id="{49E54A71-8D5F-2949-9416-2DCD5E06D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337" b="28114"/>
              <a:stretch/>
            </p:blipFill>
            <p:spPr bwMode="auto">
              <a:xfrm>
                <a:off x="1028032" y="1536769"/>
                <a:ext cx="454295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4" name="Rectangle: Rounded Corners 50">
                <a:extLst>
                  <a:ext uri="{FF2B5EF4-FFF2-40B4-BE49-F238E27FC236}">
                    <a16:creationId xmlns:a16="http://schemas.microsoft.com/office/drawing/2014/main" id="{63E3A761-EFF2-B140-8D55-1D903D83302A}"/>
                  </a:ext>
                </a:extLst>
              </p:cNvPr>
              <p:cNvSpPr/>
              <p:nvPr/>
            </p:nvSpPr>
            <p:spPr>
              <a:xfrm>
                <a:off x="934203" y="1475822"/>
                <a:ext cx="637634" cy="1239493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383E3AB-607C-E244-AFF9-9A911F485CE3}"/>
                  </a:ext>
                </a:extLst>
              </p:cNvPr>
              <p:cNvSpPr txBox="1"/>
              <p:nvPr/>
            </p:nvSpPr>
            <p:spPr>
              <a:xfrm>
                <a:off x="958105" y="2554528"/>
                <a:ext cx="558085" cy="176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accent3"/>
                    </a:solidFill>
                  </a:rPr>
                  <a:t>Kafka Topic</a:t>
                </a:r>
              </a:p>
            </p:txBody>
          </p:sp>
        </p:grp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5D0ADC2-2F73-E148-BAAA-A6BAA7CC4DD4}"/>
                </a:ext>
              </a:extLst>
            </p:cNvPr>
            <p:cNvSpPr/>
            <p:nvPr/>
          </p:nvSpPr>
          <p:spPr>
            <a:xfrm>
              <a:off x="1660806" y="2884194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0A7C2B3-B27A-144A-B81F-91B46A6599B4}"/>
                </a:ext>
              </a:extLst>
            </p:cNvPr>
            <p:cNvSpPr/>
            <p:nvPr/>
          </p:nvSpPr>
          <p:spPr>
            <a:xfrm>
              <a:off x="1660806" y="3634729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AE541AE-24B6-194D-AA80-D7394840E890}"/>
                </a:ext>
              </a:extLst>
            </p:cNvPr>
            <p:cNvSpPr/>
            <p:nvPr/>
          </p:nvSpPr>
          <p:spPr>
            <a:xfrm>
              <a:off x="1660806" y="3496059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BCEF3A6-36AA-8A4E-859D-570A85EA3FCC}"/>
                </a:ext>
              </a:extLst>
            </p:cNvPr>
            <p:cNvSpPr/>
            <p:nvPr/>
          </p:nvSpPr>
          <p:spPr>
            <a:xfrm>
              <a:off x="1660806" y="3340218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A2B972C4-B3E9-874F-8F90-82A877FB2568}"/>
                </a:ext>
              </a:extLst>
            </p:cNvPr>
            <p:cNvSpPr/>
            <p:nvPr/>
          </p:nvSpPr>
          <p:spPr>
            <a:xfrm>
              <a:off x="1660806" y="3190894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D5F9E0D-AF74-BD4D-8708-9A520C9A995B}"/>
                </a:ext>
              </a:extLst>
            </p:cNvPr>
            <p:cNvSpPr/>
            <p:nvPr/>
          </p:nvSpPr>
          <p:spPr>
            <a:xfrm>
              <a:off x="1660806" y="3039801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432A76FA-52AB-2244-A3C7-4B6EF2A6A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94391" y="3922028"/>
            <a:ext cx="579849" cy="74789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353E6D7-E9C7-B044-A793-F886DC555889}"/>
              </a:ext>
            </a:extLst>
          </p:cNvPr>
          <p:cNvSpPr txBox="1"/>
          <p:nvPr/>
        </p:nvSpPr>
        <p:spPr>
          <a:xfrm>
            <a:off x="5256014" y="43249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Pull ESP </a:t>
            </a:r>
          </a:p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Docker Images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9FC89F7-236D-5344-9BCB-D3CF5D23CB0F}"/>
              </a:ext>
            </a:extLst>
          </p:cNvPr>
          <p:cNvSpPr txBox="1"/>
          <p:nvPr/>
        </p:nvSpPr>
        <p:spPr>
          <a:xfrm>
            <a:off x="3743497" y="4267331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Metadata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C699D9E-DBF9-0C4D-8D3E-B4336411EDE1}"/>
              </a:ext>
            </a:extLst>
          </p:cNvPr>
          <p:cNvGrpSpPr/>
          <p:nvPr/>
        </p:nvGrpSpPr>
        <p:grpSpPr>
          <a:xfrm>
            <a:off x="2163656" y="2480663"/>
            <a:ext cx="958534" cy="874498"/>
            <a:chOff x="960652" y="3446423"/>
            <a:chExt cx="718900" cy="655873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BA7596B-461A-4544-99FB-E2E8F23B62DF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05" name="Graphic 204">
              <a:extLst>
                <a:ext uri="{FF2B5EF4-FFF2-40B4-BE49-F238E27FC236}">
                  <a16:creationId xmlns:a16="http://schemas.microsoft.com/office/drawing/2014/main" id="{EA8B4BDA-862D-BB40-ABE8-6C9053EC4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B97CD65-7DFB-634F-84BB-4A36574E41A0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07" name="Picture 9">
              <a:extLst>
                <a:ext uri="{FF2B5EF4-FFF2-40B4-BE49-F238E27FC236}">
                  <a16:creationId xmlns:a16="http://schemas.microsoft.com/office/drawing/2014/main" id="{04CABB07-C9F7-4846-A50F-C62260D54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B6EE7D98-787A-7546-95A3-F13947DDE062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DF8A6774-2B2B-5C49-B0E7-F86BBE66DEE5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CB5D5876-70F3-7342-900C-0CB580AE780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8D4D3C94-ABD8-6045-93BD-480A15F957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B5DD364A-33F5-C643-A4D3-C80902F10026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ADF1D6F5-DD80-4F41-BF25-7DBB6086F192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9855658-DF58-714E-9DF3-9C0ADEC3D9B2}"/>
                  </a:ext>
                </a:extLst>
              </p:cNvPr>
              <p:cNvCxnSpPr>
                <a:stCxn id="209" idx="3"/>
                <a:endCxn id="210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29C0FC0-244C-6140-AB1C-0DE31DB6752D}"/>
                  </a:ext>
                </a:extLst>
              </p:cNvPr>
              <p:cNvCxnSpPr>
                <a:stCxn id="210" idx="3"/>
                <a:endCxn id="212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6F9C7E-94A1-3748-B310-7BCE966A770A}"/>
                  </a:ext>
                </a:extLst>
              </p:cNvPr>
              <p:cNvCxnSpPr>
                <a:stCxn id="211" idx="3"/>
                <a:endCxn id="213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8C4125F-2C91-EB4D-88EB-6AD14D89A982}"/>
                  </a:ext>
                </a:extLst>
              </p:cNvPr>
              <p:cNvCxnSpPr>
                <a:stCxn id="209" idx="3"/>
                <a:endCxn id="211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0BFE819-9B82-8743-A14D-F7D814E299C4}"/>
              </a:ext>
            </a:extLst>
          </p:cNvPr>
          <p:cNvCxnSpPr>
            <a:cxnSpLocks/>
            <a:stCxn id="204" idx="3"/>
            <a:endCxn id="264" idx="1"/>
          </p:cNvCxnSpPr>
          <p:nvPr/>
        </p:nvCxnSpPr>
        <p:spPr>
          <a:xfrm>
            <a:off x="3122190" y="2964314"/>
            <a:ext cx="5605055" cy="253852"/>
          </a:xfrm>
          <a:prstGeom prst="bentConnector3">
            <a:avLst>
              <a:gd name="adj1" fmla="val 55438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739CAEF7-7B03-A844-91F2-C862800FC73F}"/>
              </a:ext>
            </a:extLst>
          </p:cNvPr>
          <p:cNvSpPr txBox="1"/>
          <p:nvPr/>
        </p:nvSpPr>
        <p:spPr>
          <a:xfrm>
            <a:off x="3923478" y="3560065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FCCA7A0A-296D-2647-8D73-E33AFC8655B8}"/>
              </a:ext>
            </a:extLst>
          </p:cNvPr>
          <p:cNvCxnSpPr>
            <a:cxnSpLocks/>
            <a:stCxn id="222" idx="3"/>
            <a:endCxn id="264" idx="1"/>
          </p:cNvCxnSpPr>
          <p:nvPr/>
        </p:nvCxnSpPr>
        <p:spPr>
          <a:xfrm>
            <a:off x="3274590" y="3116714"/>
            <a:ext cx="5452655" cy="101452"/>
          </a:xfrm>
          <a:prstGeom prst="bentConnector3">
            <a:avLst>
              <a:gd name="adj1" fmla="val 54025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7197738-656E-FF4D-89D8-733AB3E4FD88}"/>
              </a:ext>
            </a:extLst>
          </p:cNvPr>
          <p:cNvGrpSpPr/>
          <p:nvPr/>
        </p:nvGrpSpPr>
        <p:grpSpPr>
          <a:xfrm>
            <a:off x="2316056" y="2633063"/>
            <a:ext cx="958534" cy="874498"/>
            <a:chOff x="960652" y="3446423"/>
            <a:chExt cx="718900" cy="655873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926C11-F6B1-0248-A031-C650A9DD19B6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EDFE5541-40D3-D14F-8D9D-4662F8217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F8CEEC9-6D2B-9E40-AF62-7994FBFF55EC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25" name="Picture 9">
              <a:extLst>
                <a:ext uri="{FF2B5EF4-FFF2-40B4-BE49-F238E27FC236}">
                  <a16:creationId xmlns:a16="http://schemas.microsoft.com/office/drawing/2014/main" id="{08607805-3333-4843-863A-7A8082BE6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FBDABF4-1F6F-8145-B5D9-BB709FF063C8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DD984044-7502-8B49-A057-D349E69C9494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2A9A2D13-EA33-9445-BB51-C846DFD4CC07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92ACD157-E682-454F-9B4F-7F6B088B6A95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EA531396-0D42-404F-88FE-85250832245A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31" name="Rounded Rectangle 230">
                <a:extLst>
                  <a:ext uri="{FF2B5EF4-FFF2-40B4-BE49-F238E27FC236}">
                    <a16:creationId xmlns:a16="http://schemas.microsoft.com/office/drawing/2014/main" id="{B72A1A4E-9E18-DE48-B1F6-3DDCE25FAE99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22BFA26-C683-B14C-BA5B-11A6A61F8C08}"/>
                  </a:ext>
                </a:extLst>
              </p:cNvPr>
              <p:cNvCxnSpPr>
                <a:stCxn id="227" idx="3"/>
                <a:endCxn id="228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2E44DDF-E602-0A49-B8F8-1737291F30EA}"/>
                  </a:ext>
                </a:extLst>
              </p:cNvPr>
              <p:cNvCxnSpPr>
                <a:stCxn id="228" idx="3"/>
                <a:endCxn id="230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0CD7958-C658-AA4D-A88D-D4C88B89A248}"/>
                  </a:ext>
                </a:extLst>
              </p:cNvPr>
              <p:cNvCxnSpPr>
                <a:stCxn id="229" idx="3"/>
                <a:endCxn id="231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ADAF594-8671-8846-B292-45C6AB7BE62A}"/>
                  </a:ext>
                </a:extLst>
              </p:cNvPr>
              <p:cNvCxnSpPr>
                <a:stCxn id="227" idx="3"/>
                <a:endCxn id="229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BACB2B1-B298-AD4A-B9CE-E8D13ED52E3E}"/>
              </a:ext>
            </a:extLst>
          </p:cNvPr>
          <p:cNvGrpSpPr/>
          <p:nvPr/>
        </p:nvGrpSpPr>
        <p:grpSpPr>
          <a:xfrm>
            <a:off x="2468456" y="2785463"/>
            <a:ext cx="958534" cy="874498"/>
            <a:chOff x="960652" y="3446423"/>
            <a:chExt cx="718900" cy="65587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79C8EA8-6218-594E-BB25-E42208AFE41E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73" name="Graphic 272">
              <a:extLst>
                <a:ext uri="{FF2B5EF4-FFF2-40B4-BE49-F238E27FC236}">
                  <a16:creationId xmlns:a16="http://schemas.microsoft.com/office/drawing/2014/main" id="{322D90F2-92AA-6E45-900D-826FF5289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6B44D97-E31A-FE47-885B-2583EC18F181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76" name="Picture 9">
              <a:extLst>
                <a:ext uri="{FF2B5EF4-FFF2-40B4-BE49-F238E27FC236}">
                  <a16:creationId xmlns:a16="http://schemas.microsoft.com/office/drawing/2014/main" id="{94CCDCC4-A0EE-144B-9F56-22E09B144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EB72B050-8217-EC43-887F-AA8F9EB362D0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C917AE95-13DC-014D-8F0D-97E860850478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96850B0E-9676-8D44-BCE9-FE78F5D95C48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1498C7C2-E84B-7D48-917B-FFE04B1BC4C4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A19DE0D3-5269-B149-BC6D-8A284829AE44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3DAFDBFD-14BB-4D4F-89AE-F217B4A2EA08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54165435-120A-F247-B00E-B02C9E425ED2}"/>
                  </a:ext>
                </a:extLst>
              </p:cNvPr>
              <p:cNvCxnSpPr>
                <a:stCxn id="292" idx="3"/>
                <a:endCxn id="293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C25B2534-39E1-FE4B-A2A8-A16F4CC4574F}"/>
                  </a:ext>
                </a:extLst>
              </p:cNvPr>
              <p:cNvCxnSpPr>
                <a:stCxn id="293" idx="3"/>
                <a:endCxn id="295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42996802-D026-AE4E-BF33-417150C02CAA}"/>
                  </a:ext>
                </a:extLst>
              </p:cNvPr>
              <p:cNvCxnSpPr>
                <a:stCxn id="294" idx="3"/>
                <a:endCxn id="296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C8C261E3-EE84-BA40-8E37-2AFECBA1591B}"/>
                  </a:ext>
                </a:extLst>
              </p:cNvPr>
              <p:cNvCxnSpPr>
                <a:stCxn id="292" idx="3"/>
                <a:endCxn id="294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A974443E-B465-6641-9117-9560B273CE61}"/>
              </a:ext>
            </a:extLst>
          </p:cNvPr>
          <p:cNvCxnSpPr>
            <a:cxnSpLocks/>
            <a:stCxn id="272" idx="3"/>
            <a:endCxn id="264" idx="1"/>
          </p:cNvCxnSpPr>
          <p:nvPr/>
        </p:nvCxnSpPr>
        <p:spPr>
          <a:xfrm flipV="1">
            <a:off x="3426990" y="3218166"/>
            <a:ext cx="5300255" cy="50948"/>
          </a:xfrm>
          <a:prstGeom prst="bentConnector3">
            <a:avLst>
              <a:gd name="adj1" fmla="val 5276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E6488D1D-D656-0146-B95C-03175C3BEDAC}"/>
              </a:ext>
            </a:extLst>
          </p:cNvPr>
          <p:cNvGrpSpPr/>
          <p:nvPr/>
        </p:nvGrpSpPr>
        <p:grpSpPr>
          <a:xfrm>
            <a:off x="2620856" y="2937863"/>
            <a:ext cx="958534" cy="874498"/>
            <a:chOff x="960652" y="3446423"/>
            <a:chExt cx="718900" cy="65587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EAD522A4-09BD-084D-84AA-F3CAC967CDB2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373" name="Graphic 372">
              <a:extLst>
                <a:ext uri="{FF2B5EF4-FFF2-40B4-BE49-F238E27FC236}">
                  <a16:creationId xmlns:a16="http://schemas.microsoft.com/office/drawing/2014/main" id="{1585E9AC-0A1E-2747-90BB-B462074D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8CF8F229-E364-E74C-AE43-FFA1F2119E1C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375" name="Picture 9">
              <a:extLst>
                <a:ext uri="{FF2B5EF4-FFF2-40B4-BE49-F238E27FC236}">
                  <a16:creationId xmlns:a16="http://schemas.microsoft.com/office/drawing/2014/main" id="{6A048B3F-0423-E34C-9920-2E9146BAB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43E4E31A-2FA9-744A-986E-6FDDD3245CBA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377" name="Rounded Rectangle 376">
                <a:extLst>
                  <a:ext uri="{FF2B5EF4-FFF2-40B4-BE49-F238E27FC236}">
                    <a16:creationId xmlns:a16="http://schemas.microsoft.com/office/drawing/2014/main" id="{7D8F39E8-49C0-4148-B534-EC7B894D4622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78" name="Rounded Rectangle 377">
                <a:extLst>
                  <a:ext uri="{FF2B5EF4-FFF2-40B4-BE49-F238E27FC236}">
                    <a16:creationId xmlns:a16="http://schemas.microsoft.com/office/drawing/2014/main" id="{7951B4A2-1127-5A45-8E8F-46DB69B38436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79" name="Rounded Rectangle 378">
                <a:extLst>
                  <a:ext uri="{FF2B5EF4-FFF2-40B4-BE49-F238E27FC236}">
                    <a16:creationId xmlns:a16="http://schemas.microsoft.com/office/drawing/2014/main" id="{F030B352-DFDD-BF40-AEBB-5B825B1F4B83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DC077703-E2BC-8741-96F1-6450A24B7F96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81" name="Rounded Rectangle 380">
                <a:extLst>
                  <a:ext uri="{FF2B5EF4-FFF2-40B4-BE49-F238E27FC236}">
                    <a16:creationId xmlns:a16="http://schemas.microsoft.com/office/drawing/2014/main" id="{8244AEE6-05E5-084B-A381-3101E0499F16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33A9E12A-D419-3B4F-89F8-C5C1D3439B35}"/>
                  </a:ext>
                </a:extLst>
              </p:cNvPr>
              <p:cNvCxnSpPr>
                <a:stCxn id="377" idx="3"/>
                <a:endCxn id="378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5B9BCF51-01FD-284C-B0FC-A79560880A28}"/>
                  </a:ext>
                </a:extLst>
              </p:cNvPr>
              <p:cNvCxnSpPr>
                <a:stCxn id="378" idx="3"/>
                <a:endCxn id="380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72AFB183-2D24-334E-989C-BDD3910EBA69}"/>
                  </a:ext>
                </a:extLst>
              </p:cNvPr>
              <p:cNvCxnSpPr>
                <a:stCxn id="379" idx="3"/>
                <a:endCxn id="381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293A35F7-F319-FC45-A668-105B16207705}"/>
                  </a:ext>
                </a:extLst>
              </p:cNvPr>
              <p:cNvCxnSpPr>
                <a:stCxn id="377" idx="3"/>
                <a:endCxn id="379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6" name="Elbow Connector 385">
            <a:extLst>
              <a:ext uri="{FF2B5EF4-FFF2-40B4-BE49-F238E27FC236}">
                <a16:creationId xmlns:a16="http://schemas.microsoft.com/office/drawing/2014/main" id="{6F243964-7588-FC49-92B3-D64779441994}"/>
              </a:ext>
            </a:extLst>
          </p:cNvPr>
          <p:cNvCxnSpPr>
            <a:cxnSpLocks/>
            <a:stCxn id="372" idx="3"/>
            <a:endCxn id="264" idx="1"/>
          </p:cNvCxnSpPr>
          <p:nvPr/>
        </p:nvCxnSpPr>
        <p:spPr>
          <a:xfrm flipV="1">
            <a:off x="3579390" y="3218166"/>
            <a:ext cx="5147855" cy="203348"/>
          </a:xfrm>
          <a:prstGeom prst="bentConnector3">
            <a:avLst>
              <a:gd name="adj1" fmla="val 51421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5868E3A-FC87-4D42-A169-6E4D4AD25283}"/>
              </a:ext>
            </a:extLst>
          </p:cNvPr>
          <p:cNvGrpSpPr/>
          <p:nvPr/>
        </p:nvGrpSpPr>
        <p:grpSpPr>
          <a:xfrm>
            <a:off x="2773256" y="3090263"/>
            <a:ext cx="958534" cy="874498"/>
            <a:chOff x="960652" y="3446423"/>
            <a:chExt cx="718900" cy="655873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FAC4D31-BEB8-CF4F-AF6B-31281E126341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389" name="Graphic 388">
              <a:extLst>
                <a:ext uri="{FF2B5EF4-FFF2-40B4-BE49-F238E27FC236}">
                  <a16:creationId xmlns:a16="http://schemas.microsoft.com/office/drawing/2014/main" id="{CC14A51E-E26A-7C47-A71D-0F444B45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79FFF22-F748-A54B-846D-7562F713E8D8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391" name="Picture 9">
              <a:extLst>
                <a:ext uri="{FF2B5EF4-FFF2-40B4-BE49-F238E27FC236}">
                  <a16:creationId xmlns:a16="http://schemas.microsoft.com/office/drawing/2014/main" id="{9C1886D4-47E1-1F48-A055-C7B259ACB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04B97B8A-FB59-FF4B-AEC4-008F0ED68B6F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393" name="Rounded Rectangle 392">
                <a:extLst>
                  <a:ext uri="{FF2B5EF4-FFF2-40B4-BE49-F238E27FC236}">
                    <a16:creationId xmlns:a16="http://schemas.microsoft.com/office/drawing/2014/main" id="{D4998AB6-C05C-0A4F-83E6-C2E574CB47A0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4" name="Rounded Rectangle 393">
                <a:extLst>
                  <a:ext uri="{FF2B5EF4-FFF2-40B4-BE49-F238E27FC236}">
                    <a16:creationId xmlns:a16="http://schemas.microsoft.com/office/drawing/2014/main" id="{167D7541-8200-F44E-937C-C19127504FE4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5" name="Rounded Rectangle 394">
                <a:extLst>
                  <a:ext uri="{FF2B5EF4-FFF2-40B4-BE49-F238E27FC236}">
                    <a16:creationId xmlns:a16="http://schemas.microsoft.com/office/drawing/2014/main" id="{718E5C12-A659-3E43-B2AD-DEE078ECEE3F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6" name="Rounded Rectangle 395">
                <a:extLst>
                  <a:ext uri="{FF2B5EF4-FFF2-40B4-BE49-F238E27FC236}">
                    <a16:creationId xmlns:a16="http://schemas.microsoft.com/office/drawing/2014/main" id="{1C588771-1542-E04F-84F7-72FBF18D9BDB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7" name="Rounded Rectangle 396">
                <a:extLst>
                  <a:ext uri="{FF2B5EF4-FFF2-40B4-BE49-F238E27FC236}">
                    <a16:creationId xmlns:a16="http://schemas.microsoft.com/office/drawing/2014/main" id="{DFC1FDEA-F109-004A-ABB4-547D90643F9F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ED91EBBA-1FE2-A840-9844-D061AE490D3F}"/>
                  </a:ext>
                </a:extLst>
              </p:cNvPr>
              <p:cNvCxnSpPr>
                <a:stCxn id="393" idx="3"/>
                <a:endCxn id="394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E73D2F81-5BAC-A542-B324-D9E1F2D7DC65}"/>
                  </a:ext>
                </a:extLst>
              </p:cNvPr>
              <p:cNvCxnSpPr>
                <a:stCxn id="394" idx="3"/>
                <a:endCxn id="396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9A9A04D7-FB17-2A44-9350-4B59F03B9ABE}"/>
                  </a:ext>
                </a:extLst>
              </p:cNvPr>
              <p:cNvCxnSpPr>
                <a:stCxn id="395" idx="3"/>
                <a:endCxn id="397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48CB7703-5A6D-C740-9F0C-D1C00873984F}"/>
                  </a:ext>
                </a:extLst>
              </p:cNvPr>
              <p:cNvCxnSpPr>
                <a:stCxn id="393" idx="3"/>
                <a:endCxn id="395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2" name="Elbow Connector 401">
            <a:extLst>
              <a:ext uri="{FF2B5EF4-FFF2-40B4-BE49-F238E27FC236}">
                <a16:creationId xmlns:a16="http://schemas.microsoft.com/office/drawing/2014/main" id="{73EA9DD1-B93D-9B41-AE16-923C0664EE2D}"/>
              </a:ext>
            </a:extLst>
          </p:cNvPr>
          <p:cNvCxnSpPr>
            <a:cxnSpLocks/>
            <a:stCxn id="388" idx="3"/>
            <a:endCxn id="264" idx="1"/>
          </p:cNvCxnSpPr>
          <p:nvPr/>
        </p:nvCxnSpPr>
        <p:spPr>
          <a:xfrm flipV="1">
            <a:off x="3731790" y="3218166"/>
            <a:ext cx="4995455" cy="35574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>
            <a:extLst>
              <a:ext uri="{FF2B5EF4-FFF2-40B4-BE49-F238E27FC236}">
                <a16:creationId xmlns:a16="http://schemas.microsoft.com/office/drawing/2014/main" id="{90D8D47F-3F56-9C46-AFE8-A65688B9CFA1}"/>
              </a:ext>
            </a:extLst>
          </p:cNvPr>
          <p:cNvCxnSpPr>
            <a:cxnSpLocks/>
            <a:stCxn id="367" idx="3"/>
          </p:cNvCxnSpPr>
          <p:nvPr/>
        </p:nvCxnSpPr>
        <p:spPr>
          <a:xfrm flipV="1">
            <a:off x="937750" y="3113570"/>
            <a:ext cx="1388181" cy="1831"/>
          </a:xfrm>
          <a:prstGeom prst="bentConnector3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Elbow Connector 368">
            <a:extLst>
              <a:ext uri="{FF2B5EF4-FFF2-40B4-BE49-F238E27FC236}">
                <a16:creationId xmlns:a16="http://schemas.microsoft.com/office/drawing/2014/main" id="{5A457DB3-301E-CC44-B069-C30B682674CA}"/>
              </a:ext>
            </a:extLst>
          </p:cNvPr>
          <p:cNvCxnSpPr>
            <a:cxnSpLocks/>
            <a:stCxn id="366" idx="3"/>
          </p:cNvCxnSpPr>
          <p:nvPr/>
        </p:nvCxnSpPr>
        <p:spPr>
          <a:xfrm flipV="1">
            <a:off x="937750" y="3265970"/>
            <a:ext cx="1540581" cy="524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>
            <a:extLst>
              <a:ext uri="{FF2B5EF4-FFF2-40B4-BE49-F238E27FC236}">
                <a16:creationId xmlns:a16="http://schemas.microsoft.com/office/drawing/2014/main" id="{8FEBCA69-164B-6A4F-8B81-6C72408E62CF}"/>
              </a:ext>
            </a:extLst>
          </p:cNvPr>
          <p:cNvCxnSpPr>
            <a:cxnSpLocks/>
            <a:stCxn id="365" idx="3"/>
          </p:cNvCxnSpPr>
          <p:nvPr/>
        </p:nvCxnSpPr>
        <p:spPr>
          <a:xfrm>
            <a:off x="937750" y="3415818"/>
            <a:ext cx="1692981" cy="255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0E7754A1-11B3-B446-A36D-563933368DDF}"/>
              </a:ext>
            </a:extLst>
          </p:cNvPr>
          <p:cNvCxnSpPr>
            <a:cxnSpLocks/>
            <a:stCxn id="364" idx="3"/>
          </p:cNvCxnSpPr>
          <p:nvPr/>
        </p:nvCxnSpPr>
        <p:spPr>
          <a:xfrm flipV="1">
            <a:off x="937750" y="3570770"/>
            <a:ext cx="1845381" cy="88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5EEBA05-DF76-D841-8C3D-E58B0DC98355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36" name="Rectangle: Rounded Corners 18">
            <a:extLst>
              <a:ext uri="{FF2B5EF4-FFF2-40B4-BE49-F238E27FC236}">
                <a16:creationId xmlns:a16="http://schemas.microsoft.com/office/drawing/2014/main" id="{6B2C3B2B-B7E1-574B-9EB6-E9EAF160A8BA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237" name="Rectangle: Rounded Corners 18">
            <a:extLst>
              <a:ext uri="{FF2B5EF4-FFF2-40B4-BE49-F238E27FC236}">
                <a16:creationId xmlns:a16="http://schemas.microsoft.com/office/drawing/2014/main" id="{DF7F2DC2-946C-5240-A61A-5B80807BE1F9}"/>
              </a:ext>
            </a:extLst>
          </p:cNvPr>
          <p:cNvSpPr/>
          <p:nvPr/>
        </p:nvSpPr>
        <p:spPr>
          <a:xfrm>
            <a:off x="10141596" y="420789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BC58DB1-28C5-0944-AD0F-35FD96A15CD5}"/>
              </a:ext>
            </a:extLst>
          </p:cNvPr>
          <p:cNvSpPr txBox="1"/>
          <p:nvPr/>
        </p:nvSpPr>
        <p:spPr>
          <a:xfrm>
            <a:off x="9776478" y="1183219"/>
            <a:ext cx="225547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Auto-scaling of ESP server</a:t>
            </a:r>
            <a:r>
              <a:rPr lang="de-CH" sz="1100" dirty="0">
                <a:solidFill>
                  <a:schemeClr val="bg1"/>
                </a:solidFill>
              </a:rPr>
              <a:t> pods</a:t>
            </a:r>
            <a:r>
              <a:rPr lang="en-FR" sz="1100" dirty="0">
                <a:solidFill>
                  <a:schemeClr val="bg1"/>
                </a:solidFill>
              </a:rPr>
              <a:t> based on CPU utilization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Horizontal and vertical run-time elasticity</a:t>
            </a: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Optimized resources utilization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High availability and fault tolerance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Multi-tenancy &amp; multi-user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Parallel events processing with exactly once semantic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Allows maximum throughput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DB persists and shares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DB allows very large lookups</a:t>
            </a:r>
            <a:r>
              <a:rPr lang="de-CH" sz="1100" dirty="0">
                <a:solidFill>
                  <a:schemeClr val="bg1"/>
                </a:solidFill>
              </a:rPr>
              <a:t>, </a:t>
            </a:r>
            <a:r>
              <a:rPr lang="en-FR" sz="1100" dirty="0">
                <a:solidFill>
                  <a:schemeClr val="bg1"/>
                </a:solidFill>
              </a:rPr>
              <a:t>rolling aggregations</a:t>
            </a:r>
            <a:r>
              <a:rPr lang="de-CH" sz="1100" dirty="0">
                <a:solidFill>
                  <a:schemeClr val="bg1"/>
                </a:solidFill>
              </a:rPr>
              <a:t> and join operations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Better utilization of ESP pod RAM with stateless models</a:t>
            </a:r>
            <a:endParaRPr lang="en-FR" sz="11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FBCB0E8-A31B-0545-8244-BA85205A2672}"/>
              </a:ext>
            </a:extLst>
          </p:cNvPr>
          <p:cNvSpPr txBox="1"/>
          <p:nvPr/>
        </p:nvSpPr>
        <p:spPr>
          <a:xfrm>
            <a:off x="9782006" y="4477867"/>
            <a:ext cx="224995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Scaling limited to the #partitions in the Kafka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DB increases latency and limits throughput on ESP pod</a:t>
            </a:r>
            <a:r>
              <a:rPr lang="de-CH" sz="1100" dirty="0">
                <a:solidFill>
                  <a:schemeClr val="bg1"/>
                </a:solidFill>
              </a:rPr>
              <a:t> 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Pattern/Geofence/MAS state loss in case of pod failure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7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C0E8A06B-16BC-EE4E-BF27-7F6128B5680D}"/>
              </a:ext>
            </a:extLst>
          </p:cNvPr>
          <p:cNvSpPr/>
          <p:nvPr/>
        </p:nvSpPr>
        <p:spPr>
          <a:xfrm>
            <a:off x="2166322" y="2897155"/>
            <a:ext cx="5508931" cy="1098087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600" dirty="0">
              <a:solidFill>
                <a:schemeClr val="accent6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358542" y="1348855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 dirty="0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 dirty="0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EEB624-8529-9B45-B73D-C1B7E34D074D}"/>
              </a:ext>
            </a:extLst>
          </p:cNvPr>
          <p:cNvGrpSpPr/>
          <p:nvPr/>
        </p:nvGrpSpPr>
        <p:grpSpPr>
          <a:xfrm>
            <a:off x="2014293" y="1372777"/>
            <a:ext cx="829074" cy="726293"/>
            <a:chOff x="2726647" y="3990350"/>
            <a:chExt cx="621805" cy="5447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F0FC31-2CAA-DD4E-ABE1-EC5303573715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A658F9E0-DCCA-364C-91C1-ED0FD5BFA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C58E3A-16A1-0E4D-B8D4-C4B6DEBD6EAE}"/>
                </a:ext>
              </a:extLst>
            </p:cNvPr>
            <p:cNvSpPr txBox="1"/>
            <p:nvPr/>
          </p:nvSpPr>
          <p:spPr>
            <a:xfrm>
              <a:off x="2726647" y="4358146"/>
              <a:ext cx="621805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Operator</a:t>
              </a:r>
            </a:p>
          </p:txBody>
        </p:sp>
        <p:pic>
          <p:nvPicPr>
            <p:cNvPr id="74" name="Picture 9">
              <a:extLst>
                <a:ext uri="{FF2B5EF4-FFF2-40B4-BE49-F238E27FC236}">
                  <a16:creationId xmlns:a16="http://schemas.microsoft.com/office/drawing/2014/main" id="{DB0D27E9-9176-3348-A463-40BF9B6B9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Graphic 76" descr="Lightning bolt">
              <a:extLst>
                <a:ext uri="{FF2B5EF4-FFF2-40B4-BE49-F238E27FC236}">
                  <a16:creationId xmlns:a16="http://schemas.microsoft.com/office/drawing/2014/main" id="{21AE9168-D47A-F349-812A-66DBA6FC0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677857">
              <a:off x="2906694" y="4160956"/>
              <a:ext cx="284307" cy="269371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590328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 dirty="0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71" idx="3"/>
          </p:cNvCxnSpPr>
          <p:nvPr/>
        </p:nvCxnSpPr>
        <p:spPr>
          <a:xfrm rot="10800000">
            <a:off x="2814280" y="1782249"/>
            <a:ext cx="1544262" cy="293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2871070" y="1556724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FDF3342-91B3-724A-A6EA-719B9D7B73DD}"/>
              </a:ext>
            </a:extLst>
          </p:cNvPr>
          <p:cNvCxnSpPr>
            <a:cxnSpLocks/>
            <a:stCxn id="73" idx="2"/>
            <a:endCxn id="251" idx="0"/>
          </p:cNvCxnSpPr>
          <p:nvPr/>
        </p:nvCxnSpPr>
        <p:spPr>
          <a:xfrm rot="16200000" flipH="1">
            <a:off x="3275767" y="1252133"/>
            <a:ext cx="798085" cy="249195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0152CB-0C98-EB4F-8085-83A0D8072368}"/>
              </a:ext>
            </a:extLst>
          </p:cNvPr>
          <p:cNvSpPr txBox="1"/>
          <p:nvPr/>
        </p:nvSpPr>
        <p:spPr>
          <a:xfrm>
            <a:off x="2544801" y="2261773"/>
            <a:ext cx="80663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Orchestrates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7065999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AAFEB2E-1240-9C49-B52D-1311C30A15AB}"/>
              </a:ext>
            </a:extLst>
          </p:cNvPr>
          <p:cNvGrpSpPr/>
          <p:nvPr/>
        </p:nvGrpSpPr>
        <p:grpSpPr>
          <a:xfrm>
            <a:off x="4129191" y="4585899"/>
            <a:ext cx="964367" cy="516713"/>
            <a:chOff x="4703543" y="3493053"/>
            <a:chExt cx="789940" cy="423255"/>
          </a:xfrm>
        </p:grpSpPr>
        <p:sp>
          <p:nvSpPr>
            <p:cNvPr id="119" name="Rectangle: Rounded Corners 50">
              <a:extLst>
                <a:ext uri="{FF2B5EF4-FFF2-40B4-BE49-F238E27FC236}">
                  <a16:creationId xmlns:a16="http://schemas.microsoft.com/office/drawing/2014/main" id="{E62445DD-CF3A-2E49-A2F9-D3DDDF9D36AA}"/>
                </a:ext>
              </a:extLst>
            </p:cNvPr>
            <p:cNvSpPr/>
            <p:nvPr/>
          </p:nvSpPr>
          <p:spPr>
            <a:xfrm>
              <a:off x="4703543" y="3493053"/>
              <a:ext cx="789940" cy="423255"/>
            </a:xfrm>
            <a:prstGeom prst="roundRect">
              <a:avLst>
                <a:gd name="adj" fmla="val 4306"/>
              </a:avLst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7" name="Picture 1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A548A9-9707-E546-BBF0-5004600F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4745580" y="3580100"/>
              <a:ext cx="675771" cy="310190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prstClr val="black"/>
              </a:outerShdw>
            </a:effectLst>
          </p:spPr>
        </p:pic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5752BCD-B054-2343-9C6E-8360DD1182C5}"/>
              </a:ext>
            </a:extLst>
          </p:cNvPr>
          <p:cNvGrpSpPr/>
          <p:nvPr/>
        </p:nvGrpSpPr>
        <p:grpSpPr>
          <a:xfrm>
            <a:off x="1717512" y="875848"/>
            <a:ext cx="6624390" cy="3339367"/>
            <a:chOff x="2893182" y="957736"/>
            <a:chExt cx="6624390" cy="33393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59466C-1AB2-514E-A9B3-3FA02FB9266D}"/>
                </a:ext>
              </a:extLst>
            </p:cNvPr>
            <p:cNvSpPr/>
            <p:nvPr/>
          </p:nvSpPr>
          <p:spPr>
            <a:xfrm>
              <a:off x="2893182" y="1185019"/>
              <a:ext cx="6624390" cy="3112084"/>
            </a:xfrm>
            <a:prstGeom prst="rect">
              <a:avLst/>
            </a:prstGeom>
            <a:noFill/>
            <a:ln>
              <a:solidFill>
                <a:srgbClr val="336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5E7655-0949-F042-BC31-49E4835DD93C}"/>
                </a:ext>
              </a:extLst>
            </p:cNvPr>
            <p:cNvSpPr txBox="1"/>
            <p:nvPr/>
          </p:nvSpPr>
          <p:spPr>
            <a:xfrm>
              <a:off x="3212235" y="957736"/>
              <a:ext cx="1829347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067" i="1" dirty="0">
                  <a:solidFill>
                    <a:srgbClr val="336B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Multinode ESP deployment</a:t>
              </a:r>
            </a:p>
          </p:txBody>
        </p:sp>
        <p:pic>
          <p:nvPicPr>
            <p:cNvPr id="121" name="Picture 120" descr="A sign on a pole&#10;&#10;Description automatically generated">
              <a:extLst>
                <a:ext uri="{FF2B5EF4-FFF2-40B4-BE49-F238E27FC236}">
                  <a16:creationId xmlns:a16="http://schemas.microsoft.com/office/drawing/2014/main" id="{82683162-1BDD-FB4D-8361-19AFB7367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3008200" y="1040007"/>
              <a:ext cx="255208" cy="26352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DBE00-0CBB-EE47-A069-6D49C6ECC7E3}"/>
              </a:ext>
            </a:extLst>
          </p:cNvPr>
          <p:cNvGrpSpPr/>
          <p:nvPr/>
        </p:nvGrpSpPr>
        <p:grpSpPr>
          <a:xfrm>
            <a:off x="2959775" y="5158530"/>
            <a:ext cx="1148595" cy="828209"/>
            <a:chOff x="3411687" y="3405645"/>
            <a:chExt cx="861446" cy="621157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D35B0678-0198-124B-B068-B60627F198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79565" y="3405645"/>
              <a:ext cx="312438" cy="311714"/>
            </a:xfrm>
            <a:custGeom>
              <a:avLst/>
              <a:gdLst>
                <a:gd name="T0" fmla="*/ 130 w 3456"/>
                <a:gd name="T1" fmla="*/ 2892 h 3450"/>
                <a:gd name="T2" fmla="*/ 116 w 3456"/>
                <a:gd name="T3" fmla="*/ 3256 h 3450"/>
                <a:gd name="T4" fmla="*/ 250 w 3456"/>
                <a:gd name="T5" fmla="*/ 3345 h 3450"/>
                <a:gd name="T6" fmla="*/ 3326 w 3456"/>
                <a:gd name="T7" fmla="*/ 3280 h 3450"/>
                <a:gd name="T8" fmla="*/ 3340 w 3456"/>
                <a:gd name="T9" fmla="*/ 2917 h 3450"/>
                <a:gd name="T10" fmla="*/ 3206 w 3456"/>
                <a:gd name="T11" fmla="*/ 2828 h 3450"/>
                <a:gd name="T12" fmla="*/ 320 w 3456"/>
                <a:gd name="T13" fmla="*/ 2542 h 3450"/>
                <a:gd name="T14" fmla="*/ 130 w 3456"/>
                <a:gd name="T15" fmla="*/ 1985 h 3450"/>
                <a:gd name="T16" fmla="*/ 116 w 3456"/>
                <a:gd name="T17" fmla="*/ 2348 h 3450"/>
                <a:gd name="T18" fmla="*/ 250 w 3456"/>
                <a:gd name="T19" fmla="*/ 2437 h 3450"/>
                <a:gd name="T20" fmla="*/ 3326 w 3456"/>
                <a:gd name="T21" fmla="*/ 2373 h 3450"/>
                <a:gd name="T22" fmla="*/ 3340 w 3456"/>
                <a:gd name="T23" fmla="*/ 2009 h 3450"/>
                <a:gd name="T24" fmla="*/ 3206 w 3456"/>
                <a:gd name="T25" fmla="*/ 1920 h 3450"/>
                <a:gd name="T26" fmla="*/ 320 w 3456"/>
                <a:gd name="T27" fmla="*/ 1635 h 3450"/>
                <a:gd name="T28" fmla="*/ 130 w 3456"/>
                <a:gd name="T29" fmla="*/ 1077 h 3450"/>
                <a:gd name="T30" fmla="*/ 116 w 3456"/>
                <a:gd name="T31" fmla="*/ 1440 h 3450"/>
                <a:gd name="T32" fmla="*/ 250 w 3456"/>
                <a:gd name="T33" fmla="*/ 1530 h 3450"/>
                <a:gd name="T34" fmla="*/ 3326 w 3456"/>
                <a:gd name="T35" fmla="*/ 1465 h 3450"/>
                <a:gd name="T36" fmla="*/ 3340 w 3456"/>
                <a:gd name="T37" fmla="*/ 1102 h 3450"/>
                <a:gd name="T38" fmla="*/ 3206 w 3456"/>
                <a:gd name="T39" fmla="*/ 1013 h 3450"/>
                <a:gd name="T40" fmla="*/ 320 w 3456"/>
                <a:gd name="T41" fmla="*/ 727 h 3450"/>
                <a:gd name="T42" fmla="*/ 130 w 3456"/>
                <a:gd name="T43" fmla="*/ 169 h 3450"/>
                <a:gd name="T44" fmla="*/ 116 w 3456"/>
                <a:gd name="T45" fmla="*/ 533 h 3450"/>
                <a:gd name="T46" fmla="*/ 250 w 3456"/>
                <a:gd name="T47" fmla="*/ 622 h 3450"/>
                <a:gd name="T48" fmla="*/ 3326 w 3456"/>
                <a:gd name="T49" fmla="*/ 557 h 3450"/>
                <a:gd name="T50" fmla="*/ 3340 w 3456"/>
                <a:gd name="T51" fmla="*/ 194 h 3450"/>
                <a:gd name="T52" fmla="*/ 3206 w 3456"/>
                <a:gd name="T53" fmla="*/ 105 h 3450"/>
                <a:gd name="T54" fmla="*/ 3320 w 3456"/>
                <a:gd name="T55" fmla="*/ 29 h 3450"/>
                <a:gd name="T56" fmla="*/ 3453 w 3456"/>
                <a:gd name="T57" fmla="*/ 211 h 3450"/>
                <a:gd name="T58" fmla="*/ 3414 w 3456"/>
                <a:gd name="T59" fmla="*/ 614 h 3450"/>
                <a:gd name="T60" fmla="*/ 3237 w 3456"/>
                <a:gd name="T61" fmla="*/ 724 h 3450"/>
                <a:gd name="T62" fmla="*/ 3393 w 3456"/>
                <a:gd name="T63" fmla="*/ 993 h 3450"/>
                <a:gd name="T64" fmla="*/ 3456 w 3456"/>
                <a:gd name="T65" fmla="*/ 1384 h 3450"/>
                <a:gd name="T66" fmla="*/ 3367 w 3456"/>
                <a:gd name="T67" fmla="*/ 1574 h 3450"/>
                <a:gd name="T68" fmla="*/ 3273 w 3456"/>
                <a:gd name="T69" fmla="*/ 1826 h 3450"/>
                <a:gd name="T70" fmla="*/ 3432 w 3456"/>
                <a:gd name="T71" fmla="*/ 1960 h 3450"/>
                <a:gd name="T72" fmla="*/ 3446 w 3456"/>
                <a:gd name="T73" fmla="*/ 2365 h 3450"/>
                <a:gd name="T74" fmla="*/ 3307 w 3456"/>
                <a:gd name="T75" fmla="*/ 2520 h 3450"/>
                <a:gd name="T76" fmla="*/ 3339 w 3456"/>
                <a:gd name="T77" fmla="*/ 2763 h 3450"/>
                <a:gd name="T78" fmla="*/ 3453 w 3456"/>
                <a:gd name="T79" fmla="*/ 2937 h 3450"/>
                <a:gd name="T80" fmla="*/ 3408 w 3456"/>
                <a:gd name="T81" fmla="*/ 3347 h 3450"/>
                <a:gd name="T82" fmla="*/ 3206 w 3456"/>
                <a:gd name="T83" fmla="*/ 3450 h 3450"/>
                <a:gd name="T84" fmla="*/ 73 w 3456"/>
                <a:gd name="T85" fmla="*/ 3377 h 3450"/>
                <a:gd name="T86" fmla="*/ 0 w 3456"/>
                <a:gd name="T87" fmla="*/ 2973 h 3450"/>
                <a:gd name="T88" fmla="*/ 87 w 3456"/>
                <a:gd name="T89" fmla="*/ 2785 h 3450"/>
                <a:gd name="T90" fmla="*/ 180 w 3456"/>
                <a:gd name="T91" fmla="*/ 2532 h 3450"/>
                <a:gd name="T92" fmla="*/ 24 w 3456"/>
                <a:gd name="T93" fmla="*/ 2397 h 3450"/>
                <a:gd name="T94" fmla="*/ 10 w 3456"/>
                <a:gd name="T95" fmla="*/ 1993 h 3450"/>
                <a:gd name="T96" fmla="*/ 147 w 3456"/>
                <a:gd name="T97" fmla="*/ 1839 h 3450"/>
                <a:gd name="T98" fmla="*/ 115 w 3456"/>
                <a:gd name="T99" fmla="*/ 1594 h 3450"/>
                <a:gd name="T100" fmla="*/ 3 w 3456"/>
                <a:gd name="T101" fmla="*/ 1421 h 3450"/>
                <a:gd name="T102" fmla="*/ 41 w 3456"/>
                <a:gd name="T103" fmla="*/ 1022 h 3450"/>
                <a:gd name="T104" fmla="*/ 216 w 3456"/>
                <a:gd name="T105" fmla="*/ 911 h 3450"/>
                <a:gd name="T106" fmla="*/ 62 w 3456"/>
                <a:gd name="T107" fmla="*/ 640 h 3450"/>
                <a:gd name="T108" fmla="*/ 0 w 3456"/>
                <a:gd name="T109" fmla="*/ 251 h 3450"/>
                <a:gd name="T110" fmla="*/ 103 w 3456"/>
                <a:gd name="T111" fmla="*/ 48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56" h="3450">
                  <a:moveTo>
                    <a:pt x="250" y="2828"/>
                  </a:moveTo>
                  <a:lnTo>
                    <a:pt x="221" y="2831"/>
                  </a:lnTo>
                  <a:lnTo>
                    <a:pt x="194" y="2839"/>
                  </a:lnTo>
                  <a:lnTo>
                    <a:pt x="170" y="2853"/>
                  </a:lnTo>
                  <a:lnTo>
                    <a:pt x="148" y="2871"/>
                  </a:lnTo>
                  <a:lnTo>
                    <a:pt x="130" y="2892"/>
                  </a:lnTo>
                  <a:lnTo>
                    <a:pt x="116" y="2917"/>
                  </a:lnTo>
                  <a:lnTo>
                    <a:pt x="108" y="2944"/>
                  </a:lnTo>
                  <a:lnTo>
                    <a:pt x="105" y="2973"/>
                  </a:lnTo>
                  <a:lnTo>
                    <a:pt x="105" y="3199"/>
                  </a:lnTo>
                  <a:lnTo>
                    <a:pt x="108" y="3229"/>
                  </a:lnTo>
                  <a:lnTo>
                    <a:pt x="116" y="3256"/>
                  </a:lnTo>
                  <a:lnTo>
                    <a:pt x="130" y="3280"/>
                  </a:lnTo>
                  <a:lnTo>
                    <a:pt x="148" y="3302"/>
                  </a:lnTo>
                  <a:lnTo>
                    <a:pt x="170" y="3320"/>
                  </a:lnTo>
                  <a:lnTo>
                    <a:pt x="194" y="3334"/>
                  </a:lnTo>
                  <a:lnTo>
                    <a:pt x="221" y="3342"/>
                  </a:lnTo>
                  <a:lnTo>
                    <a:pt x="250" y="3345"/>
                  </a:lnTo>
                  <a:lnTo>
                    <a:pt x="3206" y="3345"/>
                  </a:lnTo>
                  <a:lnTo>
                    <a:pt x="3235" y="3342"/>
                  </a:lnTo>
                  <a:lnTo>
                    <a:pt x="3262" y="3334"/>
                  </a:lnTo>
                  <a:lnTo>
                    <a:pt x="3286" y="3320"/>
                  </a:lnTo>
                  <a:lnTo>
                    <a:pt x="3308" y="3302"/>
                  </a:lnTo>
                  <a:lnTo>
                    <a:pt x="3326" y="3280"/>
                  </a:lnTo>
                  <a:lnTo>
                    <a:pt x="3340" y="3256"/>
                  </a:lnTo>
                  <a:lnTo>
                    <a:pt x="3348" y="3229"/>
                  </a:lnTo>
                  <a:lnTo>
                    <a:pt x="3351" y="3199"/>
                  </a:lnTo>
                  <a:lnTo>
                    <a:pt x="3351" y="2973"/>
                  </a:lnTo>
                  <a:lnTo>
                    <a:pt x="3348" y="2944"/>
                  </a:lnTo>
                  <a:lnTo>
                    <a:pt x="3340" y="2917"/>
                  </a:lnTo>
                  <a:lnTo>
                    <a:pt x="3326" y="2892"/>
                  </a:lnTo>
                  <a:lnTo>
                    <a:pt x="3308" y="2871"/>
                  </a:lnTo>
                  <a:lnTo>
                    <a:pt x="3286" y="2853"/>
                  </a:lnTo>
                  <a:lnTo>
                    <a:pt x="3262" y="2839"/>
                  </a:lnTo>
                  <a:lnTo>
                    <a:pt x="3235" y="2831"/>
                  </a:lnTo>
                  <a:lnTo>
                    <a:pt x="3206" y="2828"/>
                  </a:lnTo>
                  <a:lnTo>
                    <a:pt x="250" y="2828"/>
                  </a:lnTo>
                  <a:close/>
                  <a:moveTo>
                    <a:pt x="320" y="2542"/>
                  </a:moveTo>
                  <a:lnTo>
                    <a:pt x="320" y="2723"/>
                  </a:lnTo>
                  <a:lnTo>
                    <a:pt x="3132" y="2723"/>
                  </a:lnTo>
                  <a:lnTo>
                    <a:pt x="3132" y="2542"/>
                  </a:lnTo>
                  <a:lnTo>
                    <a:pt x="320" y="2542"/>
                  </a:lnTo>
                  <a:close/>
                  <a:moveTo>
                    <a:pt x="250" y="1920"/>
                  </a:moveTo>
                  <a:lnTo>
                    <a:pt x="221" y="1923"/>
                  </a:lnTo>
                  <a:lnTo>
                    <a:pt x="194" y="1931"/>
                  </a:lnTo>
                  <a:lnTo>
                    <a:pt x="170" y="1945"/>
                  </a:lnTo>
                  <a:lnTo>
                    <a:pt x="148" y="1963"/>
                  </a:lnTo>
                  <a:lnTo>
                    <a:pt x="130" y="1985"/>
                  </a:lnTo>
                  <a:lnTo>
                    <a:pt x="116" y="2009"/>
                  </a:lnTo>
                  <a:lnTo>
                    <a:pt x="108" y="2037"/>
                  </a:lnTo>
                  <a:lnTo>
                    <a:pt x="105" y="2067"/>
                  </a:lnTo>
                  <a:lnTo>
                    <a:pt x="105" y="2292"/>
                  </a:lnTo>
                  <a:lnTo>
                    <a:pt x="108" y="2321"/>
                  </a:lnTo>
                  <a:lnTo>
                    <a:pt x="116" y="2348"/>
                  </a:lnTo>
                  <a:lnTo>
                    <a:pt x="130" y="2373"/>
                  </a:lnTo>
                  <a:lnTo>
                    <a:pt x="148" y="2394"/>
                  </a:lnTo>
                  <a:lnTo>
                    <a:pt x="170" y="2412"/>
                  </a:lnTo>
                  <a:lnTo>
                    <a:pt x="194" y="2426"/>
                  </a:lnTo>
                  <a:lnTo>
                    <a:pt x="221" y="2434"/>
                  </a:lnTo>
                  <a:lnTo>
                    <a:pt x="250" y="2437"/>
                  </a:lnTo>
                  <a:lnTo>
                    <a:pt x="3206" y="2437"/>
                  </a:lnTo>
                  <a:lnTo>
                    <a:pt x="3235" y="2434"/>
                  </a:lnTo>
                  <a:lnTo>
                    <a:pt x="3262" y="2426"/>
                  </a:lnTo>
                  <a:lnTo>
                    <a:pt x="3286" y="2412"/>
                  </a:lnTo>
                  <a:lnTo>
                    <a:pt x="3308" y="2394"/>
                  </a:lnTo>
                  <a:lnTo>
                    <a:pt x="3326" y="2373"/>
                  </a:lnTo>
                  <a:lnTo>
                    <a:pt x="3340" y="2348"/>
                  </a:lnTo>
                  <a:lnTo>
                    <a:pt x="3348" y="2321"/>
                  </a:lnTo>
                  <a:lnTo>
                    <a:pt x="3351" y="2292"/>
                  </a:lnTo>
                  <a:lnTo>
                    <a:pt x="3351" y="2067"/>
                  </a:lnTo>
                  <a:lnTo>
                    <a:pt x="3348" y="2037"/>
                  </a:lnTo>
                  <a:lnTo>
                    <a:pt x="3340" y="2009"/>
                  </a:lnTo>
                  <a:lnTo>
                    <a:pt x="3326" y="1985"/>
                  </a:lnTo>
                  <a:lnTo>
                    <a:pt x="3308" y="1963"/>
                  </a:lnTo>
                  <a:lnTo>
                    <a:pt x="3286" y="1945"/>
                  </a:lnTo>
                  <a:lnTo>
                    <a:pt x="3262" y="1931"/>
                  </a:lnTo>
                  <a:lnTo>
                    <a:pt x="3235" y="1923"/>
                  </a:lnTo>
                  <a:lnTo>
                    <a:pt x="3206" y="1920"/>
                  </a:lnTo>
                  <a:lnTo>
                    <a:pt x="250" y="1920"/>
                  </a:lnTo>
                  <a:close/>
                  <a:moveTo>
                    <a:pt x="320" y="1635"/>
                  </a:moveTo>
                  <a:lnTo>
                    <a:pt x="320" y="1815"/>
                  </a:lnTo>
                  <a:lnTo>
                    <a:pt x="3132" y="1815"/>
                  </a:lnTo>
                  <a:lnTo>
                    <a:pt x="3132" y="1635"/>
                  </a:lnTo>
                  <a:lnTo>
                    <a:pt x="320" y="1635"/>
                  </a:lnTo>
                  <a:close/>
                  <a:moveTo>
                    <a:pt x="250" y="1013"/>
                  </a:moveTo>
                  <a:lnTo>
                    <a:pt x="221" y="1015"/>
                  </a:lnTo>
                  <a:lnTo>
                    <a:pt x="194" y="1025"/>
                  </a:lnTo>
                  <a:lnTo>
                    <a:pt x="170" y="1037"/>
                  </a:lnTo>
                  <a:lnTo>
                    <a:pt x="148" y="1056"/>
                  </a:lnTo>
                  <a:lnTo>
                    <a:pt x="130" y="1077"/>
                  </a:lnTo>
                  <a:lnTo>
                    <a:pt x="116" y="1102"/>
                  </a:lnTo>
                  <a:lnTo>
                    <a:pt x="108" y="1129"/>
                  </a:lnTo>
                  <a:lnTo>
                    <a:pt x="105" y="1159"/>
                  </a:lnTo>
                  <a:lnTo>
                    <a:pt x="105" y="1384"/>
                  </a:lnTo>
                  <a:lnTo>
                    <a:pt x="108" y="1413"/>
                  </a:lnTo>
                  <a:lnTo>
                    <a:pt x="116" y="1440"/>
                  </a:lnTo>
                  <a:lnTo>
                    <a:pt x="130" y="1465"/>
                  </a:lnTo>
                  <a:lnTo>
                    <a:pt x="148" y="1487"/>
                  </a:lnTo>
                  <a:lnTo>
                    <a:pt x="170" y="1505"/>
                  </a:lnTo>
                  <a:lnTo>
                    <a:pt x="194" y="1519"/>
                  </a:lnTo>
                  <a:lnTo>
                    <a:pt x="221" y="1527"/>
                  </a:lnTo>
                  <a:lnTo>
                    <a:pt x="250" y="1530"/>
                  </a:lnTo>
                  <a:lnTo>
                    <a:pt x="3206" y="1530"/>
                  </a:lnTo>
                  <a:lnTo>
                    <a:pt x="3235" y="1527"/>
                  </a:lnTo>
                  <a:lnTo>
                    <a:pt x="3262" y="1519"/>
                  </a:lnTo>
                  <a:lnTo>
                    <a:pt x="3286" y="1505"/>
                  </a:lnTo>
                  <a:lnTo>
                    <a:pt x="3308" y="1487"/>
                  </a:lnTo>
                  <a:lnTo>
                    <a:pt x="3326" y="1465"/>
                  </a:lnTo>
                  <a:lnTo>
                    <a:pt x="3340" y="1440"/>
                  </a:lnTo>
                  <a:lnTo>
                    <a:pt x="3348" y="1413"/>
                  </a:lnTo>
                  <a:lnTo>
                    <a:pt x="3351" y="1384"/>
                  </a:lnTo>
                  <a:lnTo>
                    <a:pt x="3351" y="1159"/>
                  </a:lnTo>
                  <a:lnTo>
                    <a:pt x="3348" y="1129"/>
                  </a:lnTo>
                  <a:lnTo>
                    <a:pt x="3340" y="1102"/>
                  </a:lnTo>
                  <a:lnTo>
                    <a:pt x="3326" y="1077"/>
                  </a:lnTo>
                  <a:lnTo>
                    <a:pt x="3308" y="1056"/>
                  </a:lnTo>
                  <a:lnTo>
                    <a:pt x="3286" y="1037"/>
                  </a:lnTo>
                  <a:lnTo>
                    <a:pt x="3262" y="1025"/>
                  </a:lnTo>
                  <a:lnTo>
                    <a:pt x="3235" y="1015"/>
                  </a:lnTo>
                  <a:lnTo>
                    <a:pt x="3206" y="1013"/>
                  </a:lnTo>
                  <a:lnTo>
                    <a:pt x="250" y="1013"/>
                  </a:lnTo>
                  <a:close/>
                  <a:moveTo>
                    <a:pt x="320" y="727"/>
                  </a:moveTo>
                  <a:lnTo>
                    <a:pt x="320" y="908"/>
                  </a:lnTo>
                  <a:lnTo>
                    <a:pt x="3132" y="908"/>
                  </a:lnTo>
                  <a:lnTo>
                    <a:pt x="3132" y="727"/>
                  </a:lnTo>
                  <a:lnTo>
                    <a:pt x="320" y="727"/>
                  </a:lnTo>
                  <a:close/>
                  <a:moveTo>
                    <a:pt x="250" y="105"/>
                  </a:moveTo>
                  <a:lnTo>
                    <a:pt x="221" y="108"/>
                  </a:lnTo>
                  <a:lnTo>
                    <a:pt x="194" y="117"/>
                  </a:lnTo>
                  <a:lnTo>
                    <a:pt x="170" y="130"/>
                  </a:lnTo>
                  <a:lnTo>
                    <a:pt x="148" y="148"/>
                  </a:lnTo>
                  <a:lnTo>
                    <a:pt x="130" y="169"/>
                  </a:lnTo>
                  <a:lnTo>
                    <a:pt x="116" y="194"/>
                  </a:lnTo>
                  <a:lnTo>
                    <a:pt x="108" y="221"/>
                  </a:lnTo>
                  <a:lnTo>
                    <a:pt x="105" y="251"/>
                  </a:lnTo>
                  <a:lnTo>
                    <a:pt x="105" y="477"/>
                  </a:lnTo>
                  <a:lnTo>
                    <a:pt x="108" y="506"/>
                  </a:lnTo>
                  <a:lnTo>
                    <a:pt x="116" y="533"/>
                  </a:lnTo>
                  <a:lnTo>
                    <a:pt x="130" y="557"/>
                  </a:lnTo>
                  <a:lnTo>
                    <a:pt x="148" y="579"/>
                  </a:lnTo>
                  <a:lnTo>
                    <a:pt x="170" y="597"/>
                  </a:lnTo>
                  <a:lnTo>
                    <a:pt x="194" y="611"/>
                  </a:lnTo>
                  <a:lnTo>
                    <a:pt x="221" y="619"/>
                  </a:lnTo>
                  <a:lnTo>
                    <a:pt x="250" y="622"/>
                  </a:lnTo>
                  <a:lnTo>
                    <a:pt x="3206" y="622"/>
                  </a:lnTo>
                  <a:lnTo>
                    <a:pt x="3235" y="619"/>
                  </a:lnTo>
                  <a:lnTo>
                    <a:pt x="3262" y="611"/>
                  </a:lnTo>
                  <a:lnTo>
                    <a:pt x="3286" y="597"/>
                  </a:lnTo>
                  <a:lnTo>
                    <a:pt x="3308" y="579"/>
                  </a:lnTo>
                  <a:lnTo>
                    <a:pt x="3326" y="557"/>
                  </a:lnTo>
                  <a:lnTo>
                    <a:pt x="3340" y="533"/>
                  </a:lnTo>
                  <a:lnTo>
                    <a:pt x="3348" y="506"/>
                  </a:lnTo>
                  <a:lnTo>
                    <a:pt x="3351" y="477"/>
                  </a:lnTo>
                  <a:lnTo>
                    <a:pt x="3351" y="251"/>
                  </a:lnTo>
                  <a:lnTo>
                    <a:pt x="3348" y="221"/>
                  </a:lnTo>
                  <a:lnTo>
                    <a:pt x="3340" y="194"/>
                  </a:lnTo>
                  <a:lnTo>
                    <a:pt x="3326" y="169"/>
                  </a:lnTo>
                  <a:lnTo>
                    <a:pt x="3308" y="148"/>
                  </a:lnTo>
                  <a:lnTo>
                    <a:pt x="3286" y="130"/>
                  </a:lnTo>
                  <a:lnTo>
                    <a:pt x="3262" y="117"/>
                  </a:lnTo>
                  <a:lnTo>
                    <a:pt x="3235" y="108"/>
                  </a:lnTo>
                  <a:lnTo>
                    <a:pt x="3206" y="105"/>
                  </a:lnTo>
                  <a:lnTo>
                    <a:pt x="250" y="105"/>
                  </a:lnTo>
                  <a:close/>
                  <a:moveTo>
                    <a:pt x="250" y="0"/>
                  </a:moveTo>
                  <a:lnTo>
                    <a:pt x="3206" y="0"/>
                  </a:lnTo>
                  <a:lnTo>
                    <a:pt x="3245" y="3"/>
                  </a:lnTo>
                  <a:lnTo>
                    <a:pt x="3284" y="13"/>
                  </a:lnTo>
                  <a:lnTo>
                    <a:pt x="3320" y="29"/>
                  </a:lnTo>
                  <a:lnTo>
                    <a:pt x="3353" y="48"/>
                  </a:lnTo>
                  <a:lnTo>
                    <a:pt x="3383" y="74"/>
                  </a:lnTo>
                  <a:lnTo>
                    <a:pt x="3408" y="103"/>
                  </a:lnTo>
                  <a:lnTo>
                    <a:pt x="3428" y="135"/>
                  </a:lnTo>
                  <a:lnTo>
                    <a:pt x="3443" y="172"/>
                  </a:lnTo>
                  <a:lnTo>
                    <a:pt x="3453" y="211"/>
                  </a:lnTo>
                  <a:lnTo>
                    <a:pt x="3456" y="251"/>
                  </a:lnTo>
                  <a:lnTo>
                    <a:pt x="3456" y="477"/>
                  </a:lnTo>
                  <a:lnTo>
                    <a:pt x="3453" y="513"/>
                  </a:lnTo>
                  <a:lnTo>
                    <a:pt x="3446" y="549"/>
                  </a:lnTo>
                  <a:lnTo>
                    <a:pt x="3432" y="583"/>
                  </a:lnTo>
                  <a:lnTo>
                    <a:pt x="3414" y="614"/>
                  </a:lnTo>
                  <a:lnTo>
                    <a:pt x="3393" y="642"/>
                  </a:lnTo>
                  <a:lnTo>
                    <a:pt x="3367" y="666"/>
                  </a:lnTo>
                  <a:lnTo>
                    <a:pt x="3339" y="687"/>
                  </a:lnTo>
                  <a:lnTo>
                    <a:pt x="3307" y="704"/>
                  </a:lnTo>
                  <a:lnTo>
                    <a:pt x="3273" y="717"/>
                  </a:lnTo>
                  <a:lnTo>
                    <a:pt x="3237" y="724"/>
                  </a:lnTo>
                  <a:lnTo>
                    <a:pt x="3237" y="911"/>
                  </a:lnTo>
                  <a:lnTo>
                    <a:pt x="3273" y="919"/>
                  </a:lnTo>
                  <a:lnTo>
                    <a:pt x="3307" y="930"/>
                  </a:lnTo>
                  <a:lnTo>
                    <a:pt x="3339" y="947"/>
                  </a:lnTo>
                  <a:lnTo>
                    <a:pt x="3367" y="968"/>
                  </a:lnTo>
                  <a:lnTo>
                    <a:pt x="3393" y="993"/>
                  </a:lnTo>
                  <a:lnTo>
                    <a:pt x="3414" y="1021"/>
                  </a:lnTo>
                  <a:lnTo>
                    <a:pt x="3432" y="1052"/>
                  </a:lnTo>
                  <a:lnTo>
                    <a:pt x="3446" y="1085"/>
                  </a:lnTo>
                  <a:lnTo>
                    <a:pt x="3453" y="1121"/>
                  </a:lnTo>
                  <a:lnTo>
                    <a:pt x="3456" y="1159"/>
                  </a:lnTo>
                  <a:lnTo>
                    <a:pt x="3456" y="1384"/>
                  </a:lnTo>
                  <a:lnTo>
                    <a:pt x="3453" y="1421"/>
                  </a:lnTo>
                  <a:lnTo>
                    <a:pt x="3446" y="1457"/>
                  </a:lnTo>
                  <a:lnTo>
                    <a:pt x="3432" y="1491"/>
                  </a:lnTo>
                  <a:lnTo>
                    <a:pt x="3414" y="1522"/>
                  </a:lnTo>
                  <a:lnTo>
                    <a:pt x="3393" y="1549"/>
                  </a:lnTo>
                  <a:lnTo>
                    <a:pt x="3367" y="1574"/>
                  </a:lnTo>
                  <a:lnTo>
                    <a:pt x="3339" y="1595"/>
                  </a:lnTo>
                  <a:lnTo>
                    <a:pt x="3307" y="1612"/>
                  </a:lnTo>
                  <a:lnTo>
                    <a:pt x="3273" y="1625"/>
                  </a:lnTo>
                  <a:lnTo>
                    <a:pt x="3237" y="1632"/>
                  </a:lnTo>
                  <a:lnTo>
                    <a:pt x="3237" y="1818"/>
                  </a:lnTo>
                  <a:lnTo>
                    <a:pt x="3273" y="1826"/>
                  </a:lnTo>
                  <a:lnTo>
                    <a:pt x="3307" y="1838"/>
                  </a:lnTo>
                  <a:lnTo>
                    <a:pt x="3339" y="1855"/>
                  </a:lnTo>
                  <a:lnTo>
                    <a:pt x="3367" y="1876"/>
                  </a:lnTo>
                  <a:lnTo>
                    <a:pt x="3393" y="1901"/>
                  </a:lnTo>
                  <a:lnTo>
                    <a:pt x="3414" y="1928"/>
                  </a:lnTo>
                  <a:lnTo>
                    <a:pt x="3432" y="1960"/>
                  </a:lnTo>
                  <a:lnTo>
                    <a:pt x="3446" y="1993"/>
                  </a:lnTo>
                  <a:lnTo>
                    <a:pt x="3453" y="2029"/>
                  </a:lnTo>
                  <a:lnTo>
                    <a:pt x="3456" y="2067"/>
                  </a:lnTo>
                  <a:lnTo>
                    <a:pt x="3456" y="2292"/>
                  </a:lnTo>
                  <a:lnTo>
                    <a:pt x="3453" y="2329"/>
                  </a:lnTo>
                  <a:lnTo>
                    <a:pt x="3446" y="2365"/>
                  </a:lnTo>
                  <a:lnTo>
                    <a:pt x="3432" y="2399"/>
                  </a:lnTo>
                  <a:lnTo>
                    <a:pt x="3414" y="2429"/>
                  </a:lnTo>
                  <a:lnTo>
                    <a:pt x="3393" y="2457"/>
                  </a:lnTo>
                  <a:lnTo>
                    <a:pt x="3367" y="2482"/>
                  </a:lnTo>
                  <a:lnTo>
                    <a:pt x="3339" y="2503"/>
                  </a:lnTo>
                  <a:lnTo>
                    <a:pt x="3307" y="2520"/>
                  </a:lnTo>
                  <a:lnTo>
                    <a:pt x="3273" y="2532"/>
                  </a:lnTo>
                  <a:lnTo>
                    <a:pt x="3237" y="2539"/>
                  </a:lnTo>
                  <a:lnTo>
                    <a:pt x="3237" y="2726"/>
                  </a:lnTo>
                  <a:lnTo>
                    <a:pt x="3273" y="2734"/>
                  </a:lnTo>
                  <a:lnTo>
                    <a:pt x="3307" y="2746"/>
                  </a:lnTo>
                  <a:lnTo>
                    <a:pt x="3339" y="2763"/>
                  </a:lnTo>
                  <a:lnTo>
                    <a:pt x="3367" y="2784"/>
                  </a:lnTo>
                  <a:lnTo>
                    <a:pt x="3393" y="2808"/>
                  </a:lnTo>
                  <a:lnTo>
                    <a:pt x="3414" y="2836"/>
                  </a:lnTo>
                  <a:lnTo>
                    <a:pt x="3432" y="2867"/>
                  </a:lnTo>
                  <a:lnTo>
                    <a:pt x="3446" y="2900"/>
                  </a:lnTo>
                  <a:lnTo>
                    <a:pt x="3453" y="2937"/>
                  </a:lnTo>
                  <a:lnTo>
                    <a:pt x="3456" y="2973"/>
                  </a:lnTo>
                  <a:lnTo>
                    <a:pt x="3456" y="3199"/>
                  </a:lnTo>
                  <a:lnTo>
                    <a:pt x="3453" y="3239"/>
                  </a:lnTo>
                  <a:lnTo>
                    <a:pt x="3443" y="3278"/>
                  </a:lnTo>
                  <a:lnTo>
                    <a:pt x="3428" y="3314"/>
                  </a:lnTo>
                  <a:lnTo>
                    <a:pt x="3408" y="3347"/>
                  </a:lnTo>
                  <a:lnTo>
                    <a:pt x="3383" y="3377"/>
                  </a:lnTo>
                  <a:lnTo>
                    <a:pt x="3353" y="3402"/>
                  </a:lnTo>
                  <a:lnTo>
                    <a:pt x="3320" y="3422"/>
                  </a:lnTo>
                  <a:lnTo>
                    <a:pt x="3284" y="3437"/>
                  </a:lnTo>
                  <a:lnTo>
                    <a:pt x="3245" y="3447"/>
                  </a:lnTo>
                  <a:lnTo>
                    <a:pt x="3206" y="3450"/>
                  </a:lnTo>
                  <a:lnTo>
                    <a:pt x="250" y="3450"/>
                  </a:lnTo>
                  <a:lnTo>
                    <a:pt x="211" y="3447"/>
                  </a:lnTo>
                  <a:lnTo>
                    <a:pt x="172" y="3437"/>
                  </a:lnTo>
                  <a:lnTo>
                    <a:pt x="136" y="3422"/>
                  </a:lnTo>
                  <a:lnTo>
                    <a:pt x="103" y="3402"/>
                  </a:lnTo>
                  <a:lnTo>
                    <a:pt x="73" y="3377"/>
                  </a:lnTo>
                  <a:lnTo>
                    <a:pt x="48" y="3347"/>
                  </a:lnTo>
                  <a:lnTo>
                    <a:pt x="28" y="3314"/>
                  </a:lnTo>
                  <a:lnTo>
                    <a:pt x="13" y="3278"/>
                  </a:lnTo>
                  <a:lnTo>
                    <a:pt x="3" y="3239"/>
                  </a:lnTo>
                  <a:lnTo>
                    <a:pt x="0" y="3199"/>
                  </a:lnTo>
                  <a:lnTo>
                    <a:pt x="0" y="2973"/>
                  </a:lnTo>
                  <a:lnTo>
                    <a:pt x="3" y="2937"/>
                  </a:lnTo>
                  <a:lnTo>
                    <a:pt x="10" y="2901"/>
                  </a:lnTo>
                  <a:lnTo>
                    <a:pt x="24" y="2868"/>
                  </a:lnTo>
                  <a:lnTo>
                    <a:pt x="41" y="2837"/>
                  </a:lnTo>
                  <a:lnTo>
                    <a:pt x="62" y="2809"/>
                  </a:lnTo>
                  <a:lnTo>
                    <a:pt x="87" y="2785"/>
                  </a:lnTo>
                  <a:lnTo>
                    <a:pt x="115" y="2764"/>
                  </a:lnTo>
                  <a:lnTo>
                    <a:pt x="147" y="2747"/>
                  </a:lnTo>
                  <a:lnTo>
                    <a:pt x="180" y="2735"/>
                  </a:lnTo>
                  <a:lnTo>
                    <a:pt x="216" y="2726"/>
                  </a:lnTo>
                  <a:lnTo>
                    <a:pt x="216" y="2539"/>
                  </a:lnTo>
                  <a:lnTo>
                    <a:pt x="180" y="2532"/>
                  </a:lnTo>
                  <a:lnTo>
                    <a:pt x="147" y="2519"/>
                  </a:lnTo>
                  <a:lnTo>
                    <a:pt x="115" y="2501"/>
                  </a:lnTo>
                  <a:lnTo>
                    <a:pt x="87" y="2480"/>
                  </a:lnTo>
                  <a:lnTo>
                    <a:pt x="62" y="2456"/>
                  </a:lnTo>
                  <a:lnTo>
                    <a:pt x="41" y="2428"/>
                  </a:lnTo>
                  <a:lnTo>
                    <a:pt x="24" y="2397"/>
                  </a:lnTo>
                  <a:lnTo>
                    <a:pt x="10" y="2364"/>
                  </a:lnTo>
                  <a:lnTo>
                    <a:pt x="3" y="2328"/>
                  </a:lnTo>
                  <a:lnTo>
                    <a:pt x="0" y="2292"/>
                  </a:lnTo>
                  <a:lnTo>
                    <a:pt x="0" y="2067"/>
                  </a:lnTo>
                  <a:lnTo>
                    <a:pt x="3" y="2029"/>
                  </a:lnTo>
                  <a:lnTo>
                    <a:pt x="10" y="1993"/>
                  </a:lnTo>
                  <a:lnTo>
                    <a:pt x="24" y="1961"/>
                  </a:lnTo>
                  <a:lnTo>
                    <a:pt x="41" y="1929"/>
                  </a:lnTo>
                  <a:lnTo>
                    <a:pt x="62" y="1902"/>
                  </a:lnTo>
                  <a:lnTo>
                    <a:pt x="87" y="1877"/>
                  </a:lnTo>
                  <a:lnTo>
                    <a:pt x="115" y="1856"/>
                  </a:lnTo>
                  <a:lnTo>
                    <a:pt x="147" y="1839"/>
                  </a:lnTo>
                  <a:lnTo>
                    <a:pt x="180" y="1827"/>
                  </a:lnTo>
                  <a:lnTo>
                    <a:pt x="216" y="1819"/>
                  </a:lnTo>
                  <a:lnTo>
                    <a:pt x="216" y="1631"/>
                  </a:lnTo>
                  <a:lnTo>
                    <a:pt x="180" y="1624"/>
                  </a:lnTo>
                  <a:lnTo>
                    <a:pt x="147" y="1611"/>
                  </a:lnTo>
                  <a:lnTo>
                    <a:pt x="115" y="1594"/>
                  </a:lnTo>
                  <a:lnTo>
                    <a:pt x="87" y="1573"/>
                  </a:lnTo>
                  <a:lnTo>
                    <a:pt x="62" y="1548"/>
                  </a:lnTo>
                  <a:lnTo>
                    <a:pt x="41" y="1521"/>
                  </a:lnTo>
                  <a:lnTo>
                    <a:pt x="24" y="1490"/>
                  </a:lnTo>
                  <a:lnTo>
                    <a:pt x="10" y="1456"/>
                  </a:lnTo>
                  <a:lnTo>
                    <a:pt x="3" y="1421"/>
                  </a:lnTo>
                  <a:lnTo>
                    <a:pt x="0" y="1384"/>
                  </a:lnTo>
                  <a:lnTo>
                    <a:pt x="0" y="1159"/>
                  </a:lnTo>
                  <a:lnTo>
                    <a:pt x="3" y="1122"/>
                  </a:lnTo>
                  <a:lnTo>
                    <a:pt x="10" y="1086"/>
                  </a:lnTo>
                  <a:lnTo>
                    <a:pt x="24" y="1053"/>
                  </a:lnTo>
                  <a:lnTo>
                    <a:pt x="41" y="1022"/>
                  </a:lnTo>
                  <a:lnTo>
                    <a:pt x="62" y="994"/>
                  </a:lnTo>
                  <a:lnTo>
                    <a:pt x="87" y="970"/>
                  </a:lnTo>
                  <a:lnTo>
                    <a:pt x="115" y="949"/>
                  </a:lnTo>
                  <a:lnTo>
                    <a:pt x="147" y="931"/>
                  </a:lnTo>
                  <a:lnTo>
                    <a:pt x="180" y="919"/>
                  </a:lnTo>
                  <a:lnTo>
                    <a:pt x="216" y="911"/>
                  </a:lnTo>
                  <a:lnTo>
                    <a:pt x="216" y="724"/>
                  </a:lnTo>
                  <a:lnTo>
                    <a:pt x="180" y="716"/>
                  </a:lnTo>
                  <a:lnTo>
                    <a:pt x="147" y="703"/>
                  </a:lnTo>
                  <a:lnTo>
                    <a:pt x="115" y="686"/>
                  </a:lnTo>
                  <a:lnTo>
                    <a:pt x="87" y="665"/>
                  </a:lnTo>
                  <a:lnTo>
                    <a:pt x="62" y="640"/>
                  </a:lnTo>
                  <a:lnTo>
                    <a:pt x="41" y="613"/>
                  </a:lnTo>
                  <a:lnTo>
                    <a:pt x="24" y="582"/>
                  </a:lnTo>
                  <a:lnTo>
                    <a:pt x="10" y="549"/>
                  </a:lnTo>
                  <a:lnTo>
                    <a:pt x="3" y="513"/>
                  </a:lnTo>
                  <a:lnTo>
                    <a:pt x="0" y="477"/>
                  </a:lnTo>
                  <a:lnTo>
                    <a:pt x="0" y="251"/>
                  </a:lnTo>
                  <a:lnTo>
                    <a:pt x="3" y="211"/>
                  </a:lnTo>
                  <a:lnTo>
                    <a:pt x="13" y="172"/>
                  </a:lnTo>
                  <a:lnTo>
                    <a:pt x="28" y="135"/>
                  </a:lnTo>
                  <a:lnTo>
                    <a:pt x="48" y="103"/>
                  </a:lnTo>
                  <a:lnTo>
                    <a:pt x="73" y="74"/>
                  </a:lnTo>
                  <a:lnTo>
                    <a:pt x="103" y="48"/>
                  </a:lnTo>
                  <a:lnTo>
                    <a:pt x="136" y="29"/>
                  </a:lnTo>
                  <a:lnTo>
                    <a:pt x="172" y="13"/>
                  </a:lnTo>
                  <a:lnTo>
                    <a:pt x="211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" name="Textfeld 107">
              <a:extLst>
                <a:ext uri="{FF2B5EF4-FFF2-40B4-BE49-F238E27FC236}">
                  <a16:creationId xmlns:a16="http://schemas.microsoft.com/office/drawing/2014/main" id="{3CB3DFC3-E18A-424B-90FE-19FC8C0D3799}"/>
                </a:ext>
              </a:extLst>
            </p:cNvPr>
            <p:cNvSpPr txBox="1"/>
            <p:nvPr/>
          </p:nvSpPr>
          <p:spPr>
            <a:xfrm>
              <a:off x="3411687" y="3776769"/>
              <a:ext cx="861446" cy="250033"/>
            </a:xfrm>
            <a:prstGeom prst="rect">
              <a:avLst/>
            </a:prstGeom>
            <a:noFill/>
          </p:spPr>
          <p:txBody>
            <a:bodyPr wrap="square" lIns="0" tIns="35995" rIns="0" bIns="35995" rtlCol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Persistent </a:t>
              </a:r>
            </a:p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Volumes</a:t>
              </a:r>
            </a:p>
          </p:txBody>
        </p:sp>
      </p:grp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C0F0D37-D7DB-904B-B31E-0C5DA5A39C4E}"/>
              </a:ext>
            </a:extLst>
          </p:cNvPr>
          <p:cNvCxnSpPr>
            <a:cxnSpLocks/>
            <a:stCxn id="251" idx="2"/>
            <a:endCxn id="119" idx="0"/>
          </p:cNvCxnSpPr>
          <p:nvPr/>
        </p:nvCxnSpPr>
        <p:spPr>
          <a:xfrm rot="5400000">
            <a:off x="4470754" y="4135864"/>
            <a:ext cx="590657" cy="309413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DF7B63-3353-7440-933C-FFFEAC80DD65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4084563" y="4806338"/>
            <a:ext cx="230539" cy="823086"/>
          </a:xfrm>
          <a:prstGeom prst="bentConnector2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008B1ECA-7130-764C-ACCE-90EC3FCC7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96241" y="4511050"/>
            <a:ext cx="867088" cy="33638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D8F2A79-2BD9-0B45-99EA-49487A6DE69B}"/>
              </a:ext>
            </a:extLst>
          </p:cNvPr>
          <p:cNvSpPr txBox="1"/>
          <p:nvPr/>
        </p:nvSpPr>
        <p:spPr>
          <a:xfrm>
            <a:off x="5409128" y="43249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Pull ESP </a:t>
            </a:r>
          </a:p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Docker Images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D725F5-584D-1F49-AFE2-6879E3C87CA0}"/>
              </a:ext>
            </a:extLst>
          </p:cNvPr>
          <p:cNvGrpSpPr/>
          <p:nvPr/>
        </p:nvGrpSpPr>
        <p:grpSpPr>
          <a:xfrm>
            <a:off x="5363441" y="5112789"/>
            <a:ext cx="891591" cy="946336"/>
            <a:chOff x="4752067" y="4024293"/>
            <a:chExt cx="668693" cy="709752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7158C9E-20DD-2341-AEED-18621EDEB5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9970" y="4024293"/>
              <a:ext cx="361639" cy="401976"/>
            </a:xfrm>
            <a:custGeom>
              <a:avLst/>
              <a:gdLst>
                <a:gd name="T0" fmla="*/ 3290 w 4321"/>
                <a:gd name="T1" fmla="*/ 4039 h 4802"/>
                <a:gd name="T2" fmla="*/ 4185 w 4321"/>
                <a:gd name="T3" fmla="*/ 2485 h 4802"/>
                <a:gd name="T4" fmla="*/ 3290 w 4321"/>
                <a:gd name="T5" fmla="*/ 4039 h 4802"/>
                <a:gd name="T6" fmla="*/ 135 w 4321"/>
                <a:gd name="T7" fmla="*/ 2474 h 4802"/>
                <a:gd name="T8" fmla="*/ 1041 w 4321"/>
                <a:gd name="T9" fmla="*/ 2968 h 4802"/>
                <a:gd name="T10" fmla="*/ 135 w 4321"/>
                <a:gd name="T11" fmla="*/ 3548 h 4802"/>
                <a:gd name="T12" fmla="*/ 135 w 4321"/>
                <a:gd name="T13" fmla="*/ 2474 h 4802"/>
                <a:gd name="T14" fmla="*/ 2145 w 4321"/>
                <a:gd name="T15" fmla="*/ 145 h 4802"/>
                <a:gd name="T16" fmla="*/ 2156 w 4321"/>
                <a:gd name="T17" fmla="*/ 1016 h 4802"/>
                <a:gd name="T18" fmla="*/ 2145 w 4321"/>
                <a:gd name="T19" fmla="*/ 145 h 4802"/>
                <a:gd name="T20" fmla="*/ 3290 w 4321"/>
                <a:gd name="T21" fmla="*/ 1687 h 4802"/>
                <a:gd name="T22" fmla="*/ 4185 w 4321"/>
                <a:gd name="T23" fmla="*/ 1186 h 4802"/>
                <a:gd name="T24" fmla="*/ 3290 w 4321"/>
                <a:gd name="T25" fmla="*/ 2800 h 4802"/>
                <a:gd name="T26" fmla="*/ 3290 w 4321"/>
                <a:gd name="T27" fmla="*/ 1687 h 4802"/>
                <a:gd name="T28" fmla="*/ 2202 w 4321"/>
                <a:gd name="T29" fmla="*/ 3523 h 4802"/>
                <a:gd name="T30" fmla="*/ 3154 w 4321"/>
                <a:gd name="T31" fmla="*/ 4112 h 4802"/>
                <a:gd name="T32" fmla="*/ 2202 w 4321"/>
                <a:gd name="T33" fmla="*/ 3523 h 4802"/>
                <a:gd name="T34" fmla="*/ 2066 w 4321"/>
                <a:gd name="T35" fmla="*/ 3527 h 4802"/>
                <a:gd name="T36" fmla="*/ 2066 w 4321"/>
                <a:gd name="T37" fmla="*/ 4615 h 4802"/>
                <a:gd name="T38" fmla="*/ 1177 w 4321"/>
                <a:gd name="T39" fmla="*/ 3042 h 4802"/>
                <a:gd name="T40" fmla="*/ 2066 w 4321"/>
                <a:gd name="T41" fmla="*/ 3527 h 4802"/>
                <a:gd name="T42" fmla="*/ 2202 w 4321"/>
                <a:gd name="T43" fmla="*/ 2320 h 4802"/>
                <a:gd name="T44" fmla="*/ 3154 w 4321"/>
                <a:gd name="T45" fmla="*/ 1688 h 4802"/>
                <a:gd name="T46" fmla="*/ 2202 w 4321"/>
                <a:gd name="T47" fmla="*/ 2320 h 4802"/>
                <a:gd name="T48" fmla="*/ 2066 w 4321"/>
                <a:gd name="T49" fmla="*/ 2317 h 4802"/>
                <a:gd name="T50" fmla="*/ 2063 w 4321"/>
                <a:gd name="T51" fmla="*/ 2320 h 4802"/>
                <a:gd name="T52" fmla="*/ 1177 w 4321"/>
                <a:gd name="T53" fmla="*/ 2814 h 4802"/>
                <a:gd name="T54" fmla="*/ 2066 w 4321"/>
                <a:gd name="T55" fmla="*/ 1217 h 4802"/>
                <a:gd name="T56" fmla="*/ 2066 w 4321"/>
                <a:gd name="T57" fmla="*/ 2317 h 4802"/>
                <a:gd name="T58" fmla="*/ 2129 w 4321"/>
                <a:gd name="T59" fmla="*/ 3407 h 4802"/>
                <a:gd name="T60" fmla="*/ 2147 w 4321"/>
                <a:gd name="T61" fmla="*/ 2445 h 4802"/>
                <a:gd name="T62" fmla="*/ 2129 w 4321"/>
                <a:gd name="T63" fmla="*/ 3407 h 4802"/>
                <a:gd name="T64" fmla="*/ 4105 w 4321"/>
                <a:gd name="T65" fmla="*/ 1075 h 4802"/>
                <a:gd name="T66" fmla="*/ 3221 w 4321"/>
                <a:gd name="T67" fmla="*/ 1570 h 4802"/>
                <a:gd name="T68" fmla="*/ 3171 w 4321"/>
                <a:gd name="T69" fmla="*/ 632 h 4802"/>
                <a:gd name="T70" fmla="*/ 4105 w 4321"/>
                <a:gd name="T71" fmla="*/ 1075 h 4802"/>
                <a:gd name="T72" fmla="*/ 1130 w 4321"/>
                <a:gd name="T73" fmla="*/ 636 h 4802"/>
                <a:gd name="T74" fmla="*/ 1109 w 4321"/>
                <a:gd name="T75" fmla="*/ 1570 h 4802"/>
                <a:gd name="T76" fmla="*/ 1130 w 4321"/>
                <a:gd name="T77" fmla="*/ 636 h 4802"/>
                <a:gd name="T78" fmla="*/ 135 w 4321"/>
                <a:gd name="T79" fmla="*/ 1189 h 4802"/>
                <a:gd name="T80" fmla="*/ 1041 w 4321"/>
                <a:gd name="T81" fmla="*/ 1687 h 4802"/>
                <a:gd name="T82" fmla="*/ 135 w 4321"/>
                <a:gd name="T83" fmla="*/ 2319 h 4802"/>
                <a:gd name="T84" fmla="*/ 135 w 4321"/>
                <a:gd name="T85" fmla="*/ 1189 h 4802"/>
                <a:gd name="T86" fmla="*/ 4320 w 4321"/>
                <a:gd name="T87" fmla="*/ 1066 h 4802"/>
                <a:gd name="T88" fmla="*/ 4313 w 4321"/>
                <a:gd name="T89" fmla="*/ 1041 h 4802"/>
                <a:gd name="T90" fmla="*/ 4311 w 4321"/>
                <a:gd name="T91" fmla="*/ 1036 h 4802"/>
                <a:gd name="T92" fmla="*/ 4290 w 4321"/>
                <a:gd name="T93" fmla="*/ 1014 h 4802"/>
                <a:gd name="T94" fmla="*/ 2174 w 4321"/>
                <a:gd name="T95" fmla="*/ 8 h 4802"/>
                <a:gd name="T96" fmla="*/ 38 w 4321"/>
                <a:gd name="T97" fmla="*/ 1012 h 4802"/>
                <a:gd name="T98" fmla="*/ 24 w 4321"/>
                <a:gd name="T99" fmla="*/ 1022 h 4802"/>
                <a:gd name="T100" fmla="*/ 8 w 4321"/>
                <a:gd name="T101" fmla="*/ 1041 h 4802"/>
                <a:gd name="T102" fmla="*/ 1 w 4321"/>
                <a:gd name="T103" fmla="*/ 1063 h 4802"/>
                <a:gd name="T104" fmla="*/ 0 w 4321"/>
                <a:gd name="T105" fmla="*/ 1074 h 4802"/>
                <a:gd name="T106" fmla="*/ 35 w 4321"/>
                <a:gd name="T107" fmla="*/ 3648 h 4802"/>
                <a:gd name="T108" fmla="*/ 2121 w 4321"/>
                <a:gd name="T109" fmla="*/ 4799 h 4802"/>
                <a:gd name="T110" fmla="*/ 2134 w 4321"/>
                <a:gd name="T111" fmla="*/ 4802 h 4802"/>
                <a:gd name="T112" fmla="*/ 2139 w 4321"/>
                <a:gd name="T113" fmla="*/ 4802 h 4802"/>
                <a:gd name="T114" fmla="*/ 4285 w 4321"/>
                <a:gd name="T115" fmla="*/ 3659 h 4802"/>
                <a:gd name="T116" fmla="*/ 4321 w 4321"/>
                <a:gd name="T117" fmla="*/ 107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21" h="4802">
                  <a:moveTo>
                    <a:pt x="3290" y="4039"/>
                  </a:moveTo>
                  <a:lnTo>
                    <a:pt x="3290" y="4039"/>
                  </a:lnTo>
                  <a:lnTo>
                    <a:pt x="3290" y="2953"/>
                  </a:lnTo>
                  <a:lnTo>
                    <a:pt x="4185" y="2485"/>
                  </a:lnTo>
                  <a:lnTo>
                    <a:pt x="4185" y="3558"/>
                  </a:lnTo>
                  <a:lnTo>
                    <a:pt x="3290" y="4039"/>
                  </a:lnTo>
                  <a:lnTo>
                    <a:pt x="3290" y="4039"/>
                  </a:lnTo>
                  <a:close/>
                  <a:moveTo>
                    <a:pt x="135" y="2474"/>
                  </a:moveTo>
                  <a:lnTo>
                    <a:pt x="135" y="2474"/>
                  </a:lnTo>
                  <a:lnTo>
                    <a:pt x="1041" y="2968"/>
                  </a:lnTo>
                  <a:lnTo>
                    <a:pt x="1041" y="4049"/>
                  </a:lnTo>
                  <a:lnTo>
                    <a:pt x="135" y="3548"/>
                  </a:lnTo>
                  <a:lnTo>
                    <a:pt x="135" y="2474"/>
                  </a:lnTo>
                  <a:lnTo>
                    <a:pt x="135" y="2474"/>
                  </a:lnTo>
                  <a:close/>
                  <a:moveTo>
                    <a:pt x="2145" y="145"/>
                  </a:moveTo>
                  <a:lnTo>
                    <a:pt x="2145" y="145"/>
                  </a:lnTo>
                  <a:lnTo>
                    <a:pt x="3018" y="559"/>
                  </a:lnTo>
                  <a:lnTo>
                    <a:pt x="2156" y="1016"/>
                  </a:lnTo>
                  <a:lnTo>
                    <a:pt x="1283" y="562"/>
                  </a:lnTo>
                  <a:lnTo>
                    <a:pt x="2145" y="145"/>
                  </a:lnTo>
                  <a:lnTo>
                    <a:pt x="2145" y="145"/>
                  </a:lnTo>
                  <a:close/>
                  <a:moveTo>
                    <a:pt x="3290" y="1687"/>
                  </a:moveTo>
                  <a:lnTo>
                    <a:pt x="3290" y="1687"/>
                  </a:lnTo>
                  <a:lnTo>
                    <a:pt x="4185" y="1186"/>
                  </a:lnTo>
                  <a:lnTo>
                    <a:pt x="4185" y="2332"/>
                  </a:lnTo>
                  <a:lnTo>
                    <a:pt x="3290" y="2800"/>
                  </a:lnTo>
                  <a:lnTo>
                    <a:pt x="3290" y="1687"/>
                  </a:lnTo>
                  <a:lnTo>
                    <a:pt x="3290" y="1687"/>
                  </a:lnTo>
                  <a:close/>
                  <a:moveTo>
                    <a:pt x="2202" y="3523"/>
                  </a:moveTo>
                  <a:lnTo>
                    <a:pt x="2202" y="3523"/>
                  </a:lnTo>
                  <a:lnTo>
                    <a:pt x="3154" y="3024"/>
                  </a:lnTo>
                  <a:lnTo>
                    <a:pt x="3154" y="4112"/>
                  </a:lnTo>
                  <a:lnTo>
                    <a:pt x="2202" y="4623"/>
                  </a:lnTo>
                  <a:lnTo>
                    <a:pt x="2202" y="3523"/>
                  </a:lnTo>
                  <a:lnTo>
                    <a:pt x="2202" y="3523"/>
                  </a:lnTo>
                  <a:close/>
                  <a:moveTo>
                    <a:pt x="2066" y="3527"/>
                  </a:moveTo>
                  <a:lnTo>
                    <a:pt x="2066" y="3527"/>
                  </a:lnTo>
                  <a:lnTo>
                    <a:pt x="2066" y="4615"/>
                  </a:lnTo>
                  <a:lnTo>
                    <a:pt x="1177" y="4124"/>
                  </a:lnTo>
                  <a:lnTo>
                    <a:pt x="1177" y="3042"/>
                  </a:lnTo>
                  <a:lnTo>
                    <a:pt x="2066" y="3527"/>
                  </a:lnTo>
                  <a:lnTo>
                    <a:pt x="2066" y="3527"/>
                  </a:lnTo>
                  <a:close/>
                  <a:moveTo>
                    <a:pt x="2202" y="2320"/>
                  </a:moveTo>
                  <a:lnTo>
                    <a:pt x="2202" y="2320"/>
                  </a:lnTo>
                  <a:lnTo>
                    <a:pt x="2202" y="1193"/>
                  </a:lnTo>
                  <a:lnTo>
                    <a:pt x="3154" y="1688"/>
                  </a:lnTo>
                  <a:lnTo>
                    <a:pt x="3154" y="2851"/>
                  </a:lnTo>
                  <a:lnTo>
                    <a:pt x="2202" y="2320"/>
                  </a:lnTo>
                  <a:lnTo>
                    <a:pt x="2202" y="2320"/>
                  </a:lnTo>
                  <a:close/>
                  <a:moveTo>
                    <a:pt x="2066" y="2317"/>
                  </a:moveTo>
                  <a:lnTo>
                    <a:pt x="2066" y="2317"/>
                  </a:lnTo>
                  <a:cubicBezTo>
                    <a:pt x="2065" y="2318"/>
                    <a:pt x="2064" y="2319"/>
                    <a:pt x="2063" y="2320"/>
                  </a:cubicBezTo>
                  <a:cubicBezTo>
                    <a:pt x="2060" y="2326"/>
                    <a:pt x="2059" y="2333"/>
                    <a:pt x="2057" y="2339"/>
                  </a:cubicBezTo>
                  <a:lnTo>
                    <a:pt x="1177" y="2814"/>
                  </a:lnTo>
                  <a:lnTo>
                    <a:pt x="1177" y="1688"/>
                  </a:lnTo>
                  <a:lnTo>
                    <a:pt x="2066" y="1217"/>
                  </a:lnTo>
                  <a:lnTo>
                    <a:pt x="2066" y="2317"/>
                  </a:lnTo>
                  <a:lnTo>
                    <a:pt x="2066" y="2317"/>
                  </a:lnTo>
                  <a:close/>
                  <a:moveTo>
                    <a:pt x="2129" y="3407"/>
                  </a:moveTo>
                  <a:lnTo>
                    <a:pt x="2129" y="3407"/>
                  </a:lnTo>
                  <a:lnTo>
                    <a:pt x="1251" y="2928"/>
                  </a:lnTo>
                  <a:lnTo>
                    <a:pt x="2147" y="2445"/>
                  </a:lnTo>
                  <a:lnTo>
                    <a:pt x="3029" y="2937"/>
                  </a:lnTo>
                  <a:lnTo>
                    <a:pt x="2129" y="3407"/>
                  </a:lnTo>
                  <a:lnTo>
                    <a:pt x="2129" y="3407"/>
                  </a:lnTo>
                  <a:close/>
                  <a:moveTo>
                    <a:pt x="4105" y="1075"/>
                  </a:moveTo>
                  <a:lnTo>
                    <a:pt x="4105" y="1075"/>
                  </a:lnTo>
                  <a:lnTo>
                    <a:pt x="3221" y="1570"/>
                  </a:lnTo>
                  <a:lnTo>
                    <a:pt x="2302" y="1092"/>
                  </a:lnTo>
                  <a:lnTo>
                    <a:pt x="3171" y="632"/>
                  </a:lnTo>
                  <a:lnTo>
                    <a:pt x="4105" y="1075"/>
                  </a:lnTo>
                  <a:lnTo>
                    <a:pt x="4105" y="1075"/>
                  </a:lnTo>
                  <a:close/>
                  <a:moveTo>
                    <a:pt x="1130" y="636"/>
                  </a:moveTo>
                  <a:lnTo>
                    <a:pt x="1130" y="636"/>
                  </a:lnTo>
                  <a:lnTo>
                    <a:pt x="2010" y="1093"/>
                  </a:lnTo>
                  <a:lnTo>
                    <a:pt x="1109" y="1570"/>
                  </a:lnTo>
                  <a:lnTo>
                    <a:pt x="215" y="1078"/>
                  </a:lnTo>
                  <a:lnTo>
                    <a:pt x="1130" y="636"/>
                  </a:lnTo>
                  <a:lnTo>
                    <a:pt x="1130" y="636"/>
                  </a:lnTo>
                  <a:close/>
                  <a:moveTo>
                    <a:pt x="135" y="1189"/>
                  </a:moveTo>
                  <a:lnTo>
                    <a:pt x="135" y="1189"/>
                  </a:lnTo>
                  <a:lnTo>
                    <a:pt x="1041" y="1687"/>
                  </a:lnTo>
                  <a:lnTo>
                    <a:pt x="1041" y="2813"/>
                  </a:lnTo>
                  <a:lnTo>
                    <a:pt x="135" y="2319"/>
                  </a:lnTo>
                  <a:lnTo>
                    <a:pt x="135" y="1189"/>
                  </a:lnTo>
                  <a:lnTo>
                    <a:pt x="135" y="1189"/>
                  </a:lnTo>
                  <a:close/>
                  <a:moveTo>
                    <a:pt x="4320" y="1066"/>
                  </a:moveTo>
                  <a:lnTo>
                    <a:pt x="4320" y="1066"/>
                  </a:lnTo>
                  <a:cubicBezTo>
                    <a:pt x="4320" y="1063"/>
                    <a:pt x="4319" y="1061"/>
                    <a:pt x="4319" y="1058"/>
                  </a:cubicBezTo>
                  <a:cubicBezTo>
                    <a:pt x="4318" y="1052"/>
                    <a:pt x="4316" y="1046"/>
                    <a:pt x="4313" y="1041"/>
                  </a:cubicBezTo>
                  <a:cubicBezTo>
                    <a:pt x="4313" y="1039"/>
                    <a:pt x="4313" y="1038"/>
                    <a:pt x="4312" y="1037"/>
                  </a:cubicBezTo>
                  <a:cubicBezTo>
                    <a:pt x="4312" y="1036"/>
                    <a:pt x="4311" y="1036"/>
                    <a:pt x="4311" y="1036"/>
                  </a:cubicBezTo>
                  <a:cubicBezTo>
                    <a:pt x="4307" y="1029"/>
                    <a:pt x="4302" y="1023"/>
                    <a:pt x="4296" y="1018"/>
                  </a:cubicBezTo>
                  <a:cubicBezTo>
                    <a:pt x="4294" y="1016"/>
                    <a:pt x="4292" y="1016"/>
                    <a:pt x="4290" y="1014"/>
                  </a:cubicBezTo>
                  <a:cubicBezTo>
                    <a:pt x="4288" y="1012"/>
                    <a:pt x="4285" y="1010"/>
                    <a:pt x="4282" y="1009"/>
                  </a:cubicBezTo>
                  <a:lnTo>
                    <a:pt x="2174" y="8"/>
                  </a:lnTo>
                  <a:cubicBezTo>
                    <a:pt x="2156" y="0"/>
                    <a:pt x="2134" y="0"/>
                    <a:pt x="2116" y="8"/>
                  </a:cubicBezTo>
                  <a:lnTo>
                    <a:pt x="38" y="1012"/>
                  </a:lnTo>
                  <a:cubicBezTo>
                    <a:pt x="35" y="1014"/>
                    <a:pt x="32" y="1016"/>
                    <a:pt x="29" y="1018"/>
                  </a:cubicBezTo>
                  <a:cubicBezTo>
                    <a:pt x="28" y="1019"/>
                    <a:pt x="26" y="1020"/>
                    <a:pt x="24" y="1022"/>
                  </a:cubicBezTo>
                  <a:cubicBezTo>
                    <a:pt x="18" y="1027"/>
                    <a:pt x="13" y="1033"/>
                    <a:pt x="9" y="1040"/>
                  </a:cubicBezTo>
                  <a:cubicBezTo>
                    <a:pt x="9" y="1040"/>
                    <a:pt x="8" y="1040"/>
                    <a:pt x="8" y="1041"/>
                  </a:cubicBezTo>
                  <a:cubicBezTo>
                    <a:pt x="7" y="1042"/>
                    <a:pt x="7" y="1043"/>
                    <a:pt x="7" y="1044"/>
                  </a:cubicBezTo>
                  <a:cubicBezTo>
                    <a:pt x="4" y="1050"/>
                    <a:pt x="2" y="1056"/>
                    <a:pt x="1" y="1063"/>
                  </a:cubicBezTo>
                  <a:cubicBezTo>
                    <a:pt x="1" y="1065"/>
                    <a:pt x="0" y="1067"/>
                    <a:pt x="0" y="1069"/>
                  </a:cubicBezTo>
                  <a:cubicBezTo>
                    <a:pt x="0" y="1071"/>
                    <a:pt x="0" y="1072"/>
                    <a:pt x="0" y="1074"/>
                  </a:cubicBezTo>
                  <a:lnTo>
                    <a:pt x="0" y="3588"/>
                  </a:lnTo>
                  <a:cubicBezTo>
                    <a:pt x="0" y="3613"/>
                    <a:pt x="13" y="3636"/>
                    <a:pt x="35" y="3648"/>
                  </a:cubicBezTo>
                  <a:lnTo>
                    <a:pt x="2087" y="4782"/>
                  </a:lnTo>
                  <a:cubicBezTo>
                    <a:pt x="2096" y="4791"/>
                    <a:pt x="2108" y="4796"/>
                    <a:pt x="2121" y="4799"/>
                  </a:cubicBezTo>
                  <a:cubicBezTo>
                    <a:pt x="2123" y="4799"/>
                    <a:pt x="2124" y="4799"/>
                    <a:pt x="2125" y="4800"/>
                  </a:cubicBezTo>
                  <a:cubicBezTo>
                    <a:pt x="2128" y="4800"/>
                    <a:pt x="2131" y="4802"/>
                    <a:pt x="2134" y="4802"/>
                  </a:cubicBezTo>
                  <a:cubicBezTo>
                    <a:pt x="2135" y="4802"/>
                    <a:pt x="2135" y="4801"/>
                    <a:pt x="2136" y="4801"/>
                  </a:cubicBezTo>
                  <a:cubicBezTo>
                    <a:pt x="2137" y="4801"/>
                    <a:pt x="2138" y="4802"/>
                    <a:pt x="2139" y="4802"/>
                  </a:cubicBezTo>
                  <a:cubicBezTo>
                    <a:pt x="2150" y="4802"/>
                    <a:pt x="2161" y="4799"/>
                    <a:pt x="2171" y="4793"/>
                  </a:cubicBezTo>
                  <a:lnTo>
                    <a:pt x="4285" y="3659"/>
                  </a:lnTo>
                  <a:cubicBezTo>
                    <a:pt x="4307" y="3647"/>
                    <a:pt x="4321" y="3624"/>
                    <a:pt x="4321" y="3599"/>
                  </a:cubicBezTo>
                  <a:lnTo>
                    <a:pt x="4321" y="1070"/>
                  </a:lnTo>
                  <a:cubicBezTo>
                    <a:pt x="4321" y="1068"/>
                    <a:pt x="4320" y="1067"/>
                    <a:pt x="4320" y="10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C01EEA-1CB5-654B-898B-F97F3AD1957A}"/>
                </a:ext>
              </a:extLst>
            </p:cNvPr>
            <p:cNvSpPr txBox="1"/>
            <p:nvPr/>
          </p:nvSpPr>
          <p:spPr>
            <a:xfrm>
              <a:off x="4752067" y="4387796"/>
              <a:ext cx="66869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 </a:t>
              </a:r>
            </a:p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</a:p>
          </p:txBody>
        </p:sp>
      </p:grp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42A3EA60-D19F-E24E-90E3-EB756BBAC2A8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6408603" y="4509473"/>
            <a:ext cx="776204" cy="28005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B17B095-BD39-5D44-8C5E-84374EFA84FD}"/>
              </a:ext>
            </a:extLst>
          </p:cNvPr>
          <p:cNvSpPr txBox="1"/>
          <p:nvPr/>
        </p:nvSpPr>
        <p:spPr>
          <a:xfrm>
            <a:off x="4661072" y="4268441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Metadata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 ESP in K8s - Cascading Projects Using Buses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A8C3F03-9047-FA4A-A799-DAD7A90BF233}"/>
              </a:ext>
            </a:extLst>
          </p:cNvPr>
          <p:cNvGrpSpPr/>
          <p:nvPr/>
        </p:nvGrpSpPr>
        <p:grpSpPr>
          <a:xfrm>
            <a:off x="245761" y="1148764"/>
            <a:ext cx="1021012" cy="3433236"/>
            <a:chOff x="830090" y="1148764"/>
            <a:chExt cx="1021012" cy="34332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D82551-205E-3E49-BC45-A94A62AA50B2}"/>
                </a:ext>
              </a:extLst>
            </p:cNvPr>
            <p:cNvGrpSpPr/>
            <p:nvPr/>
          </p:nvGrpSpPr>
          <p:grpSpPr>
            <a:xfrm>
              <a:off x="892747" y="1380630"/>
              <a:ext cx="922664" cy="1558025"/>
              <a:chOff x="923963" y="1160002"/>
              <a:chExt cx="691997" cy="116851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25FBD29-E700-0142-BC23-0283AA192482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68" name="Picture 4">
                  <a:extLst>
                    <a:ext uri="{FF2B5EF4-FFF2-40B4-BE49-F238E27FC236}">
                      <a16:creationId xmlns:a16="http://schemas.microsoft.com/office/drawing/2014/main" id="{4633ABE5-5945-F64A-90B2-E376073D0E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9" name="Rectangle: Rounded Corners 50">
                  <a:extLst>
                    <a:ext uri="{FF2B5EF4-FFF2-40B4-BE49-F238E27FC236}">
                      <a16:creationId xmlns:a16="http://schemas.microsoft.com/office/drawing/2014/main" id="{4F25C263-170C-EC46-A185-A95D248B3327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878E7F-0AF8-3F43-8FD1-CEFCF9001B5B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71" name="Graphic 24">
                  <a:extLst>
                    <a:ext uri="{FF2B5EF4-FFF2-40B4-BE49-F238E27FC236}">
                      <a16:creationId xmlns:a16="http://schemas.microsoft.com/office/drawing/2014/main" id="{9A51A364-DAFF-1E4B-894A-B48E54F93D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4" descr="Jepsen: RabbitMQ">
                  <a:extLst>
                    <a:ext uri="{FF2B5EF4-FFF2-40B4-BE49-F238E27FC236}">
                      <a16:creationId xmlns:a16="http://schemas.microsoft.com/office/drawing/2014/main" id="{9D1F4683-2359-5C42-9AE2-759802BF32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908ACD52-FD34-124E-B615-AEC363EF4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74" name="Picture 8" descr="MQTT Specification">
                  <a:extLst>
                    <a:ext uri="{FF2B5EF4-FFF2-40B4-BE49-F238E27FC236}">
                      <a16:creationId xmlns:a16="http://schemas.microsoft.com/office/drawing/2014/main" id="{5F857D7B-CDE6-EE44-9298-57DE2846F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6EEFFFE-3EC4-1342-8372-91CD1E8D1990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386E054-810F-6743-A9D3-ADB752396BB9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159" name="Rectangle: Rounded Corners 50">
                <a:extLst>
                  <a:ext uri="{FF2B5EF4-FFF2-40B4-BE49-F238E27FC236}">
                    <a16:creationId xmlns:a16="http://schemas.microsoft.com/office/drawing/2014/main" id="{E6F31115-5364-A04A-8FB9-32C4CC2F0DFD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30D1DF-48EA-2C40-94EE-9DB4B06FB423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161" name="Picture 160" descr="Logo, icon&#10;&#10;Description automatically generated">
                <a:extLst>
                  <a:ext uri="{FF2B5EF4-FFF2-40B4-BE49-F238E27FC236}">
                    <a16:creationId xmlns:a16="http://schemas.microsoft.com/office/drawing/2014/main" id="{A132368B-E556-614A-93EB-E109196A7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5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21A7CC60-510A-3847-800A-1ABD4082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FA8B3A7-3226-E84A-9387-881FE5764850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09F6BC18-7960-4748-A810-771F1AC9E3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94F9CBD8-7832-4B4E-9FD6-CF286784F1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D817246-4C4C-6D44-A27E-EC79CDFC01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A25DE1B-73B2-1541-AFE6-5F4C02E3C16B}"/>
              </a:ext>
            </a:extLst>
          </p:cNvPr>
          <p:cNvGrpSpPr/>
          <p:nvPr/>
        </p:nvGrpSpPr>
        <p:grpSpPr>
          <a:xfrm>
            <a:off x="8575027" y="1148764"/>
            <a:ext cx="1027845" cy="3433236"/>
            <a:chOff x="9931733" y="1029097"/>
            <a:chExt cx="1027845" cy="343323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3223DC-1287-3341-8A2F-103738E6735F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907646-18B5-114F-8941-964E4B39ED3D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0978E0D-FC6B-8040-9554-463A460A66B8}"/>
                </a:ext>
              </a:extLst>
            </p:cNvPr>
            <p:cNvGrpSpPr/>
            <p:nvPr/>
          </p:nvGrpSpPr>
          <p:grpSpPr>
            <a:xfrm>
              <a:off x="9997601" y="1260963"/>
              <a:ext cx="922664" cy="1558025"/>
              <a:chOff x="923963" y="1160002"/>
              <a:chExt cx="691997" cy="116851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D1DB3F-9B76-9249-9F2E-B6F7DA21F025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85" name="Picture 4">
                  <a:extLst>
                    <a:ext uri="{FF2B5EF4-FFF2-40B4-BE49-F238E27FC236}">
                      <a16:creationId xmlns:a16="http://schemas.microsoft.com/office/drawing/2014/main" id="{65D72DFF-03D8-E342-9CFF-950DA348D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6" name="Rectangle: Rounded Corners 50">
                  <a:extLst>
                    <a:ext uri="{FF2B5EF4-FFF2-40B4-BE49-F238E27FC236}">
                      <a16:creationId xmlns:a16="http://schemas.microsoft.com/office/drawing/2014/main" id="{762F9BB1-5386-6B4F-AD21-1B54E80F69CF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D201FF4-B4AC-E64E-8C35-32EAE4B8DC06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88" name="Graphic 24">
                  <a:extLst>
                    <a:ext uri="{FF2B5EF4-FFF2-40B4-BE49-F238E27FC236}">
                      <a16:creationId xmlns:a16="http://schemas.microsoft.com/office/drawing/2014/main" id="{BFF0585B-E627-A148-8BC9-34F2CC3A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Picture 4" descr="Jepsen: RabbitMQ">
                  <a:extLst>
                    <a:ext uri="{FF2B5EF4-FFF2-40B4-BE49-F238E27FC236}">
                      <a16:creationId xmlns:a16="http://schemas.microsoft.com/office/drawing/2014/main" id="{CFCE6D03-A514-6740-9D1D-DADDCE666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Graphic 189">
                  <a:extLst>
                    <a:ext uri="{FF2B5EF4-FFF2-40B4-BE49-F238E27FC236}">
                      <a16:creationId xmlns:a16="http://schemas.microsoft.com/office/drawing/2014/main" id="{22BD12A1-D007-054E-9C86-FE8C85F01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91" name="Picture 8" descr="MQTT Specification">
                  <a:extLst>
                    <a:ext uri="{FF2B5EF4-FFF2-40B4-BE49-F238E27FC236}">
                      <a16:creationId xmlns:a16="http://schemas.microsoft.com/office/drawing/2014/main" id="{1F34D5AA-5A4A-C846-81DB-9FD8A73194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E13DC89-5CE2-A740-A7F2-23034549278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97DBBA4-7697-524C-A907-C946684A0D03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193" name="Rectangle: Rounded Corners 50">
                <a:extLst>
                  <a:ext uri="{FF2B5EF4-FFF2-40B4-BE49-F238E27FC236}">
                    <a16:creationId xmlns:a16="http://schemas.microsoft.com/office/drawing/2014/main" id="{DE65F580-19A5-7648-8019-1C945A6B2786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2A3BC65-DBC8-C94F-8A26-DEBA808F3079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53EDD3-7923-A144-BA60-E1250297C979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6FB018BC-6D5E-9A45-8897-68FAD842C8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BEDB2E76-472E-094D-9D8A-E1C2D8C4B4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D160FB-EE22-FC44-8320-F57313E93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FCE504-5E2C-174F-8E06-6250031CE4E2}"/>
              </a:ext>
            </a:extLst>
          </p:cNvPr>
          <p:cNvGrpSpPr/>
          <p:nvPr/>
        </p:nvGrpSpPr>
        <p:grpSpPr>
          <a:xfrm>
            <a:off x="4453497" y="2973171"/>
            <a:ext cx="958534" cy="874498"/>
            <a:chOff x="960652" y="3446423"/>
            <a:chExt cx="718900" cy="655873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A4C4563-DA20-6748-9D2E-7B5B0F377848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50E16B46-A3EE-6644-BFEF-8B1F4C0F1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C9D5B4D-D619-5745-A7EF-8339A6DCD3CC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09" name="Picture 9">
              <a:extLst>
                <a:ext uri="{FF2B5EF4-FFF2-40B4-BE49-F238E27FC236}">
                  <a16:creationId xmlns:a16="http://schemas.microsoft.com/office/drawing/2014/main" id="{EE3798F7-4A41-8B44-9C1C-89DDCCB40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8D9E3D86-945F-BD4B-9C9D-017E4C0E6222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67F79D1A-19E2-3E48-82AE-D38F160CD145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F2D56D96-1874-F841-8636-5B964E10B5BD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FE5291E6-65A7-3945-94C2-D69C7FC1C99E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50C3C5CB-8E96-B24F-A553-87BB0CDAF2C2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5" name="Rounded Rectangle 214">
                <a:extLst>
                  <a:ext uri="{FF2B5EF4-FFF2-40B4-BE49-F238E27FC236}">
                    <a16:creationId xmlns:a16="http://schemas.microsoft.com/office/drawing/2014/main" id="{AA41B80E-ACB6-414A-9FF5-7551DF4A6C20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5CA36D48-C63C-674C-931D-974BC7CAAE5B}"/>
                  </a:ext>
                </a:extLst>
              </p:cNvPr>
              <p:cNvCxnSpPr>
                <a:stCxn id="211" idx="3"/>
                <a:endCxn id="21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FC2FCBF-4577-974F-BBE1-1040ACA40161}"/>
                  </a:ext>
                </a:extLst>
              </p:cNvPr>
              <p:cNvCxnSpPr>
                <a:stCxn id="212" idx="3"/>
                <a:endCxn id="21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6DDFB33-1CF7-9541-8F03-5FBF6FFCCF9E}"/>
                  </a:ext>
                </a:extLst>
              </p:cNvPr>
              <p:cNvCxnSpPr>
                <a:stCxn id="213" idx="3"/>
                <a:endCxn id="21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221DC40-EA56-DF4A-AD9A-5496B0017282}"/>
                  </a:ext>
                </a:extLst>
              </p:cNvPr>
              <p:cNvCxnSpPr>
                <a:stCxn id="211" idx="3"/>
                <a:endCxn id="21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11BC716-0531-9A48-B858-6C27BD2A2F6E}"/>
              </a:ext>
            </a:extLst>
          </p:cNvPr>
          <p:cNvGrpSpPr/>
          <p:nvPr/>
        </p:nvGrpSpPr>
        <p:grpSpPr>
          <a:xfrm>
            <a:off x="6530930" y="2979352"/>
            <a:ext cx="958534" cy="874498"/>
            <a:chOff x="960652" y="3446423"/>
            <a:chExt cx="718900" cy="655873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94D7D4E-3EF7-7946-ADE1-841AC293EB88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90D72361-BB92-9B4A-AA6E-9E5410C35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A12E786-C2E5-A943-AA2D-03212F977A46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24" name="Picture 9">
              <a:extLst>
                <a:ext uri="{FF2B5EF4-FFF2-40B4-BE49-F238E27FC236}">
                  <a16:creationId xmlns:a16="http://schemas.microsoft.com/office/drawing/2014/main" id="{68A088E4-00BD-F14F-9A90-4799FFBA1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B1EF23A8-AF2B-0943-8C0D-6B3BEB05616C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BF552F76-DB57-7443-84C4-FBCDD2E90AF5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0965030A-1AC2-A14E-B1AF-295F079BB94C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27F4D2C7-F5D3-484F-BDC5-997B1C282DA2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77AA62AC-7933-7E4B-ABDD-00D8F645C738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3F530A93-F9C4-C340-9D8B-99FA1DA02DB9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6E31C7D-7002-3746-B1B8-8403C5DB0269}"/>
                  </a:ext>
                </a:extLst>
              </p:cNvPr>
              <p:cNvCxnSpPr>
                <a:stCxn id="226" idx="3"/>
                <a:endCxn id="227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C930043-F9AA-8946-9D1E-72ECFE1740A8}"/>
                  </a:ext>
                </a:extLst>
              </p:cNvPr>
              <p:cNvCxnSpPr>
                <a:stCxn id="227" idx="3"/>
                <a:endCxn id="229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911EB54-F14C-E841-8A60-8744F1A0A9A5}"/>
                  </a:ext>
                </a:extLst>
              </p:cNvPr>
              <p:cNvCxnSpPr>
                <a:stCxn id="228" idx="3"/>
                <a:endCxn id="230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22745A0-0165-D945-BEAB-4FB4B237E137}"/>
                  </a:ext>
                </a:extLst>
              </p:cNvPr>
              <p:cNvCxnSpPr>
                <a:stCxn id="226" idx="3"/>
                <a:endCxn id="228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0DC8B64-39AC-EB49-B31E-70EBAAE895EC}"/>
              </a:ext>
            </a:extLst>
          </p:cNvPr>
          <p:cNvGrpSpPr/>
          <p:nvPr/>
        </p:nvGrpSpPr>
        <p:grpSpPr>
          <a:xfrm>
            <a:off x="2376064" y="2995761"/>
            <a:ext cx="958534" cy="874498"/>
            <a:chOff x="960652" y="3446423"/>
            <a:chExt cx="718900" cy="655873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AD001B1-E225-1844-8DB3-56DCEE3CC283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1060E5AD-7FB7-3248-B51D-788133AB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051B6EF-668F-094D-87C1-99A10ABF0CF9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39" name="Picture 9">
              <a:extLst>
                <a:ext uri="{FF2B5EF4-FFF2-40B4-BE49-F238E27FC236}">
                  <a16:creationId xmlns:a16="http://schemas.microsoft.com/office/drawing/2014/main" id="{DE73F1F0-202A-804F-B943-14DFCEC72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0167CD6-E052-1A41-8790-9BB2276CC692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F17CFBC8-EEED-7941-BFA5-9A965E40C277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5D46B3C3-D754-394E-ADEC-2E8D91321B5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5188258-AA44-4148-93D0-B07B62ADB4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4581AAB0-5DB5-0148-B942-84B63E4E9F05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D467AAE7-467F-0F44-BD62-DBBAC9521937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C87DF2E-E26C-7249-8270-D85C93B97BA6}"/>
                  </a:ext>
                </a:extLst>
              </p:cNvPr>
              <p:cNvCxnSpPr>
                <a:stCxn id="241" idx="3"/>
                <a:endCxn id="24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A6B5108-2BF0-D24E-961C-E7F26CBEBF54}"/>
                  </a:ext>
                </a:extLst>
              </p:cNvPr>
              <p:cNvCxnSpPr>
                <a:stCxn id="242" idx="3"/>
                <a:endCxn id="24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646A406-65DF-364C-AD6A-E9ECCEFED173}"/>
                  </a:ext>
                </a:extLst>
              </p:cNvPr>
              <p:cNvCxnSpPr>
                <a:stCxn id="243" idx="3"/>
                <a:endCxn id="24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2157269-FC5C-2143-AC87-133523595B28}"/>
                  </a:ext>
                </a:extLst>
              </p:cNvPr>
              <p:cNvCxnSpPr>
                <a:stCxn id="241" idx="3"/>
                <a:endCxn id="24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11" idx="3"/>
            <a:endCxn id="236" idx="1"/>
          </p:cNvCxnSpPr>
          <p:nvPr/>
        </p:nvCxnSpPr>
        <p:spPr>
          <a:xfrm>
            <a:off x="1266773" y="2865983"/>
            <a:ext cx="1109291" cy="613429"/>
          </a:xfrm>
          <a:prstGeom prst="bentConnector3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ABDB43B4-22CA-8744-81F3-31B75F7DC318}"/>
              </a:ext>
            </a:extLst>
          </p:cNvPr>
          <p:cNvCxnSpPr>
            <a:cxnSpLocks/>
            <a:stCxn id="221" idx="3"/>
            <a:endCxn id="180" idx="1"/>
          </p:cNvCxnSpPr>
          <p:nvPr/>
        </p:nvCxnSpPr>
        <p:spPr>
          <a:xfrm flipV="1">
            <a:off x="7489464" y="2865983"/>
            <a:ext cx="1088774" cy="5970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00641825-A824-7D44-AF57-7271E16910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4904" y="4477745"/>
            <a:ext cx="1116355" cy="18424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1552171" y="3495862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Pub connectors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FF5CA7-8C5F-3E41-9C55-3FFEE849C8D4}"/>
              </a:ext>
            </a:extLst>
          </p:cNvPr>
          <p:cNvSpPr txBox="1"/>
          <p:nvPr/>
        </p:nvSpPr>
        <p:spPr>
          <a:xfrm>
            <a:off x="7518521" y="3479411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280" name="Elbow Connector 14">
            <a:extLst>
              <a:ext uri="{FF2B5EF4-FFF2-40B4-BE49-F238E27FC236}">
                <a16:creationId xmlns:a16="http://schemas.microsoft.com/office/drawing/2014/main" id="{2989C16C-B39C-FE4A-8FEF-B8B0794C41CE}"/>
              </a:ext>
            </a:extLst>
          </p:cNvPr>
          <p:cNvCxnSpPr>
            <a:cxnSpLocks/>
            <a:endCxn id="288" idx="0"/>
          </p:cNvCxnSpPr>
          <p:nvPr/>
        </p:nvCxnSpPr>
        <p:spPr>
          <a:xfrm rot="5400000">
            <a:off x="2491169" y="4058062"/>
            <a:ext cx="599078" cy="473442"/>
          </a:xfrm>
          <a:prstGeom prst="bentConnector3">
            <a:avLst/>
          </a:prstGeom>
          <a:ln w="190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05C54CD-EE66-154F-A5E0-477DFDC00587}"/>
              </a:ext>
            </a:extLst>
          </p:cNvPr>
          <p:cNvGrpSpPr/>
          <p:nvPr/>
        </p:nvGrpSpPr>
        <p:grpSpPr>
          <a:xfrm>
            <a:off x="1996100" y="4438566"/>
            <a:ext cx="1103111" cy="3224188"/>
            <a:chOff x="3171770" y="4438566"/>
            <a:chExt cx="1103111" cy="3224188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1B8E6462-C165-EA45-AA15-E65B9894B4E9}"/>
                </a:ext>
              </a:extLst>
            </p:cNvPr>
            <p:cNvGrpSpPr/>
            <p:nvPr/>
          </p:nvGrpSpPr>
          <p:grpSpPr>
            <a:xfrm>
              <a:off x="3171770" y="4438566"/>
              <a:ext cx="1103111" cy="3224188"/>
              <a:chOff x="3002696" y="3030007"/>
              <a:chExt cx="827334" cy="2418142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F1006ADD-E7F7-E54E-AA68-2971C4524F16}"/>
                  </a:ext>
                </a:extLst>
              </p:cNvPr>
              <p:cNvGrpSpPr/>
              <p:nvPr/>
            </p:nvGrpSpPr>
            <p:grpSpPr>
              <a:xfrm>
                <a:off x="3002696" y="3146824"/>
                <a:ext cx="797172" cy="2301325"/>
                <a:chOff x="3512448" y="3682690"/>
                <a:chExt cx="797172" cy="2301325"/>
              </a:xfrm>
            </p:grpSpPr>
            <p:pic>
              <p:nvPicPr>
                <p:cNvPr id="286" name="Picture 285" descr="Logo, icon&#10;&#10;Description automatically generated">
                  <a:extLst>
                    <a:ext uri="{FF2B5EF4-FFF2-40B4-BE49-F238E27FC236}">
                      <a16:creationId xmlns:a16="http://schemas.microsoft.com/office/drawing/2014/main" id="{B858A6F4-2275-134B-994A-A574F2795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8024" y="3995142"/>
                  <a:ext cx="326880" cy="275938"/>
                </a:xfrm>
                <a:prstGeom prst="rect">
                  <a:avLst/>
                </a:prstGeom>
              </p:spPr>
            </p:pic>
            <p:pic>
              <p:nvPicPr>
                <p:cNvPr id="287" name="Picture 286" descr="Logo, company name&#10;&#10;Description automatically generated">
                  <a:extLst>
                    <a:ext uri="{FF2B5EF4-FFF2-40B4-BE49-F238E27FC236}">
                      <a16:creationId xmlns:a16="http://schemas.microsoft.com/office/drawing/2014/main" id="{58701F7C-A75A-DA47-853E-A6003B8334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951" t="13426" r="2951" b="21748"/>
                <a:stretch/>
              </p:blipFill>
              <p:spPr>
                <a:xfrm>
                  <a:off x="3512448" y="5795015"/>
                  <a:ext cx="728895" cy="189000"/>
                </a:xfrm>
                <a:prstGeom prst="rect">
                  <a:avLst/>
                </a:prstGeom>
              </p:spPr>
            </p:pic>
            <p:sp>
              <p:nvSpPr>
                <p:cNvPr id="288" name="Rectangle: Rounded Corners 50">
                  <a:extLst>
                    <a:ext uri="{FF2B5EF4-FFF2-40B4-BE49-F238E27FC236}">
                      <a16:creationId xmlns:a16="http://schemas.microsoft.com/office/drawing/2014/main" id="{1B9803F7-46BE-D84A-B573-735D24EDB39F}"/>
                    </a:ext>
                  </a:extLst>
                </p:cNvPr>
                <p:cNvSpPr/>
                <p:nvPr/>
              </p:nvSpPr>
              <p:spPr>
                <a:xfrm>
                  <a:off x="3552106" y="3682690"/>
                  <a:ext cx="757514" cy="752354"/>
                </a:xfrm>
                <a:prstGeom prst="roundRect">
                  <a:avLst>
                    <a:gd name="adj" fmla="val 4306"/>
                  </a:avLst>
                </a:pr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E147EB6-808F-0E4E-817E-E7ABDF910503}"/>
                    </a:ext>
                  </a:extLst>
                </p:cNvPr>
                <p:cNvSpPr txBox="1"/>
                <p:nvPr/>
              </p:nvSpPr>
              <p:spPr>
                <a:xfrm>
                  <a:off x="3561050" y="4436800"/>
                  <a:ext cx="739625" cy="484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Persistent </a:t>
                  </a:r>
                </a:p>
                <a:p>
                  <a:pPr algn="ctr"/>
                  <a:r>
                    <a:rPr lang="en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low latency </a:t>
                  </a:r>
                </a:p>
                <a:p>
                  <a:pPr algn="ctr"/>
                  <a:r>
                    <a:rPr lang="en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stores</a:t>
                  </a:r>
                </a:p>
              </p:txBody>
            </p:sp>
          </p:grp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784865DB-D05F-A246-B535-A3C06BE2F483}"/>
                  </a:ext>
                </a:extLst>
              </p:cNvPr>
              <p:cNvSpPr txBox="1"/>
              <p:nvPr/>
            </p:nvSpPr>
            <p:spPr>
              <a:xfrm>
                <a:off x="3482339" y="3516423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rgbClr val="00B050"/>
                    </a:solidFill>
                    <a:latin typeface="+mj-lt"/>
                  </a:rPr>
                  <a:t>…</a:t>
                </a:r>
              </a:p>
            </p:txBody>
          </p:sp>
          <p:pic>
            <p:nvPicPr>
              <p:cNvPr id="284" name="Picture 283" descr="A sign on a pole&#10;&#10;Description automatically generated">
                <a:extLst>
                  <a:ext uri="{FF2B5EF4-FFF2-40B4-BE49-F238E27FC236}">
                    <a16:creationId xmlns:a16="http://schemas.microsoft.com/office/drawing/2014/main" id="{E092C4A3-D291-0041-A887-34B67351D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7"/>
                  </a:ext>
                </a:extLst>
              </a:blip>
              <a:stretch>
                <a:fillRect/>
              </a:stretch>
            </p:blipFill>
            <p:spPr>
              <a:xfrm>
                <a:off x="3080089" y="3030007"/>
                <a:ext cx="191406" cy="197640"/>
              </a:xfrm>
              <a:prstGeom prst="rect">
                <a:avLst/>
              </a:prstGeom>
            </p:spPr>
          </p:pic>
        </p:grp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EAF384EF-A37D-7749-B3DB-26A3C0A21E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7" t="34071" r="3782" b="34431"/>
            <a:stretch/>
          </p:blipFill>
          <p:spPr>
            <a:xfrm>
              <a:off x="3256631" y="4713710"/>
              <a:ext cx="912945" cy="25106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C2E6F-CFF6-7E4F-A287-2C4A2A116862}"/>
              </a:ext>
            </a:extLst>
          </p:cNvPr>
          <p:cNvGrpSpPr/>
          <p:nvPr/>
        </p:nvGrpSpPr>
        <p:grpSpPr>
          <a:xfrm>
            <a:off x="6411936" y="5037601"/>
            <a:ext cx="1049589" cy="802363"/>
            <a:chOff x="7587606" y="5037601"/>
            <a:chExt cx="1049589" cy="80236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E6A2BE-BDFA-754A-A306-CAD6FEBBFA75}"/>
                </a:ext>
              </a:extLst>
            </p:cNvPr>
            <p:cNvGrpSpPr/>
            <p:nvPr/>
          </p:nvGrpSpPr>
          <p:grpSpPr>
            <a:xfrm>
              <a:off x="7587606" y="5037601"/>
              <a:ext cx="1049589" cy="535968"/>
              <a:chOff x="5791136" y="3811376"/>
              <a:chExt cx="787192" cy="401976"/>
            </a:xfrm>
          </p:grpSpPr>
          <p:sp>
            <p:nvSpPr>
              <p:cNvPr id="129" name="Rectangle: Rounded Corners 50">
                <a:extLst>
                  <a:ext uri="{FF2B5EF4-FFF2-40B4-BE49-F238E27FC236}">
                    <a16:creationId xmlns:a16="http://schemas.microsoft.com/office/drawing/2014/main" id="{E167D14C-E1E0-4B46-9F92-D2DEF307CDBA}"/>
                  </a:ext>
                </a:extLst>
              </p:cNvPr>
              <p:cNvSpPr/>
              <p:nvPr/>
            </p:nvSpPr>
            <p:spPr>
              <a:xfrm>
                <a:off x="5791136" y="3811376"/>
                <a:ext cx="787192" cy="401976"/>
              </a:xfrm>
              <a:prstGeom prst="roundRect">
                <a:avLst>
                  <a:gd name="adj" fmla="val 4306"/>
                </a:avLst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333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DC239504-035B-C941-A991-6DD34A156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2"/>
                  </a:ext>
                </a:extLst>
              </a:blip>
              <a:stretch>
                <a:fillRect/>
              </a:stretch>
            </p:blipFill>
            <p:spPr>
              <a:xfrm>
                <a:off x="6221361" y="3874045"/>
                <a:ext cx="258238" cy="263403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9319BECD-0861-7D4F-9301-9D8F2CFD3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8029" y="3879211"/>
                <a:ext cx="218305" cy="218305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808977-E703-4948-9CE7-073235FD4CCA}"/>
                </a:ext>
              </a:extLst>
            </p:cNvPr>
            <p:cNvSpPr txBox="1"/>
            <p:nvPr/>
          </p:nvSpPr>
          <p:spPr>
            <a:xfrm>
              <a:off x="7667704" y="5562965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F37F2FC-61E7-0E46-BEE6-5978580517EB}"/>
              </a:ext>
            </a:extLst>
          </p:cNvPr>
          <p:cNvGrpSpPr/>
          <p:nvPr/>
        </p:nvGrpSpPr>
        <p:grpSpPr>
          <a:xfrm>
            <a:off x="3571684" y="2524873"/>
            <a:ext cx="644728" cy="1705529"/>
            <a:chOff x="478553" y="3906615"/>
            <a:chExt cx="644728" cy="1705529"/>
          </a:xfrm>
        </p:grpSpPr>
        <p:sp>
          <p:nvSpPr>
            <p:cNvPr id="273" name="Rectangle: Rounded Corners 50">
              <a:extLst>
                <a:ext uri="{FF2B5EF4-FFF2-40B4-BE49-F238E27FC236}">
                  <a16:creationId xmlns:a16="http://schemas.microsoft.com/office/drawing/2014/main" id="{30DD9655-C86A-824F-A15E-8A64B188216D}"/>
                </a:ext>
              </a:extLst>
            </p:cNvPr>
            <p:cNvSpPr/>
            <p:nvPr/>
          </p:nvSpPr>
          <p:spPr>
            <a:xfrm>
              <a:off x="536833" y="3929666"/>
              <a:ext cx="522196" cy="1567891"/>
            </a:xfrm>
            <a:prstGeom prst="roundRect">
              <a:avLst>
                <a:gd name="adj" fmla="val 4306"/>
              </a:avLst>
            </a:prstGeom>
            <a:solidFill>
              <a:schemeClr val="accent3">
                <a:alpha val="37000"/>
              </a:schemeClr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0505E39-CD24-A245-BEF5-5CA280040727}"/>
                </a:ext>
              </a:extLst>
            </p:cNvPr>
            <p:cNvSpPr txBox="1"/>
            <p:nvPr/>
          </p:nvSpPr>
          <p:spPr>
            <a:xfrm>
              <a:off x="478553" y="3906615"/>
              <a:ext cx="644728" cy="37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933" i="1" dirty="0">
                  <a:solidFill>
                    <a:schemeClr val="bg1"/>
                  </a:solidFill>
                </a:rPr>
                <a:t>Message </a:t>
              </a:r>
            </a:p>
            <a:p>
              <a:pPr algn="ctr"/>
              <a:r>
                <a:rPr lang="en-FR" sz="933" i="1" dirty="0">
                  <a:solidFill>
                    <a:schemeClr val="bg1"/>
                  </a:solidFill>
                </a:rPr>
                <a:t>buses</a:t>
              </a:r>
            </a:p>
          </p:txBody>
        </p:sp>
        <p:pic>
          <p:nvPicPr>
            <p:cNvPr id="290" name="Graphic 289">
              <a:extLst>
                <a:ext uri="{FF2B5EF4-FFF2-40B4-BE49-F238E27FC236}">
                  <a16:creationId xmlns:a16="http://schemas.microsoft.com/office/drawing/2014/main" id="{B9668BBF-8035-D045-B491-F490F249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21929" y="4961532"/>
              <a:ext cx="357360" cy="394276"/>
            </a:xfrm>
            <a:prstGeom prst="rect">
              <a:avLst/>
            </a:prstGeom>
          </p:spPr>
        </p:pic>
        <p:pic>
          <p:nvPicPr>
            <p:cNvPr id="276" name="Picture 4" descr="Jepsen: RabbitMQ">
              <a:extLst>
                <a:ext uri="{FF2B5EF4-FFF2-40B4-BE49-F238E27FC236}">
                  <a16:creationId xmlns:a16="http://schemas.microsoft.com/office/drawing/2014/main" id="{34926BD7-BF43-C843-95DA-F102B26DE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98" y="4633705"/>
              <a:ext cx="338769" cy="3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C34DC7D-1A80-9A43-B906-2847AA2DC53E}"/>
                </a:ext>
              </a:extLst>
            </p:cNvPr>
            <p:cNvSpPr txBox="1"/>
            <p:nvPr/>
          </p:nvSpPr>
          <p:spPr>
            <a:xfrm>
              <a:off x="642821" y="5027370"/>
              <a:ext cx="463588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3200" b="1" dirty="0">
                  <a:solidFill>
                    <a:srgbClr val="92D050"/>
                  </a:solidFill>
                  <a:latin typeface="+mj-lt"/>
                </a:rPr>
                <a:t>…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6C03FE1-2F3C-6946-85AF-F2644F063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97" y="4262447"/>
              <a:ext cx="338339" cy="338339"/>
            </a:xfrm>
            <a:prstGeom prst="rect">
              <a:avLst/>
            </a:prstGeom>
          </p:spPr>
        </p:pic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7E44302-0FE0-8249-9DFF-B014AFE40B16}"/>
              </a:ext>
            </a:extLst>
          </p:cNvPr>
          <p:cNvGrpSpPr/>
          <p:nvPr/>
        </p:nvGrpSpPr>
        <p:grpSpPr>
          <a:xfrm>
            <a:off x="5649116" y="2509687"/>
            <a:ext cx="644728" cy="1705529"/>
            <a:chOff x="478553" y="3906615"/>
            <a:chExt cx="644728" cy="1705529"/>
          </a:xfrm>
        </p:grpSpPr>
        <p:sp>
          <p:nvSpPr>
            <p:cNvPr id="293" name="Rectangle: Rounded Corners 50">
              <a:extLst>
                <a:ext uri="{FF2B5EF4-FFF2-40B4-BE49-F238E27FC236}">
                  <a16:creationId xmlns:a16="http://schemas.microsoft.com/office/drawing/2014/main" id="{5A0F2351-6BB7-FE43-93DF-8E7A1A0FD9DA}"/>
                </a:ext>
              </a:extLst>
            </p:cNvPr>
            <p:cNvSpPr/>
            <p:nvPr/>
          </p:nvSpPr>
          <p:spPr>
            <a:xfrm>
              <a:off x="536833" y="3929666"/>
              <a:ext cx="522196" cy="1567891"/>
            </a:xfrm>
            <a:prstGeom prst="roundRect">
              <a:avLst>
                <a:gd name="adj" fmla="val 4306"/>
              </a:avLst>
            </a:prstGeom>
            <a:solidFill>
              <a:schemeClr val="accent3">
                <a:alpha val="37000"/>
              </a:schemeClr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904661B-91BB-294B-84B6-4CAA9AB77E1B}"/>
                </a:ext>
              </a:extLst>
            </p:cNvPr>
            <p:cNvSpPr txBox="1"/>
            <p:nvPr/>
          </p:nvSpPr>
          <p:spPr>
            <a:xfrm>
              <a:off x="478553" y="3906615"/>
              <a:ext cx="644728" cy="37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933" i="1" dirty="0">
                  <a:solidFill>
                    <a:schemeClr val="bg1"/>
                  </a:solidFill>
                </a:rPr>
                <a:t>Message </a:t>
              </a:r>
            </a:p>
            <a:p>
              <a:pPr algn="ctr"/>
              <a:r>
                <a:rPr lang="en-FR" sz="933" i="1" dirty="0">
                  <a:solidFill>
                    <a:schemeClr val="bg1"/>
                  </a:solidFill>
                </a:rPr>
                <a:t>buses</a:t>
              </a:r>
            </a:p>
          </p:txBody>
        </p:sp>
        <p:pic>
          <p:nvPicPr>
            <p:cNvPr id="295" name="Graphic 294">
              <a:extLst>
                <a:ext uri="{FF2B5EF4-FFF2-40B4-BE49-F238E27FC236}">
                  <a16:creationId xmlns:a16="http://schemas.microsoft.com/office/drawing/2014/main" id="{6122A83B-DD3B-4F47-97C9-EE33D2D6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21929" y="4961532"/>
              <a:ext cx="357360" cy="394276"/>
            </a:xfrm>
            <a:prstGeom prst="rect">
              <a:avLst/>
            </a:prstGeom>
          </p:spPr>
        </p:pic>
        <p:pic>
          <p:nvPicPr>
            <p:cNvPr id="296" name="Picture 4" descr="Jepsen: RabbitMQ">
              <a:extLst>
                <a:ext uri="{FF2B5EF4-FFF2-40B4-BE49-F238E27FC236}">
                  <a16:creationId xmlns:a16="http://schemas.microsoft.com/office/drawing/2014/main" id="{7C716003-058F-CD4B-8F60-2A242A392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98" y="4633705"/>
              <a:ext cx="338769" cy="3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7D41D89-AAB1-8C43-8F40-BB72F1DE5E56}"/>
                </a:ext>
              </a:extLst>
            </p:cNvPr>
            <p:cNvSpPr txBox="1"/>
            <p:nvPr/>
          </p:nvSpPr>
          <p:spPr>
            <a:xfrm>
              <a:off x="642821" y="5027370"/>
              <a:ext cx="463588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3200" b="1" dirty="0">
                  <a:solidFill>
                    <a:srgbClr val="92D050"/>
                  </a:solidFill>
                  <a:latin typeface="+mj-lt"/>
                </a:rPr>
                <a:t>…</a:t>
              </a:r>
            </a:p>
          </p:txBody>
        </p:sp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id="{16121066-BB19-6747-821B-DEDE99765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97" y="4262447"/>
              <a:ext cx="338339" cy="338339"/>
            </a:xfrm>
            <a:prstGeom prst="rect">
              <a:avLst/>
            </a:prstGeom>
          </p:spPr>
        </p:pic>
      </p:grp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1C3B555D-40D7-6E4B-B2DB-F2E7A64EFB27}"/>
              </a:ext>
            </a:extLst>
          </p:cNvPr>
          <p:cNvCxnSpPr>
            <a:cxnSpLocks/>
          </p:cNvCxnSpPr>
          <p:nvPr/>
        </p:nvCxnSpPr>
        <p:spPr>
          <a:xfrm>
            <a:off x="3352560" y="3479410"/>
            <a:ext cx="248347" cy="1"/>
          </a:xfrm>
          <a:prstGeom prst="bentConnector3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8EDA603C-F9F2-2045-9616-9AE774EFA30B}"/>
              </a:ext>
            </a:extLst>
          </p:cNvPr>
          <p:cNvCxnSpPr>
            <a:cxnSpLocks/>
          </p:cNvCxnSpPr>
          <p:nvPr/>
        </p:nvCxnSpPr>
        <p:spPr>
          <a:xfrm>
            <a:off x="4171857" y="3479409"/>
            <a:ext cx="248347" cy="1"/>
          </a:xfrm>
          <a:prstGeom prst="bentConnector3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4F5700E9-F22F-AA44-9A5B-ADC107CE6C56}"/>
              </a:ext>
            </a:extLst>
          </p:cNvPr>
          <p:cNvCxnSpPr>
            <a:cxnSpLocks/>
          </p:cNvCxnSpPr>
          <p:nvPr/>
        </p:nvCxnSpPr>
        <p:spPr>
          <a:xfrm>
            <a:off x="5429992" y="3474297"/>
            <a:ext cx="248347" cy="1"/>
          </a:xfrm>
          <a:prstGeom prst="bentConnector3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62428743-8605-1E48-AA7A-FAC7AA549ABF}"/>
              </a:ext>
            </a:extLst>
          </p:cNvPr>
          <p:cNvCxnSpPr>
            <a:cxnSpLocks/>
          </p:cNvCxnSpPr>
          <p:nvPr/>
        </p:nvCxnSpPr>
        <p:spPr>
          <a:xfrm>
            <a:off x="6260013" y="3474296"/>
            <a:ext cx="248347" cy="1"/>
          </a:xfrm>
          <a:prstGeom prst="bentConnector3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7089059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640BA836-3C99-D746-B4FC-093BAA5BA220}"/>
              </a:ext>
            </a:extLst>
          </p:cNvPr>
          <p:cNvSpPr txBox="1"/>
          <p:nvPr/>
        </p:nvSpPr>
        <p:spPr>
          <a:xfrm>
            <a:off x="6815872" y="1077123"/>
            <a:ext cx="156966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067" b="1" dirty="0">
                <a:solidFill>
                  <a:schemeClr val="accent2">
                    <a:lumMod val="50000"/>
                  </a:schemeClr>
                </a:solidFill>
              </a:rPr>
              <a:t>Namespace: TENANT_ID</a:t>
            </a:r>
            <a:endParaRPr lang="en-US" sz="1067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9F73EFA-5784-9047-A33F-C968A4776F40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98" name="Rectangle: Rounded Corners 18">
            <a:extLst>
              <a:ext uri="{FF2B5EF4-FFF2-40B4-BE49-F238E27FC236}">
                <a16:creationId xmlns:a16="http://schemas.microsoft.com/office/drawing/2014/main" id="{005101F8-0BB6-AF43-8BF5-F7EF6D5F37AC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200" name="Rectangle: Rounded Corners 18">
            <a:extLst>
              <a:ext uri="{FF2B5EF4-FFF2-40B4-BE49-F238E27FC236}">
                <a16:creationId xmlns:a16="http://schemas.microsoft.com/office/drawing/2014/main" id="{F41A0ABE-22ED-864C-96FC-00528179CED1}"/>
              </a:ext>
            </a:extLst>
          </p:cNvPr>
          <p:cNvSpPr/>
          <p:nvPr/>
        </p:nvSpPr>
        <p:spPr>
          <a:xfrm>
            <a:off x="10141596" y="401333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3FDA495-D825-694B-A783-A119C4EBB211}"/>
              </a:ext>
            </a:extLst>
          </p:cNvPr>
          <p:cNvSpPr txBox="1"/>
          <p:nvPr/>
        </p:nvSpPr>
        <p:spPr>
          <a:xfrm>
            <a:off x="9776478" y="1183219"/>
            <a:ext cx="2255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Auto-scaling of ESP server</a:t>
            </a:r>
            <a:r>
              <a:rPr lang="de-CH" sz="1100" dirty="0">
                <a:solidFill>
                  <a:schemeClr val="bg1"/>
                </a:solidFill>
              </a:rPr>
              <a:t> pods</a:t>
            </a:r>
            <a:r>
              <a:rPr lang="en-FR" sz="1100" dirty="0">
                <a:solidFill>
                  <a:schemeClr val="bg1"/>
                </a:solidFill>
              </a:rPr>
              <a:t> based on CPU utilization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Horizontal and vertical run-time elasticity</a:t>
            </a: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Optimized resources utilization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High availability and fault tolerance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Multi-tenancy &amp; multi-user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ESP model modularity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Flexible orchestration of ESP pods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Bus buffers events if a Pod fails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DB persists and shares state</a:t>
            </a:r>
            <a:r>
              <a:rPr lang="de-CH" sz="1100" dirty="0">
                <a:solidFill>
                  <a:schemeClr val="bg1"/>
                </a:solidFill>
              </a:rPr>
              <a:t> across all ESP server pods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DB allows very large lookups and rolling aggregations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756ACA4-727F-A743-9DFB-463F43219A0C}"/>
              </a:ext>
            </a:extLst>
          </p:cNvPr>
          <p:cNvSpPr txBox="1"/>
          <p:nvPr/>
        </p:nvSpPr>
        <p:spPr>
          <a:xfrm>
            <a:off x="9782006" y="4283307"/>
            <a:ext cx="22499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Possibilities of events loss and duplication when a pod crashes and a new one replaces </a:t>
            </a:r>
            <a:r>
              <a:rPr lang="en-FR" sz="1100" dirty="0">
                <a:solidFill>
                  <a:schemeClr val="bg1"/>
                </a:solidFill>
              </a:rPr>
              <a:t>Bus</a:t>
            </a:r>
            <a:endParaRPr lang="de-CH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100" dirty="0">
                <a:solidFill>
                  <a:schemeClr val="bg1"/>
                </a:solidFill>
              </a:rPr>
              <a:t>S</a:t>
            </a:r>
            <a:r>
              <a:rPr lang="en-FR" sz="1100" dirty="0">
                <a:solidFill>
                  <a:schemeClr val="bg1"/>
                </a:solidFill>
              </a:rPr>
              <a:t>lightly increases latency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DB increases latency and limits throughput on ESP pod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Pattern/Geofence/MAS state loss in case of pod failure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C0E8A06B-16BC-EE4E-BF27-7F6128B5680D}"/>
              </a:ext>
            </a:extLst>
          </p:cNvPr>
          <p:cNvSpPr/>
          <p:nvPr/>
        </p:nvSpPr>
        <p:spPr>
          <a:xfrm>
            <a:off x="4330713" y="2565105"/>
            <a:ext cx="1321551" cy="320265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600">
              <a:solidFill>
                <a:schemeClr val="accent6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176852" y="1348855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408638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251" idx="0"/>
          </p:cNvCxnSpPr>
          <p:nvPr/>
        </p:nvCxnSpPr>
        <p:spPr>
          <a:xfrm rot="10800000" flipH="1" flipV="1">
            <a:off x="4176851" y="1785187"/>
            <a:ext cx="814637" cy="779918"/>
          </a:xfrm>
          <a:prstGeom prst="bentConnector4">
            <a:avLst>
              <a:gd name="adj1" fmla="val -28062"/>
              <a:gd name="adj2" fmla="val 77973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3923022" y="2192928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6884309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 1+N ESP Failover for ESP Edge 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A8C3F03-9047-FA4A-A799-DAD7A90BF233}"/>
              </a:ext>
            </a:extLst>
          </p:cNvPr>
          <p:cNvGrpSpPr/>
          <p:nvPr/>
        </p:nvGrpSpPr>
        <p:grpSpPr>
          <a:xfrm>
            <a:off x="393043" y="2494867"/>
            <a:ext cx="1021012" cy="3433236"/>
            <a:chOff x="830090" y="1148764"/>
            <a:chExt cx="1021012" cy="34332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D82551-205E-3E49-BC45-A94A62AA50B2}"/>
                </a:ext>
              </a:extLst>
            </p:cNvPr>
            <p:cNvGrpSpPr/>
            <p:nvPr/>
          </p:nvGrpSpPr>
          <p:grpSpPr>
            <a:xfrm>
              <a:off x="892747" y="1380630"/>
              <a:ext cx="922664" cy="1558025"/>
              <a:chOff x="923963" y="1160002"/>
              <a:chExt cx="691997" cy="116851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25FBD29-E700-0142-BC23-0283AA192482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68" name="Picture 4">
                  <a:extLst>
                    <a:ext uri="{FF2B5EF4-FFF2-40B4-BE49-F238E27FC236}">
                      <a16:creationId xmlns:a16="http://schemas.microsoft.com/office/drawing/2014/main" id="{4633ABE5-5945-F64A-90B2-E376073D0E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9" name="Rectangle: Rounded Corners 50">
                  <a:extLst>
                    <a:ext uri="{FF2B5EF4-FFF2-40B4-BE49-F238E27FC236}">
                      <a16:creationId xmlns:a16="http://schemas.microsoft.com/office/drawing/2014/main" id="{4F25C263-170C-EC46-A185-A95D248B3327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878E7F-0AF8-3F43-8FD1-CEFCF9001B5B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71" name="Graphic 24">
                  <a:extLst>
                    <a:ext uri="{FF2B5EF4-FFF2-40B4-BE49-F238E27FC236}">
                      <a16:creationId xmlns:a16="http://schemas.microsoft.com/office/drawing/2014/main" id="{9A51A364-DAFF-1E4B-894A-B48E54F93D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4" descr="Jepsen: RabbitMQ">
                  <a:extLst>
                    <a:ext uri="{FF2B5EF4-FFF2-40B4-BE49-F238E27FC236}">
                      <a16:creationId xmlns:a16="http://schemas.microsoft.com/office/drawing/2014/main" id="{9D1F4683-2359-5C42-9AE2-759802BF32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908ACD52-FD34-124E-B615-AEC363EF4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74" name="Picture 8" descr="MQTT Specification">
                  <a:extLst>
                    <a:ext uri="{FF2B5EF4-FFF2-40B4-BE49-F238E27FC236}">
                      <a16:creationId xmlns:a16="http://schemas.microsoft.com/office/drawing/2014/main" id="{5F857D7B-CDE6-EE44-9298-57DE2846F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6EEFFFE-3EC4-1342-8372-91CD1E8D1990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386E054-810F-6743-A9D3-ADB752396BB9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159" name="Rectangle: Rounded Corners 50">
                <a:extLst>
                  <a:ext uri="{FF2B5EF4-FFF2-40B4-BE49-F238E27FC236}">
                    <a16:creationId xmlns:a16="http://schemas.microsoft.com/office/drawing/2014/main" id="{E6F31115-5364-A04A-8FB9-32C4CC2F0DFD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30D1DF-48EA-2C40-94EE-9DB4B06FB423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161" name="Picture 160" descr="Logo, icon&#10;&#10;Description automatically generated">
                <a:extLst>
                  <a:ext uri="{FF2B5EF4-FFF2-40B4-BE49-F238E27FC236}">
                    <a16:creationId xmlns:a16="http://schemas.microsoft.com/office/drawing/2014/main" id="{A132368B-E556-614A-93EB-E109196A7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21A7CC60-510A-3847-800A-1ABD4082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FA8B3A7-3226-E84A-9387-881FE5764850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09F6BC18-7960-4748-A810-771F1AC9E3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94F9CBD8-7832-4B4E-9FD6-CF286784F1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D817246-4C4C-6D44-A27E-EC79CDFC01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A25DE1B-73B2-1541-AFE6-5F4C02E3C16B}"/>
              </a:ext>
            </a:extLst>
          </p:cNvPr>
          <p:cNvGrpSpPr/>
          <p:nvPr/>
        </p:nvGrpSpPr>
        <p:grpSpPr>
          <a:xfrm>
            <a:off x="8418371" y="2509759"/>
            <a:ext cx="1027845" cy="3433236"/>
            <a:chOff x="9931733" y="1029097"/>
            <a:chExt cx="1027845" cy="343323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3223DC-1287-3341-8A2F-103738E6735F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907646-18B5-114F-8941-964E4B39ED3D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0978E0D-FC6B-8040-9554-463A460A66B8}"/>
                </a:ext>
              </a:extLst>
            </p:cNvPr>
            <p:cNvGrpSpPr/>
            <p:nvPr/>
          </p:nvGrpSpPr>
          <p:grpSpPr>
            <a:xfrm>
              <a:off x="9997601" y="1260963"/>
              <a:ext cx="922664" cy="1558025"/>
              <a:chOff x="923963" y="1160002"/>
              <a:chExt cx="691997" cy="116851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D1DB3F-9B76-9249-9F2E-B6F7DA21F025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85" name="Picture 4">
                  <a:extLst>
                    <a:ext uri="{FF2B5EF4-FFF2-40B4-BE49-F238E27FC236}">
                      <a16:creationId xmlns:a16="http://schemas.microsoft.com/office/drawing/2014/main" id="{65D72DFF-03D8-E342-9CFF-950DA348D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6" name="Rectangle: Rounded Corners 50">
                  <a:extLst>
                    <a:ext uri="{FF2B5EF4-FFF2-40B4-BE49-F238E27FC236}">
                      <a16:creationId xmlns:a16="http://schemas.microsoft.com/office/drawing/2014/main" id="{762F9BB1-5386-6B4F-AD21-1B54E80F69CF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D201FF4-B4AC-E64E-8C35-32EAE4B8DC06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88" name="Graphic 24">
                  <a:extLst>
                    <a:ext uri="{FF2B5EF4-FFF2-40B4-BE49-F238E27FC236}">
                      <a16:creationId xmlns:a16="http://schemas.microsoft.com/office/drawing/2014/main" id="{BFF0585B-E627-A148-8BC9-34F2CC3A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Picture 4" descr="Jepsen: RabbitMQ">
                  <a:extLst>
                    <a:ext uri="{FF2B5EF4-FFF2-40B4-BE49-F238E27FC236}">
                      <a16:creationId xmlns:a16="http://schemas.microsoft.com/office/drawing/2014/main" id="{CFCE6D03-A514-6740-9D1D-DADDCE666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Graphic 189">
                  <a:extLst>
                    <a:ext uri="{FF2B5EF4-FFF2-40B4-BE49-F238E27FC236}">
                      <a16:creationId xmlns:a16="http://schemas.microsoft.com/office/drawing/2014/main" id="{22BD12A1-D007-054E-9C86-FE8C85F01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91" name="Picture 8" descr="MQTT Specification">
                  <a:extLst>
                    <a:ext uri="{FF2B5EF4-FFF2-40B4-BE49-F238E27FC236}">
                      <a16:creationId xmlns:a16="http://schemas.microsoft.com/office/drawing/2014/main" id="{1F34D5AA-5A4A-C846-81DB-9FD8A73194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E13DC89-5CE2-A740-A7F2-23034549278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97DBBA4-7697-524C-A907-C946684A0D03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193" name="Rectangle: Rounded Corners 50">
                <a:extLst>
                  <a:ext uri="{FF2B5EF4-FFF2-40B4-BE49-F238E27FC236}">
                    <a16:creationId xmlns:a16="http://schemas.microsoft.com/office/drawing/2014/main" id="{DE65F580-19A5-7648-8019-1C945A6B2786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2A3BC65-DBC8-C94F-8A26-DEBA808F3079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53EDD3-7923-A144-BA60-E1250297C979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6FB018BC-6D5E-9A45-8897-68FAD842C8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BEDB2E76-472E-094D-9D8A-E1C2D8C4B4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D160FB-EE22-FC44-8320-F57313E93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11" idx="3"/>
            <a:endCxn id="228" idx="1"/>
          </p:cNvCxnSpPr>
          <p:nvPr/>
        </p:nvCxnSpPr>
        <p:spPr>
          <a:xfrm flipV="1">
            <a:off x="1414055" y="3676361"/>
            <a:ext cx="549836" cy="535725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3690906" y="3221804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Pub connectors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FF5CA7-8C5F-3E41-9C55-3FFEE849C8D4}"/>
              </a:ext>
            </a:extLst>
          </p:cNvPr>
          <p:cNvSpPr txBox="1"/>
          <p:nvPr/>
        </p:nvSpPr>
        <p:spPr>
          <a:xfrm>
            <a:off x="5459044" y="3238382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6907369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066BD87-D899-4D48-BB55-0C448E22E098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5280862" y="4223969"/>
            <a:ext cx="1095577" cy="83223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4099A98-EE2D-8846-A957-652D387EB4BE}"/>
              </a:ext>
            </a:extLst>
          </p:cNvPr>
          <p:cNvGrpSpPr/>
          <p:nvPr/>
        </p:nvGrpSpPr>
        <p:grpSpPr>
          <a:xfrm>
            <a:off x="3084342" y="3508082"/>
            <a:ext cx="644728" cy="1366216"/>
            <a:chOff x="308573" y="4818453"/>
            <a:chExt cx="644728" cy="1366216"/>
          </a:xfrm>
        </p:grpSpPr>
        <p:sp>
          <p:nvSpPr>
            <p:cNvPr id="273" name="Rectangle: Rounded Corners 50">
              <a:extLst>
                <a:ext uri="{FF2B5EF4-FFF2-40B4-BE49-F238E27FC236}">
                  <a16:creationId xmlns:a16="http://schemas.microsoft.com/office/drawing/2014/main" id="{30DD9655-C86A-824F-A15E-8A64B188216D}"/>
                </a:ext>
              </a:extLst>
            </p:cNvPr>
            <p:cNvSpPr/>
            <p:nvPr/>
          </p:nvSpPr>
          <p:spPr>
            <a:xfrm>
              <a:off x="366853" y="4841504"/>
              <a:ext cx="522196" cy="1343165"/>
            </a:xfrm>
            <a:prstGeom prst="roundRect">
              <a:avLst>
                <a:gd name="adj" fmla="val 4306"/>
              </a:avLst>
            </a:prstGeom>
            <a:solidFill>
              <a:schemeClr val="accent3">
                <a:alpha val="37000"/>
              </a:schemeClr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0505E39-CD24-A245-BEF5-5CA280040727}"/>
                </a:ext>
              </a:extLst>
            </p:cNvPr>
            <p:cNvSpPr txBox="1"/>
            <p:nvPr/>
          </p:nvSpPr>
          <p:spPr>
            <a:xfrm>
              <a:off x="308573" y="4818453"/>
              <a:ext cx="644728" cy="37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933" i="1">
                  <a:solidFill>
                    <a:schemeClr val="bg1"/>
                  </a:solidFill>
                </a:rPr>
                <a:t>Message </a:t>
              </a:r>
            </a:p>
            <a:p>
              <a:pPr algn="ctr"/>
              <a:r>
                <a:rPr lang="en-FR" sz="933" i="1">
                  <a:solidFill>
                    <a:schemeClr val="bg1"/>
                  </a:solidFill>
                </a:rPr>
                <a:t>buses</a:t>
              </a:r>
            </a:p>
          </p:txBody>
        </p:sp>
        <p:pic>
          <p:nvPicPr>
            <p:cNvPr id="276" name="Picture 4" descr="Jepsen: RabbitMQ">
              <a:extLst>
                <a:ext uri="{FF2B5EF4-FFF2-40B4-BE49-F238E27FC236}">
                  <a16:creationId xmlns:a16="http://schemas.microsoft.com/office/drawing/2014/main" id="{34926BD7-BF43-C843-95DA-F102B26DE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18" y="5545543"/>
              <a:ext cx="338769" cy="3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6C03FE1-2F3C-6946-85AF-F2644F063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17" y="5174285"/>
              <a:ext cx="338339" cy="338339"/>
            </a:xfrm>
            <a:prstGeom prst="rect">
              <a:avLst/>
            </a:prstGeom>
          </p:spPr>
        </p:pic>
        <p:pic>
          <p:nvPicPr>
            <p:cNvPr id="176" name="Picture 18" descr="Logo, company name&#10;&#10;Description automatically generated">
              <a:extLst>
                <a:ext uri="{FF2B5EF4-FFF2-40B4-BE49-F238E27FC236}">
                  <a16:creationId xmlns:a16="http://schemas.microsoft.com/office/drawing/2014/main" id="{F2AE9876-BD13-D744-ADAD-8DA52D56C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09081" y="5959650"/>
              <a:ext cx="441192" cy="12526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08D21-6899-664A-BDBC-6E90A797AB0B}"/>
              </a:ext>
            </a:extLst>
          </p:cNvPr>
          <p:cNvGrpSpPr/>
          <p:nvPr/>
        </p:nvGrpSpPr>
        <p:grpSpPr>
          <a:xfrm>
            <a:off x="4545730" y="2608322"/>
            <a:ext cx="904025" cy="1465392"/>
            <a:chOff x="4404530" y="2428466"/>
            <a:chExt cx="904025" cy="146539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AD001B1-E225-1844-8DB3-56DCEE3CC283}"/>
                </a:ext>
              </a:extLst>
            </p:cNvPr>
            <p:cNvSpPr/>
            <p:nvPr/>
          </p:nvSpPr>
          <p:spPr>
            <a:xfrm>
              <a:off x="4404530" y="2636729"/>
              <a:ext cx="898320" cy="1210409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1060E5AD-7FB7-3248-B51D-788133AB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1769" y="2538557"/>
              <a:ext cx="211349" cy="225703"/>
            </a:xfrm>
            <a:prstGeom prst="rect">
              <a:avLst/>
            </a:prstGeom>
          </p:spPr>
        </p:pic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051B6EF-668F-094D-87C1-99A10ABF0CF9}"/>
                </a:ext>
              </a:extLst>
            </p:cNvPr>
            <p:cNvSpPr txBox="1"/>
            <p:nvPr/>
          </p:nvSpPr>
          <p:spPr>
            <a:xfrm>
              <a:off x="4615737" y="2428466"/>
              <a:ext cx="69281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>
                  <a:solidFill>
                    <a:schemeClr val="bg1"/>
                  </a:solidFill>
                </a:rPr>
                <a:t>ESP Server</a:t>
              </a:r>
            </a:p>
          </p:txBody>
        </p:sp>
        <p:pic>
          <p:nvPicPr>
            <p:cNvPr id="239" name="Picture 9">
              <a:extLst>
                <a:ext uri="{FF2B5EF4-FFF2-40B4-BE49-F238E27FC236}">
                  <a16:creationId xmlns:a16="http://schemas.microsoft.com/office/drawing/2014/main" id="{DE73F1F0-202A-804F-B943-14DFCEC72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919" y="2671334"/>
              <a:ext cx="280656" cy="201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ED0DF5-CBA3-624B-8B64-5BCC5EBA723C}"/>
                </a:ext>
              </a:extLst>
            </p:cNvPr>
            <p:cNvGrpSpPr/>
            <p:nvPr/>
          </p:nvGrpSpPr>
          <p:grpSpPr>
            <a:xfrm>
              <a:off x="4518608" y="2899074"/>
              <a:ext cx="665651" cy="716467"/>
              <a:chOff x="4137324" y="3801546"/>
              <a:chExt cx="665651" cy="716467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ADDDBE03-21A9-3C47-8647-DC8AC8610191}"/>
                  </a:ext>
                </a:extLst>
              </p:cNvPr>
              <p:cNvGrpSpPr/>
              <p:nvPr/>
            </p:nvGrpSpPr>
            <p:grpSpPr>
              <a:xfrm>
                <a:off x="4137324" y="3801546"/>
                <a:ext cx="665651" cy="716467"/>
                <a:chOff x="5787650" y="3393492"/>
                <a:chExt cx="608193" cy="513268"/>
              </a:xfrm>
            </p:grpSpPr>
            <p:sp>
              <p:nvSpPr>
                <p:cNvPr id="253" name="Rectangle: Folded Corner 80">
                  <a:extLst>
                    <a:ext uri="{FF2B5EF4-FFF2-40B4-BE49-F238E27FC236}">
                      <a16:creationId xmlns:a16="http://schemas.microsoft.com/office/drawing/2014/main" id="{4AE91401-FB1B-E14E-ACDE-D9B15E742CCA}"/>
                    </a:ext>
                  </a:extLst>
                </p:cNvPr>
                <p:cNvSpPr/>
                <p:nvPr/>
              </p:nvSpPr>
              <p:spPr>
                <a:xfrm>
                  <a:off x="5822753" y="3414874"/>
                  <a:ext cx="535114" cy="491886"/>
                </a:xfrm>
                <a:prstGeom prst="foldedCorner">
                  <a:avLst>
                    <a:gd name="adj" fmla="val 4443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900"/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F5BB31F4-007D-AB45-8142-9F876C13409A}"/>
                    </a:ext>
                  </a:extLst>
                </p:cNvPr>
                <p:cNvSpPr txBox="1"/>
                <p:nvPr/>
              </p:nvSpPr>
              <p:spPr>
                <a:xfrm>
                  <a:off x="5787650" y="3393492"/>
                  <a:ext cx="608193" cy="154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800">
                      <a:solidFill>
                        <a:schemeClr val="bg1"/>
                      </a:solidFill>
                      <a:latin typeface="+mj-lt"/>
                    </a:rPr>
                    <a:t>ESP Project</a:t>
                  </a:r>
                  <a:endParaRPr lang="en-US" sz="80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80167CD6-E052-1A41-8790-9BB2276CC692}"/>
                  </a:ext>
                </a:extLst>
              </p:cNvPr>
              <p:cNvGrpSpPr/>
              <p:nvPr/>
            </p:nvGrpSpPr>
            <p:grpSpPr>
              <a:xfrm>
                <a:off x="4236901" y="4030647"/>
                <a:ext cx="441121" cy="175663"/>
                <a:chOff x="7224583" y="2957384"/>
                <a:chExt cx="528586" cy="214184"/>
              </a:xfrm>
            </p:grpSpPr>
            <p:sp>
              <p:nvSpPr>
                <p:cNvPr id="241" name="Rounded Rectangle 240">
                  <a:extLst>
                    <a:ext uri="{FF2B5EF4-FFF2-40B4-BE49-F238E27FC236}">
                      <a16:creationId xmlns:a16="http://schemas.microsoft.com/office/drawing/2014/main" id="{F17CFBC8-EEED-7941-BFA5-9A965E40C277}"/>
                    </a:ext>
                  </a:extLst>
                </p:cNvPr>
                <p:cNvSpPr/>
                <p:nvPr/>
              </p:nvSpPr>
              <p:spPr>
                <a:xfrm>
                  <a:off x="7224583" y="3025862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42" name="Rounded Rectangle 241">
                  <a:extLst>
                    <a:ext uri="{FF2B5EF4-FFF2-40B4-BE49-F238E27FC236}">
                      <a16:creationId xmlns:a16="http://schemas.microsoft.com/office/drawing/2014/main" id="{5D46B3C3-D754-394E-ADEC-2E8D91321B51}"/>
                    </a:ext>
                  </a:extLst>
                </p:cNvPr>
                <p:cNvSpPr/>
                <p:nvPr/>
              </p:nvSpPr>
              <p:spPr>
                <a:xfrm>
                  <a:off x="7418855" y="2957384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43" name="Rounded Rectangle 242">
                  <a:extLst>
                    <a:ext uri="{FF2B5EF4-FFF2-40B4-BE49-F238E27FC236}">
                      <a16:creationId xmlns:a16="http://schemas.microsoft.com/office/drawing/2014/main" id="{B5188258-AA44-4148-93D0-B07B62ADB4D8}"/>
                    </a:ext>
                  </a:extLst>
                </p:cNvPr>
                <p:cNvSpPr/>
                <p:nvPr/>
              </p:nvSpPr>
              <p:spPr>
                <a:xfrm>
                  <a:off x="7418854" y="3097428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44" name="Rounded Rectangle 243">
                  <a:extLst>
                    <a:ext uri="{FF2B5EF4-FFF2-40B4-BE49-F238E27FC236}">
                      <a16:creationId xmlns:a16="http://schemas.microsoft.com/office/drawing/2014/main" id="{4581AAB0-5DB5-0148-B942-84B63E4E9F05}"/>
                    </a:ext>
                  </a:extLst>
                </p:cNvPr>
                <p:cNvSpPr/>
                <p:nvPr/>
              </p:nvSpPr>
              <p:spPr>
                <a:xfrm>
                  <a:off x="7613126" y="2957384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45" name="Rounded Rectangle 244">
                  <a:extLst>
                    <a:ext uri="{FF2B5EF4-FFF2-40B4-BE49-F238E27FC236}">
                      <a16:creationId xmlns:a16="http://schemas.microsoft.com/office/drawing/2014/main" id="{D467AAE7-467F-0F44-BD62-DBBAC9521937}"/>
                    </a:ext>
                  </a:extLst>
                </p:cNvPr>
                <p:cNvSpPr/>
                <p:nvPr/>
              </p:nvSpPr>
              <p:spPr>
                <a:xfrm>
                  <a:off x="7613125" y="3097428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8C87DF2E-E26C-7249-8270-D85C93B97BA6}"/>
                    </a:ext>
                  </a:extLst>
                </p:cNvPr>
                <p:cNvCxnSpPr>
                  <a:stCxn id="241" idx="3"/>
                  <a:endCxn id="242" idx="1"/>
                </p:cNvCxnSpPr>
                <p:nvPr/>
              </p:nvCxnSpPr>
              <p:spPr>
                <a:xfrm flipV="1">
                  <a:off x="7364626" y="2994454"/>
                  <a:ext cx="54229" cy="6847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2A6B5108-2BF0-D24E-961C-E7F26CBEBF54}"/>
                    </a:ext>
                  </a:extLst>
                </p:cNvPr>
                <p:cNvCxnSpPr>
                  <a:stCxn id="242" idx="3"/>
                  <a:endCxn id="244" idx="1"/>
                </p:cNvCxnSpPr>
                <p:nvPr/>
              </p:nvCxnSpPr>
              <p:spPr>
                <a:xfrm>
                  <a:off x="7558898" y="2994454"/>
                  <a:ext cx="5422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6646A406-65DF-364C-AD6A-E9ECCEFED173}"/>
                    </a:ext>
                  </a:extLst>
                </p:cNvPr>
                <p:cNvCxnSpPr>
                  <a:stCxn id="243" idx="3"/>
                  <a:endCxn id="245" idx="1"/>
                </p:cNvCxnSpPr>
                <p:nvPr/>
              </p:nvCxnSpPr>
              <p:spPr>
                <a:xfrm>
                  <a:off x="7558897" y="3134498"/>
                  <a:ext cx="5422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C2157269-FC5C-2143-AC87-133523595B28}"/>
                    </a:ext>
                  </a:extLst>
                </p:cNvPr>
                <p:cNvCxnSpPr>
                  <a:stCxn id="241" idx="3"/>
                  <a:endCxn id="243" idx="1"/>
                </p:cNvCxnSpPr>
                <p:nvPr/>
              </p:nvCxnSpPr>
              <p:spPr>
                <a:xfrm>
                  <a:off x="7364626" y="3062932"/>
                  <a:ext cx="54228" cy="7156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B9DA65-56A6-1041-849D-89A12D786414}"/>
                </a:ext>
              </a:extLst>
            </p:cNvPr>
            <p:cNvSpPr txBox="1"/>
            <p:nvPr/>
          </p:nvSpPr>
          <p:spPr>
            <a:xfrm>
              <a:off x="4539990" y="3586081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400" i="1">
                  <a:solidFill>
                    <a:srgbClr val="92D050"/>
                  </a:solidFill>
                  <a:cs typeface="Arial" panose="020B0604020202020204" pitchFamily="34" charset="0"/>
                </a:rPr>
                <a:t>Active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F22E890-7D86-124D-A73B-D92CDBBC124F}"/>
              </a:ext>
            </a:extLst>
          </p:cNvPr>
          <p:cNvGrpSpPr/>
          <p:nvPr/>
        </p:nvGrpSpPr>
        <p:grpSpPr>
          <a:xfrm>
            <a:off x="4542697" y="4212443"/>
            <a:ext cx="904025" cy="1453669"/>
            <a:chOff x="4404530" y="2428466"/>
            <a:chExt cx="904025" cy="1453669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D21BA88-F50B-9940-BCA6-DF0660624F06}"/>
                </a:ext>
              </a:extLst>
            </p:cNvPr>
            <p:cNvSpPr/>
            <p:nvPr/>
          </p:nvSpPr>
          <p:spPr>
            <a:xfrm>
              <a:off x="4404530" y="2636729"/>
              <a:ext cx="898320" cy="1210409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8D73E9C9-B4B5-7146-8B41-B5289A379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1769" y="2538557"/>
              <a:ext cx="211349" cy="225703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64AD444-C46A-2D4C-B045-2551BBE5777D}"/>
                </a:ext>
              </a:extLst>
            </p:cNvPr>
            <p:cNvSpPr txBox="1"/>
            <p:nvPr/>
          </p:nvSpPr>
          <p:spPr>
            <a:xfrm>
              <a:off x="4615737" y="2428466"/>
              <a:ext cx="69281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>
                  <a:solidFill>
                    <a:schemeClr val="bg1"/>
                  </a:solidFill>
                </a:rPr>
                <a:t>ESP Server</a:t>
              </a:r>
            </a:p>
          </p:txBody>
        </p:sp>
        <p:pic>
          <p:nvPicPr>
            <p:cNvPr id="203" name="Picture 9">
              <a:extLst>
                <a:ext uri="{FF2B5EF4-FFF2-40B4-BE49-F238E27FC236}">
                  <a16:creationId xmlns:a16="http://schemas.microsoft.com/office/drawing/2014/main" id="{40E8E71F-FA3E-8F47-8097-316249000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919" y="2671334"/>
              <a:ext cx="280656" cy="201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9144C64-DC3B-9949-9C2B-A2406ED8540C}"/>
                </a:ext>
              </a:extLst>
            </p:cNvPr>
            <p:cNvGrpSpPr/>
            <p:nvPr/>
          </p:nvGrpSpPr>
          <p:grpSpPr>
            <a:xfrm>
              <a:off x="4518608" y="2899074"/>
              <a:ext cx="665651" cy="716467"/>
              <a:chOff x="4137324" y="3801546"/>
              <a:chExt cx="665651" cy="716467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AA9B83A9-E9CE-9B4A-B9F6-26BFF4617F3B}"/>
                  </a:ext>
                </a:extLst>
              </p:cNvPr>
              <p:cNvGrpSpPr/>
              <p:nvPr/>
            </p:nvGrpSpPr>
            <p:grpSpPr>
              <a:xfrm>
                <a:off x="4137324" y="3801546"/>
                <a:ext cx="665651" cy="716467"/>
                <a:chOff x="5787650" y="3393492"/>
                <a:chExt cx="608193" cy="513268"/>
              </a:xfrm>
            </p:grpSpPr>
            <p:sp>
              <p:nvSpPr>
                <p:cNvPr id="217" name="Rectangle: Folded Corner 80">
                  <a:extLst>
                    <a:ext uri="{FF2B5EF4-FFF2-40B4-BE49-F238E27FC236}">
                      <a16:creationId xmlns:a16="http://schemas.microsoft.com/office/drawing/2014/main" id="{787220BC-C739-E540-8C8F-BFD46A1B4C80}"/>
                    </a:ext>
                  </a:extLst>
                </p:cNvPr>
                <p:cNvSpPr/>
                <p:nvPr/>
              </p:nvSpPr>
              <p:spPr>
                <a:xfrm>
                  <a:off x="5822753" y="3414874"/>
                  <a:ext cx="535114" cy="491886"/>
                </a:xfrm>
                <a:prstGeom prst="foldedCorner">
                  <a:avLst>
                    <a:gd name="adj" fmla="val 4443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900"/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6768128-906C-4043-A099-DA6FF664A9F9}"/>
                    </a:ext>
                  </a:extLst>
                </p:cNvPr>
                <p:cNvSpPr txBox="1"/>
                <p:nvPr/>
              </p:nvSpPr>
              <p:spPr>
                <a:xfrm>
                  <a:off x="5787650" y="3393492"/>
                  <a:ext cx="608193" cy="154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800">
                      <a:solidFill>
                        <a:schemeClr val="bg1"/>
                      </a:solidFill>
                      <a:latin typeface="+mj-lt"/>
                    </a:rPr>
                    <a:t>ESP Project</a:t>
                  </a:r>
                  <a:endParaRPr lang="en-US" sz="80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1979E727-E7DC-6640-9323-E09D0A16EB4C}"/>
                  </a:ext>
                </a:extLst>
              </p:cNvPr>
              <p:cNvGrpSpPr/>
              <p:nvPr/>
            </p:nvGrpSpPr>
            <p:grpSpPr>
              <a:xfrm>
                <a:off x="4236901" y="4030647"/>
                <a:ext cx="441121" cy="175663"/>
                <a:chOff x="7224583" y="2957384"/>
                <a:chExt cx="528586" cy="214184"/>
              </a:xfrm>
            </p:grpSpPr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F0EC3C2F-2DCD-594F-AC89-80FABACC5068}"/>
                    </a:ext>
                  </a:extLst>
                </p:cNvPr>
                <p:cNvSpPr/>
                <p:nvPr/>
              </p:nvSpPr>
              <p:spPr>
                <a:xfrm>
                  <a:off x="7224583" y="3025862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BDC5FFC-D5EC-C04B-BC47-BCF2C87F2062}"/>
                    </a:ext>
                  </a:extLst>
                </p:cNvPr>
                <p:cNvSpPr/>
                <p:nvPr/>
              </p:nvSpPr>
              <p:spPr>
                <a:xfrm>
                  <a:off x="7418855" y="2957384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FC13F977-166C-D947-A2F1-9B2281B3F24B}"/>
                    </a:ext>
                  </a:extLst>
                </p:cNvPr>
                <p:cNvSpPr/>
                <p:nvPr/>
              </p:nvSpPr>
              <p:spPr>
                <a:xfrm>
                  <a:off x="7418854" y="3097428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972A90AD-988D-C446-911C-775C845CBDE1}"/>
                    </a:ext>
                  </a:extLst>
                </p:cNvPr>
                <p:cNvSpPr/>
                <p:nvPr/>
              </p:nvSpPr>
              <p:spPr>
                <a:xfrm>
                  <a:off x="7613126" y="2957384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6818D54D-61BA-F842-BB6A-86BAA4AA68D6}"/>
                    </a:ext>
                  </a:extLst>
                </p:cNvPr>
                <p:cNvSpPr/>
                <p:nvPr/>
              </p:nvSpPr>
              <p:spPr>
                <a:xfrm>
                  <a:off x="7613125" y="3097428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AB90CEB1-6507-8245-9F14-EC170186ECAA}"/>
                    </a:ext>
                  </a:extLst>
                </p:cNvPr>
                <p:cNvCxnSpPr>
                  <a:stCxn id="208" idx="3"/>
                  <a:endCxn id="209" idx="1"/>
                </p:cNvCxnSpPr>
                <p:nvPr/>
              </p:nvCxnSpPr>
              <p:spPr>
                <a:xfrm flipV="1">
                  <a:off x="7364626" y="2994454"/>
                  <a:ext cx="54229" cy="6847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F442E04-4601-B346-B1AC-C998DCA2E802}"/>
                    </a:ext>
                  </a:extLst>
                </p:cNvPr>
                <p:cNvCxnSpPr>
                  <a:stCxn id="209" idx="3"/>
                  <a:endCxn id="211" idx="1"/>
                </p:cNvCxnSpPr>
                <p:nvPr/>
              </p:nvCxnSpPr>
              <p:spPr>
                <a:xfrm>
                  <a:off x="7558898" y="2994454"/>
                  <a:ext cx="5422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B2972A06-174D-D945-BE12-3FA1E11A1083}"/>
                    </a:ext>
                  </a:extLst>
                </p:cNvPr>
                <p:cNvCxnSpPr>
                  <a:stCxn id="210" idx="3"/>
                  <a:endCxn id="212" idx="1"/>
                </p:cNvCxnSpPr>
                <p:nvPr/>
              </p:nvCxnSpPr>
              <p:spPr>
                <a:xfrm>
                  <a:off x="7558897" y="3134498"/>
                  <a:ext cx="5422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328D6E9B-1766-A744-A369-3F6751E9DB6E}"/>
                    </a:ext>
                  </a:extLst>
                </p:cNvPr>
                <p:cNvCxnSpPr>
                  <a:stCxn id="208" idx="3"/>
                  <a:endCxn id="210" idx="1"/>
                </p:cNvCxnSpPr>
                <p:nvPr/>
              </p:nvCxnSpPr>
              <p:spPr>
                <a:xfrm>
                  <a:off x="7364626" y="3062932"/>
                  <a:ext cx="54228" cy="7156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47F5770-A2C3-8D4F-8F16-BD5C46057CDA}"/>
                </a:ext>
              </a:extLst>
            </p:cNvPr>
            <p:cNvSpPr txBox="1"/>
            <p:nvPr/>
          </p:nvSpPr>
          <p:spPr>
            <a:xfrm>
              <a:off x="4470448" y="3574358"/>
              <a:ext cx="776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400" i="1">
                  <a:solidFill>
                    <a:srgbClr val="FFC000"/>
                  </a:solidFill>
                  <a:cs typeface="Arial" panose="020B0604020202020204" pitchFamily="34" charset="0"/>
                </a:rPr>
                <a:t>Standby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BE2D513-3405-B24E-861B-CD81A8F41B83}"/>
              </a:ext>
            </a:extLst>
          </p:cNvPr>
          <p:cNvGrpSpPr/>
          <p:nvPr/>
        </p:nvGrpSpPr>
        <p:grpSpPr>
          <a:xfrm>
            <a:off x="6318159" y="3529335"/>
            <a:ext cx="644728" cy="1366216"/>
            <a:chOff x="308573" y="4818453"/>
            <a:chExt cx="644728" cy="1366216"/>
          </a:xfrm>
        </p:grpSpPr>
        <p:sp>
          <p:nvSpPr>
            <p:cNvPr id="220" name="Rectangle: Rounded Corners 50">
              <a:extLst>
                <a:ext uri="{FF2B5EF4-FFF2-40B4-BE49-F238E27FC236}">
                  <a16:creationId xmlns:a16="http://schemas.microsoft.com/office/drawing/2014/main" id="{EFD924EF-7E03-E946-8A78-67DF8DBA2051}"/>
                </a:ext>
              </a:extLst>
            </p:cNvPr>
            <p:cNvSpPr/>
            <p:nvPr/>
          </p:nvSpPr>
          <p:spPr>
            <a:xfrm>
              <a:off x="366853" y="4841504"/>
              <a:ext cx="522196" cy="1343165"/>
            </a:xfrm>
            <a:prstGeom prst="roundRect">
              <a:avLst>
                <a:gd name="adj" fmla="val 4306"/>
              </a:avLst>
            </a:prstGeom>
            <a:solidFill>
              <a:schemeClr val="accent3">
                <a:alpha val="37000"/>
              </a:schemeClr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DCAEF62-C358-3E47-8777-1F0A7D7A1BCF}"/>
                </a:ext>
              </a:extLst>
            </p:cNvPr>
            <p:cNvSpPr txBox="1"/>
            <p:nvPr/>
          </p:nvSpPr>
          <p:spPr>
            <a:xfrm>
              <a:off x="308573" y="4818453"/>
              <a:ext cx="644728" cy="37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933" i="1">
                  <a:solidFill>
                    <a:schemeClr val="bg1"/>
                  </a:solidFill>
                </a:rPr>
                <a:t>Message </a:t>
              </a:r>
            </a:p>
            <a:p>
              <a:pPr algn="ctr"/>
              <a:r>
                <a:rPr lang="en-FR" sz="933" i="1">
                  <a:solidFill>
                    <a:schemeClr val="bg1"/>
                  </a:solidFill>
                </a:rPr>
                <a:t>buses</a:t>
              </a:r>
            </a:p>
          </p:txBody>
        </p:sp>
        <p:pic>
          <p:nvPicPr>
            <p:cNvPr id="222" name="Picture 4" descr="Jepsen: RabbitMQ">
              <a:extLst>
                <a:ext uri="{FF2B5EF4-FFF2-40B4-BE49-F238E27FC236}">
                  <a16:creationId xmlns:a16="http://schemas.microsoft.com/office/drawing/2014/main" id="{9A5544EA-0001-984B-858A-79CBE6E02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18" y="5545543"/>
              <a:ext cx="338769" cy="3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B3BD488-6901-AC44-A9EA-C1C30418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17" y="5174285"/>
              <a:ext cx="338339" cy="338339"/>
            </a:xfrm>
            <a:prstGeom prst="rect">
              <a:avLst/>
            </a:prstGeom>
          </p:spPr>
        </p:pic>
        <p:pic>
          <p:nvPicPr>
            <p:cNvPr id="224" name="Picture 18" descr="Logo, company name&#10;&#10;Description automatically generated">
              <a:extLst>
                <a:ext uri="{FF2B5EF4-FFF2-40B4-BE49-F238E27FC236}">
                  <a16:creationId xmlns:a16="http://schemas.microsoft.com/office/drawing/2014/main" id="{382409AE-3B4E-304B-8F28-23D46C0F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09081" y="5959650"/>
              <a:ext cx="441192" cy="125266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3AB320CD-55B5-DB4A-9585-DC71C36FBD48}"/>
              </a:ext>
            </a:extLst>
          </p:cNvPr>
          <p:cNvCxnSpPr>
            <a:cxnSpLocks/>
            <a:stCxn id="273" idx="3"/>
            <a:endCxn id="253" idx="1"/>
          </p:cNvCxnSpPr>
          <p:nvPr/>
        </p:nvCxnSpPr>
        <p:spPr>
          <a:xfrm flipV="1">
            <a:off x="3664818" y="3452087"/>
            <a:ext cx="1033409" cy="75062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9CA09F7A-B0E2-6A41-B82B-0CD71B3C6994}"/>
              </a:ext>
            </a:extLst>
          </p:cNvPr>
          <p:cNvCxnSpPr>
            <a:cxnSpLocks/>
            <a:stCxn id="273" idx="3"/>
            <a:endCxn id="217" idx="1"/>
          </p:cNvCxnSpPr>
          <p:nvPr/>
        </p:nvCxnSpPr>
        <p:spPr>
          <a:xfrm>
            <a:off x="3664818" y="4202716"/>
            <a:ext cx="1030376" cy="85349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ABDB43B4-22CA-8744-81F3-31B75F7DC318}"/>
              </a:ext>
            </a:extLst>
          </p:cNvPr>
          <p:cNvCxnSpPr>
            <a:cxnSpLocks/>
            <a:stCxn id="253" idx="3"/>
            <a:endCxn id="220" idx="1"/>
          </p:cNvCxnSpPr>
          <p:nvPr/>
        </p:nvCxnSpPr>
        <p:spPr>
          <a:xfrm>
            <a:off x="5283895" y="3452087"/>
            <a:ext cx="1092544" cy="77188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D1875E0-A011-6745-A23E-47C4A0638402}"/>
              </a:ext>
            </a:extLst>
          </p:cNvPr>
          <p:cNvGrpSpPr/>
          <p:nvPr/>
        </p:nvGrpSpPr>
        <p:grpSpPr>
          <a:xfrm>
            <a:off x="1950431" y="3266887"/>
            <a:ext cx="777777" cy="720770"/>
            <a:chOff x="2744231" y="3990350"/>
            <a:chExt cx="583333" cy="540578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F8A1FC1-0F68-194F-AB3E-7106873A2951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87A4B761-2982-F143-9008-6E001B301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A9AD4EB-A01A-8C40-887F-F1F7C16924A7}"/>
                </a:ext>
              </a:extLst>
            </p:cNvPr>
            <p:cNvSpPr txBox="1"/>
            <p:nvPr/>
          </p:nvSpPr>
          <p:spPr>
            <a:xfrm>
              <a:off x="2744231" y="4226261"/>
              <a:ext cx="583333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>
                  <a:solidFill>
                    <a:schemeClr val="bg1"/>
                  </a:solidFill>
                </a:rPr>
                <a:t>ESP Adapter</a:t>
              </a:r>
            </a:p>
          </p:txBody>
        </p:sp>
        <p:pic>
          <p:nvPicPr>
            <p:cNvPr id="231" name="Picture 9">
              <a:extLst>
                <a:ext uri="{FF2B5EF4-FFF2-40B4-BE49-F238E27FC236}">
                  <a16:creationId xmlns:a16="http://schemas.microsoft.com/office/drawing/2014/main" id="{6EEDA25E-8552-0745-AD43-62FEA4C23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5CD5C1D7-E708-CA46-8036-F06603D8D339}"/>
              </a:ext>
            </a:extLst>
          </p:cNvPr>
          <p:cNvGrpSpPr/>
          <p:nvPr/>
        </p:nvGrpSpPr>
        <p:grpSpPr>
          <a:xfrm>
            <a:off x="1950431" y="4318135"/>
            <a:ext cx="777777" cy="720770"/>
            <a:chOff x="2744231" y="3990350"/>
            <a:chExt cx="583333" cy="540578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C4D3F9C8-5A1D-1D45-A33E-1F65686F8135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DC23D732-C6B5-1F44-B483-7BF60BC3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705E284-D3F1-824E-A731-D896399F8001}"/>
                </a:ext>
              </a:extLst>
            </p:cNvPr>
            <p:cNvSpPr txBox="1"/>
            <p:nvPr/>
          </p:nvSpPr>
          <p:spPr>
            <a:xfrm>
              <a:off x="2744231" y="4234052"/>
              <a:ext cx="583333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>
                  <a:solidFill>
                    <a:schemeClr val="bg1"/>
                  </a:solidFill>
                </a:rPr>
                <a:t>ESP Adapter</a:t>
              </a:r>
            </a:p>
          </p:txBody>
        </p:sp>
        <p:pic>
          <p:nvPicPr>
            <p:cNvPr id="258" name="Picture 9">
              <a:extLst>
                <a:ext uri="{FF2B5EF4-FFF2-40B4-BE49-F238E27FC236}">
                  <a16:creationId xmlns:a16="http://schemas.microsoft.com/office/drawing/2014/main" id="{8A60684F-1400-0B4D-AD66-34DDDE6FC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80199F38-2B8B-F94F-8C5A-ED2807C26A05}"/>
              </a:ext>
            </a:extLst>
          </p:cNvPr>
          <p:cNvCxnSpPr>
            <a:cxnSpLocks/>
            <a:stCxn id="11" idx="3"/>
            <a:endCxn id="234" idx="1"/>
          </p:cNvCxnSpPr>
          <p:nvPr/>
        </p:nvCxnSpPr>
        <p:spPr>
          <a:xfrm>
            <a:off x="1414055" y="4212086"/>
            <a:ext cx="549836" cy="51552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1238BC1-4066-3C46-8D61-15CB66482B34}"/>
              </a:ext>
            </a:extLst>
          </p:cNvPr>
          <p:cNvGrpSpPr/>
          <p:nvPr/>
        </p:nvGrpSpPr>
        <p:grpSpPr>
          <a:xfrm>
            <a:off x="7272912" y="3817547"/>
            <a:ext cx="777777" cy="726293"/>
            <a:chOff x="2744231" y="3990350"/>
            <a:chExt cx="583333" cy="54472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DF2EEFA5-2C14-C94A-8D57-71FA0787B343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82" name="Graphic 281">
              <a:extLst>
                <a:ext uri="{FF2B5EF4-FFF2-40B4-BE49-F238E27FC236}">
                  <a16:creationId xmlns:a16="http://schemas.microsoft.com/office/drawing/2014/main" id="{CE25E00D-D261-C440-9BB3-D45171336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4E629FE-4004-A64B-ADFD-BD1E370BB3FD}"/>
                </a:ext>
              </a:extLst>
            </p:cNvPr>
            <p:cNvSpPr txBox="1"/>
            <p:nvPr/>
          </p:nvSpPr>
          <p:spPr>
            <a:xfrm>
              <a:off x="2744231" y="4358146"/>
              <a:ext cx="583333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>
                  <a:solidFill>
                    <a:schemeClr val="bg1"/>
                  </a:solidFill>
                </a:rPr>
                <a:t>ESP Adapter</a:t>
              </a:r>
            </a:p>
          </p:txBody>
        </p:sp>
        <p:pic>
          <p:nvPicPr>
            <p:cNvPr id="284" name="Picture 9">
              <a:extLst>
                <a:ext uri="{FF2B5EF4-FFF2-40B4-BE49-F238E27FC236}">
                  <a16:creationId xmlns:a16="http://schemas.microsoft.com/office/drawing/2014/main" id="{891933F4-8633-AE45-A1FF-4B5C5374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F9D8B8F3-D3EB-8447-9E7C-D78BAC3AA5B1}"/>
              </a:ext>
            </a:extLst>
          </p:cNvPr>
          <p:cNvCxnSpPr>
            <a:cxnSpLocks/>
            <a:stCxn id="228" idx="3"/>
            <a:endCxn id="273" idx="1"/>
          </p:cNvCxnSpPr>
          <p:nvPr/>
        </p:nvCxnSpPr>
        <p:spPr>
          <a:xfrm>
            <a:off x="2726972" y="3676361"/>
            <a:ext cx="415650" cy="526355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>
            <a:extLst>
              <a:ext uri="{FF2B5EF4-FFF2-40B4-BE49-F238E27FC236}">
                <a16:creationId xmlns:a16="http://schemas.microsoft.com/office/drawing/2014/main" id="{3DF368DE-80E0-3F4B-B1AF-2E0BA9CB0942}"/>
              </a:ext>
            </a:extLst>
          </p:cNvPr>
          <p:cNvCxnSpPr>
            <a:cxnSpLocks/>
            <a:stCxn id="234" idx="3"/>
            <a:endCxn id="273" idx="1"/>
          </p:cNvCxnSpPr>
          <p:nvPr/>
        </p:nvCxnSpPr>
        <p:spPr>
          <a:xfrm flipV="1">
            <a:off x="2726972" y="4202716"/>
            <a:ext cx="415650" cy="52489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>
            <a:extLst>
              <a:ext uri="{FF2B5EF4-FFF2-40B4-BE49-F238E27FC236}">
                <a16:creationId xmlns:a16="http://schemas.microsoft.com/office/drawing/2014/main" id="{FEAAFC7E-EDBD-884D-88FC-54086B9A7A40}"/>
              </a:ext>
            </a:extLst>
          </p:cNvPr>
          <p:cNvCxnSpPr>
            <a:cxnSpLocks/>
            <a:stCxn id="220" idx="3"/>
            <a:endCxn id="281" idx="1"/>
          </p:cNvCxnSpPr>
          <p:nvPr/>
        </p:nvCxnSpPr>
        <p:spPr>
          <a:xfrm>
            <a:off x="6898635" y="4223969"/>
            <a:ext cx="387737" cy="305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>
            <a:extLst>
              <a:ext uri="{FF2B5EF4-FFF2-40B4-BE49-F238E27FC236}">
                <a16:creationId xmlns:a16="http://schemas.microsoft.com/office/drawing/2014/main" id="{805F9979-1AA0-D241-A9C9-F086FA365C6E}"/>
              </a:ext>
            </a:extLst>
          </p:cNvPr>
          <p:cNvCxnSpPr>
            <a:cxnSpLocks/>
            <a:stCxn id="281" idx="3"/>
            <a:endCxn id="180" idx="1"/>
          </p:cNvCxnSpPr>
          <p:nvPr/>
        </p:nvCxnSpPr>
        <p:spPr>
          <a:xfrm flipV="1">
            <a:off x="8049453" y="4226978"/>
            <a:ext cx="372129" cy="4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8FF8D59F-E860-4747-812E-D8AD2FEAA167}"/>
              </a:ext>
            </a:extLst>
          </p:cNvPr>
          <p:cNvSpPr txBox="1"/>
          <p:nvPr/>
        </p:nvSpPr>
        <p:spPr>
          <a:xfrm>
            <a:off x="1947398" y="4751404"/>
            <a:ext cx="77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1400" i="1">
                <a:solidFill>
                  <a:srgbClr val="FFC000"/>
                </a:solidFill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1178662-4137-5741-90FE-458BCA863765}"/>
              </a:ext>
            </a:extLst>
          </p:cNvPr>
          <p:cNvSpPr txBox="1"/>
          <p:nvPr/>
        </p:nvSpPr>
        <p:spPr>
          <a:xfrm>
            <a:off x="2020573" y="370670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1400" i="1">
                <a:solidFill>
                  <a:srgbClr val="92D050"/>
                </a:solidFill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9C0E1C-1824-3C41-B755-4A36B8F88D66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178" name="Rectangle: Rounded Corners 18">
            <a:extLst>
              <a:ext uri="{FF2B5EF4-FFF2-40B4-BE49-F238E27FC236}">
                <a16:creationId xmlns:a16="http://schemas.microsoft.com/office/drawing/2014/main" id="{EDAE964A-F83B-D04E-AC3E-20DA1B7D82E6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226" name="Rectangle: Rounded Corners 18">
            <a:extLst>
              <a:ext uri="{FF2B5EF4-FFF2-40B4-BE49-F238E27FC236}">
                <a16:creationId xmlns:a16="http://schemas.microsoft.com/office/drawing/2014/main" id="{66CBC6B1-27B1-F448-82BE-87EBDC14462A}"/>
              </a:ext>
            </a:extLst>
          </p:cNvPr>
          <p:cNvSpPr/>
          <p:nvPr/>
        </p:nvSpPr>
        <p:spPr>
          <a:xfrm>
            <a:off x="10141596" y="333237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E469DD7-32F2-2440-BAAA-EEF5FACE8088}"/>
              </a:ext>
            </a:extLst>
          </p:cNvPr>
          <p:cNvSpPr txBox="1"/>
          <p:nvPr/>
        </p:nvSpPr>
        <p:spPr>
          <a:xfrm>
            <a:off x="9776478" y="1183219"/>
            <a:ext cx="225547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K8s cluster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Similar to legacy ESP HA architecture (ESP 3.1– 6.2) </a:t>
            </a:r>
            <a:endParaRPr lang="en-US" sz="1100">
              <a:solidFill>
                <a:schemeClr val="bg1"/>
              </a:solidFill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Guarantee of no event lost or duplicated</a:t>
            </a: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  <a:cs typeface="Calibri"/>
              </a:rPr>
              <a:t>State maintained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0998BFD-52F5-6D45-9213-408B876AE623}"/>
              </a:ext>
            </a:extLst>
          </p:cNvPr>
          <p:cNvSpPr txBox="1"/>
          <p:nvPr/>
        </p:nvSpPr>
        <p:spPr>
          <a:xfrm>
            <a:off x="9782006" y="3602347"/>
            <a:ext cx="2249950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elasticity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multitenancy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FR" sz="1100">
                <a:solidFill>
                  <a:schemeClr val="bg1"/>
                </a:solidFill>
              </a:rPr>
              <a:t>1 project per ESP server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Support limited to Kafka, RabbitMQ and Solace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No flexibility on the architecture design</a:t>
            </a: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  <a:cs typeface="Calibri"/>
              </a:rPr>
              <a:t>ESP restart delayed by state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4CEE9-46BB-4B1F-8C31-F6009DC79ECC}"/>
              </a:ext>
            </a:extLst>
          </p:cNvPr>
          <p:cNvSpPr txBox="1"/>
          <p:nvPr/>
        </p:nvSpPr>
        <p:spPr>
          <a:xfrm>
            <a:off x="283029" y="772886"/>
            <a:ext cx="80554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https://gitlab.sas.com/IOT/reference-architectures/esp-high-availability-using-kafka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C0E8A06B-16BC-EE4E-BF27-7F6128B5680D}"/>
              </a:ext>
            </a:extLst>
          </p:cNvPr>
          <p:cNvSpPr/>
          <p:nvPr/>
        </p:nvSpPr>
        <p:spPr>
          <a:xfrm>
            <a:off x="4330713" y="2565105"/>
            <a:ext cx="1321551" cy="320265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600" dirty="0">
              <a:solidFill>
                <a:schemeClr val="accent6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176852" y="1348855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 dirty="0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 dirty="0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408638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 dirty="0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251" idx="0"/>
          </p:cNvCxnSpPr>
          <p:nvPr/>
        </p:nvCxnSpPr>
        <p:spPr>
          <a:xfrm rot="10800000" flipH="1" flipV="1">
            <a:off x="4176851" y="1785187"/>
            <a:ext cx="814637" cy="779918"/>
          </a:xfrm>
          <a:prstGeom prst="bentConnector4">
            <a:avLst>
              <a:gd name="adj1" fmla="val -28062"/>
              <a:gd name="adj2" fmla="val 77973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3923022" y="2192928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6884309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 1+N Failover with K8s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A8C3F03-9047-FA4A-A799-DAD7A90BF233}"/>
              </a:ext>
            </a:extLst>
          </p:cNvPr>
          <p:cNvGrpSpPr/>
          <p:nvPr/>
        </p:nvGrpSpPr>
        <p:grpSpPr>
          <a:xfrm>
            <a:off x="393043" y="2494867"/>
            <a:ext cx="1021012" cy="3433236"/>
            <a:chOff x="830090" y="1148764"/>
            <a:chExt cx="1021012" cy="34332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D82551-205E-3E49-BC45-A94A62AA50B2}"/>
                </a:ext>
              </a:extLst>
            </p:cNvPr>
            <p:cNvGrpSpPr/>
            <p:nvPr/>
          </p:nvGrpSpPr>
          <p:grpSpPr>
            <a:xfrm>
              <a:off x="892747" y="1380630"/>
              <a:ext cx="922664" cy="1558025"/>
              <a:chOff x="923963" y="1160002"/>
              <a:chExt cx="691997" cy="116851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25FBD29-E700-0142-BC23-0283AA192482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68" name="Picture 4">
                  <a:extLst>
                    <a:ext uri="{FF2B5EF4-FFF2-40B4-BE49-F238E27FC236}">
                      <a16:creationId xmlns:a16="http://schemas.microsoft.com/office/drawing/2014/main" id="{4633ABE5-5945-F64A-90B2-E376073D0E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9" name="Rectangle: Rounded Corners 50">
                  <a:extLst>
                    <a:ext uri="{FF2B5EF4-FFF2-40B4-BE49-F238E27FC236}">
                      <a16:creationId xmlns:a16="http://schemas.microsoft.com/office/drawing/2014/main" id="{4F25C263-170C-EC46-A185-A95D248B3327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878E7F-0AF8-3F43-8FD1-CEFCF9001B5B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71" name="Graphic 24">
                  <a:extLst>
                    <a:ext uri="{FF2B5EF4-FFF2-40B4-BE49-F238E27FC236}">
                      <a16:creationId xmlns:a16="http://schemas.microsoft.com/office/drawing/2014/main" id="{9A51A364-DAFF-1E4B-894A-B48E54F93D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4" descr="Jepsen: RabbitMQ">
                  <a:extLst>
                    <a:ext uri="{FF2B5EF4-FFF2-40B4-BE49-F238E27FC236}">
                      <a16:creationId xmlns:a16="http://schemas.microsoft.com/office/drawing/2014/main" id="{9D1F4683-2359-5C42-9AE2-759802BF32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908ACD52-FD34-124E-B615-AEC363EF4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74" name="Picture 8" descr="MQTT Specification">
                  <a:extLst>
                    <a:ext uri="{FF2B5EF4-FFF2-40B4-BE49-F238E27FC236}">
                      <a16:creationId xmlns:a16="http://schemas.microsoft.com/office/drawing/2014/main" id="{5F857D7B-CDE6-EE44-9298-57DE2846F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6EEFFFE-3EC4-1342-8372-91CD1E8D1990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386E054-810F-6743-A9D3-ADB752396BB9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159" name="Rectangle: Rounded Corners 50">
                <a:extLst>
                  <a:ext uri="{FF2B5EF4-FFF2-40B4-BE49-F238E27FC236}">
                    <a16:creationId xmlns:a16="http://schemas.microsoft.com/office/drawing/2014/main" id="{E6F31115-5364-A04A-8FB9-32C4CC2F0DFD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30D1DF-48EA-2C40-94EE-9DB4B06FB423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161" name="Picture 160" descr="Logo, icon&#10;&#10;Description automatically generated">
                <a:extLst>
                  <a:ext uri="{FF2B5EF4-FFF2-40B4-BE49-F238E27FC236}">
                    <a16:creationId xmlns:a16="http://schemas.microsoft.com/office/drawing/2014/main" id="{A132368B-E556-614A-93EB-E109196A7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9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21A7CC60-510A-3847-800A-1ABD4082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FA8B3A7-3226-E84A-9387-881FE5764850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09F6BC18-7960-4748-A810-771F1AC9E3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94F9CBD8-7832-4B4E-9FD6-CF286784F1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D817246-4C4C-6D44-A27E-EC79CDFC01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A25DE1B-73B2-1541-AFE6-5F4C02E3C16B}"/>
              </a:ext>
            </a:extLst>
          </p:cNvPr>
          <p:cNvGrpSpPr/>
          <p:nvPr/>
        </p:nvGrpSpPr>
        <p:grpSpPr>
          <a:xfrm>
            <a:off x="8418371" y="2509759"/>
            <a:ext cx="1027845" cy="3433236"/>
            <a:chOff x="9931733" y="1029097"/>
            <a:chExt cx="1027845" cy="343323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3223DC-1287-3341-8A2F-103738E6735F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907646-18B5-114F-8941-964E4B39ED3D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0978E0D-FC6B-8040-9554-463A460A66B8}"/>
                </a:ext>
              </a:extLst>
            </p:cNvPr>
            <p:cNvGrpSpPr/>
            <p:nvPr/>
          </p:nvGrpSpPr>
          <p:grpSpPr>
            <a:xfrm>
              <a:off x="9997601" y="1260963"/>
              <a:ext cx="922664" cy="1558025"/>
              <a:chOff x="923963" y="1160002"/>
              <a:chExt cx="691997" cy="116851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D1DB3F-9B76-9249-9F2E-B6F7DA21F025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85" name="Picture 4">
                  <a:extLst>
                    <a:ext uri="{FF2B5EF4-FFF2-40B4-BE49-F238E27FC236}">
                      <a16:creationId xmlns:a16="http://schemas.microsoft.com/office/drawing/2014/main" id="{65D72DFF-03D8-E342-9CFF-950DA348D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6" name="Rectangle: Rounded Corners 50">
                  <a:extLst>
                    <a:ext uri="{FF2B5EF4-FFF2-40B4-BE49-F238E27FC236}">
                      <a16:creationId xmlns:a16="http://schemas.microsoft.com/office/drawing/2014/main" id="{762F9BB1-5386-6B4F-AD21-1B54E80F69CF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D201FF4-B4AC-E64E-8C35-32EAE4B8DC06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88" name="Graphic 24">
                  <a:extLst>
                    <a:ext uri="{FF2B5EF4-FFF2-40B4-BE49-F238E27FC236}">
                      <a16:creationId xmlns:a16="http://schemas.microsoft.com/office/drawing/2014/main" id="{BFF0585B-E627-A148-8BC9-34F2CC3A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Picture 4" descr="Jepsen: RabbitMQ">
                  <a:extLst>
                    <a:ext uri="{FF2B5EF4-FFF2-40B4-BE49-F238E27FC236}">
                      <a16:creationId xmlns:a16="http://schemas.microsoft.com/office/drawing/2014/main" id="{CFCE6D03-A514-6740-9D1D-DADDCE666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Graphic 189">
                  <a:extLst>
                    <a:ext uri="{FF2B5EF4-FFF2-40B4-BE49-F238E27FC236}">
                      <a16:creationId xmlns:a16="http://schemas.microsoft.com/office/drawing/2014/main" id="{22BD12A1-D007-054E-9C86-FE8C85F01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91" name="Picture 8" descr="MQTT Specification">
                  <a:extLst>
                    <a:ext uri="{FF2B5EF4-FFF2-40B4-BE49-F238E27FC236}">
                      <a16:creationId xmlns:a16="http://schemas.microsoft.com/office/drawing/2014/main" id="{1F34D5AA-5A4A-C846-81DB-9FD8A73194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E13DC89-5CE2-A740-A7F2-23034549278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97DBBA4-7697-524C-A907-C946684A0D03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193" name="Rectangle: Rounded Corners 50">
                <a:extLst>
                  <a:ext uri="{FF2B5EF4-FFF2-40B4-BE49-F238E27FC236}">
                    <a16:creationId xmlns:a16="http://schemas.microsoft.com/office/drawing/2014/main" id="{DE65F580-19A5-7648-8019-1C945A6B2786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2A3BC65-DBC8-C94F-8A26-DEBA808F3079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53EDD3-7923-A144-BA60-E1250297C979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6FB018BC-6D5E-9A45-8897-68FAD842C8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BEDB2E76-472E-094D-9D8A-E1C2D8C4B4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D160FB-EE22-FC44-8320-F57313E93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11" idx="3"/>
            <a:endCxn id="228" idx="1"/>
          </p:cNvCxnSpPr>
          <p:nvPr/>
        </p:nvCxnSpPr>
        <p:spPr>
          <a:xfrm flipV="1">
            <a:off x="1414055" y="3676361"/>
            <a:ext cx="549836" cy="535725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3690906" y="3221804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Pub connectors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FF5CA7-8C5F-3E41-9C55-3FFEE849C8D4}"/>
              </a:ext>
            </a:extLst>
          </p:cNvPr>
          <p:cNvSpPr txBox="1"/>
          <p:nvPr/>
        </p:nvSpPr>
        <p:spPr>
          <a:xfrm>
            <a:off x="5459044" y="3238382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6907369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066BD87-D899-4D48-BB55-0C448E22E098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5280862" y="4223969"/>
            <a:ext cx="1095577" cy="83223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4099A98-EE2D-8846-A957-652D387EB4BE}"/>
              </a:ext>
            </a:extLst>
          </p:cNvPr>
          <p:cNvGrpSpPr/>
          <p:nvPr/>
        </p:nvGrpSpPr>
        <p:grpSpPr>
          <a:xfrm>
            <a:off x="3084342" y="3508082"/>
            <a:ext cx="644728" cy="1366216"/>
            <a:chOff x="308573" y="4818453"/>
            <a:chExt cx="644728" cy="1366216"/>
          </a:xfrm>
        </p:grpSpPr>
        <p:sp>
          <p:nvSpPr>
            <p:cNvPr id="273" name="Rectangle: Rounded Corners 50">
              <a:extLst>
                <a:ext uri="{FF2B5EF4-FFF2-40B4-BE49-F238E27FC236}">
                  <a16:creationId xmlns:a16="http://schemas.microsoft.com/office/drawing/2014/main" id="{30DD9655-C86A-824F-A15E-8A64B188216D}"/>
                </a:ext>
              </a:extLst>
            </p:cNvPr>
            <p:cNvSpPr/>
            <p:nvPr/>
          </p:nvSpPr>
          <p:spPr>
            <a:xfrm>
              <a:off x="366853" y="4841504"/>
              <a:ext cx="522196" cy="1343165"/>
            </a:xfrm>
            <a:prstGeom prst="roundRect">
              <a:avLst>
                <a:gd name="adj" fmla="val 4306"/>
              </a:avLst>
            </a:prstGeom>
            <a:solidFill>
              <a:schemeClr val="accent3">
                <a:alpha val="37000"/>
              </a:schemeClr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0505E39-CD24-A245-BEF5-5CA280040727}"/>
                </a:ext>
              </a:extLst>
            </p:cNvPr>
            <p:cNvSpPr txBox="1"/>
            <p:nvPr/>
          </p:nvSpPr>
          <p:spPr>
            <a:xfrm>
              <a:off x="308573" y="4818453"/>
              <a:ext cx="644728" cy="37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933" i="1" dirty="0">
                  <a:solidFill>
                    <a:schemeClr val="bg1"/>
                  </a:solidFill>
                </a:rPr>
                <a:t>Message </a:t>
              </a:r>
            </a:p>
            <a:p>
              <a:pPr algn="ctr"/>
              <a:r>
                <a:rPr lang="en-FR" sz="933" i="1" dirty="0">
                  <a:solidFill>
                    <a:schemeClr val="bg1"/>
                  </a:solidFill>
                </a:rPr>
                <a:t>buses</a:t>
              </a:r>
            </a:p>
          </p:txBody>
        </p:sp>
        <p:pic>
          <p:nvPicPr>
            <p:cNvPr id="276" name="Picture 4" descr="Jepsen: RabbitMQ">
              <a:extLst>
                <a:ext uri="{FF2B5EF4-FFF2-40B4-BE49-F238E27FC236}">
                  <a16:creationId xmlns:a16="http://schemas.microsoft.com/office/drawing/2014/main" id="{34926BD7-BF43-C843-95DA-F102B26DE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18" y="5545543"/>
              <a:ext cx="338769" cy="3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6C03FE1-2F3C-6946-85AF-F2644F063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17" y="5174285"/>
              <a:ext cx="338339" cy="338339"/>
            </a:xfrm>
            <a:prstGeom prst="rect">
              <a:avLst/>
            </a:prstGeom>
          </p:spPr>
        </p:pic>
        <p:pic>
          <p:nvPicPr>
            <p:cNvPr id="176" name="Picture 18" descr="Logo, company name&#10;&#10;Description automatically generated">
              <a:extLst>
                <a:ext uri="{FF2B5EF4-FFF2-40B4-BE49-F238E27FC236}">
                  <a16:creationId xmlns:a16="http://schemas.microsoft.com/office/drawing/2014/main" id="{F2AE9876-BD13-D744-ADAD-8DA52D56C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09081" y="5959650"/>
              <a:ext cx="441192" cy="12526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08D21-6899-664A-BDBC-6E90A797AB0B}"/>
              </a:ext>
            </a:extLst>
          </p:cNvPr>
          <p:cNvGrpSpPr/>
          <p:nvPr/>
        </p:nvGrpSpPr>
        <p:grpSpPr>
          <a:xfrm>
            <a:off x="4545730" y="2608322"/>
            <a:ext cx="904025" cy="1465392"/>
            <a:chOff x="4404530" y="2428466"/>
            <a:chExt cx="904025" cy="146539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AD001B1-E225-1844-8DB3-56DCEE3CC283}"/>
                </a:ext>
              </a:extLst>
            </p:cNvPr>
            <p:cNvSpPr/>
            <p:nvPr/>
          </p:nvSpPr>
          <p:spPr>
            <a:xfrm>
              <a:off x="4404530" y="2636729"/>
              <a:ext cx="898320" cy="1210409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1060E5AD-7FB7-3248-B51D-788133AB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1769" y="2538557"/>
              <a:ext cx="211349" cy="225703"/>
            </a:xfrm>
            <a:prstGeom prst="rect">
              <a:avLst/>
            </a:prstGeom>
          </p:spPr>
        </p:pic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051B6EF-668F-094D-87C1-99A10ABF0CF9}"/>
                </a:ext>
              </a:extLst>
            </p:cNvPr>
            <p:cNvSpPr txBox="1"/>
            <p:nvPr/>
          </p:nvSpPr>
          <p:spPr>
            <a:xfrm>
              <a:off x="4615737" y="2428466"/>
              <a:ext cx="69281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</a:t>
              </a:r>
            </a:p>
          </p:txBody>
        </p:sp>
        <p:pic>
          <p:nvPicPr>
            <p:cNvPr id="239" name="Picture 9">
              <a:extLst>
                <a:ext uri="{FF2B5EF4-FFF2-40B4-BE49-F238E27FC236}">
                  <a16:creationId xmlns:a16="http://schemas.microsoft.com/office/drawing/2014/main" id="{DE73F1F0-202A-804F-B943-14DFCEC72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919" y="2671334"/>
              <a:ext cx="280656" cy="201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ED0DF5-CBA3-624B-8B64-5BCC5EBA723C}"/>
                </a:ext>
              </a:extLst>
            </p:cNvPr>
            <p:cNvGrpSpPr/>
            <p:nvPr/>
          </p:nvGrpSpPr>
          <p:grpSpPr>
            <a:xfrm>
              <a:off x="4518608" y="2899074"/>
              <a:ext cx="665651" cy="716467"/>
              <a:chOff x="4137324" y="3801546"/>
              <a:chExt cx="665651" cy="716467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ADDDBE03-21A9-3C47-8647-DC8AC8610191}"/>
                  </a:ext>
                </a:extLst>
              </p:cNvPr>
              <p:cNvGrpSpPr/>
              <p:nvPr/>
            </p:nvGrpSpPr>
            <p:grpSpPr>
              <a:xfrm>
                <a:off x="4137324" y="3801546"/>
                <a:ext cx="665651" cy="716467"/>
                <a:chOff x="5787650" y="3393492"/>
                <a:chExt cx="608193" cy="513268"/>
              </a:xfrm>
            </p:grpSpPr>
            <p:sp>
              <p:nvSpPr>
                <p:cNvPr id="253" name="Rectangle: Folded Corner 80">
                  <a:extLst>
                    <a:ext uri="{FF2B5EF4-FFF2-40B4-BE49-F238E27FC236}">
                      <a16:creationId xmlns:a16="http://schemas.microsoft.com/office/drawing/2014/main" id="{4AE91401-FB1B-E14E-ACDE-D9B15E742CCA}"/>
                    </a:ext>
                  </a:extLst>
                </p:cNvPr>
                <p:cNvSpPr/>
                <p:nvPr/>
              </p:nvSpPr>
              <p:spPr>
                <a:xfrm>
                  <a:off x="5822753" y="3414874"/>
                  <a:ext cx="535114" cy="491886"/>
                </a:xfrm>
                <a:prstGeom prst="foldedCorner">
                  <a:avLst>
                    <a:gd name="adj" fmla="val 4443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900"/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F5BB31F4-007D-AB45-8142-9F876C13409A}"/>
                    </a:ext>
                  </a:extLst>
                </p:cNvPr>
                <p:cNvSpPr txBox="1"/>
                <p:nvPr/>
              </p:nvSpPr>
              <p:spPr>
                <a:xfrm>
                  <a:off x="5787650" y="3393492"/>
                  <a:ext cx="608193" cy="154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ESP Project</a:t>
                  </a:r>
                  <a:endParaRPr lang="en-US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80167CD6-E052-1A41-8790-9BB2276CC692}"/>
                  </a:ext>
                </a:extLst>
              </p:cNvPr>
              <p:cNvGrpSpPr/>
              <p:nvPr/>
            </p:nvGrpSpPr>
            <p:grpSpPr>
              <a:xfrm>
                <a:off x="4236901" y="4030647"/>
                <a:ext cx="441121" cy="175663"/>
                <a:chOff x="7224583" y="2957384"/>
                <a:chExt cx="528586" cy="214184"/>
              </a:xfrm>
            </p:grpSpPr>
            <p:sp>
              <p:nvSpPr>
                <p:cNvPr id="241" name="Rounded Rectangle 240">
                  <a:extLst>
                    <a:ext uri="{FF2B5EF4-FFF2-40B4-BE49-F238E27FC236}">
                      <a16:creationId xmlns:a16="http://schemas.microsoft.com/office/drawing/2014/main" id="{F17CFBC8-EEED-7941-BFA5-9A965E40C277}"/>
                    </a:ext>
                  </a:extLst>
                </p:cNvPr>
                <p:cNvSpPr/>
                <p:nvPr/>
              </p:nvSpPr>
              <p:spPr>
                <a:xfrm>
                  <a:off x="7224583" y="3025862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42" name="Rounded Rectangle 241">
                  <a:extLst>
                    <a:ext uri="{FF2B5EF4-FFF2-40B4-BE49-F238E27FC236}">
                      <a16:creationId xmlns:a16="http://schemas.microsoft.com/office/drawing/2014/main" id="{5D46B3C3-D754-394E-ADEC-2E8D91321B51}"/>
                    </a:ext>
                  </a:extLst>
                </p:cNvPr>
                <p:cNvSpPr/>
                <p:nvPr/>
              </p:nvSpPr>
              <p:spPr>
                <a:xfrm>
                  <a:off x="7418855" y="2957384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43" name="Rounded Rectangle 242">
                  <a:extLst>
                    <a:ext uri="{FF2B5EF4-FFF2-40B4-BE49-F238E27FC236}">
                      <a16:creationId xmlns:a16="http://schemas.microsoft.com/office/drawing/2014/main" id="{B5188258-AA44-4148-93D0-B07B62ADB4D8}"/>
                    </a:ext>
                  </a:extLst>
                </p:cNvPr>
                <p:cNvSpPr/>
                <p:nvPr/>
              </p:nvSpPr>
              <p:spPr>
                <a:xfrm>
                  <a:off x="7418854" y="3097428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44" name="Rounded Rectangle 243">
                  <a:extLst>
                    <a:ext uri="{FF2B5EF4-FFF2-40B4-BE49-F238E27FC236}">
                      <a16:creationId xmlns:a16="http://schemas.microsoft.com/office/drawing/2014/main" id="{4581AAB0-5DB5-0148-B942-84B63E4E9F05}"/>
                    </a:ext>
                  </a:extLst>
                </p:cNvPr>
                <p:cNvSpPr/>
                <p:nvPr/>
              </p:nvSpPr>
              <p:spPr>
                <a:xfrm>
                  <a:off x="7613126" y="2957384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45" name="Rounded Rectangle 244">
                  <a:extLst>
                    <a:ext uri="{FF2B5EF4-FFF2-40B4-BE49-F238E27FC236}">
                      <a16:creationId xmlns:a16="http://schemas.microsoft.com/office/drawing/2014/main" id="{D467AAE7-467F-0F44-BD62-DBBAC9521937}"/>
                    </a:ext>
                  </a:extLst>
                </p:cNvPr>
                <p:cNvSpPr/>
                <p:nvPr/>
              </p:nvSpPr>
              <p:spPr>
                <a:xfrm>
                  <a:off x="7613125" y="3097428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8C87DF2E-E26C-7249-8270-D85C93B97BA6}"/>
                    </a:ext>
                  </a:extLst>
                </p:cNvPr>
                <p:cNvCxnSpPr>
                  <a:stCxn id="241" idx="3"/>
                  <a:endCxn id="242" idx="1"/>
                </p:cNvCxnSpPr>
                <p:nvPr/>
              </p:nvCxnSpPr>
              <p:spPr>
                <a:xfrm flipV="1">
                  <a:off x="7364626" y="2994454"/>
                  <a:ext cx="54229" cy="6847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2A6B5108-2BF0-D24E-961C-E7F26CBEBF54}"/>
                    </a:ext>
                  </a:extLst>
                </p:cNvPr>
                <p:cNvCxnSpPr>
                  <a:stCxn id="242" idx="3"/>
                  <a:endCxn id="244" idx="1"/>
                </p:cNvCxnSpPr>
                <p:nvPr/>
              </p:nvCxnSpPr>
              <p:spPr>
                <a:xfrm>
                  <a:off x="7558898" y="2994454"/>
                  <a:ext cx="5422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6646A406-65DF-364C-AD6A-E9ECCEFED173}"/>
                    </a:ext>
                  </a:extLst>
                </p:cNvPr>
                <p:cNvCxnSpPr>
                  <a:stCxn id="243" idx="3"/>
                  <a:endCxn id="245" idx="1"/>
                </p:cNvCxnSpPr>
                <p:nvPr/>
              </p:nvCxnSpPr>
              <p:spPr>
                <a:xfrm>
                  <a:off x="7558897" y="3134498"/>
                  <a:ext cx="5422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C2157269-FC5C-2143-AC87-133523595B28}"/>
                    </a:ext>
                  </a:extLst>
                </p:cNvPr>
                <p:cNvCxnSpPr>
                  <a:stCxn id="241" idx="3"/>
                  <a:endCxn id="243" idx="1"/>
                </p:cNvCxnSpPr>
                <p:nvPr/>
              </p:nvCxnSpPr>
              <p:spPr>
                <a:xfrm>
                  <a:off x="7364626" y="3062932"/>
                  <a:ext cx="54228" cy="7156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B9DA65-56A6-1041-849D-89A12D786414}"/>
                </a:ext>
              </a:extLst>
            </p:cNvPr>
            <p:cNvSpPr txBox="1"/>
            <p:nvPr/>
          </p:nvSpPr>
          <p:spPr>
            <a:xfrm>
              <a:off x="4539990" y="3586081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400" i="1" dirty="0">
                  <a:solidFill>
                    <a:srgbClr val="92D050"/>
                  </a:solidFill>
                  <a:cs typeface="Arial" panose="020B0604020202020204" pitchFamily="34" charset="0"/>
                </a:rPr>
                <a:t>Active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F22E890-7D86-124D-A73B-D92CDBBC124F}"/>
              </a:ext>
            </a:extLst>
          </p:cNvPr>
          <p:cNvGrpSpPr/>
          <p:nvPr/>
        </p:nvGrpSpPr>
        <p:grpSpPr>
          <a:xfrm>
            <a:off x="4542697" y="4212443"/>
            <a:ext cx="904025" cy="1453669"/>
            <a:chOff x="4404530" y="2428466"/>
            <a:chExt cx="904025" cy="1453669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D21BA88-F50B-9940-BCA6-DF0660624F06}"/>
                </a:ext>
              </a:extLst>
            </p:cNvPr>
            <p:cNvSpPr/>
            <p:nvPr/>
          </p:nvSpPr>
          <p:spPr>
            <a:xfrm>
              <a:off x="4404530" y="2636729"/>
              <a:ext cx="898320" cy="1210409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8D73E9C9-B4B5-7146-8B41-B5289A379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1769" y="2538557"/>
              <a:ext cx="211349" cy="225703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64AD444-C46A-2D4C-B045-2551BBE5777D}"/>
                </a:ext>
              </a:extLst>
            </p:cNvPr>
            <p:cNvSpPr txBox="1"/>
            <p:nvPr/>
          </p:nvSpPr>
          <p:spPr>
            <a:xfrm>
              <a:off x="4615737" y="2428466"/>
              <a:ext cx="69281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</a:t>
              </a:r>
            </a:p>
          </p:txBody>
        </p:sp>
        <p:pic>
          <p:nvPicPr>
            <p:cNvPr id="203" name="Picture 9">
              <a:extLst>
                <a:ext uri="{FF2B5EF4-FFF2-40B4-BE49-F238E27FC236}">
                  <a16:creationId xmlns:a16="http://schemas.microsoft.com/office/drawing/2014/main" id="{40E8E71F-FA3E-8F47-8097-316249000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919" y="2671334"/>
              <a:ext cx="280656" cy="201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9144C64-DC3B-9949-9C2B-A2406ED8540C}"/>
                </a:ext>
              </a:extLst>
            </p:cNvPr>
            <p:cNvGrpSpPr/>
            <p:nvPr/>
          </p:nvGrpSpPr>
          <p:grpSpPr>
            <a:xfrm>
              <a:off x="4518608" y="2899074"/>
              <a:ext cx="665651" cy="716467"/>
              <a:chOff x="4137324" y="3801546"/>
              <a:chExt cx="665651" cy="716467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AA9B83A9-E9CE-9B4A-B9F6-26BFF4617F3B}"/>
                  </a:ext>
                </a:extLst>
              </p:cNvPr>
              <p:cNvGrpSpPr/>
              <p:nvPr/>
            </p:nvGrpSpPr>
            <p:grpSpPr>
              <a:xfrm>
                <a:off x="4137324" y="3801546"/>
                <a:ext cx="665651" cy="716467"/>
                <a:chOff x="5787650" y="3393492"/>
                <a:chExt cx="608193" cy="513268"/>
              </a:xfrm>
            </p:grpSpPr>
            <p:sp>
              <p:nvSpPr>
                <p:cNvPr id="217" name="Rectangle: Folded Corner 80">
                  <a:extLst>
                    <a:ext uri="{FF2B5EF4-FFF2-40B4-BE49-F238E27FC236}">
                      <a16:creationId xmlns:a16="http://schemas.microsoft.com/office/drawing/2014/main" id="{787220BC-C739-E540-8C8F-BFD46A1B4C80}"/>
                    </a:ext>
                  </a:extLst>
                </p:cNvPr>
                <p:cNvSpPr/>
                <p:nvPr/>
              </p:nvSpPr>
              <p:spPr>
                <a:xfrm>
                  <a:off x="5822753" y="3414874"/>
                  <a:ext cx="535114" cy="491886"/>
                </a:xfrm>
                <a:prstGeom prst="foldedCorner">
                  <a:avLst>
                    <a:gd name="adj" fmla="val 4443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900"/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6768128-906C-4043-A099-DA6FF664A9F9}"/>
                    </a:ext>
                  </a:extLst>
                </p:cNvPr>
                <p:cNvSpPr txBox="1"/>
                <p:nvPr/>
              </p:nvSpPr>
              <p:spPr>
                <a:xfrm>
                  <a:off x="5787650" y="3393492"/>
                  <a:ext cx="608193" cy="154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ESP Project</a:t>
                  </a:r>
                  <a:endParaRPr lang="en-US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1979E727-E7DC-6640-9323-E09D0A16EB4C}"/>
                  </a:ext>
                </a:extLst>
              </p:cNvPr>
              <p:cNvGrpSpPr/>
              <p:nvPr/>
            </p:nvGrpSpPr>
            <p:grpSpPr>
              <a:xfrm>
                <a:off x="4236901" y="4030647"/>
                <a:ext cx="441121" cy="175663"/>
                <a:chOff x="7224583" y="2957384"/>
                <a:chExt cx="528586" cy="214184"/>
              </a:xfrm>
            </p:grpSpPr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F0EC3C2F-2DCD-594F-AC89-80FABACC5068}"/>
                    </a:ext>
                  </a:extLst>
                </p:cNvPr>
                <p:cNvSpPr/>
                <p:nvPr/>
              </p:nvSpPr>
              <p:spPr>
                <a:xfrm>
                  <a:off x="7224583" y="3025862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BDC5FFC-D5EC-C04B-BC47-BCF2C87F2062}"/>
                    </a:ext>
                  </a:extLst>
                </p:cNvPr>
                <p:cNvSpPr/>
                <p:nvPr/>
              </p:nvSpPr>
              <p:spPr>
                <a:xfrm>
                  <a:off x="7418855" y="2957384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FC13F977-166C-D947-A2F1-9B2281B3F24B}"/>
                    </a:ext>
                  </a:extLst>
                </p:cNvPr>
                <p:cNvSpPr/>
                <p:nvPr/>
              </p:nvSpPr>
              <p:spPr>
                <a:xfrm>
                  <a:off x="7418854" y="3097428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972A90AD-988D-C446-911C-775C845CBDE1}"/>
                    </a:ext>
                  </a:extLst>
                </p:cNvPr>
                <p:cNvSpPr/>
                <p:nvPr/>
              </p:nvSpPr>
              <p:spPr>
                <a:xfrm>
                  <a:off x="7613126" y="2957384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6818D54D-61BA-F842-BB6A-86BAA4AA68D6}"/>
                    </a:ext>
                  </a:extLst>
                </p:cNvPr>
                <p:cNvSpPr/>
                <p:nvPr/>
              </p:nvSpPr>
              <p:spPr>
                <a:xfrm>
                  <a:off x="7613125" y="3097428"/>
                  <a:ext cx="140043" cy="74140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320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AB90CEB1-6507-8245-9F14-EC170186ECAA}"/>
                    </a:ext>
                  </a:extLst>
                </p:cNvPr>
                <p:cNvCxnSpPr>
                  <a:stCxn id="208" idx="3"/>
                  <a:endCxn id="209" idx="1"/>
                </p:cNvCxnSpPr>
                <p:nvPr/>
              </p:nvCxnSpPr>
              <p:spPr>
                <a:xfrm flipV="1">
                  <a:off x="7364626" y="2994454"/>
                  <a:ext cx="54229" cy="6847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F442E04-4601-B346-B1AC-C998DCA2E802}"/>
                    </a:ext>
                  </a:extLst>
                </p:cNvPr>
                <p:cNvCxnSpPr>
                  <a:stCxn id="209" idx="3"/>
                  <a:endCxn id="211" idx="1"/>
                </p:cNvCxnSpPr>
                <p:nvPr/>
              </p:nvCxnSpPr>
              <p:spPr>
                <a:xfrm>
                  <a:off x="7558898" y="2994454"/>
                  <a:ext cx="5422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B2972A06-174D-D945-BE12-3FA1E11A1083}"/>
                    </a:ext>
                  </a:extLst>
                </p:cNvPr>
                <p:cNvCxnSpPr>
                  <a:stCxn id="210" idx="3"/>
                  <a:endCxn id="212" idx="1"/>
                </p:cNvCxnSpPr>
                <p:nvPr/>
              </p:nvCxnSpPr>
              <p:spPr>
                <a:xfrm>
                  <a:off x="7558897" y="3134498"/>
                  <a:ext cx="5422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328D6E9B-1766-A744-A369-3F6751E9DB6E}"/>
                    </a:ext>
                  </a:extLst>
                </p:cNvPr>
                <p:cNvCxnSpPr>
                  <a:stCxn id="208" idx="3"/>
                  <a:endCxn id="210" idx="1"/>
                </p:cNvCxnSpPr>
                <p:nvPr/>
              </p:nvCxnSpPr>
              <p:spPr>
                <a:xfrm>
                  <a:off x="7364626" y="3062932"/>
                  <a:ext cx="54228" cy="7156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47F5770-A2C3-8D4F-8F16-BD5C46057CDA}"/>
                </a:ext>
              </a:extLst>
            </p:cNvPr>
            <p:cNvSpPr txBox="1"/>
            <p:nvPr/>
          </p:nvSpPr>
          <p:spPr>
            <a:xfrm>
              <a:off x="4470448" y="3574358"/>
              <a:ext cx="776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400" i="1" dirty="0">
                  <a:solidFill>
                    <a:srgbClr val="FFC000"/>
                  </a:solidFill>
                  <a:cs typeface="Arial" panose="020B0604020202020204" pitchFamily="34" charset="0"/>
                </a:rPr>
                <a:t>Standby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BE2D513-3405-B24E-861B-CD81A8F41B83}"/>
              </a:ext>
            </a:extLst>
          </p:cNvPr>
          <p:cNvGrpSpPr/>
          <p:nvPr/>
        </p:nvGrpSpPr>
        <p:grpSpPr>
          <a:xfrm>
            <a:off x="6318159" y="3529335"/>
            <a:ext cx="644728" cy="1366216"/>
            <a:chOff x="308573" y="4818453"/>
            <a:chExt cx="644728" cy="1366216"/>
          </a:xfrm>
        </p:grpSpPr>
        <p:sp>
          <p:nvSpPr>
            <p:cNvPr id="220" name="Rectangle: Rounded Corners 50">
              <a:extLst>
                <a:ext uri="{FF2B5EF4-FFF2-40B4-BE49-F238E27FC236}">
                  <a16:creationId xmlns:a16="http://schemas.microsoft.com/office/drawing/2014/main" id="{EFD924EF-7E03-E946-8A78-67DF8DBA2051}"/>
                </a:ext>
              </a:extLst>
            </p:cNvPr>
            <p:cNvSpPr/>
            <p:nvPr/>
          </p:nvSpPr>
          <p:spPr>
            <a:xfrm>
              <a:off x="366853" y="4841504"/>
              <a:ext cx="522196" cy="1343165"/>
            </a:xfrm>
            <a:prstGeom prst="roundRect">
              <a:avLst>
                <a:gd name="adj" fmla="val 4306"/>
              </a:avLst>
            </a:prstGeom>
            <a:solidFill>
              <a:schemeClr val="accent3">
                <a:alpha val="37000"/>
              </a:schemeClr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DCAEF62-C358-3E47-8777-1F0A7D7A1BCF}"/>
                </a:ext>
              </a:extLst>
            </p:cNvPr>
            <p:cNvSpPr txBox="1"/>
            <p:nvPr/>
          </p:nvSpPr>
          <p:spPr>
            <a:xfrm>
              <a:off x="308573" y="4818453"/>
              <a:ext cx="644728" cy="37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933" i="1" dirty="0">
                  <a:solidFill>
                    <a:schemeClr val="bg1"/>
                  </a:solidFill>
                </a:rPr>
                <a:t>Message </a:t>
              </a:r>
            </a:p>
            <a:p>
              <a:pPr algn="ctr"/>
              <a:r>
                <a:rPr lang="en-FR" sz="933" i="1" dirty="0">
                  <a:solidFill>
                    <a:schemeClr val="bg1"/>
                  </a:solidFill>
                </a:rPr>
                <a:t>buses</a:t>
              </a:r>
            </a:p>
          </p:txBody>
        </p:sp>
        <p:pic>
          <p:nvPicPr>
            <p:cNvPr id="222" name="Picture 4" descr="Jepsen: RabbitMQ">
              <a:extLst>
                <a:ext uri="{FF2B5EF4-FFF2-40B4-BE49-F238E27FC236}">
                  <a16:creationId xmlns:a16="http://schemas.microsoft.com/office/drawing/2014/main" id="{9A5544EA-0001-984B-858A-79CBE6E02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18" y="5545543"/>
              <a:ext cx="338769" cy="3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B3BD488-6901-AC44-A9EA-C1C30418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17" y="5174285"/>
              <a:ext cx="338339" cy="338339"/>
            </a:xfrm>
            <a:prstGeom prst="rect">
              <a:avLst/>
            </a:prstGeom>
          </p:spPr>
        </p:pic>
        <p:pic>
          <p:nvPicPr>
            <p:cNvPr id="224" name="Picture 18" descr="Logo, company name&#10;&#10;Description automatically generated">
              <a:extLst>
                <a:ext uri="{FF2B5EF4-FFF2-40B4-BE49-F238E27FC236}">
                  <a16:creationId xmlns:a16="http://schemas.microsoft.com/office/drawing/2014/main" id="{382409AE-3B4E-304B-8F28-23D46C0F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09081" y="5959650"/>
              <a:ext cx="441192" cy="125266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3AB320CD-55B5-DB4A-9585-DC71C36FBD48}"/>
              </a:ext>
            </a:extLst>
          </p:cNvPr>
          <p:cNvCxnSpPr>
            <a:cxnSpLocks/>
            <a:stCxn id="273" idx="3"/>
            <a:endCxn id="253" idx="1"/>
          </p:cNvCxnSpPr>
          <p:nvPr/>
        </p:nvCxnSpPr>
        <p:spPr>
          <a:xfrm flipV="1">
            <a:off x="3664818" y="3452087"/>
            <a:ext cx="1033409" cy="75062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9CA09F7A-B0E2-6A41-B82B-0CD71B3C6994}"/>
              </a:ext>
            </a:extLst>
          </p:cNvPr>
          <p:cNvCxnSpPr>
            <a:cxnSpLocks/>
            <a:stCxn id="273" idx="3"/>
            <a:endCxn id="217" idx="1"/>
          </p:cNvCxnSpPr>
          <p:nvPr/>
        </p:nvCxnSpPr>
        <p:spPr>
          <a:xfrm>
            <a:off x="3664818" y="4202716"/>
            <a:ext cx="1030376" cy="85349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ABDB43B4-22CA-8744-81F3-31B75F7DC318}"/>
              </a:ext>
            </a:extLst>
          </p:cNvPr>
          <p:cNvCxnSpPr>
            <a:cxnSpLocks/>
            <a:stCxn id="253" idx="3"/>
            <a:endCxn id="220" idx="1"/>
          </p:cNvCxnSpPr>
          <p:nvPr/>
        </p:nvCxnSpPr>
        <p:spPr>
          <a:xfrm>
            <a:off x="5283895" y="3452087"/>
            <a:ext cx="1092544" cy="77188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D1875E0-A011-6745-A23E-47C4A0638402}"/>
              </a:ext>
            </a:extLst>
          </p:cNvPr>
          <p:cNvGrpSpPr/>
          <p:nvPr/>
        </p:nvGrpSpPr>
        <p:grpSpPr>
          <a:xfrm>
            <a:off x="1950431" y="3266887"/>
            <a:ext cx="777777" cy="720770"/>
            <a:chOff x="2744231" y="3990350"/>
            <a:chExt cx="583333" cy="540578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F8A1FC1-0F68-194F-AB3E-7106873A2951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87A4B761-2982-F143-9008-6E001B301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A9AD4EB-A01A-8C40-887F-F1F7C16924A7}"/>
                </a:ext>
              </a:extLst>
            </p:cNvPr>
            <p:cNvSpPr txBox="1"/>
            <p:nvPr/>
          </p:nvSpPr>
          <p:spPr>
            <a:xfrm>
              <a:off x="2744231" y="4226261"/>
              <a:ext cx="583333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Adapter</a:t>
              </a:r>
            </a:p>
          </p:txBody>
        </p:sp>
        <p:pic>
          <p:nvPicPr>
            <p:cNvPr id="231" name="Picture 9">
              <a:extLst>
                <a:ext uri="{FF2B5EF4-FFF2-40B4-BE49-F238E27FC236}">
                  <a16:creationId xmlns:a16="http://schemas.microsoft.com/office/drawing/2014/main" id="{6EEDA25E-8552-0745-AD43-62FEA4C23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5CD5C1D7-E708-CA46-8036-F06603D8D339}"/>
              </a:ext>
            </a:extLst>
          </p:cNvPr>
          <p:cNvGrpSpPr/>
          <p:nvPr/>
        </p:nvGrpSpPr>
        <p:grpSpPr>
          <a:xfrm>
            <a:off x="1950431" y="4318135"/>
            <a:ext cx="777777" cy="720770"/>
            <a:chOff x="2744231" y="3990350"/>
            <a:chExt cx="583333" cy="540578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C4D3F9C8-5A1D-1D45-A33E-1F65686F8135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DC23D732-C6B5-1F44-B483-7BF60BC3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705E284-D3F1-824E-A731-D896399F8001}"/>
                </a:ext>
              </a:extLst>
            </p:cNvPr>
            <p:cNvSpPr txBox="1"/>
            <p:nvPr/>
          </p:nvSpPr>
          <p:spPr>
            <a:xfrm>
              <a:off x="2744231" y="4234052"/>
              <a:ext cx="583333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Adapter</a:t>
              </a:r>
            </a:p>
          </p:txBody>
        </p:sp>
        <p:pic>
          <p:nvPicPr>
            <p:cNvPr id="258" name="Picture 9">
              <a:extLst>
                <a:ext uri="{FF2B5EF4-FFF2-40B4-BE49-F238E27FC236}">
                  <a16:creationId xmlns:a16="http://schemas.microsoft.com/office/drawing/2014/main" id="{8A60684F-1400-0B4D-AD66-34DDDE6FC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80199F38-2B8B-F94F-8C5A-ED2807C26A05}"/>
              </a:ext>
            </a:extLst>
          </p:cNvPr>
          <p:cNvCxnSpPr>
            <a:cxnSpLocks/>
            <a:stCxn id="11" idx="3"/>
            <a:endCxn id="234" idx="1"/>
          </p:cNvCxnSpPr>
          <p:nvPr/>
        </p:nvCxnSpPr>
        <p:spPr>
          <a:xfrm>
            <a:off x="1414055" y="4212086"/>
            <a:ext cx="549836" cy="51552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1238BC1-4066-3C46-8D61-15CB66482B34}"/>
              </a:ext>
            </a:extLst>
          </p:cNvPr>
          <p:cNvGrpSpPr/>
          <p:nvPr/>
        </p:nvGrpSpPr>
        <p:grpSpPr>
          <a:xfrm>
            <a:off x="7272912" y="3817547"/>
            <a:ext cx="777777" cy="726293"/>
            <a:chOff x="2744231" y="3990350"/>
            <a:chExt cx="583333" cy="54472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DF2EEFA5-2C14-C94A-8D57-71FA0787B343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82" name="Graphic 281">
              <a:extLst>
                <a:ext uri="{FF2B5EF4-FFF2-40B4-BE49-F238E27FC236}">
                  <a16:creationId xmlns:a16="http://schemas.microsoft.com/office/drawing/2014/main" id="{CE25E00D-D261-C440-9BB3-D45171336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4E629FE-4004-A64B-ADFD-BD1E370BB3FD}"/>
                </a:ext>
              </a:extLst>
            </p:cNvPr>
            <p:cNvSpPr txBox="1"/>
            <p:nvPr/>
          </p:nvSpPr>
          <p:spPr>
            <a:xfrm>
              <a:off x="2744231" y="4358146"/>
              <a:ext cx="583333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Adapter</a:t>
              </a:r>
            </a:p>
          </p:txBody>
        </p:sp>
        <p:pic>
          <p:nvPicPr>
            <p:cNvPr id="284" name="Picture 9">
              <a:extLst>
                <a:ext uri="{FF2B5EF4-FFF2-40B4-BE49-F238E27FC236}">
                  <a16:creationId xmlns:a16="http://schemas.microsoft.com/office/drawing/2014/main" id="{891933F4-8633-AE45-A1FF-4B5C5374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F9D8B8F3-D3EB-8447-9E7C-D78BAC3AA5B1}"/>
              </a:ext>
            </a:extLst>
          </p:cNvPr>
          <p:cNvCxnSpPr>
            <a:cxnSpLocks/>
            <a:stCxn id="228" idx="3"/>
            <a:endCxn id="273" idx="1"/>
          </p:cNvCxnSpPr>
          <p:nvPr/>
        </p:nvCxnSpPr>
        <p:spPr>
          <a:xfrm>
            <a:off x="2726972" y="3676361"/>
            <a:ext cx="415650" cy="526355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>
            <a:extLst>
              <a:ext uri="{FF2B5EF4-FFF2-40B4-BE49-F238E27FC236}">
                <a16:creationId xmlns:a16="http://schemas.microsoft.com/office/drawing/2014/main" id="{3DF368DE-80E0-3F4B-B1AF-2E0BA9CB0942}"/>
              </a:ext>
            </a:extLst>
          </p:cNvPr>
          <p:cNvCxnSpPr>
            <a:cxnSpLocks/>
            <a:stCxn id="234" idx="3"/>
            <a:endCxn id="273" idx="1"/>
          </p:cNvCxnSpPr>
          <p:nvPr/>
        </p:nvCxnSpPr>
        <p:spPr>
          <a:xfrm flipV="1">
            <a:off x="2726972" y="4202716"/>
            <a:ext cx="415650" cy="52489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>
            <a:extLst>
              <a:ext uri="{FF2B5EF4-FFF2-40B4-BE49-F238E27FC236}">
                <a16:creationId xmlns:a16="http://schemas.microsoft.com/office/drawing/2014/main" id="{FEAAFC7E-EDBD-884D-88FC-54086B9A7A40}"/>
              </a:ext>
            </a:extLst>
          </p:cNvPr>
          <p:cNvCxnSpPr>
            <a:cxnSpLocks/>
            <a:stCxn id="220" idx="3"/>
            <a:endCxn id="281" idx="1"/>
          </p:cNvCxnSpPr>
          <p:nvPr/>
        </p:nvCxnSpPr>
        <p:spPr>
          <a:xfrm>
            <a:off x="6898635" y="4223969"/>
            <a:ext cx="387737" cy="305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>
            <a:extLst>
              <a:ext uri="{FF2B5EF4-FFF2-40B4-BE49-F238E27FC236}">
                <a16:creationId xmlns:a16="http://schemas.microsoft.com/office/drawing/2014/main" id="{805F9979-1AA0-D241-A9C9-F086FA365C6E}"/>
              </a:ext>
            </a:extLst>
          </p:cNvPr>
          <p:cNvCxnSpPr>
            <a:cxnSpLocks/>
            <a:stCxn id="281" idx="3"/>
            <a:endCxn id="180" idx="1"/>
          </p:cNvCxnSpPr>
          <p:nvPr/>
        </p:nvCxnSpPr>
        <p:spPr>
          <a:xfrm flipV="1">
            <a:off x="8049453" y="4226978"/>
            <a:ext cx="372129" cy="4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8FF8D59F-E860-4747-812E-D8AD2FEAA167}"/>
              </a:ext>
            </a:extLst>
          </p:cNvPr>
          <p:cNvSpPr txBox="1"/>
          <p:nvPr/>
        </p:nvSpPr>
        <p:spPr>
          <a:xfrm>
            <a:off x="1947398" y="4751404"/>
            <a:ext cx="77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1400" i="1" dirty="0">
                <a:solidFill>
                  <a:srgbClr val="FFC000"/>
                </a:solidFill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1178662-4137-5741-90FE-458BCA863765}"/>
              </a:ext>
            </a:extLst>
          </p:cNvPr>
          <p:cNvSpPr txBox="1"/>
          <p:nvPr/>
        </p:nvSpPr>
        <p:spPr>
          <a:xfrm>
            <a:off x="2020573" y="370670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1400" i="1" dirty="0">
                <a:solidFill>
                  <a:srgbClr val="92D050"/>
                </a:solidFill>
                <a:cs typeface="Arial" panose="020B0604020202020204" pitchFamily="34" charset="0"/>
              </a:rPr>
              <a:t>Active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DEAC126-AA9E-0D43-8243-5E686F0AA54E}"/>
              </a:ext>
            </a:extLst>
          </p:cNvPr>
          <p:cNvGrpSpPr/>
          <p:nvPr/>
        </p:nvGrpSpPr>
        <p:grpSpPr>
          <a:xfrm>
            <a:off x="1603556" y="875848"/>
            <a:ext cx="6668020" cy="5106177"/>
            <a:chOff x="2893182" y="875848"/>
            <a:chExt cx="6668020" cy="510617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54DBCB8-5EB8-0742-940A-C9AEBDE389A4}"/>
                </a:ext>
              </a:extLst>
            </p:cNvPr>
            <p:cNvGrpSpPr/>
            <p:nvPr/>
          </p:nvGrpSpPr>
          <p:grpSpPr>
            <a:xfrm>
              <a:off x="2893182" y="875848"/>
              <a:ext cx="6624390" cy="5106177"/>
              <a:chOff x="2893182" y="957736"/>
              <a:chExt cx="6624390" cy="5106177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2FF4421-88A0-CD4B-966B-0E8EBC248F27}"/>
                  </a:ext>
                </a:extLst>
              </p:cNvPr>
              <p:cNvSpPr/>
              <p:nvPr/>
            </p:nvSpPr>
            <p:spPr>
              <a:xfrm>
                <a:off x="2893182" y="1185018"/>
                <a:ext cx="6624390" cy="4878895"/>
              </a:xfrm>
              <a:prstGeom prst="rect">
                <a:avLst/>
              </a:prstGeom>
              <a:noFill/>
              <a:ln>
                <a:solidFill>
                  <a:srgbClr val="336B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936F094A-9814-3441-81DA-8134A3B5251B}"/>
                  </a:ext>
                </a:extLst>
              </p:cNvPr>
              <p:cNvSpPr txBox="1"/>
              <p:nvPr/>
            </p:nvSpPr>
            <p:spPr>
              <a:xfrm>
                <a:off x="3212235" y="957736"/>
                <a:ext cx="1829347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1067" i="1" dirty="0">
                    <a:solidFill>
                      <a:srgbClr val="336B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Multinode ESP deployment</a:t>
                </a:r>
              </a:p>
            </p:txBody>
          </p:sp>
          <p:pic>
            <p:nvPicPr>
              <p:cNvPr id="259" name="Picture 258" descr="A sign on a pole&#10;&#10;Description automatically generated">
                <a:extLst>
                  <a:ext uri="{FF2B5EF4-FFF2-40B4-BE49-F238E27FC236}">
                    <a16:creationId xmlns:a16="http://schemas.microsoft.com/office/drawing/2014/main" id="{8AEE7A9F-9B87-B047-AF84-6A68862E6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4"/>
                  </a:ext>
                </a:extLst>
              </a:blip>
              <a:stretch>
                <a:fillRect/>
              </a:stretch>
            </p:blipFill>
            <p:spPr>
              <a:xfrm>
                <a:off x="3008200" y="1040007"/>
                <a:ext cx="255208" cy="263520"/>
              </a:xfrm>
              <a:prstGeom prst="rect">
                <a:avLst/>
              </a:prstGeom>
            </p:spPr>
          </p:pic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962ED4F-7A8B-0249-81BF-FF9B04B80369}"/>
                </a:ext>
              </a:extLst>
            </p:cNvPr>
            <p:cNvSpPr txBox="1"/>
            <p:nvPr/>
          </p:nvSpPr>
          <p:spPr>
            <a:xfrm>
              <a:off x="7991542" y="1077123"/>
              <a:ext cx="1569660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 sz="1067" b="1" dirty="0">
                  <a:solidFill>
                    <a:schemeClr val="accent2">
                      <a:lumMod val="50000"/>
                    </a:schemeClr>
                  </a:solidFill>
                </a:rPr>
                <a:t>Namespace: TENANT_ID</a:t>
              </a:r>
              <a:endParaRPr lang="en-US" sz="1067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C5DA5E2-F1C6-B94C-BA28-BE7FA7FC1130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61" name="Rectangle: Rounded Corners 18">
            <a:extLst>
              <a:ext uri="{FF2B5EF4-FFF2-40B4-BE49-F238E27FC236}">
                <a16:creationId xmlns:a16="http://schemas.microsoft.com/office/drawing/2014/main" id="{D1F9A53E-DA6C-B649-9F8E-3BB178D02309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262" name="Rectangle: Rounded Corners 18">
            <a:extLst>
              <a:ext uri="{FF2B5EF4-FFF2-40B4-BE49-F238E27FC236}">
                <a16:creationId xmlns:a16="http://schemas.microsoft.com/office/drawing/2014/main" id="{9BF053CF-4719-D547-A6DB-A88FD2B50FDB}"/>
              </a:ext>
            </a:extLst>
          </p:cNvPr>
          <p:cNvSpPr/>
          <p:nvPr/>
        </p:nvSpPr>
        <p:spPr>
          <a:xfrm>
            <a:off x="10141596" y="333237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CAB9B10-0AB5-A24C-B0EA-1E54C5A5E97F}"/>
              </a:ext>
            </a:extLst>
          </p:cNvPr>
          <p:cNvSpPr txBox="1"/>
          <p:nvPr/>
        </p:nvSpPr>
        <p:spPr>
          <a:xfrm>
            <a:off x="9776478" y="1183219"/>
            <a:ext cx="22554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K8s resiliency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Similar to legacy ESP HA architecture (ESP 3.1– 6.2)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Guarantees of no event loss or duplication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High availability and fault tolerance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Multi-tenancy &amp; multi-user</a:t>
            </a:r>
            <a:endParaRPr lang="de-CH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100" dirty="0">
                <a:solidFill>
                  <a:schemeClr val="bg1"/>
                </a:solidFill>
              </a:rPr>
              <a:t>Both active and standby ESP servers run in K8s pods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D3D6E7E-B145-B348-BAD9-8E9BB0AAC365}"/>
              </a:ext>
            </a:extLst>
          </p:cNvPr>
          <p:cNvSpPr txBox="1"/>
          <p:nvPr/>
        </p:nvSpPr>
        <p:spPr>
          <a:xfrm>
            <a:off x="9782006" y="3602347"/>
            <a:ext cx="2249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No scalability of ESP server pods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Support limited to Kafka, RabbitMQ and Solace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No flexibility on the architecture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Expensive due to extra resources for redundant Kafka topic and ESP Standby servers and ESP Adapters.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Manual configurations for all ESP servers and adapters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7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167680" y="1347182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399466" y="1623493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236" idx="0"/>
          </p:cNvCxnSpPr>
          <p:nvPr/>
        </p:nvCxnSpPr>
        <p:spPr>
          <a:xfrm rot="10800000" flipH="1" flipV="1">
            <a:off x="4167679" y="1783514"/>
            <a:ext cx="647309" cy="851542"/>
          </a:xfrm>
          <a:prstGeom prst="bentConnector4">
            <a:avLst>
              <a:gd name="adj1" fmla="val -35315"/>
              <a:gd name="adj2" fmla="val 7562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3913850" y="2213833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6875137" y="1971781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–ESP Edge Server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A8C3F03-9047-FA4A-A799-DAD7A90BF233}"/>
              </a:ext>
            </a:extLst>
          </p:cNvPr>
          <p:cNvGrpSpPr/>
          <p:nvPr/>
        </p:nvGrpSpPr>
        <p:grpSpPr>
          <a:xfrm>
            <a:off x="383726" y="1156559"/>
            <a:ext cx="1021012" cy="3433236"/>
            <a:chOff x="830090" y="1148764"/>
            <a:chExt cx="1021012" cy="34332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D82551-205E-3E49-BC45-A94A62AA50B2}"/>
                </a:ext>
              </a:extLst>
            </p:cNvPr>
            <p:cNvGrpSpPr/>
            <p:nvPr/>
          </p:nvGrpSpPr>
          <p:grpSpPr>
            <a:xfrm>
              <a:off x="881457" y="1380630"/>
              <a:ext cx="933953" cy="1558025"/>
              <a:chOff x="915496" y="1160002"/>
              <a:chExt cx="700464" cy="116851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25FBD29-E700-0142-BC23-0283AA192482}"/>
                  </a:ext>
                </a:extLst>
              </p:cNvPr>
              <p:cNvGrpSpPr/>
              <p:nvPr/>
            </p:nvGrpSpPr>
            <p:grpSpPr>
              <a:xfrm>
                <a:off x="915496" y="1160002"/>
                <a:ext cx="687929" cy="1111295"/>
                <a:chOff x="915496" y="1321372"/>
                <a:chExt cx="687929" cy="1111295"/>
              </a:xfrm>
            </p:grpSpPr>
            <p:pic>
              <p:nvPicPr>
                <p:cNvPr id="168" name="Picture 4">
                  <a:extLst>
                    <a:ext uri="{FF2B5EF4-FFF2-40B4-BE49-F238E27FC236}">
                      <a16:creationId xmlns:a16="http://schemas.microsoft.com/office/drawing/2014/main" id="{4633ABE5-5945-F64A-90B2-E376073D0E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9" name="Rectangle: Rounded Corners 50">
                  <a:extLst>
                    <a:ext uri="{FF2B5EF4-FFF2-40B4-BE49-F238E27FC236}">
                      <a16:creationId xmlns:a16="http://schemas.microsoft.com/office/drawing/2014/main" id="{4F25C263-170C-EC46-A185-A95D248B3327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878E7F-0AF8-3F43-8FD1-CEFCF9001B5B}"/>
                    </a:ext>
                  </a:extLst>
                </p:cNvPr>
                <p:cNvSpPr txBox="1"/>
                <p:nvPr/>
              </p:nvSpPr>
              <p:spPr>
                <a:xfrm>
                  <a:off x="915496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71" name="Graphic 24">
                  <a:extLst>
                    <a:ext uri="{FF2B5EF4-FFF2-40B4-BE49-F238E27FC236}">
                      <a16:creationId xmlns:a16="http://schemas.microsoft.com/office/drawing/2014/main" id="{9A51A364-DAFF-1E4B-894A-B48E54F93D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4" descr="Jepsen: RabbitMQ">
                  <a:extLst>
                    <a:ext uri="{FF2B5EF4-FFF2-40B4-BE49-F238E27FC236}">
                      <a16:creationId xmlns:a16="http://schemas.microsoft.com/office/drawing/2014/main" id="{9D1F4683-2359-5C42-9AE2-759802BF32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908ACD52-FD34-124E-B615-AEC363EF4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74" name="Picture 8" descr="MQTT Specification">
                  <a:extLst>
                    <a:ext uri="{FF2B5EF4-FFF2-40B4-BE49-F238E27FC236}">
                      <a16:creationId xmlns:a16="http://schemas.microsoft.com/office/drawing/2014/main" id="{5F857D7B-CDE6-EE44-9298-57DE2846F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6EEFFFE-3EC4-1342-8372-91CD1E8D1990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386E054-810F-6743-A9D3-ADB752396BB9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159" name="Rectangle: Rounded Corners 50">
                <a:extLst>
                  <a:ext uri="{FF2B5EF4-FFF2-40B4-BE49-F238E27FC236}">
                    <a16:creationId xmlns:a16="http://schemas.microsoft.com/office/drawing/2014/main" id="{E6F31115-5364-A04A-8FB9-32C4CC2F0DFD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30D1DF-48EA-2C40-94EE-9DB4B06FB423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161" name="Picture 160" descr="Logo, icon&#10;&#10;Description automatically generated">
                <a:extLst>
                  <a:ext uri="{FF2B5EF4-FFF2-40B4-BE49-F238E27FC236}">
                    <a16:creationId xmlns:a16="http://schemas.microsoft.com/office/drawing/2014/main" id="{A132368B-E556-614A-93EB-E109196A7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21A7CC60-510A-3847-800A-1ABD4082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FA8B3A7-3226-E84A-9387-881FE5764850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09F6BC18-7960-4748-A810-771F1AC9E3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94F9CBD8-7832-4B4E-9FD6-CF286784F1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D817246-4C4C-6D44-A27E-EC79CDFC01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A25DE1B-73B2-1541-AFE6-5F4C02E3C16B}"/>
              </a:ext>
            </a:extLst>
          </p:cNvPr>
          <p:cNvGrpSpPr/>
          <p:nvPr/>
        </p:nvGrpSpPr>
        <p:grpSpPr>
          <a:xfrm>
            <a:off x="8384165" y="1147091"/>
            <a:ext cx="1027845" cy="3433236"/>
            <a:chOff x="9931733" y="1029097"/>
            <a:chExt cx="1027845" cy="343323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3223DC-1287-3341-8A2F-103738E6735F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907646-18B5-114F-8941-964E4B39ED3D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0978E0D-FC6B-8040-9554-463A460A66B8}"/>
                </a:ext>
              </a:extLst>
            </p:cNvPr>
            <p:cNvGrpSpPr/>
            <p:nvPr/>
          </p:nvGrpSpPr>
          <p:grpSpPr>
            <a:xfrm>
              <a:off x="9986311" y="1260963"/>
              <a:ext cx="933953" cy="1558025"/>
              <a:chOff x="915496" y="1160002"/>
              <a:chExt cx="700464" cy="116851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D1DB3F-9B76-9249-9F2E-B6F7DA21F025}"/>
                  </a:ext>
                </a:extLst>
              </p:cNvPr>
              <p:cNvGrpSpPr/>
              <p:nvPr/>
            </p:nvGrpSpPr>
            <p:grpSpPr>
              <a:xfrm>
                <a:off x="915496" y="1160002"/>
                <a:ext cx="687929" cy="1111295"/>
                <a:chOff x="915496" y="1321372"/>
                <a:chExt cx="687929" cy="1111295"/>
              </a:xfrm>
            </p:grpSpPr>
            <p:pic>
              <p:nvPicPr>
                <p:cNvPr id="185" name="Picture 4">
                  <a:extLst>
                    <a:ext uri="{FF2B5EF4-FFF2-40B4-BE49-F238E27FC236}">
                      <a16:creationId xmlns:a16="http://schemas.microsoft.com/office/drawing/2014/main" id="{65D72DFF-03D8-E342-9CFF-950DA348D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6" name="Rectangle: Rounded Corners 50">
                  <a:extLst>
                    <a:ext uri="{FF2B5EF4-FFF2-40B4-BE49-F238E27FC236}">
                      <a16:creationId xmlns:a16="http://schemas.microsoft.com/office/drawing/2014/main" id="{762F9BB1-5386-6B4F-AD21-1B54E80F69CF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D201FF4-B4AC-E64E-8C35-32EAE4B8DC06}"/>
                    </a:ext>
                  </a:extLst>
                </p:cNvPr>
                <p:cNvSpPr txBox="1"/>
                <p:nvPr/>
              </p:nvSpPr>
              <p:spPr>
                <a:xfrm>
                  <a:off x="915496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88" name="Graphic 24">
                  <a:extLst>
                    <a:ext uri="{FF2B5EF4-FFF2-40B4-BE49-F238E27FC236}">
                      <a16:creationId xmlns:a16="http://schemas.microsoft.com/office/drawing/2014/main" id="{BFF0585B-E627-A148-8BC9-34F2CC3A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Picture 4" descr="Jepsen: RabbitMQ">
                  <a:extLst>
                    <a:ext uri="{FF2B5EF4-FFF2-40B4-BE49-F238E27FC236}">
                      <a16:creationId xmlns:a16="http://schemas.microsoft.com/office/drawing/2014/main" id="{CFCE6D03-A514-6740-9D1D-DADDCE666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Graphic 189">
                  <a:extLst>
                    <a:ext uri="{FF2B5EF4-FFF2-40B4-BE49-F238E27FC236}">
                      <a16:creationId xmlns:a16="http://schemas.microsoft.com/office/drawing/2014/main" id="{22BD12A1-D007-054E-9C86-FE8C85F01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91" name="Picture 8" descr="MQTT Specification">
                  <a:extLst>
                    <a:ext uri="{FF2B5EF4-FFF2-40B4-BE49-F238E27FC236}">
                      <a16:creationId xmlns:a16="http://schemas.microsoft.com/office/drawing/2014/main" id="{1F34D5AA-5A4A-C846-81DB-9FD8A73194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E13DC89-5CE2-A740-A7F2-23034549278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97DBBA4-7697-524C-A907-C946684A0D03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193" name="Rectangle: Rounded Corners 50">
                <a:extLst>
                  <a:ext uri="{FF2B5EF4-FFF2-40B4-BE49-F238E27FC236}">
                    <a16:creationId xmlns:a16="http://schemas.microsoft.com/office/drawing/2014/main" id="{DE65F580-19A5-7648-8019-1C945A6B2786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2A3BC65-DBC8-C94F-8A26-DEBA808F3079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53EDD3-7923-A144-BA60-E1250297C979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6FB018BC-6D5E-9A45-8897-68FAD842C8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BEDB2E76-472E-094D-9D8A-E1C2D8C4B4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D160FB-EE22-FC44-8320-F57313E93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AD001B1-E225-1844-8DB3-56DCEE3CC283}"/>
              </a:ext>
            </a:extLst>
          </p:cNvPr>
          <p:cNvSpPr/>
          <p:nvPr/>
        </p:nvSpPr>
        <p:spPr>
          <a:xfrm>
            <a:off x="3037997" y="2635056"/>
            <a:ext cx="3553983" cy="1937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237" name="Graphic 236">
            <a:extLst>
              <a:ext uri="{FF2B5EF4-FFF2-40B4-BE49-F238E27FC236}">
                <a16:creationId xmlns:a16="http://schemas.microsoft.com/office/drawing/2014/main" id="{1060E5AD-7FB7-3248-B51D-788133ABE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5237" y="2536884"/>
            <a:ext cx="211349" cy="225703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0051B6EF-668F-094D-87C1-99A10ABF0CF9}"/>
              </a:ext>
            </a:extLst>
          </p:cNvPr>
          <p:cNvSpPr txBox="1"/>
          <p:nvPr/>
        </p:nvSpPr>
        <p:spPr>
          <a:xfrm>
            <a:off x="3249205" y="2426793"/>
            <a:ext cx="1192955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933" i="1">
                <a:solidFill>
                  <a:schemeClr val="bg1"/>
                </a:solidFill>
              </a:rPr>
              <a:t>ESP Server Container</a:t>
            </a:r>
          </a:p>
        </p:txBody>
      </p:sp>
      <p:pic>
        <p:nvPicPr>
          <p:cNvPr id="239" name="Picture 9">
            <a:extLst>
              <a:ext uri="{FF2B5EF4-FFF2-40B4-BE49-F238E27FC236}">
                <a16:creationId xmlns:a16="http://schemas.microsoft.com/office/drawing/2014/main" id="{DE73F1F0-202A-804F-B943-14DFCEC7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880" y="2669661"/>
            <a:ext cx="280656" cy="20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11" idx="3"/>
            <a:endCxn id="253" idx="1"/>
          </p:cNvCxnSpPr>
          <p:nvPr/>
        </p:nvCxnSpPr>
        <p:spPr>
          <a:xfrm>
            <a:off x="1404738" y="2873778"/>
            <a:ext cx="2285829" cy="282478"/>
          </a:xfrm>
          <a:prstGeom prst="bentConnector3">
            <a:avLst>
              <a:gd name="adj1" fmla="val 548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ABDB43B4-22CA-8744-81F3-31B75F7DC318}"/>
              </a:ext>
            </a:extLst>
          </p:cNvPr>
          <p:cNvCxnSpPr>
            <a:cxnSpLocks/>
            <a:stCxn id="253" idx="3"/>
            <a:endCxn id="180" idx="1"/>
          </p:cNvCxnSpPr>
          <p:nvPr/>
        </p:nvCxnSpPr>
        <p:spPr>
          <a:xfrm flipV="1">
            <a:off x="4276235" y="2864310"/>
            <a:ext cx="4111141" cy="291946"/>
          </a:xfrm>
          <a:prstGeom prst="bentConnector3">
            <a:avLst>
              <a:gd name="adj1" fmla="val 64569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3324157" y="3846685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Pub connectors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FF5CA7-8C5F-3E41-9C55-3FFEE849C8D4}"/>
              </a:ext>
            </a:extLst>
          </p:cNvPr>
          <p:cNvSpPr txBox="1"/>
          <p:nvPr/>
        </p:nvSpPr>
        <p:spPr>
          <a:xfrm>
            <a:off x="4681423" y="2965913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6898197" y="1803435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ED0DF5-CBA3-624B-8B64-5BCC5EBA723C}"/>
              </a:ext>
            </a:extLst>
          </p:cNvPr>
          <p:cNvGrpSpPr/>
          <p:nvPr/>
        </p:nvGrpSpPr>
        <p:grpSpPr>
          <a:xfrm>
            <a:off x="3652148" y="2783099"/>
            <a:ext cx="665651" cy="716467"/>
            <a:chOff x="4137324" y="3801546"/>
            <a:chExt cx="665651" cy="716467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DDDBE03-21A9-3C47-8647-DC8AC8610191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253" name="Rectangle: Folded Corner 80">
                <a:extLst>
                  <a:ext uri="{FF2B5EF4-FFF2-40B4-BE49-F238E27FC236}">
                    <a16:creationId xmlns:a16="http://schemas.microsoft.com/office/drawing/2014/main" id="{4AE91401-FB1B-E14E-ACDE-D9B15E742CCA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F5BB31F4-007D-AB45-8142-9F876C13409A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0167CD6-E052-1A41-8790-9BB2276CC692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F17CFBC8-EEED-7941-BFA5-9A965E40C277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5D46B3C3-D754-394E-ADEC-2E8D91321B5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5188258-AA44-4148-93D0-B07B62ADB4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4581AAB0-5DB5-0148-B942-84B63E4E9F05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D467AAE7-467F-0F44-BD62-DBBAC9521937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C87DF2E-E26C-7249-8270-D85C93B97BA6}"/>
                  </a:ext>
                </a:extLst>
              </p:cNvPr>
              <p:cNvCxnSpPr>
                <a:stCxn id="241" idx="3"/>
                <a:endCxn id="24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A6B5108-2BF0-D24E-961C-E7F26CBEBF54}"/>
                  </a:ext>
                </a:extLst>
              </p:cNvPr>
              <p:cNvCxnSpPr>
                <a:stCxn id="242" idx="3"/>
                <a:endCxn id="24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646A406-65DF-364C-AD6A-E9ECCEFED173}"/>
                  </a:ext>
                </a:extLst>
              </p:cNvPr>
              <p:cNvCxnSpPr>
                <a:stCxn id="243" idx="3"/>
                <a:endCxn id="24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2157269-FC5C-2143-AC87-133523595B28}"/>
                  </a:ext>
                </a:extLst>
              </p:cNvPr>
              <p:cNvCxnSpPr>
                <a:stCxn id="241" idx="3"/>
                <a:endCxn id="24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7963408-5B1A-E644-9553-C2D4D5346079}"/>
              </a:ext>
            </a:extLst>
          </p:cNvPr>
          <p:cNvGrpSpPr/>
          <p:nvPr/>
        </p:nvGrpSpPr>
        <p:grpSpPr>
          <a:xfrm>
            <a:off x="5118512" y="3690192"/>
            <a:ext cx="665651" cy="716467"/>
            <a:chOff x="4137324" y="3801546"/>
            <a:chExt cx="665651" cy="716467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3CC2575C-A4ED-9F42-B989-0668C0F1037F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291" name="Rectangle: Folded Corner 80">
                <a:extLst>
                  <a:ext uri="{FF2B5EF4-FFF2-40B4-BE49-F238E27FC236}">
                    <a16:creationId xmlns:a16="http://schemas.microsoft.com/office/drawing/2014/main" id="{24ECF24E-817A-394A-864E-E181D2C846A1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7A20B500-9535-404E-8E84-FED00620391D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0F0F70E-11C3-534D-962B-674344AF331F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403D1752-9753-AC42-9B7A-78FBA2E855C9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CD324E-6E67-9848-B27B-8B4577B2D793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6" name="Rounded Rectangle 265">
                <a:extLst>
                  <a:ext uri="{FF2B5EF4-FFF2-40B4-BE49-F238E27FC236}">
                    <a16:creationId xmlns:a16="http://schemas.microsoft.com/office/drawing/2014/main" id="{6B51F79A-5A67-AE4F-AD6A-2093250350C0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7" name="Rounded Rectangle 266">
                <a:extLst>
                  <a:ext uri="{FF2B5EF4-FFF2-40B4-BE49-F238E27FC236}">
                    <a16:creationId xmlns:a16="http://schemas.microsoft.com/office/drawing/2014/main" id="{03D6688A-3CEC-554F-A64D-F16CD2E29E77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1CA8379F-0385-314A-9E9C-BFC2802B2D2C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D8A7F1A-2AAA-4943-8849-B66ED7C402BB}"/>
                  </a:ext>
                </a:extLst>
              </p:cNvPr>
              <p:cNvCxnSpPr>
                <a:stCxn id="262" idx="3"/>
                <a:endCxn id="264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9FEA83A-51C8-F84B-880D-08853CBB9068}"/>
                  </a:ext>
                </a:extLst>
              </p:cNvPr>
              <p:cNvCxnSpPr>
                <a:stCxn id="264" idx="3"/>
                <a:endCxn id="267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33EEDDFB-94CE-BD4E-9E8A-8C4BAE7F1357}"/>
                  </a:ext>
                </a:extLst>
              </p:cNvPr>
              <p:cNvCxnSpPr>
                <a:stCxn id="266" idx="3"/>
                <a:endCxn id="269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3B7CC0A-8A28-1948-B867-BCD0BA8EC331}"/>
                  </a:ext>
                </a:extLst>
              </p:cNvPr>
              <p:cNvCxnSpPr>
                <a:stCxn id="262" idx="3"/>
                <a:endCxn id="266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84D0B88-8E1E-EB40-891D-189F1C5652B3}"/>
              </a:ext>
            </a:extLst>
          </p:cNvPr>
          <p:cNvGrpSpPr/>
          <p:nvPr/>
        </p:nvGrpSpPr>
        <p:grpSpPr>
          <a:xfrm>
            <a:off x="4374256" y="3240549"/>
            <a:ext cx="665651" cy="716467"/>
            <a:chOff x="4137324" y="3801546"/>
            <a:chExt cx="665651" cy="716467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5EE8A2FB-70EE-044B-AA1A-65A1D53C9D48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319" name="Rectangle: Folded Corner 80">
                <a:extLst>
                  <a:ext uri="{FF2B5EF4-FFF2-40B4-BE49-F238E27FC236}">
                    <a16:creationId xmlns:a16="http://schemas.microsoft.com/office/drawing/2014/main" id="{4E40794D-754D-0D4B-B862-861304130369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BC6CEEE8-8E30-4C4B-99A2-B2432A888898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33592868-9BFE-744A-A0AB-DF6B1CDEDF09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F154C425-7316-DE45-A18A-17BF73B19998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E53FCF32-5830-D242-845F-ADF9AFA0E4F6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D87DC30E-CEE9-8E46-90E3-56642C9262E9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F6B5FFC0-141F-AD4E-B146-0DA5572D0AFC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BD3693AD-25B5-3640-BCD0-B7149C4167C3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DDA02B9-5E36-FF4E-AF97-6B8CA3E60197}"/>
                  </a:ext>
                </a:extLst>
              </p:cNvPr>
              <p:cNvCxnSpPr>
                <a:stCxn id="310" idx="3"/>
                <a:endCxn id="311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973476B-0640-4047-BE7D-8137487033C4}"/>
                  </a:ext>
                </a:extLst>
              </p:cNvPr>
              <p:cNvCxnSpPr>
                <a:stCxn id="311" idx="3"/>
                <a:endCxn id="313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C6E33B53-BFAF-5F46-96D1-DCB96AC15B2E}"/>
                  </a:ext>
                </a:extLst>
              </p:cNvPr>
              <p:cNvCxnSpPr>
                <a:stCxn id="312" idx="3"/>
                <a:endCxn id="314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C825DB7-3ACA-9E49-8031-CC4AD59B93F4}"/>
                  </a:ext>
                </a:extLst>
              </p:cNvPr>
              <p:cNvCxnSpPr>
                <a:stCxn id="310" idx="3"/>
                <a:endCxn id="312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3AB320CD-55B5-DB4A-9585-DC71C36FBD48}"/>
              </a:ext>
            </a:extLst>
          </p:cNvPr>
          <p:cNvCxnSpPr>
            <a:cxnSpLocks/>
            <a:stCxn id="319" idx="3"/>
            <a:endCxn id="180" idx="1"/>
          </p:cNvCxnSpPr>
          <p:nvPr/>
        </p:nvCxnSpPr>
        <p:spPr>
          <a:xfrm flipV="1">
            <a:off x="4998343" y="2864310"/>
            <a:ext cx="3389033" cy="749396"/>
          </a:xfrm>
          <a:prstGeom prst="bentConnector3">
            <a:avLst>
              <a:gd name="adj1" fmla="val 66429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F221A153-1D7B-064A-B641-22F4E00F2C1D}"/>
              </a:ext>
            </a:extLst>
          </p:cNvPr>
          <p:cNvCxnSpPr>
            <a:cxnSpLocks/>
            <a:stCxn id="11" idx="3"/>
            <a:endCxn id="319" idx="1"/>
          </p:cNvCxnSpPr>
          <p:nvPr/>
        </p:nvCxnSpPr>
        <p:spPr>
          <a:xfrm>
            <a:off x="1404738" y="2873778"/>
            <a:ext cx="3007937" cy="739928"/>
          </a:xfrm>
          <a:prstGeom prst="bentConnector3">
            <a:avLst>
              <a:gd name="adj1" fmla="val 32571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>
            <a:extLst>
              <a:ext uri="{FF2B5EF4-FFF2-40B4-BE49-F238E27FC236}">
                <a16:creationId xmlns:a16="http://schemas.microsoft.com/office/drawing/2014/main" id="{585EFB74-2CE6-9946-BC3A-693462450651}"/>
              </a:ext>
            </a:extLst>
          </p:cNvPr>
          <p:cNvCxnSpPr>
            <a:cxnSpLocks/>
            <a:stCxn id="11" idx="3"/>
            <a:endCxn id="291" idx="1"/>
          </p:cNvCxnSpPr>
          <p:nvPr/>
        </p:nvCxnSpPr>
        <p:spPr>
          <a:xfrm>
            <a:off x="1404738" y="2873778"/>
            <a:ext cx="3752193" cy="1189571"/>
          </a:xfrm>
          <a:prstGeom prst="bentConnector3">
            <a:avLst>
              <a:gd name="adj1" fmla="val 18157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066BD87-D899-4D48-BB55-0C448E22E098}"/>
              </a:ext>
            </a:extLst>
          </p:cNvPr>
          <p:cNvCxnSpPr>
            <a:cxnSpLocks/>
            <a:stCxn id="291" idx="3"/>
            <a:endCxn id="180" idx="1"/>
          </p:cNvCxnSpPr>
          <p:nvPr/>
        </p:nvCxnSpPr>
        <p:spPr>
          <a:xfrm flipV="1">
            <a:off x="5742599" y="2864310"/>
            <a:ext cx="2644777" cy="1199039"/>
          </a:xfrm>
          <a:prstGeom prst="bentConnector3">
            <a:avLst>
              <a:gd name="adj1" fmla="val 70744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: Rounded Corners 18">
            <a:extLst>
              <a:ext uri="{FF2B5EF4-FFF2-40B4-BE49-F238E27FC236}">
                <a16:creationId xmlns:a16="http://schemas.microsoft.com/office/drawing/2014/main" id="{D3170291-3D5A-2C4D-98CF-54D85E541B2E}"/>
              </a:ext>
            </a:extLst>
          </p:cNvPr>
          <p:cNvSpPr/>
          <p:nvPr/>
        </p:nvSpPr>
        <p:spPr>
          <a:xfrm>
            <a:off x="7061486" y="7543912"/>
            <a:ext cx="294387" cy="240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49CD12B-924B-D046-BD48-4DBB205ECDFF}"/>
              </a:ext>
            </a:extLst>
          </p:cNvPr>
          <p:cNvSpPr/>
          <p:nvPr/>
        </p:nvSpPr>
        <p:spPr>
          <a:xfrm>
            <a:off x="9776477" y="864973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146" name="Rectangle: Rounded Corners 18">
            <a:extLst>
              <a:ext uri="{FF2B5EF4-FFF2-40B4-BE49-F238E27FC236}">
                <a16:creationId xmlns:a16="http://schemas.microsoft.com/office/drawing/2014/main" id="{D8503327-AA1C-384D-9176-4835060887D8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47" name="Rectangle: Rounded Corners 18">
            <a:extLst>
              <a:ext uri="{FF2B5EF4-FFF2-40B4-BE49-F238E27FC236}">
                <a16:creationId xmlns:a16="http://schemas.microsoft.com/office/drawing/2014/main" id="{4BE3352E-A969-1149-8156-C5E967346A2B}"/>
              </a:ext>
            </a:extLst>
          </p:cNvPr>
          <p:cNvSpPr/>
          <p:nvPr/>
        </p:nvSpPr>
        <p:spPr>
          <a:xfrm>
            <a:off x="10141596" y="333237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B91C8C-7457-054C-8E2F-B0F91C988803}"/>
              </a:ext>
            </a:extLst>
          </p:cNvPr>
          <p:cNvSpPr txBox="1"/>
          <p:nvPr/>
        </p:nvSpPr>
        <p:spPr>
          <a:xfrm>
            <a:off x="9776478" y="1183219"/>
            <a:ext cx="225547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Simplest deployment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K8s cluster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Similar to legacy ESP  architecture (ESP 3.1– 6.2)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Easy installation using containers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D188DF1-09E2-7442-B9F7-8501CE1A3278}"/>
              </a:ext>
            </a:extLst>
          </p:cNvPr>
          <p:cNvSpPr txBox="1"/>
          <p:nvPr/>
        </p:nvSpPr>
        <p:spPr>
          <a:xfrm>
            <a:off x="9782006" y="3602347"/>
            <a:ext cx="224995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Projects share a single ESP server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Vertical scaling is the only way to add more resources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elasticity and resiliency</a:t>
            </a: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multitenancy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85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162564" y="1348855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394350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236" idx="0"/>
          </p:cNvCxnSpPr>
          <p:nvPr/>
        </p:nvCxnSpPr>
        <p:spPr>
          <a:xfrm rot="10800000" flipH="1" flipV="1">
            <a:off x="4162563" y="1785187"/>
            <a:ext cx="647309" cy="851542"/>
          </a:xfrm>
          <a:prstGeom prst="bentConnector4">
            <a:avLst>
              <a:gd name="adj1" fmla="val -35315"/>
              <a:gd name="adj2" fmla="val 7562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3908734" y="2215506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6870021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–ESP Edge Server with DB Persistent State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A8C3F03-9047-FA4A-A799-DAD7A90BF233}"/>
              </a:ext>
            </a:extLst>
          </p:cNvPr>
          <p:cNvGrpSpPr/>
          <p:nvPr/>
        </p:nvGrpSpPr>
        <p:grpSpPr>
          <a:xfrm>
            <a:off x="378610" y="1158232"/>
            <a:ext cx="1021012" cy="3433236"/>
            <a:chOff x="830090" y="1148764"/>
            <a:chExt cx="1021012" cy="34332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D82551-205E-3E49-BC45-A94A62AA50B2}"/>
                </a:ext>
              </a:extLst>
            </p:cNvPr>
            <p:cNvGrpSpPr/>
            <p:nvPr/>
          </p:nvGrpSpPr>
          <p:grpSpPr>
            <a:xfrm>
              <a:off x="881457" y="1380630"/>
              <a:ext cx="933953" cy="1558025"/>
              <a:chOff x="915496" y="1160002"/>
              <a:chExt cx="700464" cy="116851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25FBD29-E700-0142-BC23-0283AA192482}"/>
                  </a:ext>
                </a:extLst>
              </p:cNvPr>
              <p:cNvGrpSpPr/>
              <p:nvPr/>
            </p:nvGrpSpPr>
            <p:grpSpPr>
              <a:xfrm>
                <a:off x="915496" y="1160002"/>
                <a:ext cx="687929" cy="1111295"/>
                <a:chOff x="915496" y="1321372"/>
                <a:chExt cx="687929" cy="1111295"/>
              </a:xfrm>
            </p:grpSpPr>
            <p:pic>
              <p:nvPicPr>
                <p:cNvPr id="168" name="Picture 4">
                  <a:extLst>
                    <a:ext uri="{FF2B5EF4-FFF2-40B4-BE49-F238E27FC236}">
                      <a16:creationId xmlns:a16="http://schemas.microsoft.com/office/drawing/2014/main" id="{4633ABE5-5945-F64A-90B2-E376073D0E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9" name="Rectangle: Rounded Corners 50">
                  <a:extLst>
                    <a:ext uri="{FF2B5EF4-FFF2-40B4-BE49-F238E27FC236}">
                      <a16:creationId xmlns:a16="http://schemas.microsoft.com/office/drawing/2014/main" id="{4F25C263-170C-EC46-A185-A95D248B3327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878E7F-0AF8-3F43-8FD1-CEFCF9001B5B}"/>
                    </a:ext>
                  </a:extLst>
                </p:cNvPr>
                <p:cNvSpPr txBox="1"/>
                <p:nvPr/>
              </p:nvSpPr>
              <p:spPr>
                <a:xfrm>
                  <a:off x="915496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71" name="Graphic 24">
                  <a:extLst>
                    <a:ext uri="{FF2B5EF4-FFF2-40B4-BE49-F238E27FC236}">
                      <a16:creationId xmlns:a16="http://schemas.microsoft.com/office/drawing/2014/main" id="{9A51A364-DAFF-1E4B-894A-B48E54F93D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4" descr="Jepsen: RabbitMQ">
                  <a:extLst>
                    <a:ext uri="{FF2B5EF4-FFF2-40B4-BE49-F238E27FC236}">
                      <a16:creationId xmlns:a16="http://schemas.microsoft.com/office/drawing/2014/main" id="{9D1F4683-2359-5C42-9AE2-759802BF32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908ACD52-FD34-124E-B615-AEC363EF4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74" name="Picture 8" descr="MQTT Specification">
                  <a:extLst>
                    <a:ext uri="{FF2B5EF4-FFF2-40B4-BE49-F238E27FC236}">
                      <a16:creationId xmlns:a16="http://schemas.microsoft.com/office/drawing/2014/main" id="{5F857D7B-CDE6-EE44-9298-57DE2846F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6EEFFFE-3EC4-1342-8372-91CD1E8D1990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386E054-810F-6743-A9D3-ADB752396BB9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159" name="Rectangle: Rounded Corners 50">
                <a:extLst>
                  <a:ext uri="{FF2B5EF4-FFF2-40B4-BE49-F238E27FC236}">
                    <a16:creationId xmlns:a16="http://schemas.microsoft.com/office/drawing/2014/main" id="{E6F31115-5364-A04A-8FB9-32C4CC2F0DFD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30D1DF-48EA-2C40-94EE-9DB4B06FB423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161" name="Picture 160" descr="Logo, icon&#10;&#10;Description automatically generated">
                <a:extLst>
                  <a:ext uri="{FF2B5EF4-FFF2-40B4-BE49-F238E27FC236}">
                    <a16:creationId xmlns:a16="http://schemas.microsoft.com/office/drawing/2014/main" id="{A132368B-E556-614A-93EB-E109196A7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21A7CC60-510A-3847-800A-1ABD4082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FA8B3A7-3226-E84A-9387-881FE5764850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09F6BC18-7960-4748-A810-771F1AC9E3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94F9CBD8-7832-4B4E-9FD6-CF286784F1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D817246-4C4C-6D44-A27E-EC79CDFC01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A25DE1B-73B2-1541-AFE6-5F4C02E3C16B}"/>
              </a:ext>
            </a:extLst>
          </p:cNvPr>
          <p:cNvGrpSpPr/>
          <p:nvPr/>
        </p:nvGrpSpPr>
        <p:grpSpPr>
          <a:xfrm>
            <a:off x="8379049" y="1148764"/>
            <a:ext cx="1027845" cy="3433236"/>
            <a:chOff x="9931733" y="1029097"/>
            <a:chExt cx="1027845" cy="343323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3223DC-1287-3341-8A2F-103738E6735F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907646-18B5-114F-8941-964E4B39ED3D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0978E0D-FC6B-8040-9554-463A460A66B8}"/>
                </a:ext>
              </a:extLst>
            </p:cNvPr>
            <p:cNvGrpSpPr/>
            <p:nvPr/>
          </p:nvGrpSpPr>
          <p:grpSpPr>
            <a:xfrm>
              <a:off x="9986311" y="1260963"/>
              <a:ext cx="933953" cy="1558025"/>
              <a:chOff x="915496" y="1160002"/>
              <a:chExt cx="700464" cy="116851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D1DB3F-9B76-9249-9F2E-B6F7DA21F025}"/>
                  </a:ext>
                </a:extLst>
              </p:cNvPr>
              <p:cNvGrpSpPr/>
              <p:nvPr/>
            </p:nvGrpSpPr>
            <p:grpSpPr>
              <a:xfrm>
                <a:off x="915496" y="1160002"/>
                <a:ext cx="687929" cy="1111295"/>
                <a:chOff x="915496" y="1321372"/>
                <a:chExt cx="687929" cy="1111295"/>
              </a:xfrm>
            </p:grpSpPr>
            <p:pic>
              <p:nvPicPr>
                <p:cNvPr id="185" name="Picture 4">
                  <a:extLst>
                    <a:ext uri="{FF2B5EF4-FFF2-40B4-BE49-F238E27FC236}">
                      <a16:creationId xmlns:a16="http://schemas.microsoft.com/office/drawing/2014/main" id="{65D72DFF-03D8-E342-9CFF-950DA348D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6" name="Rectangle: Rounded Corners 50">
                  <a:extLst>
                    <a:ext uri="{FF2B5EF4-FFF2-40B4-BE49-F238E27FC236}">
                      <a16:creationId xmlns:a16="http://schemas.microsoft.com/office/drawing/2014/main" id="{762F9BB1-5386-6B4F-AD21-1B54E80F69CF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D201FF4-B4AC-E64E-8C35-32EAE4B8DC06}"/>
                    </a:ext>
                  </a:extLst>
                </p:cNvPr>
                <p:cNvSpPr txBox="1"/>
                <p:nvPr/>
              </p:nvSpPr>
              <p:spPr>
                <a:xfrm>
                  <a:off x="915496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88" name="Graphic 24">
                  <a:extLst>
                    <a:ext uri="{FF2B5EF4-FFF2-40B4-BE49-F238E27FC236}">
                      <a16:creationId xmlns:a16="http://schemas.microsoft.com/office/drawing/2014/main" id="{BFF0585B-E627-A148-8BC9-34F2CC3A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Picture 4" descr="Jepsen: RabbitMQ">
                  <a:extLst>
                    <a:ext uri="{FF2B5EF4-FFF2-40B4-BE49-F238E27FC236}">
                      <a16:creationId xmlns:a16="http://schemas.microsoft.com/office/drawing/2014/main" id="{CFCE6D03-A514-6740-9D1D-DADDCE666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Graphic 189">
                  <a:extLst>
                    <a:ext uri="{FF2B5EF4-FFF2-40B4-BE49-F238E27FC236}">
                      <a16:creationId xmlns:a16="http://schemas.microsoft.com/office/drawing/2014/main" id="{22BD12A1-D007-054E-9C86-FE8C85F01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91" name="Picture 8" descr="MQTT Specification">
                  <a:extLst>
                    <a:ext uri="{FF2B5EF4-FFF2-40B4-BE49-F238E27FC236}">
                      <a16:creationId xmlns:a16="http://schemas.microsoft.com/office/drawing/2014/main" id="{1F34D5AA-5A4A-C846-81DB-9FD8A73194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E13DC89-5CE2-A740-A7F2-23034549278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97DBBA4-7697-524C-A907-C946684A0D03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193" name="Rectangle: Rounded Corners 50">
                <a:extLst>
                  <a:ext uri="{FF2B5EF4-FFF2-40B4-BE49-F238E27FC236}">
                    <a16:creationId xmlns:a16="http://schemas.microsoft.com/office/drawing/2014/main" id="{DE65F580-19A5-7648-8019-1C945A6B2786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2A3BC65-DBC8-C94F-8A26-DEBA808F3079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53EDD3-7923-A144-BA60-E1250297C979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6FB018BC-6D5E-9A45-8897-68FAD842C8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BEDB2E76-472E-094D-9D8A-E1C2D8C4B4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D160FB-EE22-FC44-8320-F57313E93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AD001B1-E225-1844-8DB3-56DCEE3CC283}"/>
              </a:ext>
            </a:extLst>
          </p:cNvPr>
          <p:cNvSpPr/>
          <p:nvPr/>
        </p:nvSpPr>
        <p:spPr>
          <a:xfrm>
            <a:off x="3032881" y="2636729"/>
            <a:ext cx="3553983" cy="1937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237" name="Graphic 236">
            <a:extLst>
              <a:ext uri="{FF2B5EF4-FFF2-40B4-BE49-F238E27FC236}">
                <a16:creationId xmlns:a16="http://schemas.microsoft.com/office/drawing/2014/main" id="{1060E5AD-7FB7-3248-B51D-788133ABE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121" y="2538557"/>
            <a:ext cx="211349" cy="225703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0051B6EF-668F-094D-87C1-99A10ABF0CF9}"/>
              </a:ext>
            </a:extLst>
          </p:cNvPr>
          <p:cNvSpPr txBox="1"/>
          <p:nvPr/>
        </p:nvSpPr>
        <p:spPr>
          <a:xfrm>
            <a:off x="3244089" y="2428466"/>
            <a:ext cx="1192955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933" i="1">
                <a:solidFill>
                  <a:schemeClr val="bg1"/>
                </a:solidFill>
              </a:rPr>
              <a:t>ESP Server Container</a:t>
            </a:r>
          </a:p>
        </p:txBody>
      </p:sp>
      <p:pic>
        <p:nvPicPr>
          <p:cNvPr id="239" name="Picture 9">
            <a:extLst>
              <a:ext uri="{FF2B5EF4-FFF2-40B4-BE49-F238E27FC236}">
                <a16:creationId xmlns:a16="http://schemas.microsoft.com/office/drawing/2014/main" id="{DE73F1F0-202A-804F-B943-14DFCEC7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64" y="2671334"/>
            <a:ext cx="280656" cy="20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11" idx="3"/>
            <a:endCxn id="253" idx="1"/>
          </p:cNvCxnSpPr>
          <p:nvPr/>
        </p:nvCxnSpPr>
        <p:spPr>
          <a:xfrm>
            <a:off x="1399622" y="2875451"/>
            <a:ext cx="2285829" cy="282478"/>
          </a:xfrm>
          <a:prstGeom prst="bentConnector3">
            <a:avLst>
              <a:gd name="adj1" fmla="val 548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ABDB43B4-22CA-8744-81F3-31B75F7DC318}"/>
              </a:ext>
            </a:extLst>
          </p:cNvPr>
          <p:cNvCxnSpPr>
            <a:cxnSpLocks/>
            <a:stCxn id="253" idx="3"/>
            <a:endCxn id="180" idx="1"/>
          </p:cNvCxnSpPr>
          <p:nvPr/>
        </p:nvCxnSpPr>
        <p:spPr>
          <a:xfrm flipV="1">
            <a:off x="4271119" y="2865983"/>
            <a:ext cx="4111141" cy="291946"/>
          </a:xfrm>
          <a:prstGeom prst="bentConnector3">
            <a:avLst>
              <a:gd name="adj1" fmla="val 64569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3319041" y="3848358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Pub connectors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FF5CA7-8C5F-3E41-9C55-3FFEE849C8D4}"/>
              </a:ext>
            </a:extLst>
          </p:cNvPr>
          <p:cNvSpPr txBox="1"/>
          <p:nvPr/>
        </p:nvSpPr>
        <p:spPr>
          <a:xfrm>
            <a:off x="4676307" y="2967586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280" name="Elbow Connector 14">
            <a:extLst>
              <a:ext uri="{FF2B5EF4-FFF2-40B4-BE49-F238E27FC236}">
                <a16:creationId xmlns:a16="http://schemas.microsoft.com/office/drawing/2014/main" id="{2989C16C-B39C-FE4A-8FEF-B8B0794C41CE}"/>
              </a:ext>
            </a:extLst>
          </p:cNvPr>
          <p:cNvCxnSpPr>
            <a:cxnSpLocks/>
            <a:stCxn id="291" idx="2"/>
            <a:endCxn id="288" idx="0"/>
          </p:cNvCxnSpPr>
          <p:nvPr/>
        </p:nvCxnSpPr>
        <p:spPr>
          <a:xfrm rot="16200000" flipH="1">
            <a:off x="5702282" y="4150698"/>
            <a:ext cx="568219" cy="1083485"/>
          </a:xfrm>
          <a:prstGeom prst="bentConnector3">
            <a:avLst/>
          </a:prstGeom>
          <a:ln w="190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1006ADD-E7F7-E54E-AA68-2971C4524F16}"/>
              </a:ext>
            </a:extLst>
          </p:cNvPr>
          <p:cNvGrpSpPr/>
          <p:nvPr/>
        </p:nvGrpSpPr>
        <p:grpSpPr>
          <a:xfrm>
            <a:off x="5970246" y="4976551"/>
            <a:ext cx="1062896" cy="3066089"/>
            <a:chOff x="3512448" y="3684447"/>
            <a:chExt cx="797173" cy="2299568"/>
          </a:xfrm>
        </p:grpSpPr>
        <p:pic>
          <p:nvPicPr>
            <p:cNvPr id="286" name="Picture 285" descr="Logo, icon&#10;&#10;Description automatically generated">
              <a:extLst>
                <a:ext uri="{FF2B5EF4-FFF2-40B4-BE49-F238E27FC236}">
                  <a16:creationId xmlns:a16="http://schemas.microsoft.com/office/drawing/2014/main" id="{B858A6F4-2275-134B-994A-A574F2795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3625392" y="3700836"/>
              <a:ext cx="615951" cy="519959"/>
            </a:xfrm>
            <a:prstGeom prst="rect">
              <a:avLst/>
            </a:prstGeom>
          </p:spPr>
        </p:pic>
        <p:pic>
          <p:nvPicPr>
            <p:cNvPr id="287" name="Picture 286" descr="Logo, company name&#10;&#10;Description automatically generated">
              <a:extLst>
                <a:ext uri="{FF2B5EF4-FFF2-40B4-BE49-F238E27FC236}">
                  <a16:creationId xmlns:a16="http://schemas.microsoft.com/office/drawing/2014/main" id="{58701F7C-A75A-DA47-853E-A6003B833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51" t="13426" r="2951" b="21748"/>
            <a:stretch/>
          </p:blipFill>
          <p:spPr>
            <a:xfrm>
              <a:off x="3512448" y="5795015"/>
              <a:ext cx="728895" cy="189000"/>
            </a:xfrm>
            <a:prstGeom prst="rect">
              <a:avLst/>
            </a:prstGeom>
          </p:spPr>
        </p:pic>
        <p:sp>
          <p:nvSpPr>
            <p:cNvPr id="288" name="Rectangle: Rounded Corners 50">
              <a:extLst>
                <a:ext uri="{FF2B5EF4-FFF2-40B4-BE49-F238E27FC236}">
                  <a16:creationId xmlns:a16="http://schemas.microsoft.com/office/drawing/2014/main" id="{1B9803F7-46BE-D84A-B573-735D24EDB39F}"/>
                </a:ext>
              </a:extLst>
            </p:cNvPr>
            <p:cNvSpPr/>
            <p:nvPr/>
          </p:nvSpPr>
          <p:spPr>
            <a:xfrm>
              <a:off x="3552107" y="3684447"/>
              <a:ext cx="757514" cy="571353"/>
            </a:xfrm>
            <a:prstGeom prst="roundRect">
              <a:avLst>
                <a:gd name="adj" fmla="val 4306"/>
              </a:avLst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E147EB6-808F-0E4E-817E-E7ABDF910503}"/>
                </a:ext>
              </a:extLst>
            </p:cNvPr>
            <p:cNvSpPr txBox="1"/>
            <p:nvPr/>
          </p:nvSpPr>
          <p:spPr>
            <a:xfrm>
              <a:off x="3555581" y="4257785"/>
              <a:ext cx="7396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Persistent </a:t>
              </a:r>
            </a:p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latency </a:t>
              </a:r>
            </a:p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stores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6893081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ED0DF5-CBA3-624B-8B64-5BCC5EBA723C}"/>
              </a:ext>
            </a:extLst>
          </p:cNvPr>
          <p:cNvGrpSpPr/>
          <p:nvPr/>
        </p:nvGrpSpPr>
        <p:grpSpPr>
          <a:xfrm>
            <a:off x="3647032" y="2784772"/>
            <a:ext cx="665651" cy="716467"/>
            <a:chOff x="4137324" y="3801546"/>
            <a:chExt cx="665651" cy="716467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DDDBE03-21A9-3C47-8647-DC8AC8610191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253" name="Rectangle: Folded Corner 80">
                <a:extLst>
                  <a:ext uri="{FF2B5EF4-FFF2-40B4-BE49-F238E27FC236}">
                    <a16:creationId xmlns:a16="http://schemas.microsoft.com/office/drawing/2014/main" id="{4AE91401-FB1B-E14E-ACDE-D9B15E742CCA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F5BB31F4-007D-AB45-8142-9F876C13409A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0167CD6-E052-1A41-8790-9BB2276CC692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F17CFBC8-EEED-7941-BFA5-9A965E40C277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5D46B3C3-D754-394E-ADEC-2E8D91321B5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5188258-AA44-4148-93D0-B07B62ADB4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4581AAB0-5DB5-0148-B942-84B63E4E9F05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D467AAE7-467F-0F44-BD62-DBBAC9521937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C87DF2E-E26C-7249-8270-D85C93B97BA6}"/>
                  </a:ext>
                </a:extLst>
              </p:cNvPr>
              <p:cNvCxnSpPr>
                <a:stCxn id="241" idx="3"/>
                <a:endCxn id="24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A6B5108-2BF0-D24E-961C-E7F26CBEBF54}"/>
                  </a:ext>
                </a:extLst>
              </p:cNvPr>
              <p:cNvCxnSpPr>
                <a:stCxn id="242" idx="3"/>
                <a:endCxn id="24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646A406-65DF-364C-AD6A-E9ECCEFED173}"/>
                  </a:ext>
                </a:extLst>
              </p:cNvPr>
              <p:cNvCxnSpPr>
                <a:stCxn id="243" idx="3"/>
                <a:endCxn id="24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2157269-FC5C-2143-AC87-133523595B28}"/>
                  </a:ext>
                </a:extLst>
              </p:cNvPr>
              <p:cNvCxnSpPr>
                <a:stCxn id="241" idx="3"/>
                <a:endCxn id="24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7963408-5B1A-E644-9553-C2D4D5346079}"/>
              </a:ext>
            </a:extLst>
          </p:cNvPr>
          <p:cNvGrpSpPr/>
          <p:nvPr/>
        </p:nvGrpSpPr>
        <p:grpSpPr>
          <a:xfrm>
            <a:off x="5113396" y="3691865"/>
            <a:ext cx="665651" cy="716467"/>
            <a:chOff x="4137324" y="3801546"/>
            <a:chExt cx="665651" cy="716467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3CC2575C-A4ED-9F42-B989-0668C0F1037F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291" name="Rectangle: Folded Corner 80">
                <a:extLst>
                  <a:ext uri="{FF2B5EF4-FFF2-40B4-BE49-F238E27FC236}">
                    <a16:creationId xmlns:a16="http://schemas.microsoft.com/office/drawing/2014/main" id="{24ECF24E-817A-394A-864E-E181D2C846A1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7A20B500-9535-404E-8E84-FED00620391D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0F0F70E-11C3-534D-962B-674344AF331F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403D1752-9753-AC42-9B7A-78FBA2E855C9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CD324E-6E67-9848-B27B-8B4577B2D793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6" name="Rounded Rectangle 265">
                <a:extLst>
                  <a:ext uri="{FF2B5EF4-FFF2-40B4-BE49-F238E27FC236}">
                    <a16:creationId xmlns:a16="http://schemas.microsoft.com/office/drawing/2014/main" id="{6B51F79A-5A67-AE4F-AD6A-2093250350C0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7" name="Rounded Rectangle 266">
                <a:extLst>
                  <a:ext uri="{FF2B5EF4-FFF2-40B4-BE49-F238E27FC236}">
                    <a16:creationId xmlns:a16="http://schemas.microsoft.com/office/drawing/2014/main" id="{03D6688A-3CEC-554F-A64D-F16CD2E29E77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1CA8379F-0385-314A-9E9C-BFC2802B2D2C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D8A7F1A-2AAA-4943-8849-B66ED7C402BB}"/>
                  </a:ext>
                </a:extLst>
              </p:cNvPr>
              <p:cNvCxnSpPr>
                <a:stCxn id="262" idx="3"/>
                <a:endCxn id="264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9FEA83A-51C8-F84B-880D-08853CBB9068}"/>
                  </a:ext>
                </a:extLst>
              </p:cNvPr>
              <p:cNvCxnSpPr>
                <a:stCxn id="264" idx="3"/>
                <a:endCxn id="267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33EEDDFB-94CE-BD4E-9E8A-8C4BAE7F1357}"/>
                  </a:ext>
                </a:extLst>
              </p:cNvPr>
              <p:cNvCxnSpPr>
                <a:stCxn id="266" idx="3"/>
                <a:endCxn id="269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3B7CC0A-8A28-1948-B867-BCD0BA8EC331}"/>
                  </a:ext>
                </a:extLst>
              </p:cNvPr>
              <p:cNvCxnSpPr>
                <a:stCxn id="262" idx="3"/>
                <a:endCxn id="266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84D0B88-8E1E-EB40-891D-189F1C5652B3}"/>
              </a:ext>
            </a:extLst>
          </p:cNvPr>
          <p:cNvGrpSpPr/>
          <p:nvPr/>
        </p:nvGrpSpPr>
        <p:grpSpPr>
          <a:xfrm>
            <a:off x="4369140" y="3242222"/>
            <a:ext cx="665651" cy="716467"/>
            <a:chOff x="4137324" y="3801546"/>
            <a:chExt cx="665651" cy="716467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5EE8A2FB-70EE-044B-AA1A-65A1D53C9D48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319" name="Rectangle: Folded Corner 80">
                <a:extLst>
                  <a:ext uri="{FF2B5EF4-FFF2-40B4-BE49-F238E27FC236}">
                    <a16:creationId xmlns:a16="http://schemas.microsoft.com/office/drawing/2014/main" id="{4E40794D-754D-0D4B-B862-861304130369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BC6CEEE8-8E30-4C4B-99A2-B2432A888898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33592868-9BFE-744A-A0AB-DF6B1CDEDF09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F154C425-7316-DE45-A18A-17BF73B19998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E53FCF32-5830-D242-845F-ADF9AFA0E4F6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D87DC30E-CEE9-8E46-90E3-56642C9262E9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F6B5FFC0-141F-AD4E-B146-0DA5572D0AFC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BD3693AD-25B5-3640-BCD0-B7149C4167C3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DDA02B9-5E36-FF4E-AF97-6B8CA3E60197}"/>
                  </a:ext>
                </a:extLst>
              </p:cNvPr>
              <p:cNvCxnSpPr>
                <a:stCxn id="310" idx="3"/>
                <a:endCxn id="311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973476B-0640-4047-BE7D-8137487033C4}"/>
                  </a:ext>
                </a:extLst>
              </p:cNvPr>
              <p:cNvCxnSpPr>
                <a:stCxn id="311" idx="3"/>
                <a:endCxn id="313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C6E33B53-BFAF-5F46-96D1-DCB96AC15B2E}"/>
                  </a:ext>
                </a:extLst>
              </p:cNvPr>
              <p:cNvCxnSpPr>
                <a:stCxn id="312" idx="3"/>
                <a:endCxn id="314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C825DB7-3ACA-9E49-8031-CC4AD59B93F4}"/>
                  </a:ext>
                </a:extLst>
              </p:cNvPr>
              <p:cNvCxnSpPr>
                <a:stCxn id="310" idx="3"/>
                <a:endCxn id="312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3AB320CD-55B5-DB4A-9585-DC71C36FBD48}"/>
              </a:ext>
            </a:extLst>
          </p:cNvPr>
          <p:cNvCxnSpPr>
            <a:cxnSpLocks/>
            <a:stCxn id="319" idx="3"/>
            <a:endCxn id="180" idx="1"/>
          </p:cNvCxnSpPr>
          <p:nvPr/>
        </p:nvCxnSpPr>
        <p:spPr>
          <a:xfrm flipV="1">
            <a:off x="4993227" y="2865983"/>
            <a:ext cx="3389033" cy="749396"/>
          </a:xfrm>
          <a:prstGeom prst="bentConnector3">
            <a:avLst>
              <a:gd name="adj1" fmla="val 66429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F221A153-1D7B-064A-B641-22F4E00F2C1D}"/>
              </a:ext>
            </a:extLst>
          </p:cNvPr>
          <p:cNvCxnSpPr>
            <a:cxnSpLocks/>
            <a:stCxn id="11" idx="3"/>
            <a:endCxn id="319" idx="1"/>
          </p:cNvCxnSpPr>
          <p:nvPr/>
        </p:nvCxnSpPr>
        <p:spPr>
          <a:xfrm>
            <a:off x="1399622" y="2875451"/>
            <a:ext cx="3007937" cy="739928"/>
          </a:xfrm>
          <a:prstGeom prst="bentConnector3">
            <a:avLst>
              <a:gd name="adj1" fmla="val 32571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>
            <a:extLst>
              <a:ext uri="{FF2B5EF4-FFF2-40B4-BE49-F238E27FC236}">
                <a16:creationId xmlns:a16="http://schemas.microsoft.com/office/drawing/2014/main" id="{585EFB74-2CE6-9946-BC3A-693462450651}"/>
              </a:ext>
            </a:extLst>
          </p:cNvPr>
          <p:cNvCxnSpPr>
            <a:cxnSpLocks/>
            <a:stCxn id="11" idx="3"/>
            <a:endCxn id="291" idx="1"/>
          </p:cNvCxnSpPr>
          <p:nvPr/>
        </p:nvCxnSpPr>
        <p:spPr>
          <a:xfrm>
            <a:off x="1399622" y="2875451"/>
            <a:ext cx="3752193" cy="1189571"/>
          </a:xfrm>
          <a:prstGeom prst="bentConnector3">
            <a:avLst>
              <a:gd name="adj1" fmla="val 18157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066BD87-D899-4D48-BB55-0C448E22E098}"/>
              </a:ext>
            </a:extLst>
          </p:cNvPr>
          <p:cNvCxnSpPr>
            <a:cxnSpLocks/>
            <a:stCxn id="291" idx="3"/>
            <a:endCxn id="180" idx="1"/>
          </p:cNvCxnSpPr>
          <p:nvPr/>
        </p:nvCxnSpPr>
        <p:spPr>
          <a:xfrm flipV="1">
            <a:off x="5737483" y="2865983"/>
            <a:ext cx="2644777" cy="1199039"/>
          </a:xfrm>
          <a:prstGeom prst="bentConnector3">
            <a:avLst>
              <a:gd name="adj1" fmla="val 70744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8508449-3FF1-2643-BDA6-3ACCCFED8120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148" name="Rectangle: Rounded Corners 18">
            <a:extLst>
              <a:ext uri="{FF2B5EF4-FFF2-40B4-BE49-F238E27FC236}">
                <a16:creationId xmlns:a16="http://schemas.microsoft.com/office/drawing/2014/main" id="{871E5D90-29A3-FC48-8256-A044284548E1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49" name="Rectangle: Rounded Corners 18">
            <a:extLst>
              <a:ext uri="{FF2B5EF4-FFF2-40B4-BE49-F238E27FC236}">
                <a16:creationId xmlns:a16="http://schemas.microsoft.com/office/drawing/2014/main" id="{293AC3CB-50A9-FC4F-B6A8-3F08D53B95F6}"/>
              </a:ext>
            </a:extLst>
          </p:cNvPr>
          <p:cNvSpPr/>
          <p:nvPr/>
        </p:nvSpPr>
        <p:spPr>
          <a:xfrm>
            <a:off x="10141596" y="333237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7DDDC89-3D6D-B242-907E-94A58795E486}"/>
              </a:ext>
            </a:extLst>
          </p:cNvPr>
          <p:cNvSpPr txBox="1"/>
          <p:nvPr/>
        </p:nvSpPr>
        <p:spPr>
          <a:xfrm>
            <a:off x="9776478" y="1183219"/>
            <a:ext cx="225547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K8s cluster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Similar to legacy ESP  architecture (ESP 3.1– 6.2)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>
                <a:solidFill>
                  <a:schemeClr val="bg1"/>
                </a:solidFill>
              </a:rPr>
              <a:t>DB persists aggregation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>
                <a:solidFill>
                  <a:schemeClr val="bg1"/>
                </a:solidFill>
              </a:rPr>
              <a:t>DB allows very large lookups and rolling aggregations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Better utilization of ESP server RAM with stateless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Provides some degree of quick recovery from failure</a:t>
            </a: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61E0742-793F-F14D-BE64-E8D3F553152A}"/>
              </a:ext>
            </a:extLst>
          </p:cNvPr>
          <p:cNvSpPr txBox="1"/>
          <p:nvPr/>
        </p:nvSpPr>
        <p:spPr>
          <a:xfrm>
            <a:off x="9782006" y="3602347"/>
            <a:ext cx="224995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Projects share a single ESP server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Vertical scaling only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elasticity and resiliency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multitenancy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>
                <a:solidFill>
                  <a:schemeClr val="bg1"/>
                </a:solidFill>
              </a:rPr>
              <a:t>DB increases latency and limits throughput on ESP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Pattern/Geofence/MAS state loss in case of project failure</a:t>
            </a:r>
            <a:endParaRPr lang="en-FR" sz="110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66DDC44-BB25-46B2-BEBF-5F5AC0F1668B}"/>
              </a:ext>
            </a:extLst>
          </p:cNvPr>
          <p:cNvSpPr txBox="1"/>
          <p:nvPr/>
        </p:nvSpPr>
        <p:spPr>
          <a:xfrm>
            <a:off x="129572" y="5911393"/>
            <a:ext cx="522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400" dirty="0">
                <a:solidFill>
                  <a:schemeClr val="bg1"/>
                </a:solidFill>
                <a:latin typeface="+mj-lt"/>
              </a:rPr>
              <a:t>**</a:t>
            </a:r>
            <a:r>
              <a:rPr lang="de-CH" sz="1400" dirty="0" err="1">
                <a:solidFill>
                  <a:schemeClr val="bg1"/>
                </a:solidFill>
                <a:latin typeface="+mj-lt"/>
              </a:rPr>
              <a:t>Redis</a:t>
            </a:r>
            <a:r>
              <a:rPr lang="de-CH" sz="1400" dirty="0">
                <a:solidFill>
                  <a:schemeClr val="bg1"/>
                </a:solidFill>
                <a:latin typeface="+mj-lt"/>
              </a:rPr>
              <a:t> on </a:t>
            </a:r>
            <a:r>
              <a:rPr lang="de-CH" sz="1400" dirty="0" err="1">
                <a:solidFill>
                  <a:schemeClr val="bg1"/>
                </a:solidFill>
                <a:latin typeface="+mj-lt"/>
              </a:rPr>
              <a:t>edge</a:t>
            </a:r>
            <a:r>
              <a:rPr lang="de-CH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+mj-lt"/>
              </a:rPr>
              <a:t>has</a:t>
            </a:r>
            <a:r>
              <a:rPr lang="de-CH" sz="1400" dirty="0">
                <a:solidFill>
                  <a:schemeClr val="bg1"/>
                </a:solidFill>
                <a:latin typeface="+mj-lt"/>
              </a:rPr>
              <a:t> a </a:t>
            </a:r>
            <a:r>
              <a:rPr lang="de-CH" sz="1400" dirty="0" err="1">
                <a:solidFill>
                  <a:schemeClr val="bg1"/>
                </a:solidFill>
                <a:latin typeface="+mj-lt"/>
              </a:rPr>
              <a:t>very</a:t>
            </a:r>
            <a:r>
              <a:rPr lang="de-CH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+mj-lt"/>
              </a:rPr>
              <a:t>small</a:t>
            </a:r>
            <a:r>
              <a:rPr lang="de-CH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+mj-lt"/>
              </a:rPr>
              <a:t>footprint</a:t>
            </a:r>
            <a:endParaRPr lang="de-CH" sz="1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de-CH" sz="1400" dirty="0">
                <a:solidFill>
                  <a:schemeClr val="bg1"/>
                </a:solidFill>
                <a:latin typeface="+mj-lt"/>
                <a:hlinkClick r:id="rId23"/>
              </a:rPr>
              <a:t>https://redis.com/blog/redisedge-iot-database-for-edge-computing/</a:t>
            </a:r>
            <a:endParaRPr lang="de-CH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10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162564" y="1348855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394350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236" idx="0"/>
          </p:cNvCxnSpPr>
          <p:nvPr/>
        </p:nvCxnSpPr>
        <p:spPr>
          <a:xfrm rot="10800000" flipH="1" flipV="1">
            <a:off x="4162563" y="1785187"/>
            <a:ext cx="647309" cy="851542"/>
          </a:xfrm>
          <a:prstGeom prst="bentConnector4">
            <a:avLst>
              <a:gd name="adj1" fmla="val -35315"/>
              <a:gd name="adj2" fmla="val 7562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3908734" y="2215506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6870021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 ESP Edge Server - Cascading Projects Using Buses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A8C3F03-9047-FA4A-A799-DAD7A90BF233}"/>
              </a:ext>
            </a:extLst>
          </p:cNvPr>
          <p:cNvGrpSpPr/>
          <p:nvPr/>
        </p:nvGrpSpPr>
        <p:grpSpPr>
          <a:xfrm>
            <a:off x="378610" y="1158232"/>
            <a:ext cx="1021012" cy="3433236"/>
            <a:chOff x="830090" y="1148764"/>
            <a:chExt cx="1021012" cy="34332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D82551-205E-3E49-BC45-A94A62AA50B2}"/>
                </a:ext>
              </a:extLst>
            </p:cNvPr>
            <p:cNvGrpSpPr/>
            <p:nvPr/>
          </p:nvGrpSpPr>
          <p:grpSpPr>
            <a:xfrm>
              <a:off x="892747" y="1380630"/>
              <a:ext cx="922664" cy="1558025"/>
              <a:chOff x="923963" y="1160002"/>
              <a:chExt cx="691997" cy="116851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25FBD29-E700-0142-BC23-0283AA192482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68" name="Picture 4">
                  <a:extLst>
                    <a:ext uri="{FF2B5EF4-FFF2-40B4-BE49-F238E27FC236}">
                      <a16:creationId xmlns:a16="http://schemas.microsoft.com/office/drawing/2014/main" id="{4633ABE5-5945-F64A-90B2-E376073D0E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9" name="Rectangle: Rounded Corners 50">
                  <a:extLst>
                    <a:ext uri="{FF2B5EF4-FFF2-40B4-BE49-F238E27FC236}">
                      <a16:creationId xmlns:a16="http://schemas.microsoft.com/office/drawing/2014/main" id="{4F25C263-170C-EC46-A185-A95D248B3327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878E7F-0AF8-3F43-8FD1-CEFCF9001B5B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71" name="Graphic 24">
                  <a:extLst>
                    <a:ext uri="{FF2B5EF4-FFF2-40B4-BE49-F238E27FC236}">
                      <a16:creationId xmlns:a16="http://schemas.microsoft.com/office/drawing/2014/main" id="{9A51A364-DAFF-1E4B-894A-B48E54F93D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4" descr="Jepsen: RabbitMQ">
                  <a:extLst>
                    <a:ext uri="{FF2B5EF4-FFF2-40B4-BE49-F238E27FC236}">
                      <a16:creationId xmlns:a16="http://schemas.microsoft.com/office/drawing/2014/main" id="{9D1F4683-2359-5C42-9AE2-759802BF32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908ACD52-FD34-124E-B615-AEC363EF4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74" name="Picture 8" descr="MQTT Specification">
                  <a:extLst>
                    <a:ext uri="{FF2B5EF4-FFF2-40B4-BE49-F238E27FC236}">
                      <a16:creationId xmlns:a16="http://schemas.microsoft.com/office/drawing/2014/main" id="{5F857D7B-CDE6-EE44-9298-57DE2846F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6EEFFFE-3EC4-1342-8372-91CD1E8D1990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386E054-810F-6743-A9D3-ADB752396BB9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159" name="Rectangle: Rounded Corners 50">
                <a:extLst>
                  <a:ext uri="{FF2B5EF4-FFF2-40B4-BE49-F238E27FC236}">
                    <a16:creationId xmlns:a16="http://schemas.microsoft.com/office/drawing/2014/main" id="{E6F31115-5364-A04A-8FB9-32C4CC2F0DFD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30D1DF-48EA-2C40-94EE-9DB4B06FB423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161" name="Picture 160" descr="Logo, icon&#10;&#10;Description automatically generated">
                <a:extLst>
                  <a:ext uri="{FF2B5EF4-FFF2-40B4-BE49-F238E27FC236}">
                    <a16:creationId xmlns:a16="http://schemas.microsoft.com/office/drawing/2014/main" id="{A132368B-E556-614A-93EB-E109196A7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21A7CC60-510A-3847-800A-1ABD4082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FA8B3A7-3226-E84A-9387-881FE5764850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09F6BC18-7960-4748-A810-771F1AC9E3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94F9CBD8-7832-4B4E-9FD6-CF286784F1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D817246-4C4C-6D44-A27E-EC79CDFC01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A25DE1B-73B2-1541-AFE6-5F4C02E3C16B}"/>
              </a:ext>
            </a:extLst>
          </p:cNvPr>
          <p:cNvGrpSpPr/>
          <p:nvPr/>
        </p:nvGrpSpPr>
        <p:grpSpPr>
          <a:xfrm>
            <a:off x="8379049" y="1148764"/>
            <a:ext cx="1027845" cy="3433236"/>
            <a:chOff x="9931733" y="1029097"/>
            <a:chExt cx="1027845" cy="343323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3223DC-1287-3341-8A2F-103738E6735F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907646-18B5-114F-8941-964E4B39ED3D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0978E0D-FC6B-8040-9554-463A460A66B8}"/>
                </a:ext>
              </a:extLst>
            </p:cNvPr>
            <p:cNvGrpSpPr/>
            <p:nvPr/>
          </p:nvGrpSpPr>
          <p:grpSpPr>
            <a:xfrm>
              <a:off x="9997601" y="1260963"/>
              <a:ext cx="922664" cy="1558025"/>
              <a:chOff x="923963" y="1160002"/>
              <a:chExt cx="691997" cy="116851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D1DB3F-9B76-9249-9F2E-B6F7DA21F025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85" name="Picture 4">
                  <a:extLst>
                    <a:ext uri="{FF2B5EF4-FFF2-40B4-BE49-F238E27FC236}">
                      <a16:creationId xmlns:a16="http://schemas.microsoft.com/office/drawing/2014/main" id="{65D72DFF-03D8-E342-9CFF-950DA348D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6" name="Rectangle: Rounded Corners 50">
                  <a:extLst>
                    <a:ext uri="{FF2B5EF4-FFF2-40B4-BE49-F238E27FC236}">
                      <a16:creationId xmlns:a16="http://schemas.microsoft.com/office/drawing/2014/main" id="{762F9BB1-5386-6B4F-AD21-1B54E80F69CF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D201FF4-B4AC-E64E-8C35-32EAE4B8DC06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88" name="Graphic 24">
                  <a:extLst>
                    <a:ext uri="{FF2B5EF4-FFF2-40B4-BE49-F238E27FC236}">
                      <a16:creationId xmlns:a16="http://schemas.microsoft.com/office/drawing/2014/main" id="{BFF0585B-E627-A148-8BC9-34F2CC3A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Picture 4" descr="Jepsen: RabbitMQ">
                  <a:extLst>
                    <a:ext uri="{FF2B5EF4-FFF2-40B4-BE49-F238E27FC236}">
                      <a16:creationId xmlns:a16="http://schemas.microsoft.com/office/drawing/2014/main" id="{CFCE6D03-A514-6740-9D1D-DADDCE666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Graphic 189">
                  <a:extLst>
                    <a:ext uri="{FF2B5EF4-FFF2-40B4-BE49-F238E27FC236}">
                      <a16:creationId xmlns:a16="http://schemas.microsoft.com/office/drawing/2014/main" id="{22BD12A1-D007-054E-9C86-FE8C85F01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91" name="Picture 8" descr="MQTT Specification">
                  <a:extLst>
                    <a:ext uri="{FF2B5EF4-FFF2-40B4-BE49-F238E27FC236}">
                      <a16:creationId xmlns:a16="http://schemas.microsoft.com/office/drawing/2014/main" id="{1F34D5AA-5A4A-C846-81DB-9FD8A73194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E13DC89-5CE2-A740-A7F2-23034549278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97DBBA4-7697-524C-A907-C946684A0D03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193" name="Rectangle: Rounded Corners 50">
                <a:extLst>
                  <a:ext uri="{FF2B5EF4-FFF2-40B4-BE49-F238E27FC236}">
                    <a16:creationId xmlns:a16="http://schemas.microsoft.com/office/drawing/2014/main" id="{DE65F580-19A5-7648-8019-1C945A6B2786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2A3BC65-DBC8-C94F-8A26-DEBA808F3079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53EDD3-7923-A144-BA60-E1250297C979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6FB018BC-6D5E-9A45-8897-68FAD842C8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BEDB2E76-472E-094D-9D8A-E1C2D8C4B4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D160FB-EE22-FC44-8320-F57313E93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AD001B1-E225-1844-8DB3-56DCEE3CC283}"/>
              </a:ext>
            </a:extLst>
          </p:cNvPr>
          <p:cNvSpPr/>
          <p:nvPr/>
        </p:nvSpPr>
        <p:spPr>
          <a:xfrm>
            <a:off x="3032881" y="2636729"/>
            <a:ext cx="3553983" cy="136049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237" name="Graphic 236">
            <a:extLst>
              <a:ext uri="{FF2B5EF4-FFF2-40B4-BE49-F238E27FC236}">
                <a16:creationId xmlns:a16="http://schemas.microsoft.com/office/drawing/2014/main" id="{1060E5AD-7FB7-3248-B51D-788133ABE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121" y="2538557"/>
            <a:ext cx="211349" cy="225703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0051B6EF-668F-094D-87C1-99A10ABF0CF9}"/>
              </a:ext>
            </a:extLst>
          </p:cNvPr>
          <p:cNvSpPr txBox="1"/>
          <p:nvPr/>
        </p:nvSpPr>
        <p:spPr>
          <a:xfrm>
            <a:off x="3244089" y="2428466"/>
            <a:ext cx="1192955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933" i="1">
                <a:solidFill>
                  <a:schemeClr val="bg1"/>
                </a:solidFill>
              </a:rPr>
              <a:t>ESP Server Container</a:t>
            </a:r>
          </a:p>
        </p:txBody>
      </p:sp>
      <p:pic>
        <p:nvPicPr>
          <p:cNvPr id="239" name="Picture 9">
            <a:extLst>
              <a:ext uri="{FF2B5EF4-FFF2-40B4-BE49-F238E27FC236}">
                <a16:creationId xmlns:a16="http://schemas.microsoft.com/office/drawing/2014/main" id="{DE73F1F0-202A-804F-B943-14DFCEC7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64" y="2671334"/>
            <a:ext cx="280656" cy="20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11" idx="3"/>
            <a:endCxn id="253" idx="1"/>
          </p:cNvCxnSpPr>
          <p:nvPr/>
        </p:nvCxnSpPr>
        <p:spPr>
          <a:xfrm>
            <a:off x="1399622" y="2875451"/>
            <a:ext cx="2005637" cy="357407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ABDB43B4-22CA-8744-81F3-31B75F7DC318}"/>
              </a:ext>
            </a:extLst>
          </p:cNvPr>
          <p:cNvCxnSpPr>
            <a:cxnSpLocks/>
            <a:stCxn id="253" idx="3"/>
          </p:cNvCxnSpPr>
          <p:nvPr/>
        </p:nvCxnSpPr>
        <p:spPr>
          <a:xfrm>
            <a:off x="3990927" y="3232858"/>
            <a:ext cx="116870" cy="1021308"/>
          </a:xfrm>
          <a:prstGeom prst="bentConnector2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2416368" y="3043968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Pub connectors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FF5CA7-8C5F-3E41-9C55-3FFEE849C8D4}"/>
              </a:ext>
            </a:extLst>
          </p:cNvPr>
          <p:cNvSpPr txBox="1"/>
          <p:nvPr/>
        </p:nvSpPr>
        <p:spPr>
          <a:xfrm>
            <a:off x="7018072" y="2651408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280" name="Elbow Connector 14">
            <a:extLst>
              <a:ext uri="{FF2B5EF4-FFF2-40B4-BE49-F238E27FC236}">
                <a16:creationId xmlns:a16="http://schemas.microsoft.com/office/drawing/2014/main" id="{2989C16C-B39C-FE4A-8FEF-B8B0794C41CE}"/>
              </a:ext>
            </a:extLst>
          </p:cNvPr>
          <p:cNvCxnSpPr>
            <a:cxnSpLocks/>
            <a:endCxn id="291" idx="1"/>
          </p:cNvCxnSpPr>
          <p:nvPr/>
        </p:nvCxnSpPr>
        <p:spPr>
          <a:xfrm rot="5400000" flipH="1" flipV="1">
            <a:off x="4992596" y="3607266"/>
            <a:ext cx="1021308" cy="272492"/>
          </a:xfrm>
          <a:prstGeom prst="bentConnector2">
            <a:avLst/>
          </a:prstGeom>
          <a:ln w="1905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6893081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ED0DF5-CBA3-624B-8B64-5BCC5EBA723C}"/>
              </a:ext>
            </a:extLst>
          </p:cNvPr>
          <p:cNvGrpSpPr/>
          <p:nvPr/>
        </p:nvGrpSpPr>
        <p:grpSpPr>
          <a:xfrm>
            <a:off x="3366840" y="2859701"/>
            <a:ext cx="665651" cy="716467"/>
            <a:chOff x="4137324" y="3801546"/>
            <a:chExt cx="665651" cy="716467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DDDBE03-21A9-3C47-8647-DC8AC8610191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253" name="Rectangle: Folded Corner 80">
                <a:extLst>
                  <a:ext uri="{FF2B5EF4-FFF2-40B4-BE49-F238E27FC236}">
                    <a16:creationId xmlns:a16="http://schemas.microsoft.com/office/drawing/2014/main" id="{4AE91401-FB1B-E14E-ACDE-D9B15E742CCA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F5BB31F4-007D-AB45-8142-9F876C13409A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0167CD6-E052-1A41-8790-9BB2276CC692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F17CFBC8-EEED-7941-BFA5-9A965E40C277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5D46B3C3-D754-394E-ADEC-2E8D91321B5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5188258-AA44-4148-93D0-B07B62ADB4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4581AAB0-5DB5-0148-B942-84B63E4E9F05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D467AAE7-467F-0F44-BD62-DBBAC9521937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C87DF2E-E26C-7249-8270-D85C93B97BA6}"/>
                  </a:ext>
                </a:extLst>
              </p:cNvPr>
              <p:cNvCxnSpPr>
                <a:stCxn id="241" idx="3"/>
                <a:endCxn id="24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A6B5108-2BF0-D24E-961C-E7F26CBEBF54}"/>
                  </a:ext>
                </a:extLst>
              </p:cNvPr>
              <p:cNvCxnSpPr>
                <a:stCxn id="242" idx="3"/>
                <a:endCxn id="24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646A406-65DF-364C-AD6A-E9ECCEFED173}"/>
                  </a:ext>
                </a:extLst>
              </p:cNvPr>
              <p:cNvCxnSpPr>
                <a:stCxn id="243" idx="3"/>
                <a:endCxn id="24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2157269-FC5C-2143-AC87-133523595B28}"/>
                  </a:ext>
                </a:extLst>
              </p:cNvPr>
              <p:cNvCxnSpPr>
                <a:stCxn id="241" idx="3"/>
                <a:endCxn id="24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7963408-5B1A-E644-9553-C2D4D5346079}"/>
              </a:ext>
            </a:extLst>
          </p:cNvPr>
          <p:cNvGrpSpPr/>
          <p:nvPr/>
        </p:nvGrpSpPr>
        <p:grpSpPr>
          <a:xfrm>
            <a:off x="5601077" y="2859701"/>
            <a:ext cx="665651" cy="716467"/>
            <a:chOff x="4137324" y="3801546"/>
            <a:chExt cx="665651" cy="716467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3CC2575C-A4ED-9F42-B989-0668C0F1037F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291" name="Rectangle: Folded Corner 80">
                <a:extLst>
                  <a:ext uri="{FF2B5EF4-FFF2-40B4-BE49-F238E27FC236}">
                    <a16:creationId xmlns:a16="http://schemas.microsoft.com/office/drawing/2014/main" id="{24ECF24E-817A-394A-864E-E181D2C846A1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7A20B500-9535-404E-8E84-FED00620391D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0F0F70E-11C3-534D-962B-674344AF331F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403D1752-9753-AC42-9B7A-78FBA2E855C9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CD324E-6E67-9848-B27B-8B4577B2D793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6" name="Rounded Rectangle 265">
                <a:extLst>
                  <a:ext uri="{FF2B5EF4-FFF2-40B4-BE49-F238E27FC236}">
                    <a16:creationId xmlns:a16="http://schemas.microsoft.com/office/drawing/2014/main" id="{6B51F79A-5A67-AE4F-AD6A-2093250350C0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7" name="Rounded Rectangle 266">
                <a:extLst>
                  <a:ext uri="{FF2B5EF4-FFF2-40B4-BE49-F238E27FC236}">
                    <a16:creationId xmlns:a16="http://schemas.microsoft.com/office/drawing/2014/main" id="{03D6688A-3CEC-554F-A64D-F16CD2E29E77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1CA8379F-0385-314A-9E9C-BFC2802B2D2C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D8A7F1A-2AAA-4943-8849-B66ED7C402BB}"/>
                  </a:ext>
                </a:extLst>
              </p:cNvPr>
              <p:cNvCxnSpPr>
                <a:stCxn id="262" idx="3"/>
                <a:endCxn id="264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9FEA83A-51C8-F84B-880D-08853CBB9068}"/>
                  </a:ext>
                </a:extLst>
              </p:cNvPr>
              <p:cNvCxnSpPr>
                <a:stCxn id="264" idx="3"/>
                <a:endCxn id="267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33EEDDFB-94CE-BD4E-9E8A-8C4BAE7F1357}"/>
                  </a:ext>
                </a:extLst>
              </p:cNvPr>
              <p:cNvCxnSpPr>
                <a:stCxn id="266" idx="3"/>
                <a:endCxn id="269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3B7CC0A-8A28-1948-B867-BCD0BA8EC331}"/>
                  </a:ext>
                </a:extLst>
              </p:cNvPr>
              <p:cNvCxnSpPr>
                <a:stCxn id="262" idx="3"/>
                <a:endCxn id="266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84D0B88-8E1E-EB40-891D-189F1C5652B3}"/>
              </a:ext>
            </a:extLst>
          </p:cNvPr>
          <p:cNvGrpSpPr/>
          <p:nvPr/>
        </p:nvGrpSpPr>
        <p:grpSpPr>
          <a:xfrm>
            <a:off x="4483958" y="2859701"/>
            <a:ext cx="665651" cy="716467"/>
            <a:chOff x="4137324" y="3801546"/>
            <a:chExt cx="665651" cy="716467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5EE8A2FB-70EE-044B-AA1A-65A1D53C9D48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319" name="Rectangle: Folded Corner 80">
                <a:extLst>
                  <a:ext uri="{FF2B5EF4-FFF2-40B4-BE49-F238E27FC236}">
                    <a16:creationId xmlns:a16="http://schemas.microsoft.com/office/drawing/2014/main" id="{4E40794D-754D-0D4B-B862-861304130369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BC6CEEE8-8E30-4C4B-99A2-B2432A888898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33592868-9BFE-744A-A0AB-DF6B1CDEDF09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F154C425-7316-DE45-A18A-17BF73B19998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E53FCF32-5830-D242-845F-ADF9AFA0E4F6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D87DC30E-CEE9-8E46-90E3-56642C9262E9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F6B5FFC0-141F-AD4E-B146-0DA5572D0AFC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BD3693AD-25B5-3640-BCD0-B7149C4167C3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DDA02B9-5E36-FF4E-AF97-6B8CA3E60197}"/>
                  </a:ext>
                </a:extLst>
              </p:cNvPr>
              <p:cNvCxnSpPr>
                <a:stCxn id="310" idx="3"/>
                <a:endCxn id="311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973476B-0640-4047-BE7D-8137487033C4}"/>
                  </a:ext>
                </a:extLst>
              </p:cNvPr>
              <p:cNvCxnSpPr>
                <a:stCxn id="311" idx="3"/>
                <a:endCxn id="313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C6E33B53-BFAF-5F46-96D1-DCB96AC15B2E}"/>
                  </a:ext>
                </a:extLst>
              </p:cNvPr>
              <p:cNvCxnSpPr>
                <a:stCxn id="312" idx="3"/>
                <a:endCxn id="314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C825DB7-3ACA-9E49-8031-CC4AD59B93F4}"/>
                  </a:ext>
                </a:extLst>
              </p:cNvPr>
              <p:cNvCxnSpPr>
                <a:stCxn id="310" idx="3"/>
                <a:endCxn id="312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3AB320CD-55B5-DB4A-9585-DC71C36FBD48}"/>
              </a:ext>
            </a:extLst>
          </p:cNvPr>
          <p:cNvCxnSpPr>
            <a:cxnSpLocks/>
            <a:stCxn id="319" idx="3"/>
          </p:cNvCxnSpPr>
          <p:nvPr/>
        </p:nvCxnSpPr>
        <p:spPr>
          <a:xfrm>
            <a:off x="5108045" y="3232858"/>
            <a:ext cx="126693" cy="1063495"/>
          </a:xfrm>
          <a:prstGeom prst="bentConnector2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066BD87-D899-4D48-BB55-0C448E22E098}"/>
              </a:ext>
            </a:extLst>
          </p:cNvPr>
          <p:cNvCxnSpPr>
            <a:cxnSpLocks/>
            <a:stCxn id="291" idx="3"/>
            <a:endCxn id="180" idx="1"/>
          </p:cNvCxnSpPr>
          <p:nvPr/>
        </p:nvCxnSpPr>
        <p:spPr>
          <a:xfrm flipV="1">
            <a:off x="6225164" y="2865983"/>
            <a:ext cx="2157096" cy="366875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A57FFD6-C827-7B44-87D6-47A8921B4EA1}"/>
              </a:ext>
            </a:extLst>
          </p:cNvPr>
          <p:cNvGrpSpPr/>
          <p:nvPr/>
        </p:nvGrpSpPr>
        <p:grpSpPr>
          <a:xfrm>
            <a:off x="3791266" y="4297040"/>
            <a:ext cx="2126842" cy="800630"/>
            <a:chOff x="5162914" y="4726531"/>
            <a:chExt cx="2126842" cy="800630"/>
          </a:xfrm>
        </p:grpSpPr>
        <p:sp>
          <p:nvSpPr>
            <p:cNvPr id="273" name="Rectangle: Rounded Corners 50">
              <a:extLst>
                <a:ext uri="{FF2B5EF4-FFF2-40B4-BE49-F238E27FC236}">
                  <a16:creationId xmlns:a16="http://schemas.microsoft.com/office/drawing/2014/main" id="{30DD9655-C86A-824F-A15E-8A64B188216D}"/>
                </a:ext>
              </a:extLst>
            </p:cNvPr>
            <p:cNvSpPr/>
            <p:nvPr/>
          </p:nvSpPr>
          <p:spPr>
            <a:xfrm>
              <a:off x="5198953" y="4749582"/>
              <a:ext cx="2035474" cy="684763"/>
            </a:xfrm>
            <a:prstGeom prst="roundRect">
              <a:avLst>
                <a:gd name="adj" fmla="val 4306"/>
              </a:avLst>
            </a:prstGeom>
            <a:solidFill>
              <a:schemeClr val="accent3">
                <a:alpha val="37000"/>
              </a:schemeClr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0505E39-CD24-A245-BEF5-5CA280040727}"/>
                </a:ext>
              </a:extLst>
            </p:cNvPr>
            <p:cNvSpPr txBox="1"/>
            <p:nvPr/>
          </p:nvSpPr>
          <p:spPr>
            <a:xfrm>
              <a:off x="5162914" y="4726531"/>
              <a:ext cx="917239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933" i="1">
                  <a:solidFill>
                    <a:schemeClr val="bg1"/>
                  </a:solidFill>
                </a:rPr>
                <a:t>Message buses</a:t>
              </a:r>
            </a:p>
          </p:txBody>
        </p:sp>
        <p:pic>
          <p:nvPicPr>
            <p:cNvPr id="290" name="Graphic 289">
              <a:extLst>
                <a:ext uri="{FF2B5EF4-FFF2-40B4-BE49-F238E27FC236}">
                  <a16:creationId xmlns:a16="http://schemas.microsoft.com/office/drawing/2014/main" id="{B9668BBF-8035-D045-B491-F490F249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11459" y="4922852"/>
              <a:ext cx="357360" cy="394276"/>
            </a:xfrm>
            <a:prstGeom prst="rect">
              <a:avLst/>
            </a:prstGeom>
          </p:spPr>
        </p:pic>
        <p:pic>
          <p:nvPicPr>
            <p:cNvPr id="276" name="Picture 4" descr="Jepsen: RabbitMQ">
              <a:extLst>
                <a:ext uri="{FF2B5EF4-FFF2-40B4-BE49-F238E27FC236}">
                  <a16:creationId xmlns:a16="http://schemas.microsoft.com/office/drawing/2014/main" id="{34926BD7-BF43-C843-95DA-F102B26DE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573" y="4950606"/>
              <a:ext cx="338769" cy="3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C34DC7D-1A80-9A43-B906-2847AA2DC53E}"/>
                </a:ext>
              </a:extLst>
            </p:cNvPr>
            <p:cNvSpPr txBox="1"/>
            <p:nvPr/>
          </p:nvSpPr>
          <p:spPr>
            <a:xfrm>
              <a:off x="6826168" y="4942387"/>
              <a:ext cx="463588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3200" b="1">
                  <a:solidFill>
                    <a:srgbClr val="92D050"/>
                  </a:solidFill>
                  <a:latin typeface="+mj-lt"/>
                </a:rPr>
                <a:t>…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6C03FE1-2F3C-6946-85AF-F2644F063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117" y="4950821"/>
              <a:ext cx="338339" cy="338339"/>
            </a:xfrm>
            <a:prstGeom prst="rect">
              <a:avLst/>
            </a:prstGeom>
          </p:spPr>
        </p:pic>
        <p:pic>
          <p:nvPicPr>
            <p:cNvPr id="195" name="Picture 8" descr="MQTT Specification">
              <a:extLst>
                <a:ext uri="{FF2B5EF4-FFF2-40B4-BE49-F238E27FC236}">
                  <a16:creationId xmlns:a16="http://schemas.microsoft.com/office/drawing/2014/main" id="{0BC854FF-397F-E941-A0C1-7D05C0B75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936" y="4937128"/>
              <a:ext cx="426848" cy="365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Graphic 24">
              <a:extLst>
                <a:ext uri="{FF2B5EF4-FFF2-40B4-BE49-F238E27FC236}">
                  <a16:creationId xmlns:a16="http://schemas.microsoft.com/office/drawing/2014/main" id="{8842C29A-607A-F14E-9289-F3A26CEB2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900" y="4967704"/>
              <a:ext cx="304573" cy="30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886C2AB9-DEDA-4E40-AD53-7688AFCD2A5C}"/>
              </a:ext>
            </a:extLst>
          </p:cNvPr>
          <p:cNvCxnSpPr>
            <a:cxnSpLocks/>
            <a:stCxn id="274" idx="0"/>
            <a:endCxn id="319" idx="1"/>
          </p:cNvCxnSpPr>
          <p:nvPr/>
        </p:nvCxnSpPr>
        <p:spPr>
          <a:xfrm rot="5400000" flipH="1" flipV="1">
            <a:off x="3854040" y="3628704"/>
            <a:ext cx="1064182" cy="272491"/>
          </a:xfrm>
          <a:prstGeom prst="bentConnector2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0540A22-DCDF-A24B-AE91-D63A3D3D4A12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146" name="Rectangle: Rounded Corners 18">
            <a:extLst>
              <a:ext uri="{FF2B5EF4-FFF2-40B4-BE49-F238E27FC236}">
                <a16:creationId xmlns:a16="http://schemas.microsoft.com/office/drawing/2014/main" id="{267A0505-03DA-5640-AF75-264BFE66161E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47" name="Rectangle: Rounded Corners 18">
            <a:extLst>
              <a:ext uri="{FF2B5EF4-FFF2-40B4-BE49-F238E27FC236}">
                <a16:creationId xmlns:a16="http://schemas.microsoft.com/office/drawing/2014/main" id="{7F48E5C4-6F12-064A-B48E-1DF9F0B3A11B}"/>
              </a:ext>
            </a:extLst>
          </p:cNvPr>
          <p:cNvSpPr/>
          <p:nvPr/>
        </p:nvSpPr>
        <p:spPr>
          <a:xfrm>
            <a:off x="10141596" y="333237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2CC5B53-5364-B443-BCAF-9DF1AB71BB93}"/>
              </a:ext>
            </a:extLst>
          </p:cNvPr>
          <p:cNvSpPr txBox="1"/>
          <p:nvPr/>
        </p:nvSpPr>
        <p:spPr>
          <a:xfrm>
            <a:off x="9776478" y="1183219"/>
            <a:ext cx="22554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K8s cluster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Similar to legacy ESP  architecture (ESP 3.1– 6.2)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ESP model modularity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>
                <a:solidFill>
                  <a:schemeClr val="bg1"/>
                </a:solidFill>
              </a:rPr>
              <a:t>Flexible orchestration of ESP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>
                <a:solidFill>
                  <a:schemeClr val="bg1"/>
                </a:solidFill>
              </a:rPr>
              <a:t>Bus buffers events if a project fails </a:t>
            </a:r>
          </a:p>
          <a:p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162E5C-0AFE-1349-83A6-65FE1D60BDA6}"/>
              </a:ext>
            </a:extLst>
          </p:cNvPr>
          <p:cNvSpPr txBox="1"/>
          <p:nvPr/>
        </p:nvSpPr>
        <p:spPr>
          <a:xfrm>
            <a:off x="9782006" y="3602347"/>
            <a:ext cx="22499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Projects share a single ESP server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Vertical scaling only </a:t>
            </a:r>
            <a:endParaRPr lang="en-FR" sz="110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elasticity and resiliency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multitenancy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Dependency on 3</a:t>
            </a:r>
            <a:r>
              <a:rPr lang="en-US" sz="1100" baseline="30000">
                <a:solidFill>
                  <a:schemeClr val="bg1"/>
                </a:solidFill>
              </a:rPr>
              <a:t>rd</a:t>
            </a:r>
            <a:r>
              <a:rPr lang="en-US" sz="1100">
                <a:solidFill>
                  <a:schemeClr val="bg1"/>
                </a:solidFill>
              </a:rPr>
              <a:t> party bus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>
                <a:solidFill>
                  <a:schemeClr val="bg1"/>
                </a:solidFill>
              </a:rPr>
              <a:t>Bus slightly increases latency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5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162564" y="1348855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394350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236" idx="0"/>
          </p:cNvCxnSpPr>
          <p:nvPr/>
        </p:nvCxnSpPr>
        <p:spPr>
          <a:xfrm rot="10800000" flipH="1" flipV="1">
            <a:off x="4162563" y="1785187"/>
            <a:ext cx="647309" cy="851542"/>
          </a:xfrm>
          <a:prstGeom prst="bentConnector4">
            <a:avLst>
              <a:gd name="adj1" fmla="val -35315"/>
              <a:gd name="adj2" fmla="val 7562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3908734" y="2215506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6870021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 ESP Edge Server - Cascading Projects Using Routers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A8C3F03-9047-FA4A-A799-DAD7A90BF233}"/>
              </a:ext>
            </a:extLst>
          </p:cNvPr>
          <p:cNvGrpSpPr/>
          <p:nvPr/>
        </p:nvGrpSpPr>
        <p:grpSpPr>
          <a:xfrm>
            <a:off x="378610" y="1158232"/>
            <a:ext cx="1021012" cy="3433236"/>
            <a:chOff x="830090" y="1148764"/>
            <a:chExt cx="1021012" cy="34332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D82551-205E-3E49-BC45-A94A62AA50B2}"/>
                </a:ext>
              </a:extLst>
            </p:cNvPr>
            <p:cNvGrpSpPr/>
            <p:nvPr/>
          </p:nvGrpSpPr>
          <p:grpSpPr>
            <a:xfrm>
              <a:off x="892747" y="1380630"/>
              <a:ext cx="922664" cy="1558025"/>
              <a:chOff x="923963" y="1160002"/>
              <a:chExt cx="691997" cy="116851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25FBD29-E700-0142-BC23-0283AA192482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68" name="Picture 4">
                  <a:extLst>
                    <a:ext uri="{FF2B5EF4-FFF2-40B4-BE49-F238E27FC236}">
                      <a16:creationId xmlns:a16="http://schemas.microsoft.com/office/drawing/2014/main" id="{4633ABE5-5945-F64A-90B2-E376073D0E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9" name="Rectangle: Rounded Corners 50">
                  <a:extLst>
                    <a:ext uri="{FF2B5EF4-FFF2-40B4-BE49-F238E27FC236}">
                      <a16:creationId xmlns:a16="http://schemas.microsoft.com/office/drawing/2014/main" id="{4F25C263-170C-EC46-A185-A95D248B3327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878E7F-0AF8-3F43-8FD1-CEFCF9001B5B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71" name="Graphic 24">
                  <a:extLst>
                    <a:ext uri="{FF2B5EF4-FFF2-40B4-BE49-F238E27FC236}">
                      <a16:creationId xmlns:a16="http://schemas.microsoft.com/office/drawing/2014/main" id="{9A51A364-DAFF-1E4B-894A-B48E54F93D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4" descr="Jepsen: RabbitMQ">
                  <a:extLst>
                    <a:ext uri="{FF2B5EF4-FFF2-40B4-BE49-F238E27FC236}">
                      <a16:creationId xmlns:a16="http://schemas.microsoft.com/office/drawing/2014/main" id="{9D1F4683-2359-5C42-9AE2-759802BF32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908ACD52-FD34-124E-B615-AEC363EF4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74" name="Picture 8" descr="MQTT Specification">
                  <a:extLst>
                    <a:ext uri="{FF2B5EF4-FFF2-40B4-BE49-F238E27FC236}">
                      <a16:creationId xmlns:a16="http://schemas.microsoft.com/office/drawing/2014/main" id="{5F857D7B-CDE6-EE44-9298-57DE2846F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6EEFFFE-3EC4-1342-8372-91CD1E8D1990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386E054-810F-6743-A9D3-ADB752396BB9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159" name="Rectangle: Rounded Corners 50">
                <a:extLst>
                  <a:ext uri="{FF2B5EF4-FFF2-40B4-BE49-F238E27FC236}">
                    <a16:creationId xmlns:a16="http://schemas.microsoft.com/office/drawing/2014/main" id="{E6F31115-5364-A04A-8FB9-32C4CC2F0DFD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30D1DF-48EA-2C40-94EE-9DB4B06FB423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161" name="Picture 160" descr="Logo, icon&#10;&#10;Description automatically generated">
                <a:extLst>
                  <a:ext uri="{FF2B5EF4-FFF2-40B4-BE49-F238E27FC236}">
                    <a16:creationId xmlns:a16="http://schemas.microsoft.com/office/drawing/2014/main" id="{A132368B-E556-614A-93EB-E109196A7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9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21A7CC60-510A-3847-800A-1ABD4082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FA8B3A7-3226-E84A-9387-881FE5764850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09F6BC18-7960-4748-A810-771F1AC9E3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94F9CBD8-7832-4B4E-9FD6-CF286784F1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D817246-4C4C-6D44-A27E-EC79CDFC01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A25DE1B-73B2-1541-AFE6-5F4C02E3C16B}"/>
              </a:ext>
            </a:extLst>
          </p:cNvPr>
          <p:cNvGrpSpPr/>
          <p:nvPr/>
        </p:nvGrpSpPr>
        <p:grpSpPr>
          <a:xfrm>
            <a:off x="8379049" y="1148764"/>
            <a:ext cx="1027845" cy="3433236"/>
            <a:chOff x="9931733" y="1029097"/>
            <a:chExt cx="1027845" cy="343323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3223DC-1287-3341-8A2F-103738E6735F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907646-18B5-114F-8941-964E4B39ED3D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0978E0D-FC6B-8040-9554-463A460A66B8}"/>
                </a:ext>
              </a:extLst>
            </p:cNvPr>
            <p:cNvGrpSpPr/>
            <p:nvPr/>
          </p:nvGrpSpPr>
          <p:grpSpPr>
            <a:xfrm>
              <a:off x="9997601" y="1260963"/>
              <a:ext cx="922664" cy="1558025"/>
              <a:chOff x="923963" y="1160002"/>
              <a:chExt cx="691997" cy="116851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D1DB3F-9B76-9249-9F2E-B6F7DA21F025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85" name="Picture 4">
                  <a:extLst>
                    <a:ext uri="{FF2B5EF4-FFF2-40B4-BE49-F238E27FC236}">
                      <a16:creationId xmlns:a16="http://schemas.microsoft.com/office/drawing/2014/main" id="{65D72DFF-03D8-E342-9CFF-950DA348D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6" name="Rectangle: Rounded Corners 50">
                  <a:extLst>
                    <a:ext uri="{FF2B5EF4-FFF2-40B4-BE49-F238E27FC236}">
                      <a16:creationId xmlns:a16="http://schemas.microsoft.com/office/drawing/2014/main" id="{762F9BB1-5386-6B4F-AD21-1B54E80F69CF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D201FF4-B4AC-E64E-8C35-32EAE4B8DC06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88" name="Graphic 24">
                  <a:extLst>
                    <a:ext uri="{FF2B5EF4-FFF2-40B4-BE49-F238E27FC236}">
                      <a16:creationId xmlns:a16="http://schemas.microsoft.com/office/drawing/2014/main" id="{BFF0585B-E627-A148-8BC9-34F2CC3A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Picture 4" descr="Jepsen: RabbitMQ">
                  <a:extLst>
                    <a:ext uri="{FF2B5EF4-FFF2-40B4-BE49-F238E27FC236}">
                      <a16:creationId xmlns:a16="http://schemas.microsoft.com/office/drawing/2014/main" id="{CFCE6D03-A514-6740-9D1D-DADDCE666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Graphic 189">
                  <a:extLst>
                    <a:ext uri="{FF2B5EF4-FFF2-40B4-BE49-F238E27FC236}">
                      <a16:creationId xmlns:a16="http://schemas.microsoft.com/office/drawing/2014/main" id="{22BD12A1-D007-054E-9C86-FE8C85F01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91" name="Picture 8" descr="MQTT Specification">
                  <a:extLst>
                    <a:ext uri="{FF2B5EF4-FFF2-40B4-BE49-F238E27FC236}">
                      <a16:creationId xmlns:a16="http://schemas.microsoft.com/office/drawing/2014/main" id="{1F34D5AA-5A4A-C846-81DB-9FD8A73194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E13DC89-5CE2-A740-A7F2-23034549278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97DBBA4-7697-524C-A907-C946684A0D03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193" name="Rectangle: Rounded Corners 50">
                <a:extLst>
                  <a:ext uri="{FF2B5EF4-FFF2-40B4-BE49-F238E27FC236}">
                    <a16:creationId xmlns:a16="http://schemas.microsoft.com/office/drawing/2014/main" id="{DE65F580-19A5-7648-8019-1C945A6B2786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2A3BC65-DBC8-C94F-8A26-DEBA808F3079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53EDD3-7923-A144-BA60-E1250297C979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6FB018BC-6D5E-9A45-8897-68FAD842C8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BEDB2E76-472E-094D-9D8A-E1C2D8C4B4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D160FB-EE22-FC44-8320-F57313E93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AD001B1-E225-1844-8DB3-56DCEE3CC283}"/>
              </a:ext>
            </a:extLst>
          </p:cNvPr>
          <p:cNvSpPr/>
          <p:nvPr/>
        </p:nvSpPr>
        <p:spPr>
          <a:xfrm>
            <a:off x="3032881" y="2636729"/>
            <a:ext cx="3553983" cy="242183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237" name="Graphic 236">
            <a:extLst>
              <a:ext uri="{FF2B5EF4-FFF2-40B4-BE49-F238E27FC236}">
                <a16:creationId xmlns:a16="http://schemas.microsoft.com/office/drawing/2014/main" id="{1060E5AD-7FB7-3248-B51D-788133AB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0121" y="2538557"/>
            <a:ext cx="211349" cy="225703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0051B6EF-668F-094D-87C1-99A10ABF0CF9}"/>
              </a:ext>
            </a:extLst>
          </p:cNvPr>
          <p:cNvSpPr txBox="1"/>
          <p:nvPr/>
        </p:nvSpPr>
        <p:spPr>
          <a:xfrm>
            <a:off x="3244089" y="2428466"/>
            <a:ext cx="1192955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933" i="1">
                <a:solidFill>
                  <a:schemeClr val="bg1"/>
                </a:solidFill>
              </a:rPr>
              <a:t>ESP Server Container</a:t>
            </a:r>
          </a:p>
        </p:txBody>
      </p:sp>
      <p:pic>
        <p:nvPicPr>
          <p:cNvPr id="239" name="Picture 9">
            <a:extLst>
              <a:ext uri="{FF2B5EF4-FFF2-40B4-BE49-F238E27FC236}">
                <a16:creationId xmlns:a16="http://schemas.microsoft.com/office/drawing/2014/main" id="{DE73F1F0-202A-804F-B943-14DFCEC7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64" y="2671334"/>
            <a:ext cx="280656" cy="20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11" idx="3"/>
            <a:endCxn id="253" idx="1"/>
          </p:cNvCxnSpPr>
          <p:nvPr/>
        </p:nvCxnSpPr>
        <p:spPr>
          <a:xfrm>
            <a:off x="1399622" y="2875451"/>
            <a:ext cx="2005637" cy="357407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ABDB43B4-22CA-8744-81F3-31B75F7DC318}"/>
              </a:ext>
            </a:extLst>
          </p:cNvPr>
          <p:cNvCxnSpPr>
            <a:cxnSpLocks/>
            <a:stCxn id="253" idx="3"/>
            <a:endCxn id="214" idx="1"/>
          </p:cNvCxnSpPr>
          <p:nvPr/>
        </p:nvCxnSpPr>
        <p:spPr>
          <a:xfrm>
            <a:off x="3990927" y="3232858"/>
            <a:ext cx="199637" cy="1243576"/>
          </a:xfrm>
          <a:prstGeom prst="bentConnector3">
            <a:avLst>
              <a:gd name="adj1" fmla="val 22518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2416368" y="3043968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Pub connectors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FF5CA7-8C5F-3E41-9C55-3FFEE849C8D4}"/>
              </a:ext>
            </a:extLst>
          </p:cNvPr>
          <p:cNvSpPr txBox="1"/>
          <p:nvPr/>
        </p:nvSpPr>
        <p:spPr>
          <a:xfrm>
            <a:off x="7018072" y="2651408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280" name="Elbow Connector 14">
            <a:extLst>
              <a:ext uri="{FF2B5EF4-FFF2-40B4-BE49-F238E27FC236}">
                <a16:creationId xmlns:a16="http://schemas.microsoft.com/office/drawing/2014/main" id="{2989C16C-B39C-FE4A-8FEF-B8B0794C41CE}"/>
              </a:ext>
            </a:extLst>
          </p:cNvPr>
          <p:cNvCxnSpPr>
            <a:cxnSpLocks/>
            <a:stCxn id="214" idx="3"/>
            <a:endCxn id="291" idx="1"/>
          </p:cNvCxnSpPr>
          <p:nvPr/>
        </p:nvCxnSpPr>
        <p:spPr>
          <a:xfrm flipV="1">
            <a:off x="5449024" y="3232858"/>
            <a:ext cx="190472" cy="1243576"/>
          </a:xfrm>
          <a:prstGeom prst="bentConnector3">
            <a:avLst>
              <a:gd name="adj1" fmla="val 21196"/>
            </a:avLst>
          </a:prstGeom>
          <a:ln w="1905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6893081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ED0DF5-CBA3-624B-8B64-5BCC5EBA723C}"/>
              </a:ext>
            </a:extLst>
          </p:cNvPr>
          <p:cNvGrpSpPr/>
          <p:nvPr/>
        </p:nvGrpSpPr>
        <p:grpSpPr>
          <a:xfrm>
            <a:off x="3366840" y="2859701"/>
            <a:ext cx="665651" cy="716467"/>
            <a:chOff x="4137324" y="3801546"/>
            <a:chExt cx="665651" cy="716467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DDDBE03-21A9-3C47-8647-DC8AC8610191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253" name="Rectangle: Folded Corner 80">
                <a:extLst>
                  <a:ext uri="{FF2B5EF4-FFF2-40B4-BE49-F238E27FC236}">
                    <a16:creationId xmlns:a16="http://schemas.microsoft.com/office/drawing/2014/main" id="{4AE91401-FB1B-E14E-ACDE-D9B15E742CCA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F5BB31F4-007D-AB45-8142-9F876C13409A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0167CD6-E052-1A41-8790-9BB2276CC692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F17CFBC8-EEED-7941-BFA5-9A965E40C277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5D46B3C3-D754-394E-ADEC-2E8D91321B5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5188258-AA44-4148-93D0-B07B62ADB4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4581AAB0-5DB5-0148-B942-84B63E4E9F05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D467AAE7-467F-0F44-BD62-DBBAC9521937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C87DF2E-E26C-7249-8270-D85C93B97BA6}"/>
                  </a:ext>
                </a:extLst>
              </p:cNvPr>
              <p:cNvCxnSpPr>
                <a:stCxn id="241" idx="3"/>
                <a:endCxn id="24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A6B5108-2BF0-D24E-961C-E7F26CBEBF54}"/>
                  </a:ext>
                </a:extLst>
              </p:cNvPr>
              <p:cNvCxnSpPr>
                <a:stCxn id="242" idx="3"/>
                <a:endCxn id="24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646A406-65DF-364C-AD6A-E9ECCEFED173}"/>
                  </a:ext>
                </a:extLst>
              </p:cNvPr>
              <p:cNvCxnSpPr>
                <a:stCxn id="243" idx="3"/>
                <a:endCxn id="24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2157269-FC5C-2143-AC87-133523595B28}"/>
                  </a:ext>
                </a:extLst>
              </p:cNvPr>
              <p:cNvCxnSpPr>
                <a:stCxn id="241" idx="3"/>
                <a:endCxn id="24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7963408-5B1A-E644-9553-C2D4D5346079}"/>
              </a:ext>
            </a:extLst>
          </p:cNvPr>
          <p:cNvGrpSpPr/>
          <p:nvPr/>
        </p:nvGrpSpPr>
        <p:grpSpPr>
          <a:xfrm>
            <a:off x="5601077" y="2859701"/>
            <a:ext cx="665651" cy="716467"/>
            <a:chOff x="4137324" y="3801546"/>
            <a:chExt cx="665651" cy="716467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3CC2575C-A4ED-9F42-B989-0668C0F1037F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291" name="Rectangle: Folded Corner 80">
                <a:extLst>
                  <a:ext uri="{FF2B5EF4-FFF2-40B4-BE49-F238E27FC236}">
                    <a16:creationId xmlns:a16="http://schemas.microsoft.com/office/drawing/2014/main" id="{24ECF24E-817A-394A-864E-E181D2C846A1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7A20B500-9535-404E-8E84-FED00620391D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0F0F70E-11C3-534D-962B-674344AF331F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403D1752-9753-AC42-9B7A-78FBA2E855C9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CD324E-6E67-9848-B27B-8B4577B2D793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6" name="Rounded Rectangle 265">
                <a:extLst>
                  <a:ext uri="{FF2B5EF4-FFF2-40B4-BE49-F238E27FC236}">
                    <a16:creationId xmlns:a16="http://schemas.microsoft.com/office/drawing/2014/main" id="{6B51F79A-5A67-AE4F-AD6A-2093250350C0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7" name="Rounded Rectangle 266">
                <a:extLst>
                  <a:ext uri="{FF2B5EF4-FFF2-40B4-BE49-F238E27FC236}">
                    <a16:creationId xmlns:a16="http://schemas.microsoft.com/office/drawing/2014/main" id="{03D6688A-3CEC-554F-A64D-F16CD2E29E77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1CA8379F-0385-314A-9E9C-BFC2802B2D2C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D8A7F1A-2AAA-4943-8849-B66ED7C402BB}"/>
                  </a:ext>
                </a:extLst>
              </p:cNvPr>
              <p:cNvCxnSpPr>
                <a:stCxn id="262" idx="3"/>
                <a:endCxn id="264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9FEA83A-51C8-F84B-880D-08853CBB9068}"/>
                  </a:ext>
                </a:extLst>
              </p:cNvPr>
              <p:cNvCxnSpPr>
                <a:stCxn id="264" idx="3"/>
                <a:endCxn id="267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33EEDDFB-94CE-BD4E-9E8A-8C4BAE7F1357}"/>
                  </a:ext>
                </a:extLst>
              </p:cNvPr>
              <p:cNvCxnSpPr>
                <a:stCxn id="266" idx="3"/>
                <a:endCxn id="269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3B7CC0A-8A28-1948-B867-BCD0BA8EC331}"/>
                  </a:ext>
                </a:extLst>
              </p:cNvPr>
              <p:cNvCxnSpPr>
                <a:stCxn id="262" idx="3"/>
                <a:endCxn id="266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84D0B88-8E1E-EB40-891D-189F1C5652B3}"/>
              </a:ext>
            </a:extLst>
          </p:cNvPr>
          <p:cNvGrpSpPr/>
          <p:nvPr/>
        </p:nvGrpSpPr>
        <p:grpSpPr>
          <a:xfrm>
            <a:off x="4483958" y="2859701"/>
            <a:ext cx="665651" cy="716467"/>
            <a:chOff x="4137324" y="3801546"/>
            <a:chExt cx="665651" cy="716467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5EE8A2FB-70EE-044B-AA1A-65A1D53C9D48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319" name="Rectangle: Folded Corner 80">
                <a:extLst>
                  <a:ext uri="{FF2B5EF4-FFF2-40B4-BE49-F238E27FC236}">
                    <a16:creationId xmlns:a16="http://schemas.microsoft.com/office/drawing/2014/main" id="{4E40794D-754D-0D4B-B862-861304130369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BC6CEEE8-8E30-4C4B-99A2-B2432A888898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33592868-9BFE-744A-A0AB-DF6B1CDEDF09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F154C425-7316-DE45-A18A-17BF73B19998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E53FCF32-5830-D242-845F-ADF9AFA0E4F6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D87DC30E-CEE9-8E46-90E3-56642C9262E9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F6B5FFC0-141F-AD4E-B146-0DA5572D0AFC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BD3693AD-25B5-3640-BCD0-B7149C4167C3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DDA02B9-5E36-FF4E-AF97-6B8CA3E60197}"/>
                  </a:ext>
                </a:extLst>
              </p:cNvPr>
              <p:cNvCxnSpPr>
                <a:stCxn id="310" idx="3"/>
                <a:endCxn id="311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973476B-0640-4047-BE7D-8137487033C4}"/>
                  </a:ext>
                </a:extLst>
              </p:cNvPr>
              <p:cNvCxnSpPr>
                <a:stCxn id="311" idx="3"/>
                <a:endCxn id="313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C6E33B53-BFAF-5F46-96D1-DCB96AC15B2E}"/>
                  </a:ext>
                </a:extLst>
              </p:cNvPr>
              <p:cNvCxnSpPr>
                <a:stCxn id="312" idx="3"/>
                <a:endCxn id="314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C825DB7-3ACA-9E49-8031-CC4AD59B93F4}"/>
                  </a:ext>
                </a:extLst>
              </p:cNvPr>
              <p:cNvCxnSpPr>
                <a:stCxn id="310" idx="3"/>
                <a:endCxn id="312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066BD87-D899-4D48-BB55-0C448E22E098}"/>
              </a:ext>
            </a:extLst>
          </p:cNvPr>
          <p:cNvCxnSpPr>
            <a:cxnSpLocks/>
            <a:stCxn id="291" idx="3"/>
            <a:endCxn id="180" idx="1"/>
          </p:cNvCxnSpPr>
          <p:nvPr/>
        </p:nvCxnSpPr>
        <p:spPr>
          <a:xfrm flipV="1">
            <a:off x="6225164" y="2865983"/>
            <a:ext cx="2157096" cy="366875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886C2AB9-DEDA-4E40-AD53-7688AFCD2A5C}"/>
              </a:ext>
            </a:extLst>
          </p:cNvPr>
          <p:cNvCxnSpPr>
            <a:cxnSpLocks/>
            <a:endCxn id="319" idx="1"/>
          </p:cNvCxnSpPr>
          <p:nvPr/>
        </p:nvCxnSpPr>
        <p:spPr>
          <a:xfrm rot="5400000" flipH="1" flipV="1">
            <a:off x="4046605" y="3484569"/>
            <a:ext cx="727483" cy="224062"/>
          </a:xfrm>
          <a:prstGeom prst="bentConnector2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D4753-2306-6A44-BB83-120ED2AF98E2}"/>
              </a:ext>
            </a:extLst>
          </p:cNvPr>
          <p:cNvGrpSpPr/>
          <p:nvPr/>
        </p:nvGrpSpPr>
        <p:grpSpPr>
          <a:xfrm>
            <a:off x="4190564" y="3963581"/>
            <a:ext cx="1258460" cy="982590"/>
            <a:chOff x="3980662" y="5664704"/>
            <a:chExt cx="1258460" cy="982590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E71D77E-4C4F-5241-9FD4-F791AF8A6361}"/>
                </a:ext>
              </a:extLst>
            </p:cNvPr>
            <p:cNvGrpSpPr/>
            <p:nvPr/>
          </p:nvGrpSpPr>
          <p:grpSpPr>
            <a:xfrm>
              <a:off x="3980662" y="5664704"/>
              <a:ext cx="1258460" cy="982590"/>
              <a:chOff x="5626061" y="3349551"/>
              <a:chExt cx="918799" cy="557210"/>
            </a:xfrm>
          </p:grpSpPr>
          <p:sp>
            <p:nvSpPr>
              <p:cNvPr id="214" name="Rectangle: Folded Corner 80">
                <a:extLst>
                  <a:ext uri="{FF2B5EF4-FFF2-40B4-BE49-F238E27FC236}">
                    <a16:creationId xmlns:a16="http://schemas.microsoft.com/office/drawing/2014/main" id="{F98A64BE-F1AF-7F4A-913C-CC2F54C02477}"/>
                  </a:ext>
                </a:extLst>
              </p:cNvPr>
              <p:cNvSpPr/>
              <p:nvPr/>
            </p:nvSpPr>
            <p:spPr>
              <a:xfrm>
                <a:off x="5626061" y="3374001"/>
                <a:ext cx="918799" cy="532760"/>
              </a:xfrm>
              <a:prstGeom prst="foldedCorner">
                <a:avLst>
                  <a:gd name="adj" fmla="val 44431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7BD1001-B0DF-1840-B358-0A29B5E470AB}"/>
                  </a:ext>
                </a:extLst>
              </p:cNvPr>
              <p:cNvSpPr txBox="1"/>
              <p:nvPr/>
            </p:nvSpPr>
            <p:spPr>
              <a:xfrm>
                <a:off x="5787650" y="3349551"/>
                <a:ext cx="608193" cy="130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900">
                    <a:solidFill>
                      <a:schemeClr val="bg1"/>
                    </a:solidFill>
                    <a:latin typeface="+mj-lt"/>
                  </a:rPr>
                  <a:t>ESP Routers</a:t>
                </a:r>
                <a:endParaRPr lang="en-US" sz="9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17" name="Freeform 57">
              <a:extLst>
                <a:ext uri="{FF2B5EF4-FFF2-40B4-BE49-F238E27FC236}">
                  <a16:creationId xmlns:a16="http://schemas.microsoft.com/office/drawing/2014/main" id="{90279DCE-8483-0245-B926-133C060754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78853" y="5918323"/>
              <a:ext cx="462100" cy="493683"/>
            </a:xfrm>
            <a:custGeom>
              <a:avLst/>
              <a:gdLst>
                <a:gd name="T0" fmla="*/ 3816 w 4457"/>
                <a:gd name="T1" fmla="*/ 3521 h 4755"/>
                <a:gd name="T2" fmla="*/ 4140 w 4457"/>
                <a:gd name="T3" fmla="*/ 3197 h 4755"/>
                <a:gd name="T4" fmla="*/ 2598 w 4457"/>
                <a:gd name="T5" fmla="*/ 3593 h 4755"/>
                <a:gd name="T6" fmla="*/ 3368 w 4457"/>
                <a:gd name="T7" fmla="*/ 3197 h 4755"/>
                <a:gd name="T8" fmla="*/ 2228 w 4457"/>
                <a:gd name="T9" fmla="*/ 4632 h 4755"/>
                <a:gd name="T10" fmla="*/ 2228 w 4457"/>
                <a:gd name="T11" fmla="*/ 3599 h 4755"/>
                <a:gd name="T12" fmla="*/ 1054 w 4457"/>
                <a:gd name="T13" fmla="*/ 3366 h 4755"/>
                <a:gd name="T14" fmla="*/ 1053 w 4457"/>
                <a:gd name="T15" fmla="*/ 3027 h 4755"/>
                <a:gd name="T16" fmla="*/ 1708 w 4457"/>
                <a:gd name="T17" fmla="*/ 3743 h 4755"/>
                <a:gd name="T18" fmla="*/ 639 w 4457"/>
                <a:gd name="T19" fmla="*/ 3522 h 4755"/>
                <a:gd name="T20" fmla="*/ 964 w 4457"/>
                <a:gd name="T21" fmla="*/ 3198 h 4755"/>
                <a:gd name="T22" fmla="*/ 123 w 4457"/>
                <a:gd name="T23" fmla="*/ 1336 h 4755"/>
                <a:gd name="T24" fmla="*/ 640 w 4457"/>
                <a:gd name="T25" fmla="*/ 1853 h 4755"/>
                <a:gd name="T26" fmla="*/ 1872 w 4457"/>
                <a:gd name="T27" fmla="*/ 717 h 4755"/>
                <a:gd name="T28" fmla="*/ 1277 w 4457"/>
                <a:gd name="T29" fmla="*/ 1275 h 4755"/>
                <a:gd name="T30" fmla="*/ 2228 w 4457"/>
                <a:gd name="T31" fmla="*/ 123 h 4755"/>
                <a:gd name="T32" fmla="*/ 2228 w 4457"/>
                <a:gd name="T33" fmla="*/ 771 h 4755"/>
                <a:gd name="T34" fmla="*/ 3231 w 4457"/>
                <a:gd name="T35" fmla="*/ 1080 h 4755"/>
                <a:gd name="T36" fmla="*/ 2290 w 4457"/>
                <a:gd name="T37" fmla="*/ 1275 h 4755"/>
                <a:gd name="T38" fmla="*/ 3231 w 4457"/>
                <a:gd name="T39" fmla="*/ 1080 h 4755"/>
                <a:gd name="T40" fmla="*/ 4333 w 4457"/>
                <a:gd name="T41" fmla="*/ 1337 h 4755"/>
                <a:gd name="T42" fmla="*/ 3817 w 4457"/>
                <a:gd name="T43" fmla="*/ 820 h 4755"/>
                <a:gd name="T44" fmla="*/ 3299 w 4457"/>
                <a:gd name="T45" fmla="*/ 1713 h 4755"/>
                <a:gd name="T46" fmla="*/ 2353 w 4457"/>
                <a:gd name="T47" fmla="*/ 2267 h 4755"/>
                <a:gd name="T48" fmla="*/ 3236 w 4457"/>
                <a:gd name="T49" fmla="*/ 1606 h 4755"/>
                <a:gd name="T50" fmla="*/ 3180 w 4457"/>
                <a:gd name="T51" fmla="*/ 1399 h 4755"/>
                <a:gd name="T52" fmla="*/ 2166 w 4457"/>
                <a:gd name="T53" fmla="*/ 1399 h 4755"/>
                <a:gd name="T54" fmla="*/ 1277 w 4457"/>
                <a:gd name="T55" fmla="*/ 1398 h 4755"/>
                <a:gd name="T56" fmla="*/ 1159 w 4457"/>
                <a:gd name="T57" fmla="*/ 1711 h 4755"/>
                <a:gd name="T58" fmla="*/ 1008 w 4457"/>
                <a:gd name="T59" fmla="*/ 1860 h 4755"/>
                <a:gd name="T60" fmla="*/ 701 w 4457"/>
                <a:gd name="T61" fmla="*/ 1974 h 4755"/>
                <a:gd name="T62" fmla="*/ 991 w 4457"/>
                <a:gd name="T63" fmla="*/ 2921 h 4755"/>
                <a:gd name="T64" fmla="*/ 1966 w 4457"/>
                <a:gd name="T65" fmla="*/ 3532 h 4755"/>
                <a:gd name="T66" fmla="*/ 2167 w 4457"/>
                <a:gd name="T67" fmla="*/ 3478 h 4755"/>
                <a:gd name="T68" fmla="*/ 2290 w 4457"/>
                <a:gd name="T69" fmla="*/ 3478 h 4755"/>
                <a:gd name="T70" fmla="*/ 2491 w 4457"/>
                <a:gd name="T71" fmla="*/ 3532 h 4755"/>
                <a:gd name="T72" fmla="*/ 3466 w 4457"/>
                <a:gd name="T73" fmla="*/ 2918 h 4755"/>
                <a:gd name="T74" fmla="*/ 3755 w 4457"/>
                <a:gd name="T75" fmla="*/ 1974 h 4755"/>
                <a:gd name="T76" fmla="*/ 4457 w 4457"/>
                <a:gd name="T77" fmla="*/ 1337 h 4755"/>
                <a:gd name="T78" fmla="*/ 3291 w 4457"/>
                <a:gd name="T79" fmla="*/ 972 h 4755"/>
                <a:gd name="T80" fmla="*/ 2228 w 4457"/>
                <a:gd name="T81" fmla="*/ 0 h 4755"/>
                <a:gd name="T82" fmla="*/ 1165 w 4457"/>
                <a:gd name="T83" fmla="*/ 972 h 4755"/>
                <a:gd name="T84" fmla="*/ 578 w 4457"/>
                <a:gd name="T85" fmla="*/ 1974 h 4755"/>
                <a:gd name="T86" fmla="*/ 639 w 4457"/>
                <a:gd name="T87" fmla="*/ 3646 h 4755"/>
                <a:gd name="T88" fmla="*/ 1588 w 4457"/>
                <a:gd name="T89" fmla="*/ 4115 h 4755"/>
                <a:gd name="T90" fmla="*/ 2811 w 4457"/>
                <a:gd name="T91" fmla="*/ 3850 h 4755"/>
                <a:gd name="T92" fmla="*/ 4264 w 4457"/>
                <a:gd name="T93" fmla="*/ 3197 h 4755"/>
                <a:gd name="T94" fmla="*/ 4457 w 4457"/>
                <a:gd name="T95" fmla="*/ 1337 h 4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57" h="4755">
                  <a:moveTo>
                    <a:pt x="4140" y="3197"/>
                  </a:moveTo>
                  <a:lnTo>
                    <a:pt x="4140" y="3197"/>
                  </a:lnTo>
                  <a:cubicBezTo>
                    <a:pt x="4140" y="3376"/>
                    <a:pt x="3995" y="3521"/>
                    <a:pt x="3816" y="3521"/>
                  </a:cubicBezTo>
                  <a:cubicBezTo>
                    <a:pt x="3637" y="3521"/>
                    <a:pt x="3492" y="3376"/>
                    <a:pt x="3492" y="3197"/>
                  </a:cubicBezTo>
                  <a:cubicBezTo>
                    <a:pt x="3492" y="3018"/>
                    <a:pt x="3637" y="2873"/>
                    <a:pt x="3816" y="2873"/>
                  </a:cubicBezTo>
                  <a:cubicBezTo>
                    <a:pt x="3995" y="2873"/>
                    <a:pt x="4140" y="3018"/>
                    <a:pt x="4140" y="3197"/>
                  </a:cubicBezTo>
                  <a:close/>
                  <a:moveTo>
                    <a:pt x="2749" y="3743"/>
                  </a:moveTo>
                  <a:lnTo>
                    <a:pt x="2749" y="3743"/>
                  </a:lnTo>
                  <a:cubicBezTo>
                    <a:pt x="2707" y="3685"/>
                    <a:pt x="2656" y="3635"/>
                    <a:pt x="2598" y="3593"/>
                  </a:cubicBezTo>
                  <a:lnTo>
                    <a:pt x="3044" y="2814"/>
                  </a:lnTo>
                  <a:lnTo>
                    <a:pt x="3403" y="3024"/>
                  </a:lnTo>
                  <a:cubicBezTo>
                    <a:pt x="3381" y="3078"/>
                    <a:pt x="3368" y="3136"/>
                    <a:pt x="3368" y="3197"/>
                  </a:cubicBezTo>
                  <a:cubicBezTo>
                    <a:pt x="3368" y="3257"/>
                    <a:pt x="3380" y="3314"/>
                    <a:pt x="3402" y="3366"/>
                  </a:cubicBezTo>
                  <a:lnTo>
                    <a:pt x="2749" y="3743"/>
                  </a:lnTo>
                  <a:close/>
                  <a:moveTo>
                    <a:pt x="2228" y="4632"/>
                  </a:moveTo>
                  <a:lnTo>
                    <a:pt x="2228" y="4632"/>
                  </a:lnTo>
                  <a:cubicBezTo>
                    <a:pt x="1943" y="4632"/>
                    <a:pt x="1711" y="4400"/>
                    <a:pt x="1711" y="4115"/>
                  </a:cubicBezTo>
                  <a:cubicBezTo>
                    <a:pt x="1711" y="3830"/>
                    <a:pt x="1943" y="3599"/>
                    <a:pt x="2228" y="3599"/>
                  </a:cubicBezTo>
                  <a:cubicBezTo>
                    <a:pt x="2513" y="3599"/>
                    <a:pt x="2745" y="3830"/>
                    <a:pt x="2745" y="4115"/>
                  </a:cubicBezTo>
                  <a:cubicBezTo>
                    <a:pt x="2745" y="4400"/>
                    <a:pt x="2513" y="4632"/>
                    <a:pt x="2228" y="4632"/>
                  </a:cubicBezTo>
                  <a:close/>
                  <a:moveTo>
                    <a:pt x="1054" y="3366"/>
                  </a:moveTo>
                  <a:lnTo>
                    <a:pt x="1054" y="3366"/>
                  </a:lnTo>
                  <a:cubicBezTo>
                    <a:pt x="1075" y="3314"/>
                    <a:pt x="1087" y="3258"/>
                    <a:pt x="1087" y="3198"/>
                  </a:cubicBezTo>
                  <a:cubicBezTo>
                    <a:pt x="1087" y="3138"/>
                    <a:pt x="1075" y="3080"/>
                    <a:pt x="1053" y="3027"/>
                  </a:cubicBezTo>
                  <a:lnTo>
                    <a:pt x="1414" y="2816"/>
                  </a:lnTo>
                  <a:lnTo>
                    <a:pt x="1859" y="3593"/>
                  </a:lnTo>
                  <a:cubicBezTo>
                    <a:pt x="1800" y="3634"/>
                    <a:pt x="1749" y="3685"/>
                    <a:pt x="1708" y="3743"/>
                  </a:cubicBezTo>
                  <a:lnTo>
                    <a:pt x="1054" y="3366"/>
                  </a:lnTo>
                  <a:close/>
                  <a:moveTo>
                    <a:pt x="639" y="3522"/>
                  </a:moveTo>
                  <a:lnTo>
                    <a:pt x="639" y="3522"/>
                  </a:lnTo>
                  <a:cubicBezTo>
                    <a:pt x="461" y="3522"/>
                    <a:pt x="315" y="3377"/>
                    <a:pt x="315" y="3198"/>
                  </a:cubicBezTo>
                  <a:cubicBezTo>
                    <a:pt x="315" y="3019"/>
                    <a:pt x="461" y="2874"/>
                    <a:pt x="639" y="2874"/>
                  </a:cubicBezTo>
                  <a:cubicBezTo>
                    <a:pt x="818" y="2874"/>
                    <a:pt x="964" y="3019"/>
                    <a:pt x="964" y="3198"/>
                  </a:cubicBezTo>
                  <a:cubicBezTo>
                    <a:pt x="964" y="3377"/>
                    <a:pt x="818" y="3522"/>
                    <a:pt x="639" y="3522"/>
                  </a:cubicBezTo>
                  <a:close/>
                  <a:moveTo>
                    <a:pt x="123" y="1336"/>
                  </a:moveTo>
                  <a:lnTo>
                    <a:pt x="123" y="1336"/>
                  </a:lnTo>
                  <a:cubicBezTo>
                    <a:pt x="123" y="1052"/>
                    <a:pt x="355" y="820"/>
                    <a:pt x="640" y="820"/>
                  </a:cubicBezTo>
                  <a:cubicBezTo>
                    <a:pt x="925" y="820"/>
                    <a:pt x="1156" y="1052"/>
                    <a:pt x="1156" y="1336"/>
                  </a:cubicBezTo>
                  <a:cubicBezTo>
                    <a:pt x="1156" y="1621"/>
                    <a:pt x="925" y="1853"/>
                    <a:pt x="640" y="1853"/>
                  </a:cubicBezTo>
                  <a:cubicBezTo>
                    <a:pt x="355" y="1853"/>
                    <a:pt x="123" y="1621"/>
                    <a:pt x="123" y="1336"/>
                  </a:cubicBezTo>
                  <a:close/>
                  <a:moveTo>
                    <a:pt x="1872" y="717"/>
                  </a:moveTo>
                  <a:lnTo>
                    <a:pt x="1872" y="717"/>
                  </a:lnTo>
                  <a:cubicBezTo>
                    <a:pt x="1942" y="809"/>
                    <a:pt x="2047" y="874"/>
                    <a:pt x="2166" y="890"/>
                  </a:cubicBezTo>
                  <a:lnTo>
                    <a:pt x="2166" y="1275"/>
                  </a:lnTo>
                  <a:lnTo>
                    <a:pt x="1277" y="1275"/>
                  </a:lnTo>
                  <a:cubicBezTo>
                    <a:pt x="1270" y="1206"/>
                    <a:pt x="1252" y="1140"/>
                    <a:pt x="1226" y="1079"/>
                  </a:cubicBezTo>
                  <a:lnTo>
                    <a:pt x="1872" y="717"/>
                  </a:lnTo>
                  <a:close/>
                  <a:moveTo>
                    <a:pt x="2228" y="123"/>
                  </a:moveTo>
                  <a:lnTo>
                    <a:pt x="2228" y="123"/>
                  </a:lnTo>
                  <a:cubicBezTo>
                    <a:pt x="2407" y="123"/>
                    <a:pt x="2552" y="268"/>
                    <a:pt x="2552" y="447"/>
                  </a:cubicBezTo>
                  <a:cubicBezTo>
                    <a:pt x="2552" y="626"/>
                    <a:pt x="2407" y="771"/>
                    <a:pt x="2228" y="771"/>
                  </a:cubicBezTo>
                  <a:cubicBezTo>
                    <a:pt x="2049" y="771"/>
                    <a:pt x="1904" y="626"/>
                    <a:pt x="1904" y="447"/>
                  </a:cubicBezTo>
                  <a:cubicBezTo>
                    <a:pt x="1904" y="268"/>
                    <a:pt x="2049" y="123"/>
                    <a:pt x="2228" y="123"/>
                  </a:cubicBezTo>
                  <a:close/>
                  <a:moveTo>
                    <a:pt x="3231" y="1080"/>
                  </a:moveTo>
                  <a:lnTo>
                    <a:pt x="3231" y="1080"/>
                  </a:lnTo>
                  <a:cubicBezTo>
                    <a:pt x="3204" y="1140"/>
                    <a:pt x="3186" y="1206"/>
                    <a:pt x="3180" y="1275"/>
                  </a:cubicBezTo>
                  <a:lnTo>
                    <a:pt x="2290" y="1275"/>
                  </a:lnTo>
                  <a:lnTo>
                    <a:pt x="2290" y="890"/>
                  </a:lnTo>
                  <a:cubicBezTo>
                    <a:pt x="2410" y="874"/>
                    <a:pt x="2514" y="809"/>
                    <a:pt x="2584" y="717"/>
                  </a:cubicBezTo>
                  <a:lnTo>
                    <a:pt x="3231" y="1080"/>
                  </a:lnTo>
                  <a:close/>
                  <a:moveTo>
                    <a:pt x="3817" y="820"/>
                  </a:moveTo>
                  <a:lnTo>
                    <a:pt x="3817" y="820"/>
                  </a:lnTo>
                  <a:cubicBezTo>
                    <a:pt x="4102" y="820"/>
                    <a:pt x="4333" y="1052"/>
                    <a:pt x="4333" y="1337"/>
                  </a:cubicBezTo>
                  <a:cubicBezTo>
                    <a:pt x="4333" y="1622"/>
                    <a:pt x="4102" y="1853"/>
                    <a:pt x="3817" y="1853"/>
                  </a:cubicBezTo>
                  <a:cubicBezTo>
                    <a:pt x="3532" y="1853"/>
                    <a:pt x="3300" y="1622"/>
                    <a:pt x="3300" y="1337"/>
                  </a:cubicBezTo>
                  <a:cubicBezTo>
                    <a:pt x="3300" y="1052"/>
                    <a:pt x="3532" y="820"/>
                    <a:pt x="3817" y="820"/>
                  </a:cubicBezTo>
                  <a:close/>
                  <a:moveTo>
                    <a:pt x="2353" y="2267"/>
                  </a:moveTo>
                  <a:lnTo>
                    <a:pt x="2353" y="2267"/>
                  </a:lnTo>
                  <a:lnTo>
                    <a:pt x="3299" y="1713"/>
                  </a:lnTo>
                  <a:cubicBezTo>
                    <a:pt x="3340" y="1769"/>
                    <a:pt x="3390" y="1819"/>
                    <a:pt x="3447" y="1859"/>
                  </a:cubicBezTo>
                  <a:lnTo>
                    <a:pt x="2998" y="2644"/>
                  </a:lnTo>
                  <a:lnTo>
                    <a:pt x="2353" y="2267"/>
                  </a:lnTo>
                  <a:close/>
                  <a:moveTo>
                    <a:pt x="3180" y="1399"/>
                  </a:moveTo>
                  <a:lnTo>
                    <a:pt x="3180" y="1399"/>
                  </a:lnTo>
                  <a:cubicBezTo>
                    <a:pt x="3187" y="1472"/>
                    <a:pt x="3206" y="1542"/>
                    <a:pt x="3236" y="1606"/>
                  </a:cubicBezTo>
                  <a:lnTo>
                    <a:pt x="2290" y="2160"/>
                  </a:lnTo>
                  <a:lnTo>
                    <a:pt x="2290" y="1399"/>
                  </a:lnTo>
                  <a:lnTo>
                    <a:pt x="3180" y="1399"/>
                  </a:lnTo>
                  <a:close/>
                  <a:moveTo>
                    <a:pt x="1277" y="1398"/>
                  </a:moveTo>
                  <a:lnTo>
                    <a:pt x="1277" y="1398"/>
                  </a:lnTo>
                  <a:lnTo>
                    <a:pt x="2166" y="1399"/>
                  </a:lnTo>
                  <a:lnTo>
                    <a:pt x="2167" y="2158"/>
                  </a:lnTo>
                  <a:lnTo>
                    <a:pt x="1221" y="1604"/>
                  </a:lnTo>
                  <a:cubicBezTo>
                    <a:pt x="1250" y="1540"/>
                    <a:pt x="1270" y="1471"/>
                    <a:pt x="1277" y="1398"/>
                  </a:cubicBezTo>
                  <a:close/>
                  <a:moveTo>
                    <a:pt x="1008" y="1860"/>
                  </a:moveTo>
                  <a:lnTo>
                    <a:pt x="1008" y="1860"/>
                  </a:lnTo>
                  <a:cubicBezTo>
                    <a:pt x="1066" y="1819"/>
                    <a:pt x="1117" y="1768"/>
                    <a:pt x="1159" y="1711"/>
                  </a:cubicBezTo>
                  <a:lnTo>
                    <a:pt x="2108" y="2267"/>
                  </a:lnTo>
                  <a:lnTo>
                    <a:pt x="1459" y="2647"/>
                  </a:lnTo>
                  <a:lnTo>
                    <a:pt x="1008" y="1860"/>
                  </a:lnTo>
                  <a:close/>
                  <a:moveTo>
                    <a:pt x="701" y="2755"/>
                  </a:moveTo>
                  <a:lnTo>
                    <a:pt x="701" y="2755"/>
                  </a:lnTo>
                  <a:lnTo>
                    <a:pt x="701" y="1974"/>
                  </a:lnTo>
                  <a:cubicBezTo>
                    <a:pt x="772" y="1967"/>
                    <a:pt x="839" y="1949"/>
                    <a:pt x="901" y="1921"/>
                  </a:cubicBezTo>
                  <a:lnTo>
                    <a:pt x="1352" y="2709"/>
                  </a:lnTo>
                  <a:lnTo>
                    <a:pt x="991" y="2921"/>
                  </a:lnTo>
                  <a:cubicBezTo>
                    <a:pt x="921" y="2832"/>
                    <a:pt x="818" y="2771"/>
                    <a:pt x="701" y="2755"/>
                  </a:cubicBezTo>
                  <a:close/>
                  <a:moveTo>
                    <a:pt x="1966" y="3532"/>
                  </a:moveTo>
                  <a:lnTo>
                    <a:pt x="1966" y="3532"/>
                  </a:lnTo>
                  <a:lnTo>
                    <a:pt x="1520" y="2754"/>
                  </a:lnTo>
                  <a:lnTo>
                    <a:pt x="2167" y="2376"/>
                  </a:lnTo>
                  <a:lnTo>
                    <a:pt x="2167" y="3478"/>
                  </a:lnTo>
                  <a:cubicBezTo>
                    <a:pt x="2096" y="3485"/>
                    <a:pt x="2028" y="3503"/>
                    <a:pt x="1966" y="3532"/>
                  </a:cubicBezTo>
                  <a:close/>
                  <a:moveTo>
                    <a:pt x="2290" y="3478"/>
                  </a:moveTo>
                  <a:lnTo>
                    <a:pt x="2290" y="3478"/>
                  </a:lnTo>
                  <a:lnTo>
                    <a:pt x="2290" y="2373"/>
                  </a:lnTo>
                  <a:lnTo>
                    <a:pt x="2937" y="2752"/>
                  </a:lnTo>
                  <a:lnTo>
                    <a:pt x="2491" y="3532"/>
                  </a:lnTo>
                  <a:cubicBezTo>
                    <a:pt x="2429" y="3504"/>
                    <a:pt x="2361" y="3485"/>
                    <a:pt x="2290" y="3478"/>
                  </a:cubicBezTo>
                  <a:close/>
                  <a:moveTo>
                    <a:pt x="3466" y="2918"/>
                  </a:moveTo>
                  <a:lnTo>
                    <a:pt x="3466" y="2918"/>
                  </a:lnTo>
                  <a:lnTo>
                    <a:pt x="3105" y="2707"/>
                  </a:lnTo>
                  <a:lnTo>
                    <a:pt x="3554" y="1921"/>
                  </a:lnTo>
                  <a:cubicBezTo>
                    <a:pt x="3617" y="1949"/>
                    <a:pt x="3684" y="1967"/>
                    <a:pt x="3755" y="1974"/>
                  </a:cubicBezTo>
                  <a:lnTo>
                    <a:pt x="3755" y="2754"/>
                  </a:lnTo>
                  <a:cubicBezTo>
                    <a:pt x="3638" y="2770"/>
                    <a:pt x="3536" y="2831"/>
                    <a:pt x="3466" y="2918"/>
                  </a:cubicBezTo>
                  <a:close/>
                  <a:moveTo>
                    <a:pt x="4457" y="1337"/>
                  </a:moveTo>
                  <a:lnTo>
                    <a:pt x="4457" y="1337"/>
                  </a:lnTo>
                  <a:cubicBezTo>
                    <a:pt x="4457" y="984"/>
                    <a:pt x="4170" y="697"/>
                    <a:pt x="3817" y="697"/>
                  </a:cubicBezTo>
                  <a:cubicBezTo>
                    <a:pt x="3599" y="697"/>
                    <a:pt x="3407" y="806"/>
                    <a:pt x="3291" y="972"/>
                  </a:cubicBezTo>
                  <a:lnTo>
                    <a:pt x="2645" y="610"/>
                  </a:lnTo>
                  <a:cubicBezTo>
                    <a:pt x="2665" y="559"/>
                    <a:pt x="2676" y="504"/>
                    <a:pt x="2676" y="447"/>
                  </a:cubicBezTo>
                  <a:cubicBezTo>
                    <a:pt x="2676" y="200"/>
                    <a:pt x="2475" y="0"/>
                    <a:pt x="2228" y="0"/>
                  </a:cubicBezTo>
                  <a:cubicBezTo>
                    <a:pt x="1981" y="0"/>
                    <a:pt x="1780" y="200"/>
                    <a:pt x="1780" y="447"/>
                  </a:cubicBezTo>
                  <a:cubicBezTo>
                    <a:pt x="1780" y="504"/>
                    <a:pt x="1791" y="559"/>
                    <a:pt x="1811" y="610"/>
                  </a:cubicBezTo>
                  <a:lnTo>
                    <a:pt x="1165" y="972"/>
                  </a:lnTo>
                  <a:cubicBezTo>
                    <a:pt x="1049" y="805"/>
                    <a:pt x="857" y="696"/>
                    <a:pt x="640" y="696"/>
                  </a:cubicBezTo>
                  <a:cubicBezTo>
                    <a:pt x="287" y="696"/>
                    <a:pt x="0" y="984"/>
                    <a:pt x="0" y="1336"/>
                  </a:cubicBezTo>
                  <a:cubicBezTo>
                    <a:pt x="0" y="1669"/>
                    <a:pt x="254" y="1942"/>
                    <a:pt x="578" y="1974"/>
                  </a:cubicBezTo>
                  <a:lnTo>
                    <a:pt x="578" y="2755"/>
                  </a:lnTo>
                  <a:cubicBezTo>
                    <a:pt x="360" y="2785"/>
                    <a:pt x="192" y="2972"/>
                    <a:pt x="192" y="3198"/>
                  </a:cubicBezTo>
                  <a:cubicBezTo>
                    <a:pt x="192" y="3445"/>
                    <a:pt x="393" y="3646"/>
                    <a:pt x="639" y="3646"/>
                  </a:cubicBezTo>
                  <a:cubicBezTo>
                    <a:pt x="783" y="3646"/>
                    <a:pt x="910" y="3578"/>
                    <a:pt x="992" y="3473"/>
                  </a:cubicBezTo>
                  <a:lnTo>
                    <a:pt x="1646" y="3850"/>
                  </a:lnTo>
                  <a:cubicBezTo>
                    <a:pt x="1609" y="3931"/>
                    <a:pt x="1588" y="4021"/>
                    <a:pt x="1588" y="4115"/>
                  </a:cubicBezTo>
                  <a:cubicBezTo>
                    <a:pt x="1588" y="4468"/>
                    <a:pt x="1875" y="4755"/>
                    <a:pt x="2228" y="4755"/>
                  </a:cubicBezTo>
                  <a:cubicBezTo>
                    <a:pt x="2581" y="4755"/>
                    <a:pt x="2868" y="4468"/>
                    <a:pt x="2868" y="4115"/>
                  </a:cubicBezTo>
                  <a:cubicBezTo>
                    <a:pt x="2868" y="4021"/>
                    <a:pt x="2848" y="3931"/>
                    <a:pt x="2811" y="3850"/>
                  </a:cubicBezTo>
                  <a:lnTo>
                    <a:pt x="3464" y="3473"/>
                  </a:lnTo>
                  <a:cubicBezTo>
                    <a:pt x="3546" y="3578"/>
                    <a:pt x="3673" y="3645"/>
                    <a:pt x="3816" y="3645"/>
                  </a:cubicBezTo>
                  <a:cubicBezTo>
                    <a:pt x="4063" y="3645"/>
                    <a:pt x="4264" y="3444"/>
                    <a:pt x="4264" y="3197"/>
                  </a:cubicBezTo>
                  <a:cubicBezTo>
                    <a:pt x="4264" y="2972"/>
                    <a:pt x="4096" y="2784"/>
                    <a:pt x="3878" y="2754"/>
                  </a:cubicBezTo>
                  <a:lnTo>
                    <a:pt x="3878" y="1974"/>
                  </a:lnTo>
                  <a:cubicBezTo>
                    <a:pt x="4202" y="1943"/>
                    <a:pt x="4457" y="1669"/>
                    <a:pt x="4457" y="13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6F3B9F35-F473-F547-893F-2DC56BDCF2F1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 flipH="1">
            <a:off x="4190564" y="4002034"/>
            <a:ext cx="107752" cy="474401"/>
          </a:xfrm>
          <a:prstGeom prst="bentConnector4">
            <a:avLst>
              <a:gd name="adj1" fmla="val 101834"/>
              <a:gd name="adj2" fmla="val 99508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14">
            <a:extLst>
              <a:ext uri="{FF2B5EF4-FFF2-40B4-BE49-F238E27FC236}">
                <a16:creationId xmlns:a16="http://schemas.microsoft.com/office/drawing/2014/main" id="{4CD67DF7-FCEC-3342-A62D-C1B00326459A}"/>
              </a:ext>
            </a:extLst>
          </p:cNvPr>
          <p:cNvCxnSpPr>
            <a:cxnSpLocks/>
            <a:endCxn id="214" idx="3"/>
          </p:cNvCxnSpPr>
          <p:nvPr/>
        </p:nvCxnSpPr>
        <p:spPr>
          <a:xfrm rot="16200000" flipH="1">
            <a:off x="5117754" y="4145164"/>
            <a:ext cx="472070" cy="190470"/>
          </a:xfrm>
          <a:prstGeom prst="bentConnector4">
            <a:avLst>
              <a:gd name="adj1" fmla="val 247"/>
              <a:gd name="adj2" fmla="val -5617"/>
            </a:avLst>
          </a:prstGeom>
          <a:ln w="1905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3AB320CD-55B5-DB4A-9585-DC71C36FBD48}"/>
              </a:ext>
            </a:extLst>
          </p:cNvPr>
          <p:cNvCxnSpPr>
            <a:cxnSpLocks/>
            <a:stCxn id="319" idx="3"/>
          </p:cNvCxnSpPr>
          <p:nvPr/>
        </p:nvCxnSpPr>
        <p:spPr>
          <a:xfrm>
            <a:off x="5108045" y="3232858"/>
            <a:ext cx="140086" cy="727484"/>
          </a:xfrm>
          <a:prstGeom prst="bentConnector2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85067B7-0DF4-B842-919A-097134AAE415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145" name="Rectangle: Rounded Corners 18">
            <a:extLst>
              <a:ext uri="{FF2B5EF4-FFF2-40B4-BE49-F238E27FC236}">
                <a16:creationId xmlns:a16="http://schemas.microsoft.com/office/drawing/2014/main" id="{21E7D67B-4E74-5444-9795-7DE2A31419E7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46" name="Rectangle: Rounded Corners 18">
            <a:extLst>
              <a:ext uri="{FF2B5EF4-FFF2-40B4-BE49-F238E27FC236}">
                <a16:creationId xmlns:a16="http://schemas.microsoft.com/office/drawing/2014/main" id="{5224D730-4150-F844-B118-001F4DD319E2}"/>
              </a:ext>
            </a:extLst>
          </p:cNvPr>
          <p:cNvSpPr/>
          <p:nvPr/>
        </p:nvSpPr>
        <p:spPr>
          <a:xfrm>
            <a:off x="10141596" y="333237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7FFD7E1-102B-244C-AFDA-1412E008EA3B}"/>
              </a:ext>
            </a:extLst>
          </p:cNvPr>
          <p:cNvSpPr txBox="1"/>
          <p:nvPr/>
        </p:nvSpPr>
        <p:spPr>
          <a:xfrm>
            <a:off x="9776478" y="1183219"/>
            <a:ext cx="22554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K8s cluster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Similar to legacy ESP  architecture (ESP 3.1– 6.2)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ESP model modularity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Can do conditional routing of events across projects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Low network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82923F-1B30-8C45-B778-76E06BA14A33}"/>
              </a:ext>
            </a:extLst>
          </p:cNvPr>
          <p:cNvSpPr txBox="1"/>
          <p:nvPr/>
        </p:nvSpPr>
        <p:spPr>
          <a:xfrm>
            <a:off x="9782006" y="3602347"/>
            <a:ext cx="2249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Projects share a single ESP server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Vertical scaling only </a:t>
            </a:r>
            <a:endParaRPr lang="en-FR" sz="110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elasticity and resiliency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multitenancy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UI to design the router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If the router stops, then the whole project chain stops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Sub-project failure might lead to data loss</a:t>
            </a:r>
            <a:endParaRPr lang="en-FR" sz="110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546AB-98D1-4112-B572-7448C1166EE7}"/>
              </a:ext>
            </a:extLst>
          </p:cNvPr>
          <p:cNvSpPr txBox="1"/>
          <p:nvPr/>
        </p:nvSpPr>
        <p:spPr>
          <a:xfrm>
            <a:off x="320682" y="5982662"/>
            <a:ext cx="806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400" dirty="0">
                <a:solidFill>
                  <a:schemeClr val="bg1"/>
                </a:solidFill>
                <a:latin typeface="+mj-lt"/>
              </a:rPr>
              <a:t>ESP Router </a:t>
            </a:r>
            <a:r>
              <a:rPr lang="de-CH" sz="1400" dirty="0">
                <a:solidFill>
                  <a:schemeClr val="bg1"/>
                </a:solidFill>
                <a:latin typeface="+mj-lt"/>
                <a:hlinkClick r:id="rId21"/>
              </a:rPr>
              <a:t>https://go.documentation.sas.com/doc/en/espcdc/v_029/espxmllayer/n0hygnviv2kt6mn1vhnkgtsolxt7.htm</a:t>
            </a:r>
            <a:endParaRPr lang="de-CH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88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162564" y="1348855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394350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236" idx="0"/>
          </p:cNvCxnSpPr>
          <p:nvPr/>
        </p:nvCxnSpPr>
        <p:spPr>
          <a:xfrm rot="10800000" flipH="1" flipV="1">
            <a:off x="4162563" y="1785187"/>
            <a:ext cx="647309" cy="851542"/>
          </a:xfrm>
          <a:prstGeom prst="bentConnector4">
            <a:avLst>
              <a:gd name="adj1" fmla="val -35315"/>
              <a:gd name="adj2" fmla="val 7562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3908734" y="2215506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6870021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Ref. Architecture – ESP Edge Server - Cascading Projects Using Project Connectors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A8C3F03-9047-FA4A-A799-DAD7A90BF233}"/>
              </a:ext>
            </a:extLst>
          </p:cNvPr>
          <p:cNvGrpSpPr/>
          <p:nvPr/>
        </p:nvGrpSpPr>
        <p:grpSpPr>
          <a:xfrm>
            <a:off x="378610" y="1158232"/>
            <a:ext cx="1021012" cy="3433236"/>
            <a:chOff x="830090" y="1148764"/>
            <a:chExt cx="1021012" cy="34332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D82551-205E-3E49-BC45-A94A62AA50B2}"/>
                </a:ext>
              </a:extLst>
            </p:cNvPr>
            <p:cNvGrpSpPr/>
            <p:nvPr/>
          </p:nvGrpSpPr>
          <p:grpSpPr>
            <a:xfrm>
              <a:off x="892747" y="1380630"/>
              <a:ext cx="922664" cy="1558025"/>
              <a:chOff x="923963" y="1160002"/>
              <a:chExt cx="691997" cy="116851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25FBD29-E700-0142-BC23-0283AA192482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68" name="Picture 4">
                  <a:extLst>
                    <a:ext uri="{FF2B5EF4-FFF2-40B4-BE49-F238E27FC236}">
                      <a16:creationId xmlns:a16="http://schemas.microsoft.com/office/drawing/2014/main" id="{4633ABE5-5945-F64A-90B2-E376073D0E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9" name="Rectangle: Rounded Corners 50">
                  <a:extLst>
                    <a:ext uri="{FF2B5EF4-FFF2-40B4-BE49-F238E27FC236}">
                      <a16:creationId xmlns:a16="http://schemas.microsoft.com/office/drawing/2014/main" id="{4F25C263-170C-EC46-A185-A95D248B3327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878E7F-0AF8-3F43-8FD1-CEFCF9001B5B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71" name="Graphic 24">
                  <a:extLst>
                    <a:ext uri="{FF2B5EF4-FFF2-40B4-BE49-F238E27FC236}">
                      <a16:creationId xmlns:a16="http://schemas.microsoft.com/office/drawing/2014/main" id="{9A51A364-DAFF-1E4B-894A-B48E54F93D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4" descr="Jepsen: RabbitMQ">
                  <a:extLst>
                    <a:ext uri="{FF2B5EF4-FFF2-40B4-BE49-F238E27FC236}">
                      <a16:creationId xmlns:a16="http://schemas.microsoft.com/office/drawing/2014/main" id="{9D1F4683-2359-5C42-9AE2-759802BF32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908ACD52-FD34-124E-B615-AEC363EF4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74" name="Picture 8" descr="MQTT Specification">
                  <a:extLst>
                    <a:ext uri="{FF2B5EF4-FFF2-40B4-BE49-F238E27FC236}">
                      <a16:creationId xmlns:a16="http://schemas.microsoft.com/office/drawing/2014/main" id="{5F857D7B-CDE6-EE44-9298-57DE2846F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6EEFFFE-3EC4-1342-8372-91CD1E8D1990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386E054-810F-6743-A9D3-ADB752396BB9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159" name="Rectangle: Rounded Corners 50">
                <a:extLst>
                  <a:ext uri="{FF2B5EF4-FFF2-40B4-BE49-F238E27FC236}">
                    <a16:creationId xmlns:a16="http://schemas.microsoft.com/office/drawing/2014/main" id="{E6F31115-5364-A04A-8FB9-32C4CC2F0DFD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30D1DF-48EA-2C40-94EE-9DB4B06FB423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161" name="Picture 160" descr="Logo, icon&#10;&#10;Description automatically generated">
                <a:extLst>
                  <a:ext uri="{FF2B5EF4-FFF2-40B4-BE49-F238E27FC236}">
                    <a16:creationId xmlns:a16="http://schemas.microsoft.com/office/drawing/2014/main" id="{A132368B-E556-614A-93EB-E109196A7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21A7CC60-510A-3847-800A-1ABD4082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FA8B3A7-3226-E84A-9387-881FE5764850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09F6BC18-7960-4748-A810-771F1AC9E3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94F9CBD8-7832-4B4E-9FD6-CF286784F1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D817246-4C4C-6D44-A27E-EC79CDFC01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A25DE1B-73B2-1541-AFE6-5F4C02E3C16B}"/>
              </a:ext>
            </a:extLst>
          </p:cNvPr>
          <p:cNvGrpSpPr/>
          <p:nvPr/>
        </p:nvGrpSpPr>
        <p:grpSpPr>
          <a:xfrm>
            <a:off x="8379049" y="1148764"/>
            <a:ext cx="1027845" cy="3433236"/>
            <a:chOff x="9931733" y="1029097"/>
            <a:chExt cx="1027845" cy="343323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3223DC-1287-3341-8A2F-103738E6735F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907646-18B5-114F-8941-964E4B39ED3D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0978E0D-FC6B-8040-9554-463A460A66B8}"/>
                </a:ext>
              </a:extLst>
            </p:cNvPr>
            <p:cNvGrpSpPr/>
            <p:nvPr/>
          </p:nvGrpSpPr>
          <p:grpSpPr>
            <a:xfrm>
              <a:off x="9997601" y="1260963"/>
              <a:ext cx="922664" cy="1558025"/>
              <a:chOff x="923963" y="1160002"/>
              <a:chExt cx="691997" cy="116851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D1DB3F-9B76-9249-9F2E-B6F7DA21F025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85" name="Picture 4">
                  <a:extLst>
                    <a:ext uri="{FF2B5EF4-FFF2-40B4-BE49-F238E27FC236}">
                      <a16:creationId xmlns:a16="http://schemas.microsoft.com/office/drawing/2014/main" id="{65D72DFF-03D8-E342-9CFF-950DA348D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6" name="Rectangle: Rounded Corners 50">
                  <a:extLst>
                    <a:ext uri="{FF2B5EF4-FFF2-40B4-BE49-F238E27FC236}">
                      <a16:creationId xmlns:a16="http://schemas.microsoft.com/office/drawing/2014/main" id="{762F9BB1-5386-6B4F-AD21-1B54E80F69CF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D201FF4-B4AC-E64E-8C35-32EAE4B8DC06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88" name="Graphic 24">
                  <a:extLst>
                    <a:ext uri="{FF2B5EF4-FFF2-40B4-BE49-F238E27FC236}">
                      <a16:creationId xmlns:a16="http://schemas.microsoft.com/office/drawing/2014/main" id="{BFF0585B-E627-A148-8BC9-34F2CC3A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Picture 4" descr="Jepsen: RabbitMQ">
                  <a:extLst>
                    <a:ext uri="{FF2B5EF4-FFF2-40B4-BE49-F238E27FC236}">
                      <a16:creationId xmlns:a16="http://schemas.microsoft.com/office/drawing/2014/main" id="{CFCE6D03-A514-6740-9D1D-DADDCE666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Graphic 189">
                  <a:extLst>
                    <a:ext uri="{FF2B5EF4-FFF2-40B4-BE49-F238E27FC236}">
                      <a16:creationId xmlns:a16="http://schemas.microsoft.com/office/drawing/2014/main" id="{22BD12A1-D007-054E-9C86-FE8C85F01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91" name="Picture 8" descr="MQTT Specification">
                  <a:extLst>
                    <a:ext uri="{FF2B5EF4-FFF2-40B4-BE49-F238E27FC236}">
                      <a16:creationId xmlns:a16="http://schemas.microsoft.com/office/drawing/2014/main" id="{1F34D5AA-5A4A-C846-81DB-9FD8A73194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E13DC89-5CE2-A740-A7F2-23034549278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97DBBA4-7697-524C-A907-C946684A0D03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193" name="Rectangle: Rounded Corners 50">
                <a:extLst>
                  <a:ext uri="{FF2B5EF4-FFF2-40B4-BE49-F238E27FC236}">
                    <a16:creationId xmlns:a16="http://schemas.microsoft.com/office/drawing/2014/main" id="{DE65F580-19A5-7648-8019-1C945A6B2786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2A3BC65-DBC8-C94F-8A26-DEBA808F3079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53EDD3-7923-A144-BA60-E1250297C979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6FB018BC-6D5E-9A45-8897-68FAD842C8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BEDB2E76-472E-094D-9D8A-E1C2D8C4B4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D160FB-EE22-FC44-8320-F57313E93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AD001B1-E225-1844-8DB3-56DCEE3CC283}"/>
              </a:ext>
            </a:extLst>
          </p:cNvPr>
          <p:cNvSpPr/>
          <p:nvPr/>
        </p:nvSpPr>
        <p:spPr>
          <a:xfrm>
            <a:off x="3032881" y="2636729"/>
            <a:ext cx="3553983" cy="136049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237" name="Graphic 236">
            <a:extLst>
              <a:ext uri="{FF2B5EF4-FFF2-40B4-BE49-F238E27FC236}">
                <a16:creationId xmlns:a16="http://schemas.microsoft.com/office/drawing/2014/main" id="{1060E5AD-7FB7-3248-B51D-788133ABE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121" y="2538557"/>
            <a:ext cx="211349" cy="225703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0051B6EF-668F-094D-87C1-99A10ABF0CF9}"/>
              </a:ext>
            </a:extLst>
          </p:cNvPr>
          <p:cNvSpPr txBox="1"/>
          <p:nvPr/>
        </p:nvSpPr>
        <p:spPr>
          <a:xfrm>
            <a:off x="3244089" y="2428466"/>
            <a:ext cx="1192955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933" i="1">
                <a:solidFill>
                  <a:schemeClr val="bg1"/>
                </a:solidFill>
              </a:rPr>
              <a:t>ESP Server Container</a:t>
            </a:r>
          </a:p>
        </p:txBody>
      </p:sp>
      <p:pic>
        <p:nvPicPr>
          <p:cNvPr id="239" name="Picture 9">
            <a:extLst>
              <a:ext uri="{FF2B5EF4-FFF2-40B4-BE49-F238E27FC236}">
                <a16:creationId xmlns:a16="http://schemas.microsoft.com/office/drawing/2014/main" id="{DE73F1F0-202A-804F-B943-14DFCEC7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64" y="2671334"/>
            <a:ext cx="280656" cy="20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11" idx="3"/>
            <a:endCxn id="253" idx="1"/>
          </p:cNvCxnSpPr>
          <p:nvPr/>
        </p:nvCxnSpPr>
        <p:spPr>
          <a:xfrm>
            <a:off x="1399622" y="2875451"/>
            <a:ext cx="2005637" cy="357407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ABDB43B4-22CA-8744-81F3-31B75F7DC318}"/>
              </a:ext>
            </a:extLst>
          </p:cNvPr>
          <p:cNvCxnSpPr>
            <a:cxnSpLocks/>
            <a:stCxn id="253" idx="3"/>
            <a:endCxn id="177" idx="3"/>
          </p:cNvCxnSpPr>
          <p:nvPr/>
        </p:nvCxnSpPr>
        <p:spPr>
          <a:xfrm flipV="1">
            <a:off x="3990927" y="3231736"/>
            <a:ext cx="394430" cy="112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2416368" y="3043968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Pub connectors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FF5CA7-8C5F-3E41-9C55-3FFEE849C8D4}"/>
              </a:ext>
            </a:extLst>
          </p:cNvPr>
          <p:cNvSpPr txBox="1"/>
          <p:nvPr/>
        </p:nvSpPr>
        <p:spPr>
          <a:xfrm>
            <a:off x="7018072" y="2651408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6893081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ED0DF5-CBA3-624B-8B64-5BCC5EBA723C}"/>
              </a:ext>
            </a:extLst>
          </p:cNvPr>
          <p:cNvGrpSpPr/>
          <p:nvPr/>
        </p:nvGrpSpPr>
        <p:grpSpPr>
          <a:xfrm>
            <a:off x="3366840" y="2859701"/>
            <a:ext cx="665651" cy="716467"/>
            <a:chOff x="4137324" y="3801546"/>
            <a:chExt cx="665651" cy="716467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DDDBE03-21A9-3C47-8647-DC8AC8610191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253" name="Rectangle: Folded Corner 80">
                <a:extLst>
                  <a:ext uri="{FF2B5EF4-FFF2-40B4-BE49-F238E27FC236}">
                    <a16:creationId xmlns:a16="http://schemas.microsoft.com/office/drawing/2014/main" id="{4AE91401-FB1B-E14E-ACDE-D9B15E742CCA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F5BB31F4-007D-AB45-8142-9F876C13409A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0167CD6-E052-1A41-8790-9BB2276CC692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F17CFBC8-EEED-7941-BFA5-9A965E40C277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5D46B3C3-D754-394E-ADEC-2E8D91321B5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5188258-AA44-4148-93D0-B07B62ADB4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4581AAB0-5DB5-0148-B942-84B63E4E9F05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D467AAE7-467F-0F44-BD62-DBBAC9521937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C87DF2E-E26C-7249-8270-D85C93B97BA6}"/>
                  </a:ext>
                </a:extLst>
              </p:cNvPr>
              <p:cNvCxnSpPr>
                <a:stCxn id="241" idx="3"/>
                <a:endCxn id="24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A6B5108-2BF0-D24E-961C-E7F26CBEBF54}"/>
                  </a:ext>
                </a:extLst>
              </p:cNvPr>
              <p:cNvCxnSpPr>
                <a:stCxn id="242" idx="3"/>
                <a:endCxn id="24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646A406-65DF-364C-AD6A-E9ECCEFED173}"/>
                  </a:ext>
                </a:extLst>
              </p:cNvPr>
              <p:cNvCxnSpPr>
                <a:stCxn id="243" idx="3"/>
                <a:endCxn id="24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2157269-FC5C-2143-AC87-133523595B28}"/>
                  </a:ext>
                </a:extLst>
              </p:cNvPr>
              <p:cNvCxnSpPr>
                <a:stCxn id="241" idx="3"/>
                <a:endCxn id="24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7963408-5B1A-E644-9553-C2D4D5346079}"/>
              </a:ext>
            </a:extLst>
          </p:cNvPr>
          <p:cNvGrpSpPr/>
          <p:nvPr/>
        </p:nvGrpSpPr>
        <p:grpSpPr>
          <a:xfrm>
            <a:off x="5601077" y="2859701"/>
            <a:ext cx="665651" cy="716467"/>
            <a:chOff x="4137324" y="3801546"/>
            <a:chExt cx="665651" cy="716467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3CC2575C-A4ED-9F42-B989-0668C0F1037F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291" name="Rectangle: Folded Corner 80">
                <a:extLst>
                  <a:ext uri="{FF2B5EF4-FFF2-40B4-BE49-F238E27FC236}">
                    <a16:creationId xmlns:a16="http://schemas.microsoft.com/office/drawing/2014/main" id="{24ECF24E-817A-394A-864E-E181D2C846A1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7A20B500-9535-404E-8E84-FED00620391D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0F0F70E-11C3-534D-962B-674344AF331F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403D1752-9753-AC42-9B7A-78FBA2E855C9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CD324E-6E67-9848-B27B-8B4577B2D793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6" name="Rounded Rectangle 265">
                <a:extLst>
                  <a:ext uri="{FF2B5EF4-FFF2-40B4-BE49-F238E27FC236}">
                    <a16:creationId xmlns:a16="http://schemas.microsoft.com/office/drawing/2014/main" id="{6B51F79A-5A67-AE4F-AD6A-2093250350C0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7" name="Rounded Rectangle 266">
                <a:extLst>
                  <a:ext uri="{FF2B5EF4-FFF2-40B4-BE49-F238E27FC236}">
                    <a16:creationId xmlns:a16="http://schemas.microsoft.com/office/drawing/2014/main" id="{03D6688A-3CEC-554F-A64D-F16CD2E29E77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1CA8379F-0385-314A-9E9C-BFC2802B2D2C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D8A7F1A-2AAA-4943-8849-B66ED7C402BB}"/>
                  </a:ext>
                </a:extLst>
              </p:cNvPr>
              <p:cNvCxnSpPr>
                <a:stCxn id="262" idx="3"/>
                <a:endCxn id="264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9FEA83A-51C8-F84B-880D-08853CBB9068}"/>
                  </a:ext>
                </a:extLst>
              </p:cNvPr>
              <p:cNvCxnSpPr>
                <a:stCxn id="264" idx="3"/>
                <a:endCxn id="267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33EEDDFB-94CE-BD4E-9E8A-8C4BAE7F1357}"/>
                  </a:ext>
                </a:extLst>
              </p:cNvPr>
              <p:cNvCxnSpPr>
                <a:stCxn id="266" idx="3"/>
                <a:endCxn id="269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3B7CC0A-8A28-1948-B867-BCD0BA8EC331}"/>
                  </a:ext>
                </a:extLst>
              </p:cNvPr>
              <p:cNvCxnSpPr>
                <a:stCxn id="262" idx="3"/>
                <a:endCxn id="266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84D0B88-8E1E-EB40-891D-189F1C5652B3}"/>
              </a:ext>
            </a:extLst>
          </p:cNvPr>
          <p:cNvGrpSpPr/>
          <p:nvPr/>
        </p:nvGrpSpPr>
        <p:grpSpPr>
          <a:xfrm>
            <a:off x="4483958" y="2859701"/>
            <a:ext cx="665651" cy="716467"/>
            <a:chOff x="4137324" y="3801546"/>
            <a:chExt cx="665651" cy="716467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5EE8A2FB-70EE-044B-AA1A-65A1D53C9D48}"/>
                </a:ext>
              </a:extLst>
            </p:cNvPr>
            <p:cNvGrpSpPr/>
            <p:nvPr/>
          </p:nvGrpSpPr>
          <p:grpSpPr>
            <a:xfrm>
              <a:off x="4137324" y="3801546"/>
              <a:ext cx="665651" cy="716467"/>
              <a:chOff x="5787650" y="3393492"/>
              <a:chExt cx="608193" cy="513268"/>
            </a:xfrm>
          </p:grpSpPr>
          <p:sp>
            <p:nvSpPr>
              <p:cNvPr id="319" name="Rectangle: Folded Corner 80">
                <a:extLst>
                  <a:ext uri="{FF2B5EF4-FFF2-40B4-BE49-F238E27FC236}">
                    <a16:creationId xmlns:a16="http://schemas.microsoft.com/office/drawing/2014/main" id="{4E40794D-754D-0D4B-B862-861304130369}"/>
                  </a:ext>
                </a:extLst>
              </p:cNvPr>
              <p:cNvSpPr/>
              <p:nvPr/>
            </p:nvSpPr>
            <p:spPr>
              <a:xfrm>
                <a:off x="5822753" y="3414874"/>
                <a:ext cx="535114" cy="491886"/>
              </a:xfrm>
              <a:prstGeom prst="foldedCorner">
                <a:avLst>
                  <a:gd name="adj" fmla="val 4443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BC6CEEE8-8E30-4C4B-99A2-B2432A888898}"/>
                  </a:ext>
                </a:extLst>
              </p:cNvPr>
              <p:cNvSpPr txBox="1"/>
              <p:nvPr/>
            </p:nvSpPr>
            <p:spPr>
              <a:xfrm>
                <a:off x="5787650" y="3393492"/>
                <a:ext cx="608193" cy="15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>
                    <a:solidFill>
                      <a:schemeClr val="bg1"/>
                    </a:solidFill>
                    <a:latin typeface="+mj-lt"/>
                  </a:rPr>
                  <a:t>ESP Project</a:t>
                </a:r>
                <a:endParaRPr lang="en-US" sz="8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33592868-9BFE-744A-A0AB-DF6B1CDEDF09}"/>
                </a:ext>
              </a:extLst>
            </p:cNvPr>
            <p:cNvGrpSpPr/>
            <p:nvPr/>
          </p:nvGrpSpPr>
          <p:grpSpPr>
            <a:xfrm>
              <a:off x="4236901" y="4030647"/>
              <a:ext cx="441121" cy="175663"/>
              <a:chOff x="7224583" y="2957384"/>
              <a:chExt cx="528586" cy="214184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F154C425-7316-DE45-A18A-17BF73B19998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E53FCF32-5830-D242-845F-ADF9AFA0E4F6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D87DC30E-CEE9-8E46-90E3-56642C9262E9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F6B5FFC0-141F-AD4E-B146-0DA5572D0AFC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BD3693AD-25B5-3640-BCD0-B7149C4167C3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DDA02B9-5E36-FF4E-AF97-6B8CA3E60197}"/>
                  </a:ext>
                </a:extLst>
              </p:cNvPr>
              <p:cNvCxnSpPr>
                <a:stCxn id="310" idx="3"/>
                <a:endCxn id="311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973476B-0640-4047-BE7D-8137487033C4}"/>
                  </a:ext>
                </a:extLst>
              </p:cNvPr>
              <p:cNvCxnSpPr>
                <a:stCxn id="311" idx="3"/>
                <a:endCxn id="313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C6E33B53-BFAF-5F46-96D1-DCB96AC15B2E}"/>
                  </a:ext>
                </a:extLst>
              </p:cNvPr>
              <p:cNvCxnSpPr>
                <a:stCxn id="312" idx="3"/>
                <a:endCxn id="314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C825DB7-3ACA-9E49-8031-CC4AD59B93F4}"/>
                  </a:ext>
                </a:extLst>
              </p:cNvPr>
              <p:cNvCxnSpPr>
                <a:stCxn id="310" idx="3"/>
                <a:endCxn id="312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3AB320CD-55B5-DB4A-9585-DC71C36FBD48}"/>
              </a:ext>
            </a:extLst>
          </p:cNvPr>
          <p:cNvCxnSpPr>
            <a:cxnSpLocks/>
            <a:stCxn id="319" idx="3"/>
            <a:endCxn id="200" idx="3"/>
          </p:cNvCxnSpPr>
          <p:nvPr/>
        </p:nvCxnSpPr>
        <p:spPr>
          <a:xfrm flipV="1">
            <a:off x="5108045" y="3229997"/>
            <a:ext cx="391281" cy="286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066BD87-D899-4D48-BB55-0C448E22E098}"/>
              </a:ext>
            </a:extLst>
          </p:cNvPr>
          <p:cNvCxnSpPr>
            <a:cxnSpLocks/>
            <a:stCxn id="291" idx="3"/>
            <a:endCxn id="180" idx="1"/>
          </p:cNvCxnSpPr>
          <p:nvPr/>
        </p:nvCxnSpPr>
        <p:spPr>
          <a:xfrm flipV="1">
            <a:off x="6225164" y="2865983"/>
            <a:ext cx="2157096" cy="366875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 Same-side Corner of Rectangle 176">
            <a:extLst>
              <a:ext uri="{FF2B5EF4-FFF2-40B4-BE49-F238E27FC236}">
                <a16:creationId xmlns:a16="http://schemas.microsoft.com/office/drawing/2014/main" id="{747170B2-1B62-FE4E-87C7-34F2C9413365}"/>
              </a:ext>
            </a:extLst>
          </p:cNvPr>
          <p:cNvSpPr/>
          <p:nvPr/>
        </p:nvSpPr>
        <p:spPr>
          <a:xfrm rot="16200000">
            <a:off x="4276622" y="3163879"/>
            <a:ext cx="353185" cy="135715"/>
          </a:xfrm>
          <a:prstGeom prst="round2Same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3200"/>
          </a:p>
        </p:txBody>
      </p:sp>
      <p:sp>
        <p:nvSpPr>
          <p:cNvPr id="200" name="Round Same-side Corner of Rectangle 199">
            <a:extLst>
              <a:ext uri="{FF2B5EF4-FFF2-40B4-BE49-F238E27FC236}">
                <a16:creationId xmlns:a16="http://schemas.microsoft.com/office/drawing/2014/main" id="{4DF10E1B-C750-1142-9082-CFBD34F16F77}"/>
              </a:ext>
            </a:extLst>
          </p:cNvPr>
          <p:cNvSpPr/>
          <p:nvPr/>
        </p:nvSpPr>
        <p:spPr>
          <a:xfrm rot="16200000">
            <a:off x="5390591" y="3162140"/>
            <a:ext cx="353185" cy="135715"/>
          </a:xfrm>
          <a:prstGeom prst="round2Same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32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BE8E5D-EDE2-5345-AE91-69418FDB5407}"/>
              </a:ext>
            </a:extLst>
          </p:cNvPr>
          <p:cNvSpPr txBox="1"/>
          <p:nvPr/>
        </p:nvSpPr>
        <p:spPr>
          <a:xfrm>
            <a:off x="3774413" y="3321078"/>
            <a:ext cx="83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Project connector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4532B38-7850-E242-B955-31200B8A4957}"/>
              </a:ext>
            </a:extLst>
          </p:cNvPr>
          <p:cNvSpPr txBox="1"/>
          <p:nvPr/>
        </p:nvSpPr>
        <p:spPr>
          <a:xfrm>
            <a:off x="4877197" y="3321617"/>
            <a:ext cx="83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>
                <a:solidFill>
                  <a:srgbClr val="FFC000"/>
                </a:solidFill>
              </a:rPr>
              <a:t>Project connector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B085C02-F33F-B148-9EB4-8AED49E765CB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138" name="Rectangle: Rounded Corners 18">
            <a:extLst>
              <a:ext uri="{FF2B5EF4-FFF2-40B4-BE49-F238E27FC236}">
                <a16:creationId xmlns:a16="http://schemas.microsoft.com/office/drawing/2014/main" id="{A9A0B324-253F-CA4D-AFF9-D0326C0F7F94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39" name="Rectangle: Rounded Corners 18">
            <a:extLst>
              <a:ext uri="{FF2B5EF4-FFF2-40B4-BE49-F238E27FC236}">
                <a16:creationId xmlns:a16="http://schemas.microsoft.com/office/drawing/2014/main" id="{CE23334D-D8D0-B047-8BAA-65A6EFBF4661}"/>
              </a:ext>
            </a:extLst>
          </p:cNvPr>
          <p:cNvSpPr/>
          <p:nvPr/>
        </p:nvSpPr>
        <p:spPr>
          <a:xfrm>
            <a:off x="10141596" y="333237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7C7C3E-930B-9D42-8133-37D81527A092}"/>
              </a:ext>
            </a:extLst>
          </p:cNvPr>
          <p:cNvSpPr txBox="1"/>
          <p:nvPr/>
        </p:nvSpPr>
        <p:spPr>
          <a:xfrm>
            <a:off x="9776478" y="1183219"/>
            <a:ext cx="225547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K8s cluster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Similar to legacy ESP  architecture (ESP 3.1– 6.2)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ESP model modularity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Can be designed using ESP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events duplication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Low network communication</a:t>
            </a: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605B088-6C3F-894C-82B0-3B7D4002307A}"/>
              </a:ext>
            </a:extLst>
          </p:cNvPr>
          <p:cNvSpPr txBox="1"/>
          <p:nvPr/>
        </p:nvSpPr>
        <p:spPr>
          <a:xfrm>
            <a:off x="9782006" y="3602347"/>
            <a:ext cx="224995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Projects share a single ESP server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Vertical scaling only </a:t>
            </a:r>
            <a:endParaRPr lang="en-FR" sz="11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elasticity and resiliency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No multitenancy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Very tight coupling between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Projects need to start in proper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Sub project failure might lead to data loss</a:t>
            </a:r>
            <a:endParaRPr lang="en-FR" sz="110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49EE3BF-F3AD-41AB-A7CD-F1261830642A}"/>
              </a:ext>
            </a:extLst>
          </p:cNvPr>
          <p:cNvSpPr txBox="1"/>
          <p:nvPr/>
        </p:nvSpPr>
        <p:spPr>
          <a:xfrm>
            <a:off x="273442" y="5800194"/>
            <a:ext cx="806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400" dirty="0">
                <a:solidFill>
                  <a:schemeClr val="bg1"/>
                </a:solidFill>
                <a:latin typeface="+mj-lt"/>
              </a:rPr>
              <a:t>ESP Project Publish Connector</a:t>
            </a:r>
          </a:p>
          <a:p>
            <a:pPr algn="l"/>
            <a:r>
              <a:rPr lang="de-CH" sz="1400" dirty="0">
                <a:solidFill>
                  <a:schemeClr val="bg1"/>
                </a:solidFill>
                <a:latin typeface="+mj-lt"/>
                <a:hlinkClick r:id="rId20"/>
              </a:rPr>
              <a:t>https://go.documentation.sas.com/doc/en/espcdc/v_029/espca/p0nd0g1i4np1h1n15zmar9fhln8u.htm</a:t>
            </a:r>
            <a:endParaRPr lang="de-CH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48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B580F388-EB85-0E46-8B2D-F50ADE216160}"/>
              </a:ext>
            </a:extLst>
          </p:cNvPr>
          <p:cNvSpPr/>
          <p:nvPr/>
        </p:nvSpPr>
        <p:spPr>
          <a:xfrm>
            <a:off x="2290716" y="2485715"/>
            <a:ext cx="1760372" cy="152142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E27A14-049B-BB44-98BE-D30CA0F4C987}"/>
              </a:ext>
            </a:extLst>
          </p:cNvPr>
          <p:cNvSpPr/>
          <p:nvPr/>
        </p:nvSpPr>
        <p:spPr>
          <a:xfrm>
            <a:off x="4362596" y="1348855"/>
            <a:ext cx="2718835" cy="872663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600" dirty="0">
              <a:solidFill>
                <a:schemeClr val="accent6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122A66-6595-1145-B4F1-9BBC3DFBF32D}"/>
              </a:ext>
            </a:extLst>
          </p:cNvPr>
          <p:cNvGrpSpPr/>
          <p:nvPr/>
        </p:nvGrpSpPr>
        <p:grpSpPr>
          <a:xfrm>
            <a:off x="2462176" y="2538561"/>
            <a:ext cx="958534" cy="874498"/>
            <a:chOff x="960652" y="3446423"/>
            <a:chExt cx="718900" cy="6558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704E10-9BF6-4246-A59D-3A89239E29DE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C0812E8-BD10-984C-AA2E-1C9EC2172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EB3F6-3B68-B649-A722-84C21188ED18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2" name="Picture 9">
              <a:extLst>
                <a:ext uri="{FF2B5EF4-FFF2-40B4-BE49-F238E27FC236}">
                  <a16:creationId xmlns:a16="http://schemas.microsoft.com/office/drawing/2014/main" id="{0AF227DB-C6DF-2C4A-95B0-DB98E2925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80062D-4394-D94A-ABCA-751111783570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02D0F8C-E58F-654D-86C3-7A1B0A9D3AA1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239D913-C7BC-B446-A79A-E3BA10E86A0B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87C6065-9CC7-604B-97BE-1685B8402D3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E18CB51-4017-A147-8ACE-8304FB408786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214D44F6-EFDE-094F-93BB-97261728812A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F3A793F-46AF-A84C-81B3-F0CB74810EB4}"/>
                  </a:ext>
                </a:extLst>
              </p:cNvPr>
              <p:cNvCxnSpPr>
                <a:stCxn id="24" idx="3"/>
                <a:endCxn id="25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96883AA-08D8-8F4E-81E0-B204B6860D88}"/>
                  </a:ext>
                </a:extLst>
              </p:cNvPr>
              <p:cNvCxnSpPr>
                <a:stCxn id="25" idx="3"/>
                <a:endCxn id="27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51647EA-3697-264B-865C-FC710D62AE6B}"/>
                  </a:ext>
                </a:extLst>
              </p:cNvPr>
              <p:cNvCxnSpPr>
                <a:stCxn id="26" idx="3"/>
                <a:endCxn id="28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131BFFF-5B26-B941-AB39-3E522A7FD464}"/>
                  </a:ext>
                </a:extLst>
              </p:cNvPr>
              <p:cNvCxnSpPr>
                <a:stCxn id="24" idx="3"/>
                <a:endCxn id="26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211FD4-D024-B143-8C11-520B3DA2B928}"/>
              </a:ext>
            </a:extLst>
          </p:cNvPr>
          <p:cNvGrpSpPr/>
          <p:nvPr/>
        </p:nvGrpSpPr>
        <p:grpSpPr>
          <a:xfrm>
            <a:off x="4505836" y="1388285"/>
            <a:ext cx="2449819" cy="746941"/>
            <a:chOff x="4258088" y="1336938"/>
            <a:chExt cx="1837364" cy="56020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538C489-22D6-EE4A-9CAD-F84353433F61}"/>
                </a:ext>
              </a:extLst>
            </p:cNvPr>
            <p:cNvGrpSpPr/>
            <p:nvPr/>
          </p:nvGrpSpPr>
          <p:grpSpPr>
            <a:xfrm>
              <a:off x="4258088" y="1336938"/>
              <a:ext cx="572311" cy="560205"/>
              <a:chOff x="2183917" y="3885649"/>
              <a:chExt cx="572311" cy="56020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1491D8-E271-4241-AE34-BD67A0346FEB}"/>
                  </a:ext>
                </a:extLst>
              </p:cNvPr>
              <p:cNvSpPr/>
              <p:nvPr/>
            </p:nvSpPr>
            <p:spPr>
              <a:xfrm>
                <a:off x="2183917" y="3959279"/>
                <a:ext cx="572311" cy="46694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C0A240ED-D327-5643-AA6E-DEB30E2B1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19347" y="3885649"/>
                <a:ext cx="158512" cy="169277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700983-3036-394A-963C-E8145163334E}"/>
                  </a:ext>
                </a:extLst>
              </p:cNvPr>
              <p:cNvSpPr txBox="1"/>
              <p:nvPr/>
            </p:nvSpPr>
            <p:spPr>
              <a:xfrm>
                <a:off x="2270828" y="4253445"/>
                <a:ext cx="402995" cy="19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1067" i="1" dirty="0">
                    <a:solidFill>
                      <a:schemeClr val="bg1"/>
                    </a:solidFill>
                  </a:rPr>
                  <a:t>Studio</a:t>
                </a:r>
              </a:p>
            </p:txBody>
          </p:sp>
          <p:pic>
            <p:nvPicPr>
              <p:cNvPr id="38" name="Picture 9">
                <a:extLst>
                  <a:ext uri="{FF2B5EF4-FFF2-40B4-BE49-F238E27FC236}">
                    <a16:creationId xmlns:a16="http://schemas.microsoft.com/office/drawing/2014/main" id="{8C155C46-10A9-E641-AA13-E28471161C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959" y="3985232"/>
                <a:ext cx="210492" cy="150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Graphic 49" descr="Pencil">
                <a:extLst>
                  <a:ext uri="{FF2B5EF4-FFF2-40B4-BE49-F238E27FC236}">
                    <a16:creationId xmlns:a16="http://schemas.microsoft.com/office/drawing/2014/main" id="{62225885-C91F-1544-AB3B-7DEAFBFD9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2364557" y="4080513"/>
                <a:ext cx="216790" cy="222374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F960F48-846B-A242-81CD-91B4AE821D96}"/>
                </a:ext>
              </a:extLst>
            </p:cNvPr>
            <p:cNvGrpSpPr/>
            <p:nvPr/>
          </p:nvGrpSpPr>
          <p:grpSpPr>
            <a:xfrm>
              <a:off x="4874704" y="1336938"/>
              <a:ext cx="572311" cy="560205"/>
              <a:chOff x="3271191" y="3957642"/>
              <a:chExt cx="572311" cy="56020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05F5FAD-8C0A-8540-804F-2B289B828BAE}"/>
                  </a:ext>
                </a:extLst>
              </p:cNvPr>
              <p:cNvSpPr/>
              <p:nvPr/>
            </p:nvSpPr>
            <p:spPr>
              <a:xfrm>
                <a:off x="3271191" y="4031272"/>
                <a:ext cx="572311" cy="46694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/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502209D1-1169-374F-87E2-E17DDC625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06621" y="3957642"/>
                <a:ext cx="158512" cy="169277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24AA21-363D-D54B-801C-A2EBD2401D35}"/>
                  </a:ext>
                </a:extLst>
              </p:cNvPr>
              <p:cNvSpPr txBox="1"/>
              <p:nvPr/>
            </p:nvSpPr>
            <p:spPr>
              <a:xfrm>
                <a:off x="3385561" y="4325438"/>
                <a:ext cx="323646" cy="19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1067" i="1" dirty="0">
                    <a:solidFill>
                      <a:schemeClr val="bg1"/>
                    </a:solidFill>
                  </a:rPr>
                  <a:t>ESM</a:t>
                </a:r>
              </a:p>
            </p:txBody>
          </p:sp>
          <p:pic>
            <p:nvPicPr>
              <p:cNvPr id="56" name="Picture 9">
                <a:extLst>
                  <a:ext uri="{FF2B5EF4-FFF2-40B4-BE49-F238E27FC236}">
                    <a16:creationId xmlns:a16="http://schemas.microsoft.com/office/drawing/2014/main" id="{26588DE3-6246-5649-AD67-F7D9D2835A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6233" y="4057225"/>
                <a:ext cx="210492" cy="150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Graphic 57" descr="Gears">
                <a:extLst>
                  <a:ext uri="{FF2B5EF4-FFF2-40B4-BE49-F238E27FC236}">
                    <a16:creationId xmlns:a16="http://schemas.microsoft.com/office/drawing/2014/main" id="{3E7E1B6B-BFBF-2543-898A-E5E6BFA05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615789">
                <a:off x="3396784" y="4119024"/>
                <a:ext cx="274935" cy="267380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5712A30-149C-A944-9E9A-B8FDA5DA9D66}"/>
                </a:ext>
              </a:extLst>
            </p:cNvPr>
            <p:cNvGrpSpPr/>
            <p:nvPr/>
          </p:nvGrpSpPr>
          <p:grpSpPr>
            <a:xfrm>
              <a:off x="5453208" y="1338451"/>
              <a:ext cx="642244" cy="551969"/>
              <a:chOff x="4561082" y="3858059"/>
              <a:chExt cx="642244" cy="55196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22A21E5-F2D2-0343-A825-6F2C4720F51C}"/>
                  </a:ext>
                </a:extLst>
              </p:cNvPr>
              <p:cNvSpPr/>
              <p:nvPr/>
            </p:nvSpPr>
            <p:spPr>
              <a:xfrm>
                <a:off x="4596951" y="3931689"/>
                <a:ext cx="572311" cy="466948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/>
              </a:p>
            </p:txBody>
          </p:sp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EA213525-32B0-684E-A43A-C8C22D548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2381" y="3858059"/>
                <a:ext cx="158512" cy="169277"/>
              </a:xfrm>
              <a:prstGeom prst="rect">
                <a:avLst/>
              </a:prstGeom>
            </p:spPr>
          </p:pic>
          <p:pic>
            <p:nvPicPr>
              <p:cNvPr id="64" name="Picture 9">
                <a:extLst>
                  <a:ext uri="{FF2B5EF4-FFF2-40B4-BE49-F238E27FC236}">
                    <a16:creationId xmlns:a16="http://schemas.microsoft.com/office/drawing/2014/main" id="{35A68F5D-EC20-8949-B4DF-9DCCFE847F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1993" y="3957642"/>
                <a:ext cx="210492" cy="150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Graphic 65" descr="Bar graph with upward trend">
                <a:extLst>
                  <a:ext uri="{FF2B5EF4-FFF2-40B4-BE49-F238E27FC236}">
                    <a16:creationId xmlns:a16="http://schemas.microsoft.com/office/drawing/2014/main" id="{27BB1A10-83A3-5041-8F63-D3B1098E6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66774" y="4094049"/>
                <a:ext cx="210492" cy="206724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D81FA3-B8B2-DA42-AD8F-8C46DDAA0979}"/>
                  </a:ext>
                </a:extLst>
              </p:cNvPr>
              <p:cNvSpPr txBox="1"/>
              <p:nvPr/>
            </p:nvSpPr>
            <p:spPr>
              <a:xfrm>
                <a:off x="4561082" y="4233105"/>
                <a:ext cx="642244" cy="17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1"/>
                    </a:solidFill>
                  </a:rPr>
                  <a:t>Streamviewer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EEB624-8529-9B45-B73D-C1B7E34D074D}"/>
              </a:ext>
            </a:extLst>
          </p:cNvPr>
          <p:cNvGrpSpPr/>
          <p:nvPr/>
        </p:nvGrpSpPr>
        <p:grpSpPr>
          <a:xfrm>
            <a:off x="2018347" y="1372777"/>
            <a:ext cx="829074" cy="726293"/>
            <a:chOff x="2726647" y="3990350"/>
            <a:chExt cx="621805" cy="5447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F0FC31-2CAA-DD4E-ABE1-EC5303573715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A658F9E0-DCCA-364C-91C1-ED0FD5BFA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C58E3A-16A1-0E4D-B8D4-C4B6DEBD6EAE}"/>
                </a:ext>
              </a:extLst>
            </p:cNvPr>
            <p:cNvSpPr txBox="1"/>
            <p:nvPr/>
          </p:nvSpPr>
          <p:spPr>
            <a:xfrm>
              <a:off x="2726647" y="4358146"/>
              <a:ext cx="621805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Operator</a:t>
              </a:r>
            </a:p>
          </p:txBody>
        </p:sp>
        <p:pic>
          <p:nvPicPr>
            <p:cNvPr id="74" name="Picture 9">
              <a:extLst>
                <a:ext uri="{FF2B5EF4-FFF2-40B4-BE49-F238E27FC236}">
                  <a16:creationId xmlns:a16="http://schemas.microsoft.com/office/drawing/2014/main" id="{DB0D27E9-9176-3348-A463-40BF9B6B9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Graphic 76" descr="Lightning bolt">
              <a:extLst>
                <a:ext uri="{FF2B5EF4-FFF2-40B4-BE49-F238E27FC236}">
                  <a16:creationId xmlns:a16="http://schemas.microsoft.com/office/drawing/2014/main" id="{21AE9168-D47A-F349-812A-66DBA6FC0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677857">
              <a:off x="2906694" y="4160956"/>
              <a:ext cx="284307" cy="269371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594382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 dirty="0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71" idx="3"/>
          </p:cNvCxnSpPr>
          <p:nvPr/>
        </p:nvCxnSpPr>
        <p:spPr>
          <a:xfrm rot="10800000">
            <a:off x="2818334" y="1782249"/>
            <a:ext cx="1544262" cy="293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2875124" y="1556724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FDF3342-91B3-724A-A6EA-719B9D7B73DD}"/>
              </a:ext>
            </a:extLst>
          </p:cNvPr>
          <p:cNvCxnSpPr>
            <a:cxnSpLocks/>
            <a:stCxn id="73" idx="2"/>
            <a:endCxn id="261" idx="0"/>
          </p:cNvCxnSpPr>
          <p:nvPr/>
        </p:nvCxnSpPr>
        <p:spPr>
          <a:xfrm rot="16200000" flipH="1">
            <a:off x="2608571" y="1923383"/>
            <a:ext cx="386645" cy="73801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0152CB-0C98-EB4F-8085-83A0D8072368}"/>
              </a:ext>
            </a:extLst>
          </p:cNvPr>
          <p:cNvSpPr txBox="1"/>
          <p:nvPr/>
        </p:nvSpPr>
        <p:spPr>
          <a:xfrm>
            <a:off x="2451795" y="2092876"/>
            <a:ext cx="80663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Orchestrates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7070053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AAFEB2E-1240-9C49-B52D-1311C30A15AB}"/>
              </a:ext>
            </a:extLst>
          </p:cNvPr>
          <p:cNvGrpSpPr/>
          <p:nvPr/>
        </p:nvGrpSpPr>
        <p:grpSpPr>
          <a:xfrm>
            <a:off x="4133245" y="4585899"/>
            <a:ext cx="964367" cy="516713"/>
            <a:chOff x="4703543" y="3493053"/>
            <a:chExt cx="789940" cy="423255"/>
          </a:xfrm>
        </p:grpSpPr>
        <p:sp>
          <p:nvSpPr>
            <p:cNvPr id="119" name="Rectangle: Rounded Corners 50">
              <a:extLst>
                <a:ext uri="{FF2B5EF4-FFF2-40B4-BE49-F238E27FC236}">
                  <a16:creationId xmlns:a16="http://schemas.microsoft.com/office/drawing/2014/main" id="{E62445DD-CF3A-2E49-A2F9-D3DDDF9D36AA}"/>
                </a:ext>
              </a:extLst>
            </p:cNvPr>
            <p:cNvSpPr/>
            <p:nvPr/>
          </p:nvSpPr>
          <p:spPr>
            <a:xfrm>
              <a:off x="4703543" y="3493053"/>
              <a:ext cx="789940" cy="423255"/>
            </a:xfrm>
            <a:prstGeom prst="roundRect">
              <a:avLst>
                <a:gd name="adj" fmla="val 4306"/>
              </a:avLst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7" name="Picture 1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A548A9-9707-E546-BBF0-5004600F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4745580" y="3580100"/>
              <a:ext cx="675771" cy="310190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prstClr val="black"/>
              </a:outerShdw>
            </a:effec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DBE00-0CBB-EE47-A069-6D49C6ECC7E3}"/>
              </a:ext>
            </a:extLst>
          </p:cNvPr>
          <p:cNvGrpSpPr/>
          <p:nvPr/>
        </p:nvGrpSpPr>
        <p:grpSpPr>
          <a:xfrm>
            <a:off x="2963829" y="5158530"/>
            <a:ext cx="1148595" cy="828209"/>
            <a:chOff x="3411687" y="3405645"/>
            <a:chExt cx="861446" cy="621157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D35B0678-0198-124B-B068-B60627F198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79565" y="3405645"/>
              <a:ext cx="312438" cy="311714"/>
            </a:xfrm>
            <a:custGeom>
              <a:avLst/>
              <a:gdLst>
                <a:gd name="T0" fmla="*/ 130 w 3456"/>
                <a:gd name="T1" fmla="*/ 2892 h 3450"/>
                <a:gd name="T2" fmla="*/ 116 w 3456"/>
                <a:gd name="T3" fmla="*/ 3256 h 3450"/>
                <a:gd name="T4" fmla="*/ 250 w 3456"/>
                <a:gd name="T5" fmla="*/ 3345 h 3450"/>
                <a:gd name="T6" fmla="*/ 3326 w 3456"/>
                <a:gd name="T7" fmla="*/ 3280 h 3450"/>
                <a:gd name="T8" fmla="*/ 3340 w 3456"/>
                <a:gd name="T9" fmla="*/ 2917 h 3450"/>
                <a:gd name="T10" fmla="*/ 3206 w 3456"/>
                <a:gd name="T11" fmla="*/ 2828 h 3450"/>
                <a:gd name="T12" fmla="*/ 320 w 3456"/>
                <a:gd name="T13" fmla="*/ 2542 h 3450"/>
                <a:gd name="T14" fmla="*/ 130 w 3456"/>
                <a:gd name="T15" fmla="*/ 1985 h 3450"/>
                <a:gd name="T16" fmla="*/ 116 w 3456"/>
                <a:gd name="T17" fmla="*/ 2348 h 3450"/>
                <a:gd name="T18" fmla="*/ 250 w 3456"/>
                <a:gd name="T19" fmla="*/ 2437 h 3450"/>
                <a:gd name="T20" fmla="*/ 3326 w 3456"/>
                <a:gd name="T21" fmla="*/ 2373 h 3450"/>
                <a:gd name="T22" fmla="*/ 3340 w 3456"/>
                <a:gd name="T23" fmla="*/ 2009 h 3450"/>
                <a:gd name="T24" fmla="*/ 3206 w 3456"/>
                <a:gd name="T25" fmla="*/ 1920 h 3450"/>
                <a:gd name="T26" fmla="*/ 320 w 3456"/>
                <a:gd name="T27" fmla="*/ 1635 h 3450"/>
                <a:gd name="T28" fmla="*/ 130 w 3456"/>
                <a:gd name="T29" fmla="*/ 1077 h 3450"/>
                <a:gd name="T30" fmla="*/ 116 w 3456"/>
                <a:gd name="T31" fmla="*/ 1440 h 3450"/>
                <a:gd name="T32" fmla="*/ 250 w 3456"/>
                <a:gd name="T33" fmla="*/ 1530 h 3450"/>
                <a:gd name="T34" fmla="*/ 3326 w 3456"/>
                <a:gd name="T35" fmla="*/ 1465 h 3450"/>
                <a:gd name="T36" fmla="*/ 3340 w 3456"/>
                <a:gd name="T37" fmla="*/ 1102 h 3450"/>
                <a:gd name="T38" fmla="*/ 3206 w 3456"/>
                <a:gd name="T39" fmla="*/ 1013 h 3450"/>
                <a:gd name="T40" fmla="*/ 320 w 3456"/>
                <a:gd name="T41" fmla="*/ 727 h 3450"/>
                <a:gd name="T42" fmla="*/ 130 w 3456"/>
                <a:gd name="T43" fmla="*/ 169 h 3450"/>
                <a:gd name="T44" fmla="*/ 116 w 3456"/>
                <a:gd name="T45" fmla="*/ 533 h 3450"/>
                <a:gd name="T46" fmla="*/ 250 w 3456"/>
                <a:gd name="T47" fmla="*/ 622 h 3450"/>
                <a:gd name="T48" fmla="*/ 3326 w 3456"/>
                <a:gd name="T49" fmla="*/ 557 h 3450"/>
                <a:gd name="T50" fmla="*/ 3340 w 3456"/>
                <a:gd name="T51" fmla="*/ 194 h 3450"/>
                <a:gd name="T52" fmla="*/ 3206 w 3456"/>
                <a:gd name="T53" fmla="*/ 105 h 3450"/>
                <a:gd name="T54" fmla="*/ 3320 w 3456"/>
                <a:gd name="T55" fmla="*/ 29 h 3450"/>
                <a:gd name="T56" fmla="*/ 3453 w 3456"/>
                <a:gd name="T57" fmla="*/ 211 h 3450"/>
                <a:gd name="T58" fmla="*/ 3414 w 3456"/>
                <a:gd name="T59" fmla="*/ 614 h 3450"/>
                <a:gd name="T60" fmla="*/ 3237 w 3456"/>
                <a:gd name="T61" fmla="*/ 724 h 3450"/>
                <a:gd name="T62" fmla="*/ 3393 w 3456"/>
                <a:gd name="T63" fmla="*/ 993 h 3450"/>
                <a:gd name="T64" fmla="*/ 3456 w 3456"/>
                <a:gd name="T65" fmla="*/ 1384 h 3450"/>
                <a:gd name="T66" fmla="*/ 3367 w 3456"/>
                <a:gd name="T67" fmla="*/ 1574 h 3450"/>
                <a:gd name="T68" fmla="*/ 3273 w 3456"/>
                <a:gd name="T69" fmla="*/ 1826 h 3450"/>
                <a:gd name="T70" fmla="*/ 3432 w 3456"/>
                <a:gd name="T71" fmla="*/ 1960 h 3450"/>
                <a:gd name="T72" fmla="*/ 3446 w 3456"/>
                <a:gd name="T73" fmla="*/ 2365 h 3450"/>
                <a:gd name="T74" fmla="*/ 3307 w 3456"/>
                <a:gd name="T75" fmla="*/ 2520 h 3450"/>
                <a:gd name="T76" fmla="*/ 3339 w 3456"/>
                <a:gd name="T77" fmla="*/ 2763 h 3450"/>
                <a:gd name="T78" fmla="*/ 3453 w 3456"/>
                <a:gd name="T79" fmla="*/ 2937 h 3450"/>
                <a:gd name="T80" fmla="*/ 3408 w 3456"/>
                <a:gd name="T81" fmla="*/ 3347 h 3450"/>
                <a:gd name="T82" fmla="*/ 3206 w 3456"/>
                <a:gd name="T83" fmla="*/ 3450 h 3450"/>
                <a:gd name="T84" fmla="*/ 73 w 3456"/>
                <a:gd name="T85" fmla="*/ 3377 h 3450"/>
                <a:gd name="T86" fmla="*/ 0 w 3456"/>
                <a:gd name="T87" fmla="*/ 2973 h 3450"/>
                <a:gd name="T88" fmla="*/ 87 w 3456"/>
                <a:gd name="T89" fmla="*/ 2785 h 3450"/>
                <a:gd name="T90" fmla="*/ 180 w 3456"/>
                <a:gd name="T91" fmla="*/ 2532 h 3450"/>
                <a:gd name="T92" fmla="*/ 24 w 3456"/>
                <a:gd name="T93" fmla="*/ 2397 h 3450"/>
                <a:gd name="T94" fmla="*/ 10 w 3456"/>
                <a:gd name="T95" fmla="*/ 1993 h 3450"/>
                <a:gd name="T96" fmla="*/ 147 w 3456"/>
                <a:gd name="T97" fmla="*/ 1839 h 3450"/>
                <a:gd name="T98" fmla="*/ 115 w 3456"/>
                <a:gd name="T99" fmla="*/ 1594 h 3450"/>
                <a:gd name="T100" fmla="*/ 3 w 3456"/>
                <a:gd name="T101" fmla="*/ 1421 h 3450"/>
                <a:gd name="T102" fmla="*/ 41 w 3456"/>
                <a:gd name="T103" fmla="*/ 1022 h 3450"/>
                <a:gd name="T104" fmla="*/ 216 w 3456"/>
                <a:gd name="T105" fmla="*/ 911 h 3450"/>
                <a:gd name="T106" fmla="*/ 62 w 3456"/>
                <a:gd name="T107" fmla="*/ 640 h 3450"/>
                <a:gd name="T108" fmla="*/ 0 w 3456"/>
                <a:gd name="T109" fmla="*/ 251 h 3450"/>
                <a:gd name="T110" fmla="*/ 103 w 3456"/>
                <a:gd name="T111" fmla="*/ 48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56" h="3450">
                  <a:moveTo>
                    <a:pt x="250" y="2828"/>
                  </a:moveTo>
                  <a:lnTo>
                    <a:pt x="221" y="2831"/>
                  </a:lnTo>
                  <a:lnTo>
                    <a:pt x="194" y="2839"/>
                  </a:lnTo>
                  <a:lnTo>
                    <a:pt x="170" y="2853"/>
                  </a:lnTo>
                  <a:lnTo>
                    <a:pt x="148" y="2871"/>
                  </a:lnTo>
                  <a:lnTo>
                    <a:pt x="130" y="2892"/>
                  </a:lnTo>
                  <a:lnTo>
                    <a:pt x="116" y="2917"/>
                  </a:lnTo>
                  <a:lnTo>
                    <a:pt x="108" y="2944"/>
                  </a:lnTo>
                  <a:lnTo>
                    <a:pt x="105" y="2973"/>
                  </a:lnTo>
                  <a:lnTo>
                    <a:pt x="105" y="3199"/>
                  </a:lnTo>
                  <a:lnTo>
                    <a:pt x="108" y="3229"/>
                  </a:lnTo>
                  <a:lnTo>
                    <a:pt x="116" y="3256"/>
                  </a:lnTo>
                  <a:lnTo>
                    <a:pt x="130" y="3280"/>
                  </a:lnTo>
                  <a:lnTo>
                    <a:pt x="148" y="3302"/>
                  </a:lnTo>
                  <a:lnTo>
                    <a:pt x="170" y="3320"/>
                  </a:lnTo>
                  <a:lnTo>
                    <a:pt x="194" y="3334"/>
                  </a:lnTo>
                  <a:lnTo>
                    <a:pt x="221" y="3342"/>
                  </a:lnTo>
                  <a:lnTo>
                    <a:pt x="250" y="3345"/>
                  </a:lnTo>
                  <a:lnTo>
                    <a:pt x="3206" y="3345"/>
                  </a:lnTo>
                  <a:lnTo>
                    <a:pt x="3235" y="3342"/>
                  </a:lnTo>
                  <a:lnTo>
                    <a:pt x="3262" y="3334"/>
                  </a:lnTo>
                  <a:lnTo>
                    <a:pt x="3286" y="3320"/>
                  </a:lnTo>
                  <a:lnTo>
                    <a:pt x="3308" y="3302"/>
                  </a:lnTo>
                  <a:lnTo>
                    <a:pt x="3326" y="3280"/>
                  </a:lnTo>
                  <a:lnTo>
                    <a:pt x="3340" y="3256"/>
                  </a:lnTo>
                  <a:lnTo>
                    <a:pt x="3348" y="3229"/>
                  </a:lnTo>
                  <a:lnTo>
                    <a:pt x="3351" y="3199"/>
                  </a:lnTo>
                  <a:lnTo>
                    <a:pt x="3351" y="2973"/>
                  </a:lnTo>
                  <a:lnTo>
                    <a:pt x="3348" y="2944"/>
                  </a:lnTo>
                  <a:lnTo>
                    <a:pt x="3340" y="2917"/>
                  </a:lnTo>
                  <a:lnTo>
                    <a:pt x="3326" y="2892"/>
                  </a:lnTo>
                  <a:lnTo>
                    <a:pt x="3308" y="2871"/>
                  </a:lnTo>
                  <a:lnTo>
                    <a:pt x="3286" y="2853"/>
                  </a:lnTo>
                  <a:lnTo>
                    <a:pt x="3262" y="2839"/>
                  </a:lnTo>
                  <a:lnTo>
                    <a:pt x="3235" y="2831"/>
                  </a:lnTo>
                  <a:lnTo>
                    <a:pt x="3206" y="2828"/>
                  </a:lnTo>
                  <a:lnTo>
                    <a:pt x="250" y="2828"/>
                  </a:lnTo>
                  <a:close/>
                  <a:moveTo>
                    <a:pt x="320" y="2542"/>
                  </a:moveTo>
                  <a:lnTo>
                    <a:pt x="320" y="2723"/>
                  </a:lnTo>
                  <a:lnTo>
                    <a:pt x="3132" y="2723"/>
                  </a:lnTo>
                  <a:lnTo>
                    <a:pt x="3132" y="2542"/>
                  </a:lnTo>
                  <a:lnTo>
                    <a:pt x="320" y="2542"/>
                  </a:lnTo>
                  <a:close/>
                  <a:moveTo>
                    <a:pt x="250" y="1920"/>
                  </a:moveTo>
                  <a:lnTo>
                    <a:pt x="221" y="1923"/>
                  </a:lnTo>
                  <a:lnTo>
                    <a:pt x="194" y="1931"/>
                  </a:lnTo>
                  <a:lnTo>
                    <a:pt x="170" y="1945"/>
                  </a:lnTo>
                  <a:lnTo>
                    <a:pt x="148" y="1963"/>
                  </a:lnTo>
                  <a:lnTo>
                    <a:pt x="130" y="1985"/>
                  </a:lnTo>
                  <a:lnTo>
                    <a:pt x="116" y="2009"/>
                  </a:lnTo>
                  <a:lnTo>
                    <a:pt x="108" y="2037"/>
                  </a:lnTo>
                  <a:lnTo>
                    <a:pt x="105" y="2067"/>
                  </a:lnTo>
                  <a:lnTo>
                    <a:pt x="105" y="2292"/>
                  </a:lnTo>
                  <a:lnTo>
                    <a:pt x="108" y="2321"/>
                  </a:lnTo>
                  <a:lnTo>
                    <a:pt x="116" y="2348"/>
                  </a:lnTo>
                  <a:lnTo>
                    <a:pt x="130" y="2373"/>
                  </a:lnTo>
                  <a:lnTo>
                    <a:pt x="148" y="2394"/>
                  </a:lnTo>
                  <a:lnTo>
                    <a:pt x="170" y="2412"/>
                  </a:lnTo>
                  <a:lnTo>
                    <a:pt x="194" y="2426"/>
                  </a:lnTo>
                  <a:lnTo>
                    <a:pt x="221" y="2434"/>
                  </a:lnTo>
                  <a:lnTo>
                    <a:pt x="250" y="2437"/>
                  </a:lnTo>
                  <a:lnTo>
                    <a:pt x="3206" y="2437"/>
                  </a:lnTo>
                  <a:lnTo>
                    <a:pt x="3235" y="2434"/>
                  </a:lnTo>
                  <a:lnTo>
                    <a:pt x="3262" y="2426"/>
                  </a:lnTo>
                  <a:lnTo>
                    <a:pt x="3286" y="2412"/>
                  </a:lnTo>
                  <a:lnTo>
                    <a:pt x="3308" y="2394"/>
                  </a:lnTo>
                  <a:lnTo>
                    <a:pt x="3326" y="2373"/>
                  </a:lnTo>
                  <a:lnTo>
                    <a:pt x="3340" y="2348"/>
                  </a:lnTo>
                  <a:lnTo>
                    <a:pt x="3348" y="2321"/>
                  </a:lnTo>
                  <a:lnTo>
                    <a:pt x="3351" y="2292"/>
                  </a:lnTo>
                  <a:lnTo>
                    <a:pt x="3351" y="2067"/>
                  </a:lnTo>
                  <a:lnTo>
                    <a:pt x="3348" y="2037"/>
                  </a:lnTo>
                  <a:lnTo>
                    <a:pt x="3340" y="2009"/>
                  </a:lnTo>
                  <a:lnTo>
                    <a:pt x="3326" y="1985"/>
                  </a:lnTo>
                  <a:lnTo>
                    <a:pt x="3308" y="1963"/>
                  </a:lnTo>
                  <a:lnTo>
                    <a:pt x="3286" y="1945"/>
                  </a:lnTo>
                  <a:lnTo>
                    <a:pt x="3262" y="1931"/>
                  </a:lnTo>
                  <a:lnTo>
                    <a:pt x="3235" y="1923"/>
                  </a:lnTo>
                  <a:lnTo>
                    <a:pt x="3206" y="1920"/>
                  </a:lnTo>
                  <a:lnTo>
                    <a:pt x="250" y="1920"/>
                  </a:lnTo>
                  <a:close/>
                  <a:moveTo>
                    <a:pt x="320" y="1635"/>
                  </a:moveTo>
                  <a:lnTo>
                    <a:pt x="320" y="1815"/>
                  </a:lnTo>
                  <a:lnTo>
                    <a:pt x="3132" y="1815"/>
                  </a:lnTo>
                  <a:lnTo>
                    <a:pt x="3132" y="1635"/>
                  </a:lnTo>
                  <a:lnTo>
                    <a:pt x="320" y="1635"/>
                  </a:lnTo>
                  <a:close/>
                  <a:moveTo>
                    <a:pt x="250" y="1013"/>
                  </a:moveTo>
                  <a:lnTo>
                    <a:pt x="221" y="1015"/>
                  </a:lnTo>
                  <a:lnTo>
                    <a:pt x="194" y="1025"/>
                  </a:lnTo>
                  <a:lnTo>
                    <a:pt x="170" y="1037"/>
                  </a:lnTo>
                  <a:lnTo>
                    <a:pt x="148" y="1056"/>
                  </a:lnTo>
                  <a:lnTo>
                    <a:pt x="130" y="1077"/>
                  </a:lnTo>
                  <a:lnTo>
                    <a:pt x="116" y="1102"/>
                  </a:lnTo>
                  <a:lnTo>
                    <a:pt x="108" y="1129"/>
                  </a:lnTo>
                  <a:lnTo>
                    <a:pt x="105" y="1159"/>
                  </a:lnTo>
                  <a:lnTo>
                    <a:pt x="105" y="1384"/>
                  </a:lnTo>
                  <a:lnTo>
                    <a:pt x="108" y="1413"/>
                  </a:lnTo>
                  <a:lnTo>
                    <a:pt x="116" y="1440"/>
                  </a:lnTo>
                  <a:lnTo>
                    <a:pt x="130" y="1465"/>
                  </a:lnTo>
                  <a:lnTo>
                    <a:pt x="148" y="1487"/>
                  </a:lnTo>
                  <a:lnTo>
                    <a:pt x="170" y="1505"/>
                  </a:lnTo>
                  <a:lnTo>
                    <a:pt x="194" y="1519"/>
                  </a:lnTo>
                  <a:lnTo>
                    <a:pt x="221" y="1527"/>
                  </a:lnTo>
                  <a:lnTo>
                    <a:pt x="250" y="1530"/>
                  </a:lnTo>
                  <a:lnTo>
                    <a:pt x="3206" y="1530"/>
                  </a:lnTo>
                  <a:lnTo>
                    <a:pt x="3235" y="1527"/>
                  </a:lnTo>
                  <a:lnTo>
                    <a:pt x="3262" y="1519"/>
                  </a:lnTo>
                  <a:lnTo>
                    <a:pt x="3286" y="1505"/>
                  </a:lnTo>
                  <a:lnTo>
                    <a:pt x="3308" y="1487"/>
                  </a:lnTo>
                  <a:lnTo>
                    <a:pt x="3326" y="1465"/>
                  </a:lnTo>
                  <a:lnTo>
                    <a:pt x="3340" y="1440"/>
                  </a:lnTo>
                  <a:lnTo>
                    <a:pt x="3348" y="1413"/>
                  </a:lnTo>
                  <a:lnTo>
                    <a:pt x="3351" y="1384"/>
                  </a:lnTo>
                  <a:lnTo>
                    <a:pt x="3351" y="1159"/>
                  </a:lnTo>
                  <a:lnTo>
                    <a:pt x="3348" y="1129"/>
                  </a:lnTo>
                  <a:lnTo>
                    <a:pt x="3340" y="1102"/>
                  </a:lnTo>
                  <a:lnTo>
                    <a:pt x="3326" y="1077"/>
                  </a:lnTo>
                  <a:lnTo>
                    <a:pt x="3308" y="1056"/>
                  </a:lnTo>
                  <a:lnTo>
                    <a:pt x="3286" y="1037"/>
                  </a:lnTo>
                  <a:lnTo>
                    <a:pt x="3262" y="1025"/>
                  </a:lnTo>
                  <a:lnTo>
                    <a:pt x="3235" y="1015"/>
                  </a:lnTo>
                  <a:lnTo>
                    <a:pt x="3206" y="1013"/>
                  </a:lnTo>
                  <a:lnTo>
                    <a:pt x="250" y="1013"/>
                  </a:lnTo>
                  <a:close/>
                  <a:moveTo>
                    <a:pt x="320" y="727"/>
                  </a:moveTo>
                  <a:lnTo>
                    <a:pt x="320" y="908"/>
                  </a:lnTo>
                  <a:lnTo>
                    <a:pt x="3132" y="908"/>
                  </a:lnTo>
                  <a:lnTo>
                    <a:pt x="3132" y="727"/>
                  </a:lnTo>
                  <a:lnTo>
                    <a:pt x="320" y="727"/>
                  </a:lnTo>
                  <a:close/>
                  <a:moveTo>
                    <a:pt x="250" y="105"/>
                  </a:moveTo>
                  <a:lnTo>
                    <a:pt x="221" y="108"/>
                  </a:lnTo>
                  <a:lnTo>
                    <a:pt x="194" y="117"/>
                  </a:lnTo>
                  <a:lnTo>
                    <a:pt x="170" y="130"/>
                  </a:lnTo>
                  <a:lnTo>
                    <a:pt x="148" y="148"/>
                  </a:lnTo>
                  <a:lnTo>
                    <a:pt x="130" y="169"/>
                  </a:lnTo>
                  <a:lnTo>
                    <a:pt x="116" y="194"/>
                  </a:lnTo>
                  <a:lnTo>
                    <a:pt x="108" y="221"/>
                  </a:lnTo>
                  <a:lnTo>
                    <a:pt x="105" y="251"/>
                  </a:lnTo>
                  <a:lnTo>
                    <a:pt x="105" y="477"/>
                  </a:lnTo>
                  <a:lnTo>
                    <a:pt x="108" y="506"/>
                  </a:lnTo>
                  <a:lnTo>
                    <a:pt x="116" y="533"/>
                  </a:lnTo>
                  <a:lnTo>
                    <a:pt x="130" y="557"/>
                  </a:lnTo>
                  <a:lnTo>
                    <a:pt x="148" y="579"/>
                  </a:lnTo>
                  <a:lnTo>
                    <a:pt x="170" y="597"/>
                  </a:lnTo>
                  <a:lnTo>
                    <a:pt x="194" y="611"/>
                  </a:lnTo>
                  <a:lnTo>
                    <a:pt x="221" y="619"/>
                  </a:lnTo>
                  <a:lnTo>
                    <a:pt x="250" y="622"/>
                  </a:lnTo>
                  <a:lnTo>
                    <a:pt x="3206" y="622"/>
                  </a:lnTo>
                  <a:lnTo>
                    <a:pt x="3235" y="619"/>
                  </a:lnTo>
                  <a:lnTo>
                    <a:pt x="3262" y="611"/>
                  </a:lnTo>
                  <a:lnTo>
                    <a:pt x="3286" y="597"/>
                  </a:lnTo>
                  <a:lnTo>
                    <a:pt x="3308" y="579"/>
                  </a:lnTo>
                  <a:lnTo>
                    <a:pt x="3326" y="557"/>
                  </a:lnTo>
                  <a:lnTo>
                    <a:pt x="3340" y="533"/>
                  </a:lnTo>
                  <a:lnTo>
                    <a:pt x="3348" y="506"/>
                  </a:lnTo>
                  <a:lnTo>
                    <a:pt x="3351" y="477"/>
                  </a:lnTo>
                  <a:lnTo>
                    <a:pt x="3351" y="251"/>
                  </a:lnTo>
                  <a:lnTo>
                    <a:pt x="3348" y="221"/>
                  </a:lnTo>
                  <a:lnTo>
                    <a:pt x="3340" y="194"/>
                  </a:lnTo>
                  <a:lnTo>
                    <a:pt x="3326" y="169"/>
                  </a:lnTo>
                  <a:lnTo>
                    <a:pt x="3308" y="148"/>
                  </a:lnTo>
                  <a:lnTo>
                    <a:pt x="3286" y="130"/>
                  </a:lnTo>
                  <a:lnTo>
                    <a:pt x="3262" y="117"/>
                  </a:lnTo>
                  <a:lnTo>
                    <a:pt x="3235" y="108"/>
                  </a:lnTo>
                  <a:lnTo>
                    <a:pt x="3206" y="105"/>
                  </a:lnTo>
                  <a:lnTo>
                    <a:pt x="250" y="105"/>
                  </a:lnTo>
                  <a:close/>
                  <a:moveTo>
                    <a:pt x="250" y="0"/>
                  </a:moveTo>
                  <a:lnTo>
                    <a:pt x="3206" y="0"/>
                  </a:lnTo>
                  <a:lnTo>
                    <a:pt x="3245" y="3"/>
                  </a:lnTo>
                  <a:lnTo>
                    <a:pt x="3284" y="13"/>
                  </a:lnTo>
                  <a:lnTo>
                    <a:pt x="3320" y="29"/>
                  </a:lnTo>
                  <a:lnTo>
                    <a:pt x="3353" y="48"/>
                  </a:lnTo>
                  <a:lnTo>
                    <a:pt x="3383" y="74"/>
                  </a:lnTo>
                  <a:lnTo>
                    <a:pt x="3408" y="103"/>
                  </a:lnTo>
                  <a:lnTo>
                    <a:pt x="3428" y="135"/>
                  </a:lnTo>
                  <a:lnTo>
                    <a:pt x="3443" y="172"/>
                  </a:lnTo>
                  <a:lnTo>
                    <a:pt x="3453" y="211"/>
                  </a:lnTo>
                  <a:lnTo>
                    <a:pt x="3456" y="251"/>
                  </a:lnTo>
                  <a:lnTo>
                    <a:pt x="3456" y="477"/>
                  </a:lnTo>
                  <a:lnTo>
                    <a:pt x="3453" y="513"/>
                  </a:lnTo>
                  <a:lnTo>
                    <a:pt x="3446" y="549"/>
                  </a:lnTo>
                  <a:lnTo>
                    <a:pt x="3432" y="583"/>
                  </a:lnTo>
                  <a:lnTo>
                    <a:pt x="3414" y="614"/>
                  </a:lnTo>
                  <a:lnTo>
                    <a:pt x="3393" y="642"/>
                  </a:lnTo>
                  <a:lnTo>
                    <a:pt x="3367" y="666"/>
                  </a:lnTo>
                  <a:lnTo>
                    <a:pt x="3339" y="687"/>
                  </a:lnTo>
                  <a:lnTo>
                    <a:pt x="3307" y="704"/>
                  </a:lnTo>
                  <a:lnTo>
                    <a:pt x="3273" y="717"/>
                  </a:lnTo>
                  <a:lnTo>
                    <a:pt x="3237" y="724"/>
                  </a:lnTo>
                  <a:lnTo>
                    <a:pt x="3237" y="911"/>
                  </a:lnTo>
                  <a:lnTo>
                    <a:pt x="3273" y="919"/>
                  </a:lnTo>
                  <a:lnTo>
                    <a:pt x="3307" y="930"/>
                  </a:lnTo>
                  <a:lnTo>
                    <a:pt x="3339" y="947"/>
                  </a:lnTo>
                  <a:lnTo>
                    <a:pt x="3367" y="968"/>
                  </a:lnTo>
                  <a:lnTo>
                    <a:pt x="3393" y="993"/>
                  </a:lnTo>
                  <a:lnTo>
                    <a:pt x="3414" y="1021"/>
                  </a:lnTo>
                  <a:lnTo>
                    <a:pt x="3432" y="1052"/>
                  </a:lnTo>
                  <a:lnTo>
                    <a:pt x="3446" y="1085"/>
                  </a:lnTo>
                  <a:lnTo>
                    <a:pt x="3453" y="1121"/>
                  </a:lnTo>
                  <a:lnTo>
                    <a:pt x="3456" y="1159"/>
                  </a:lnTo>
                  <a:lnTo>
                    <a:pt x="3456" y="1384"/>
                  </a:lnTo>
                  <a:lnTo>
                    <a:pt x="3453" y="1421"/>
                  </a:lnTo>
                  <a:lnTo>
                    <a:pt x="3446" y="1457"/>
                  </a:lnTo>
                  <a:lnTo>
                    <a:pt x="3432" y="1491"/>
                  </a:lnTo>
                  <a:lnTo>
                    <a:pt x="3414" y="1522"/>
                  </a:lnTo>
                  <a:lnTo>
                    <a:pt x="3393" y="1549"/>
                  </a:lnTo>
                  <a:lnTo>
                    <a:pt x="3367" y="1574"/>
                  </a:lnTo>
                  <a:lnTo>
                    <a:pt x="3339" y="1595"/>
                  </a:lnTo>
                  <a:lnTo>
                    <a:pt x="3307" y="1612"/>
                  </a:lnTo>
                  <a:lnTo>
                    <a:pt x="3273" y="1625"/>
                  </a:lnTo>
                  <a:lnTo>
                    <a:pt x="3237" y="1632"/>
                  </a:lnTo>
                  <a:lnTo>
                    <a:pt x="3237" y="1818"/>
                  </a:lnTo>
                  <a:lnTo>
                    <a:pt x="3273" y="1826"/>
                  </a:lnTo>
                  <a:lnTo>
                    <a:pt x="3307" y="1838"/>
                  </a:lnTo>
                  <a:lnTo>
                    <a:pt x="3339" y="1855"/>
                  </a:lnTo>
                  <a:lnTo>
                    <a:pt x="3367" y="1876"/>
                  </a:lnTo>
                  <a:lnTo>
                    <a:pt x="3393" y="1901"/>
                  </a:lnTo>
                  <a:lnTo>
                    <a:pt x="3414" y="1928"/>
                  </a:lnTo>
                  <a:lnTo>
                    <a:pt x="3432" y="1960"/>
                  </a:lnTo>
                  <a:lnTo>
                    <a:pt x="3446" y="1993"/>
                  </a:lnTo>
                  <a:lnTo>
                    <a:pt x="3453" y="2029"/>
                  </a:lnTo>
                  <a:lnTo>
                    <a:pt x="3456" y="2067"/>
                  </a:lnTo>
                  <a:lnTo>
                    <a:pt x="3456" y="2292"/>
                  </a:lnTo>
                  <a:lnTo>
                    <a:pt x="3453" y="2329"/>
                  </a:lnTo>
                  <a:lnTo>
                    <a:pt x="3446" y="2365"/>
                  </a:lnTo>
                  <a:lnTo>
                    <a:pt x="3432" y="2399"/>
                  </a:lnTo>
                  <a:lnTo>
                    <a:pt x="3414" y="2429"/>
                  </a:lnTo>
                  <a:lnTo>
                    <a:pt x="3393" y="2457"/>
                  </a:lnTo>
                  <a:lnTo>
                    <a:pt x="3367" y="2482"/>
                  </a:lnTo>
                  <a:lnTo>
                    <a:pt x="3339" y="2503"/>
                  </a:lnTo>
                  <a:lnTo>
                    <a:pt x="3307" y="2520"/>
                  </a:lnTo>
                  <a:lnTo>
                    <a:pt x="3273" y="2532"/>
                  </a:lnTo>
                  <a:lnTo>
                    <a:pt x="3237" y="2539"/>
                  </a:lnTo>
                  <a:lnTo>
                    <a:pt x="3237" y="2726"/>
                  </a:lnTo>
                  <a:lnTo>
                    <a:pt x="3273" y="2734"/>
                  </a:lnTo>
                  <a:lnTo>
                    <a:pt x="3307" y="2746"/>
                  </a:lnTo>
                  <a:lnTo>
                    <a:pt x="3339" y="2763"/>
                  </a:lnTo>
                  <a:lnTo>
                    <a:pt x="3367" y="2784"/>
                  </a:lnTo>
                  <a:lnTo>
                    <a:pt x="3393" y="2808"/>
                  </a:lnTo>
                  <a:lnTo>
                    <a:pt x="3414" y="2836"/>
                  </a:lnTo>
                  <a:lnTo>
                    <a:pt x="3432" y="2867"/>
                  </a:lnTo>
                  <a:lnTo>
                    <a:pt x="3446" y="2900"/>
                  </a:lnTo>
                  <a:lnTo>
                    <a:pt x="3453" y="2937"/>
                  </a:lnTo>
                  <a:lnTo>
                    <a:pt x="3456" y="2973"/>
                  </a:lnTo>
                  <a:lnTo>
                    <a:pt x="3456" y="3199"/>
                  </a:lnTo>
                  <a:lnTo>
                    <a:pt x="3453" y="3239"/>
                  </a:lnTo>
                  <a:lnTo>
                    <a:pt x="3443" y="3278"/>
                  </a:lnTo>
                  <a:lnTo>
                    <a:pt x="3428" y="3314"/>
                  </a:lnTo>
                  <a:lnTo>
                    <a:pt x="3408" y="3347"/>
                  </a:lnTo>
                  <a:lnTo>
                    <a:pt x="3383" y="3377"/>
                  </a:lnTo>
                  <a:lnTo>
                    <a:pt x="3353" y="3402"/>
                  </a:lnTo>
                  <a:lnTo>
                    <a:pt x="3320" y="3422"/>
                  </a:lnTo>
                  <a:lnTo>
                    <a:pt x="3284" y="3437"/>
                  </a:lnTo>
                  <a:lnTo>
                    <a:pt x="3245" y="3447"/>
                  </a:lnTo>
                  <a:lnTo>
                    <a:pt x="3206" y="3450"/>
                  </a:lnTo>
                  <a:lnTo>
                    <a:pt x="250" y="3450"/>
                  </a:lnTo>
                  <a:lnTo>
                    <a:pt x="211" y="3447"/>
                  </a:lnTo>
                  <a:lnTo>
                    <a:pt x="172" y="3437"/>
                  </a:lnTo>
                  <a:lnTo>
                    <a:pt x="136" y="3422"/>
                  </a:lnTo>
                  <a:lnTo>
                    <a:pt x="103" y="3402"/>
                  </a:lnTo>
                  <a:lnTo>
                    <a:pt x="73" y="3377"/>
                  </a:lnTo>
                  <a:lnTo>
                    <a:pt x="48" y="3347"/>
                  </a:lnTo>
                  <a:lnTo>
                    <a:pt x="28" y="3314"/>
                  </a:lnTo>
                  <a:lnTo>
                    <a:pt x="13" y="3278"/>
                  </a:lnTo>
                  <a:lnTo>
                    <a:pt x="3" y="3239"/>
                  </a:lnTo>
                  <a:lnTo>
                    <a:pt x="0" y="3199"/>
                  </a:lnTo>
                  <a:lnTo>
                    <a:pt x="0" y="2973"/>
                  </a:lnTo>
                  <a:lnTo>
                    <a:pt x="3" y="2937"/>
                  </a:lnTo>
                  <a:lnTo>
                    <a:pt x="10" y="2901"/>
                  </a:lnTo>
                  <a:lnTo>
                    <a:pt x="24" y="2868"/>
                  </a:lnTo>
                  <a:lnTo>
                    <a:pt x="41" y="2837"/>
                  </a:lnTo>
                  <a:lnTo>
                    <a:pt x="62" y="2809"/>
                  </a:lnTo>
                  <a:lnTo>
                    <a:pt x="87" y="2785"/>
                  </a:lnTo>
                  <a:lnTo>
                    <a:pt x="115" y="2764"/>
                  </a:lnTo>
                  <a:lnTo>
                    <a:pt x="147" y="2747"/>
                  </a:lnTo>
                  <a:lnTo>
                    <a:pt x="180" y="2735"/>
                  </a:lnTo>
                  <a:lnTo>
                    <a:pt x="216" y="2726"/>
                  </a:lnTo>
                  <a:lnTo>
                    <a:pt x="216" y="2539"/>
                  </a:lnTo>
                  <a:lnTo>
                    <a:pt x="180" y="2532"/>
                  </a:lnTo>
                  <a:lnTo>
                    <a:pt x="147" y="2519"/>
                  </a:lnTo>
                  <a:lnTo>
                    <a:pt x="115" y="2501"/>
                  </a:lnTo>
                  <a:lnTo>
                    <a:pt x="87" y="2480"/>
                  </a:lnTo>
                  <a:lnTo>
                    <a:pt x="62" y="2456"/>
                  </a:lnTo>
                  <a:lnTo>
                    <a:pt x="41" y="2428"/>
                  </a:lnTo>
                  <a:lnTo>
                    <a:pt x="24" y="2397"/>
                  </a:lnTo>
                  <a:lnTo>
                    <a:pt x="10" y="2364"/>
                  </a:lnTo>
                  <a:lnTo>
                    <a:pt x="3" y="2328"/>
                  </a:lnTo>
                  <a:lnTo>
                    <a:pt x="0" y="2292"/>
                  </a:lnTo>
                  <a:lnTo>
                    <a:pt x="0" y="2067"/>
                  </a:lnTo>
                  <a:lnTo>
                    <a:pt x="3" y="2029"/>
                  </a:lnTo>
                  <a:lnTo>
                    <a:pt x="10" y="1993"/>
                  </a:lnTo>
                  <a:lnTo>
                    <a:pt x="24" y="1961"/>
                  </a:lnTo>
                  <a:lnTo>
                    <a:pt x="41" y="1929"/>
                  </a:lnTo>
                  <a:lnTo>
                    <a:pt x="62" y="1902"/>
                  </a:lnTo>
                  <a:lnTo>
                    <a:pt x="87" y="1877"/>
                  </a:lnTo>
                  <a:lnTo>
                    <a:pt x="115" y="1856"/>
                  </a:lnTo>
                  <a:lnTo>
                    <a:pt x="147" y="1839"/>
                  </a:lnTo>
                  <a:lnTo>
                    <a:pt x="180" y="1827"/>
                  </a:lnTo>
                  <a:lnTo>
                    <a:pt x="216" y="1819"/>
                  </a:lnTo>
                  <a:lnTo>
                    <a:pt x="216" y="1631"/>
                  </a:lnTo>
                  <a:lnTo>
                    <a:pt x="180" y="1624"/>
                  </a:lnTo>
                  <a:lnTo>
                    <a:pt x="147" y="1611"/>
                  </a:lnTo>
                  <a:lnTo>
                    <a:pt x="115" y="1594"/>
                  </a:lnTo>
                  <a:lnTo>
                    <a:pt x="87" y="1573"/>
                  </a:lnTo>
                  <a:lnTo>
                    <a:pt x="62" y="1548"/>
                  </a:lnTo>
                  <a:lnTo>
                    <a:pt x="41" y="1521"/>
                  </a:lnTo>
                  <a:lnTo>
                    <a:pt x="24" y="1490"/>
                  </a:lnTo>
                  <a:lnTo>
                    <a:pt x="10" y="1456"/>
                  </a:lnTo>
                  <a:lnTo>
                    <a:pt x="3" y="1421"/>
                  </a:lnTo>
                  <a:lnTo>
                    <a:pt x="0" y="1384"/>
                  </a:lnTo>
                  <a:lnTo>
                    <a:pt x="0" y="1159"/>
                  </a:lnTo>
                  <a:lnTo>
                    <a:pt x="3" y="1122"/>
                  </a:lnTo>
                  <a:lnTo>
                    <a:pt x="10" y="1086"/>
                  </a:lnTo>
                  <a:lnTo>
                    <a:pt x="24" y="1053"/>
                  </a:lnTo>
                  <a:lnTo>
                    <a:pt x="41" y="1022"/>
                  </a:lnTo>
                  <a:lnTo>
                    <a:pt x="62" y="994"/>
                  </a:lnTo>
                  <a:lnTo>
                    <a:pt x="87" y="970"/>
                  </a:lnTo>
                  <a:lnTo>
                    <a:pt x="115" y="949"/>
                  </a:lnTo>
                  <a:lnTo>
                    <a:pt x="147" y="931"/>
                  </a:lnTo>
                  <a:lnTo>
                    <a:pt x="180" y="919"/>
                  </a:lnTo>
                  <a:lnTo>
                    <a:pt x="216" y="911"/>
                  </a:lnTo>
                  <a:lnTo>
                    <a:pt x="216" y="724"/>
                  </a:lnTo>
                  <a:lnTo>
                    <a:pt x="180" y="716"/>
                  </a:lnTo>
                  <a:lnTo>
                    <a:pt x="147" y="703"/>
                  </a:lnTo>
                  <a:lnTo>
                    <a:pt x="115" y="686"/>
                  </a:lnTo>
                  <a:lnTo>
                    <a:pt x="87" y="665"/>
                  </a:lnTo>
                  <a:lnTo>
                    <a:pt x="62" y="640"/>
                  </a:lnTo>
                  <a:lnTo>
                    <a:pt x="41" y="613"/>
                  </a:lnTo>
                  <a:lnTo>
                    <a:pt x="24" y="582"/>
                  </a:lnTo>
                  <a:lnTo>
                    <a:pt x="10" y="549"/>
                  </a:lnTo>
                  <a:lnTo>
                    <a:pt x="3" y="513"/>
                  </a:lnTo>
                  <a:lnTo>
                    <a:pt x="0" y="477"/>
                  </a:lnTo>
                  <a:lnTo>
                    <a:pt x="0" y="251"/>
                  </a:lnTo>
                  <a:lnTo>
                    <a:pt x="3" y="211"/>
                  </a:lnTo>
                  <a:lnTo>
                    <a:pt x="13" y="172"/>
                  </a:lnTo>
                  <a:lnTo>
                    <a:pt x="28" y="135"/>
                  </a:lnTo>
                  <a:lnTo>
                    <a:pt x="48" y="103"/>
                  </a:lnTo>
                  <a:lnTo>
                    <a:pt x="73" y="74"/>
                  </a:lnTo>
                  <a:lnTo>
                    <a:pt x="103" y="48"/>
                  </a:lnTo>
                  <a:lnTo>
                    <a:pt x="136" y="29"/>
                  </a:lnTo>
                  <a:lnTo>
                    <a:pt x="172" y="13"/>
                  </a:lnTo>
                  <a:lnTo>
                    <a:pt x="211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" name="Textfeld 107">
              <a:extLst>
                <a:ext uri="{FF2B5EF4-FFF2-40B4-BE49-F238E27FC236}">
                  <a16:creationId xmlns:a16="http://schemas.microsoft.com/office/drawing/2014/main" id="{3CB3DFC3-E18A-424B-90FE-19FC8C0D3799}"/>
                </a:ext>
              </a:extLst>
            </p:cNvPr>
            <p:cNvSpPr txBox="1"/>
            <p:nvPr/>
          </p:nvSpPr>
          <p:spPr>
            <a:xfrm>
              <a:off x="3411687" y="3776769"/>
              <a:ext cx="861446" cy="250033"/>
            </a:xfrm>
            <a:prstGeom prst="rect">
              <a:avLst/>
            </a:prstGeom>
            <a:noFill/>
          </p:spPr>
          <p:txBody>
            <a:bodyPr wrap="square" lIns="0" tIns="35995" rIns="0" bIns="35995" rtlCol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Persistent </a:t>
              </a:r>
            </a:p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Volumes</a:t>
              </a:r>
            </a:p>
          </p:txBody>
        </p:sp>
      </p:grp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C0F0D37-D7DB-904B-B31E-0C5DA5A39C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9563" y="3799130"/>
            <a:ext cx="744729" cy="710036"/>
          </a:xfrm>
          <a:prstGeom prst="bentConnector3">
            <a:avLst>
              <a:gd name="adj1" fmla="val -169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DF7B63-3353-7440-933C-FFFEAC80DD65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4088617" y="4806338"/>
            <a:ext cx="230539" cy="823086"/>
          </a:xfrm>
          <a:prstGeom prst="bentConnector2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008B1ECA-7130-764C-ACCE-90EC3FCC7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0295" y="4511050"/>
            <a:ext cx="867088" cy="33638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D8F2A79-2BD9-0B45-99EA-49487A6DE69B}"/>
              </a:ext>
            </a:extLst>
          </p:cNvPr>
          <p:cNvSpPr txBox="1"/>
          <p:nvPr/>
        </p:nvSpPr>
        <p:spPr>
          <a:xfrm>
            <a:off x="5413182" y="43249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Pull ESP </a:t>
            </a:r>
          </a:p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Docker Images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D725F5-584D-1F49-AFE2-6879E3C87CA0}"/>
              </a:ext>
            </a:extLst>
          </p:cNvPr>
          <p:cNvGrpSpPr/>
          <p:nvPr/>
        </p:nvGrpSpPr>
        <p:grpSpPr>
          <a:xfrm>
            <a:off x="5367495" y="5112789"/>
            <a:ext cx="891591" cy="946336"/>
            <a:chOff x="4752067" y="4024293"/>
            <a:chExt cx="668693" cy="709752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7158C9E-20DD-2341-AEED-18621EDEB5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9970" y="4024293"/>
              <a:ext cx="361639" cy="401976"/>
            </a:xfrm>
            <a:custGeom>
              <a:avLst/>
              <a:gdLst>
                <a:gd name="T0" fmla="*/ 3290 w 4321"/>
                <a:gd name="T1" fmla="*/ 4039 h 4802"/>
                <a:gd name="T2" fmla="*/ 4185 w 4321"/>
                <a:gd name="T3" fmla="*/ 2485 h 4802"/>
                <a:gd name="T4" fmla="*/ 3290 w 4321"/>
                <a:gd name="T5" fmla="*/ 4039 h 4802"/>
                <a:gd name="T6" fmla="*/ 135 w 4321"/>
                <a:gd name="T7" fmla="*/ 2474 h 4802"/>
                <a:gd name="T8" fmla="*/ 1041 w 4321"/>
                <a:gd name="T9" fmla="*/ 2968 h 4802"/>
                <a:gd name="T10" fmla="*/ 135 w 4321"/>
                <a:gd name="T11" fmla="*/ 3548 h 4802"/>
                <a:gd name="T12" fmla="*/ 135 w 4321"/>
                <a:gd name="T13" fmla="*/ 2474 h 4802"/>
                <a:gd name="T14" fmla="*/ 2145 w 4321"/>
                <a:gd name="T15" fmla="*/ 145 h 4802"/>
                <a:gd name="T16" fmla="*/ 2156 w 4321"/>
                <a:gd name="T17" fmla="*/ 1016 h 4802"/>
                <a:gd name="T18" fmla="*/ 2145 w 4321"/>
                <a:gd name="T19" fmla="*/ 145 h 4802"/>
                <a:gd name="T20" fmla="*/ 3290 w 4321"/>
                <a:gd name="T21" fmla="*/ 1687 h 4802"/>
                <a:gd name="T22" fmla="*/ 4185 w 4321"/>
                <a:gd name="T23" fmla="*/ 1186 h 4802"/>
                <a:gd name="T24" fmla="*/ 3290 w 4321"/>
                <a:gd name="T25" fmla="*/ 2800 h 4802"/>
                <a:gd name="T26" fmla="*/ 3290 w 4321"/>
                <a:gd name="T27" fmla="*/ 1687 h 4802"/>
                <a:gd name="T28" fmla="*/ 2202 w 4321"/>
                <a:gd name="T29" fmla="*/ 3523 h 4802"/>
                <a:gd name="T30" fmla="*/ 3154 w 4321"/>
                <a:gd name="T31" fmla="*/ 4112 h 4802"/>
                <a:gd name="T32" fmla="*/ 2202 w 4321"/>
                <a:gd name="T33" fmla="*/ 3523 h 4802"/>
                <a:gd name="T34" fmla="*/ 2066 w 4321"/>
                <a:gd name="T35" fmla="*/ 3527 h 4802"/>
                <a:gd name="T36" fmla="*/ 2066 w 4321"/>
                <a:gd name="T37" fmla="*/ 4615 h 4802"/>
                <a:gd name="T38" fmla="*/ 1177 w 4321"/>
                <a:gd name="T39" fmla="*/ 3042 h 4802"/>
                <a:gd name="T40" fmla="*/ 2066 w 4321"/>
                <a:gd name="T41" fmla="*/ 3527 h 4802"/>
                <a:gd name="T42" fmla="*/ 2202 w 4321"/>
                <a:gd name="T43" fmla="*/ 2320 h 4802"/>
                <a:gd name="T44" fmla="*/ 3154 w 4321"/>
                <a:gd name="T45" fmla="*/ 1688 h 4802"/>
                <a:gd name="T46" fmla="*/ 2202 w 4321"/>
                <a:gd name="T47" fmla="*/ 2320 h 4802"/>
                <a:gd name="T48" fmla="*/ 2066 w 4321"/>
                <a:gd name="T49" fmla="*/ 2317 h 4802"/>
                <a:gd name="T50" fmla="*/ 2063 w 4321"/>
                <a:gd name="T51" fmla="*/ 2320 h 4802"/>
                <a:gd name="T52" fmla="*/ 1177 w 4321"/>
                <a:gd name="T53" fmla="*/ 2814 h 4802"/>
                <a:gd name="T54" fmla="*/ 2066 w 4321"/>
                <a:gd name="T55" fmla="*/ 1217 h 4802"/>
                <a:gd name="T56" fmla="*/ 2066 w 4321"/>
                <a:gd name="T57" fmla="*/ 2317 h 4802"/>
                <a:gd name="T58" fmla="*/ 2129 w 4321"/>
                <a:gd name="T59" fmla="*/ 3407 h 4802"/>
                <a:gd name="T60" fmla="*/ 2147 w 4321"/>
                <a:gd name="T61" fmla="*/ 2445 h 4802"/>
                <a:gd name="T62" fmla="*/ 2129 w 4321"/>
                <a:gd name="T63" fmla="*/ 3407 h 4802"/>
                <a:gd name="T64" fmla="*/ 4105 w 4321"/>
                <a:gd name="T65" fmla="*/ 1075 h 4802"/>
                <a:gd name="T66" fmla="*/ 3221 w 4321"/>
                <a:gd name="T67" fmla="*/ 1570 h 4802"/>
                <a:gd name="T68" fmla="*/ 3171 w 4321"/>
                <a:gd name="T69" fmla="*/ 632 h 4802"/>
                <a:gd name="T70" fmla="*/ 4105 w 4321"/>
                <a:gd name="T71" fmla="*/ 1075 h 4802"/>
                <a:gd name="T72" fmla="*/ 1130 w 4321"/>
                <a:gd name="T73" fmla="*/ 636 h 4802"/>
                <a:gd name="T74" fmla="*/ 1109 w 4321"/>
                <a:gd name="T75" fmla="*/ 1570 h 4802"/>
                <a:gd name="T76" fmla="*/ 1130 w 4321"/>
                <a:gd name="T77" fmla="*/ 636 h 4802"/>
                <a:gd name="T78" fmla="*/ 135 w 4321"/>
                <a:gd name="T79" fmla="*/ 1189 h 4802"/>
                <a:gd name="T80" fmla="*/ 1041 w 4321"/>
                <a:gd name="T81" fmla="*/ 1687 h 4802"/>
                <a:gd name="T82" fmla="*/ 135 w 4321"/>
                <a:gd name="T83" fmla="*/ 2319 h 4802"/>
                <a:gd name="T84" fmla="*/ 135 w 4321"/>
                <a:gd name="T85" fmla="*/ 1189 h 4802"/>
                <a:gd name="T86" fmla="*/ 4320 w 4321"/>
                <a:gd name="T87" fmla="*/ 1066 h 4802"/>
                <a:gd name="T88" fmla="*/ 4313 w 4321"/>
                <a:gd name="T89" fmla="*/ 1041 h 4802"/>
                <a:gd name="T90" fmla="*/ 4311 w 4321"/>
                <a:gd name="T91" fmla="*/ 1036 h 4802"/>
                <a:gd name="T92" fmla="*/ 4290 w 4321"/>
                <a:gd name="T93" fmla="*/ 1014 h 4802"/>
                <a:gd name="T94" fmla="*/ 2174 w 4321"/>
                <a:gd name="T95" fmla="*/ 8 h 4802"/>
                <a:gd name="T96" fmla="*/ 38 w 4321"/>
                <a:gd name="T97" fmla="*/ 1012 h 4802"/>
                <a:gd name="T98" fmla="*/ 24 w 4321"/>
                <a:gd name="T99" fmla="*/ 1022 h 4802"/>
                <a:gd name="T100" fmla="*/ 8 w 4321"/>
                <a:gd name="T101" fmla="*/ 1041 h 4802"/>
                <a:gd name="T102" fmla="*/ 1 w 4321"/>
                <a:gd name="T103" fmla="*/ 1063 h 4802"/>
                <a:gd name="T104" fmla="*/ 0 w 4321"/>
                <a:gd name="T105" fmla="*/ 1074 h 4802"/>
                <a:gd name="T106" fmla="*/ 35 w 4321"/>
                <a:gd name="T107" fmla="*/ 3648 h 4802"/>
                <a:gd name="T108" fmla="*/ 2121 w 4321"/>
                <a:gd name="T109" fmla="*/ 4799 h 4802"/>
                <a:gd name="T110" fmla="*/ 2134 w 4321"/>
                <a:gd name="T111" fmla="*/ 4802 h 4802"/>
                <a:gd name="T112" fmla="*/ 2139 w 4321"/>
                <a:gd name="T113" fmla="*/ 4802 h 4802"/>
                <a:gd name="T114" fmla="*/ 4285 w 4321"/>
                <a:gd name="T115" fmla="*/ 3659 h 4802"/>
                <a:gd name="T116" fmla="*/ 4321 w 4321"/>
                <a:gd name="T117" fmla="*/ 107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21" h="4802">
                  <a:moveTo>
                    <a:pt x="3290" y="4039"/>
                  </a:moveTo>
                  <a:lnTo>
                    <a:pt x="3290" y="4039"/>
                  </a:lnTo>
                  <a:lnTo>
                    <a:pt x="3290" y="2953"/>
                  </a:lnTo>
                  <a:lnTo>
                    <a:pt x="4185" y="2485"/>
                  </a:lnTo>
                  <a:lnTo>
                    <a:pt x="4185" y="3558"/>
                  </a:lnTo>
                  <a:lnTo>
                    <a:pt x="3290" y="4039"/>
                  </a:lnTo>
                  <a:lnTo>
                    <a:pt x="3290" y="4039"/>
                  </a:lnTo>
                  <a:close/>
                  <a:moveTo>
                    <a:pt x="135" y="2474"/>
                  </a:moveTo>
                  <a:lnTo>
                    <a:pt x="135" y="2474"/>
                  </a:lnTo>
                  <a:lnTo>
                    <a:pt x="1041" y="2968"/>
                  </a:lnTo>
                  <a:lnTo>
                    <a:pt x="1041" y="4049"/>
                  </a:lnTo>
                  <a:lnTo>
                    <a:pt x="135" y="3548"/>
                  </a:lnTo>
                  <a:lnTo>
                    <a:pt x="135" y="2474"/>
                  </a:lnTo>
                  <a:lnTo>
                    <a:pt x="135" y="2474"/>
                  </a:lnTo>
                  <a:close/>
                  <a:moveTo>
                    <a:pt x="2145" y="145"/>
                  </a:moveTo>
                  <a:lnTo>
                    <a:pt x="2145" y="145"/>
                  </a:lnTo>
                  <a:lnTo>
                    <a:pt x="3018" y="559"/>
                  </a:lnTo>
                  <a:lnTo>
                    <a:pt x="2156" y="1016"/>
                  </a:lnTo>
                  <a:lnTo>
                    <a:pt x="1283" y="562"/>
                  </a:lnTo>
                  <a:lnTo>
                    <a:pt x="2145" y="145"/>
                  </a:lnTo>
                  <a:lnTo>
                    <a:pt x="2145" y="145"/>
                  </a:lnTo>
                  <a:close/>
                  <a:moveTo>
                    <a:pt x="3290" y="1687"/>
                  </a:moveTo>
                  <a:lnTo>
                    <a:pt x="3290" y="1687"/>
                  </a:lnTo>
                  <a:lnTo>
                    <a:pt x="4185" y="1186"/>
                  </a:lnTo>
                  <a:lnTo>
                    <a:pt x="4185" y="2332"/>
                  </a:lnTo>
                  <a:lnTo>
                    <a:pt x="3290" y="2800"/>
                  </a:lnTo>
                  <a:lnTo>
                    <a:pt x="3290" y="1687"/>
                  </a:lnTo>
                  <a:lnTo>
                    <a:pt x="3290" y="1687"/>
                  </a:lnTo>
                  <a:close/>
                  <a:moveTo>
                    <a:pt x="2202" y="3523"/>
                  </a:moveTo>
                  <a:lnTo>
                    <a:pt x="2202" y="3523"/>
                  </a:lnTo>
                  <a:lnTo>
                    <a:pt x="3154" y="3024"/>
                  </a:lnTo>
                  <a:lnTo>
                    <a:pt x="3154" y="4112"/>
                  </a:lnTo>
                  <a:lnTo>
                    <a:pt x="2202" y="4623"/>
                  </a:lnTo>
                  <a:lnTo>
                    <a:pt x="2202" y="3523"/>
                  </a:lnTo>
                  <a:lnTo>
                    <a:pt x="2202" y="3523"/>
                  </a:lnTo>
                  <a:close/>
                  <a:moveTo>
                    <a:pt x="2066" y="3527"/>
                  </a:moveTo>
                  <a:lnTo>
                    <a:pt x="2066" y="3527"/>
                  </a:lnTo>
                  <a:lnTo>
                    <a:pt x="2066" y="4615"/>
                  </a:lnTo>
                  <a:lnTo>
                    <a:pt x="1177" y="4124"/>
                  </a:lnTo>
                  <a:lnTo>
                    <a:pt x="1177" y="3042"/>
                  </a:lnTo>
                  <a:lnTo>
                    <a:pt x="2066" y="3527"/>
                  </a:lnTo>
                  <a:lnTo>
                    <a:pt x="2066" y="3527"/>
                  </a:lnTo>
                  <a:close/>
                  <a:moveTo>
                    <a:pt x="2202" y="2320"/>
                  </a:moveTo>
                  <a:lnTo>
                    <a:pt x="2202" y="2320"/>
                  </a:lnTo>
                  <a:lnTo>
                    <a:pt x="2202" y="1193"/>
                  </a:lnTo>
                  <a:lnTo>
                    <a:pt x="3154" y="1688"/>
                  </a:lnTo>
                  <a:lnTo>
                    <a:pt x="3154" y="2851"/>
                  </a:lnTo>
                  <a:lnTo>
                    <a:pt x="2202" y="2320"/>
                  </a:lnTo>
                  <a:lnTo>
                    <a:pt x="2202" y="2320"/>
                  </a:lnTo>
                  <a:close/>
                  <a:moveTo>
                    <a:pt x="2066" y="2317"/>
                  </a:moveTo>
                  <a:lnTo>
                    <a:pt x="2066" y="2317"/>
                  </a:lnTo>
                  <a:cubicBezTo>
                    <a:pt x="2065" y="2318"/>
                    <a:pt x="2064" y="2319"/>
                    <a:pt x="2063" y="2320"/>
                  </a:cubicBezTo>
                  <a:cubicBezTo>
                    <a:pt x="2060" y="2326"/>
                    <a:pt x="2059" y="2333"/>
                    <a:pt x="2057" y="2339"/>
                  </a:cubicBezTo>
                  <a:lnTo>
                    <a:pt x="1177" y="2814"/>
                  </a:lnTo>
                  <a:lnTo>
                    <a:pt x="1177" y="1688"/>
                  </a:lnTo>
                  <a:lnTo>
                    <a:pt x="2066" y="1217"/>
                  </a:lnTo>
                  <a:lnTo>
                    <a:pt x="2066" y="2317"/>
                  </a:lnTo>
                  <a:lnTo>
                    <a:pt x="2066" y="2317"/>
                  </a:lnTo>
                  <a:close/>
                  <a:moveTo>
                    <a:pt x="2129" y="3407"/>
                  </a:moveTo>
                  <a:lnTo>
                    <a:pt x="2129" y="3407"/>
                  </a:lnTo>
                  <a:lnTo>
                    <a:pt x="1251" y="2928"/>
                  </a:lnTo>
                  <a:lnTo>
                    <a:pt x="2147" y="2445"/>
                  </a:lnTo>
                  <a:lnTo>
                    <a:pt x="3029" y="2937"/>
                  </a:lnTo>
                  <a:lnTo>
                    <a:pt x="2129" y="3407"/>
                  </a:lnTo>
                  <a:lnTo>
                    <a:pt x="2129" y="3407"/>
                  </a:lnTo>
                  <a:close/>
                  <a:moveTo>
                    <a:pt x="4105" y="1075"/>
                  </a:moveTo>
                  <a:lnTo>
                    <a:pt x="4105" y="1075"/>
                  </a:lnTo>
                  <a:lnTo>
                    <a:pt x="3221" y="1570"/>
                  </a:lnTo>
                  <a:lnTo>
                    <a:pt x="2302" y="1092"/>
                  </a:lnTo>
                  <a:lnTo>
                    <a:pt x="3171" y="632"/>
                  </a:lnTo>
                  <a:lnTo>
                    <a:pt x="4105" y="1075"/>
                  </a:lnTo>
                  <a:lnTo>
                    <a:pt x="4105" y="1075"/>
                  </a:lnTo>
                  <a:close/>
                  <a:moveTo>
                    <a:pt x="1130" y="636"/>
                  </a:moveTo>
                  <a:lnTo>
                    <a:pt x="1130" y="636"/>
                  </a:lnTo>
                  <a:lnTo>
                    <a:pt x="2010" y="1093"/>
                  </a:lnTo>
                  <a:lnTo>
                    <a:pt x="1109" y="1570"/>
                  </a:lnTo>
                  <a:lnTo>
                    <a:pt x="215" y="1078"/>
                  </a:lnTo>
                  <a:lnTo>
                    <a:pt x="1130" y="636"/>
                  </a:lnTo>
                  <a:lnTo>
                    <a:pt x="1130" y="636"/>
                  </a:lnTo>
                  <a:close/>
                  <a:moveTo>
                    <a:pt x="135" y="1189"/>
                  </a:moveTo>
                  <a:lnTo>
                    <a:pt x="135" y="1189"/>
                  </a:lnTo>
                  <a:lnTo>
                    <a:pt x="1041" y="1687"/>
                  </a:lnTo>
                  <a:lnTo>
                    <a:pt x="1041" y="2813"/>
                  </a:lnTo>
                  <a:lnTo>
                    <a:pt x="135" y="2319"/>
                  </a:lnTo>
                  <a:lnTo>
                    <a:pt x="135" y="1189"/>
                  </a:lnTo>
                  <a:lnTo>
                    <a:pt x="135" y="1189"/>
                  </a:lnTo>
                  <a:close/>
                  <a:moveTo>
                    <a:pt x="4320" y="1066"/>
                  </a:moveTo>
                  <a:lnTo>
                    <a:pt x="4320" y="1066"/>
                  </a:lnTo>
                  <a:cubicBezTo>
                    <a:pt x="4320" y="1063"/>
                    <a:pt x="4319" y="1061"/>
                    <a:pt x="4319" y="1058"/>
                  </a:cubicBezTo>
                  <a:cubicBezTo>
                    <a:pt x="4318" y="1052"/>
                    <a:pt x="4316" y="1046"/>
                    <a:pt x="4313" y="1041"/>
                  </a:cubicBezTo>
                  <a:cubicBezTo>
                    <a:pt x="4313" y="1039"/>
                    <a:pt x="4313" y="1038"/>
                    <a:pt x="4312" y="1037"/>
                  </a:cubicBezTo>
                  <a:cubicBezTo>
                    <a:pt x="4312" y="1036"/>
                    <a:pt x="4311" y="1036"/>
                    <a:pt x="4311" y="1036"/>
                  </a:cubicBezTo>
                  <a:cubicBezTo>
                    <a:pt x="4307" y="1029"/>
                    <a:pt x="4302" y="1023"/>
                    <a:pt x="4296" y="1018"/>
                  </a:cubicBezTo>
                  <a:cubicBezTo>
                    <a:pt x="4294" y="1016"/>
                    <a:pt x="4292" y="1016"/>
                    <a:pt x="4290" y="1014"/>
                  </a:cubicBezTo>
                  <a:cubicBezTo>
                    <a:pt x="4288" y="1012"/>
                    <a:pt x="4285" y="1010"/>
                    <a:pt x="4282" y="1009"/>
                  </a:cubicBezTo>
                  <a:lnTo>
                    <a:pt x="2174" y="8"/>
                  </a:lnTo>
                  <a:cubicBezTo>
                    <a:pt x="2156" y="0"/>
                    <a:pt x="2134" y="0"/>
                    <a:pt x="2116" y="8"/>
                  </a:cubicBezTo>
                  <a:lnTo>
                    <a:pt x="38" y="1012"/>
                  </a:lnTo>
                  <a:cubicBezTo>
                    <a:pt x="35" y="1014"/>
                    <a:pt x="32" y="1016"/>
                    <a:pt x="29" y="1018"/>
                  </a:cubicBezTo>
                  <a:cubicBezTo>
                    <a:pt x="28" y="1019"/>
                    <a:pt x="26" y="1020"/>
                    <a:pt x="24" y="1022"/>
                  </a:cubicBezTo>
                  <a:cubicBezTo>
                    <a:pt x="18" y="1027"/>
                    <a:pt x="13" y="1033"/>
                    <a:pt x="9" y="1040"/>
                  </a:cubicBezTo>
                  <a:cubicBezTo>
                    <a:pt x="9" y="1040"/>
                    <a:pt x="8" y="1040"/>
                    <a:pt x="8" y="1041"/>
                  </a:cubicBezTo>
                  <a:cubicBezTo>
                    <a:pt x="7" y="1042"/>
                    <a:pt x="7" y="1043"/>
                    <a:pt x="7" y="1044"/>
                  </a:cubicBezTo>
                  <a:cubicBezTo>
                    <a:pt x="4" y="1050"/>
                    <a:pt x="2" y="1056"/>
                    <a:pt x="1" y="1063"/>
                  </a:cubicBezTo>
                  <a:cubicBezTo>
                    <a:pt x="1" y="1065"/>
                    <a:pt x="0" y="1067"/>
                    <a:pt x="0" y="1069"/>
                  </a:cubicBezTo>
                  <a:cubicBezTo>
                    <a:pt x="0" y="1071"/>
                    <a:pt x="0" y="1072"/>
                    <a:pt x="0" y="1074"/>
                  </a:cubicBezTo>
                  <a:lnTo>
                    <a:pt x="0" y="3588"/>
                  </a:lnTo>
                  <a:cubicBezTo>
                    <a:pt x="0" y="3613"/>
                    <a:pt x="13" y="3636"/>
                    <a:pt x="35" y="3648"/>
                  </a:cubicBezTo>
                  <a:lnTo>
                    <a:pt x="2087" y="4782"/>
                  </a:lnTo>
                  <a:cubicBezTo>
                    <a:pt x="2096" y="4791"/>
                    <a:pt x="2108" y="4796"/>
                    <a:pt x="2121" y="4799"/>
                  </a:cubicBezTo>
                  <a:cubicBezTo>
                    <a:pt x="2123" y="4799"/>
                    <a:pt x="2124" y="4799"/>
                    <a:pt x="2125" y="4800"/>
                  </a:cubicBezTo>
                  <a:cubicBezTo>
                    <a:pt x="2128" y="4800"/>
                    <a:pt x="2131" y="4802"/>
                    <a:pt x="2134" y="4802"/>
                  </a:cubicBezTo>
                  <a:cubicBezTo>
                    <a:pt x="2135" y="4802"/>
                    <a:pt x="2135" y="4801"/>
                    <a:pt x="2136" y="4801"/>
                  </a:cubicBezTo>
                  <a:cubicBezTo>
                    <a:pt x="2137" y="4801"/>
                    <a:pt x="2138" y="4802"/>
                    <a:pt x="2139" y="4802"/>
                  </a:cubicBezTo>
                  <a:cubicBezTo>
                    <a:pt x="2150" y="4802"/>
                    <a:pt x="2161" y="4799"/>
                    <a:pt x="2171" y="4793"/>
                  </a:cubicBezTo>
                  <a:lnTo>
                    <a:pt x="4285" y="3659"/>
                  </a:lnTo>
                  <a:cubicBezTo>
                    <a:pt x="4307" y="3647"/>
                    <a:pt x="4321" y="3624"/>
                    <a:pt x="4321" y="3599"/>
                  </a:cubicBezTo>
                  <a:lnTo>
                    <a:pt x="4321" y="1070"/>
                  </a:lnTo>
                  <a:cubicBezTo>
                    <a:pt x="4321" y="1068"/>
                    <a:pt x="4320" y="1067"/>
                    <a:pt x="4320" y="10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C01EEA-1CB5-654B-898B-F97F3AD1957A}"/>
                </a:ext>
              </a:extLst>
            </p:cNvPr>
            <p:cNvSpPr txBox="1"/>
            <p:nvPr/>
          </p:nvSpPr>
          <p:spPr>
            <a:xfrm>
              <a:off x="4752067" y="4387796"/>
              <a:ext cx="66869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 </a:t>
              </a:r>
            </a:p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</a:p>
          </p:txBody>
        </p:sp>
      </p:grp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42A3EA60-D19F-E24E-90E3-EB756BBAC2A8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6412657" y="4509473"/>
            <a:ext cx="776204" cy="28005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B17B095-BD39-5D44-8C5E-84374EFA84FD}"/>
              </a:ext>
            </a:extLst>
          </p:cNvPr>
          <p:cNvSpPr txBox="1"/>
          <p:nvPr/>
        </p:nvSpPr>
        <p:spPr>
          <a:xfrm>
            <a:off x="4047605" y="3729479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Metadata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 ESP in K8s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A8C3F03-9047-FA4A-A799-DAD7A90BF233}"/>
              </a:ext>
            </a:extLst>
          </p:cNvPr>
          <p:cNvGrpSpPr/>
          <p:nvPr/>
        </p:nvGrpSpPr>
        <p:grpSpPr>
          <a:xfrm>
            <a:off x="249815" y="1148764"/>
            <a:ext cx="1021012" cy="3433236"/>
            <a:chOff x="830090" y="1148764"/>
            <a:chExt cx="1021012" cy="34332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D82551-205E-3E49-BC45-A94A62AA50B2}"/>
                </a:ext>
              </a:extLst>
            </p:cNvPr>
            <p:cNvGrpSpPr/>
            <p:nvPr/>
          </p:nvGrpSpPr>
          <p:grpSpPr>
            <a:xfrm>
              <a:off x="892747" y="1380630"/>
              <a:ext cx="922664" cy="1558025"/>
              <a:chOff x="923963" y="1160002"/>
              <a:chExt cx="691997" cy="116851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25FBD29-E700-0142-BC23-0283AA192482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68" name="Picture 4">
                  <a:extLst>
                    <a:ext uri="{FF2B5EF4-FFF2-40B4-BE49-F238E27FC236}">
                      <a16:creationId xmlns:a16="http://schemas.microsoft.com/office/drawing/2014/main" id="{4633ABE5-5945-F64A-90B2-E376073D0E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9" name="Rectangle: Rounded Corners 50">
                  <a:extLst>
                    <a:ext uri="{FF2B5EF4-FFF2-40B4-BE49-F238E27FC236}">
                      <a16:creationId xmlns:a16="http://schemas.microsoft.com/office/drawing/2014/main" id="{4F25C263-170C-EC46-A185-A95D248B3327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878E7F-0AF8-3F43-8FD1-CEFCF9001B5B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71" name="Graphic 24">
                  <a:extLst>
                    <a:ext uri="{FF2B5EF4-FFF2-40B4-BE49-F238E27FC236}">
                      <a16:creationId xmlns:a16="http://schemas.microsoft.com/office/drawing/2014/main" id="{9A51A364-DAFF-1E4B-894A-B48E54F93D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4" descr="Jepsen: RabbitMQ">
                  <a:extLst>
                    <a:ext uri="{FF2B5EF4-FFF2-40B4-BE49-F238E27FC236}">
                      <a16:creationId xmlns:a16="http://schemas.microsoft.com/office/drawing/2014/main" id="{9D1F4683-2359-5C42-9AE2-759802BF32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Graphic 172">
                  <a:extLst>
                    <a:ext uri="{FF2B5EF4-FFF2-40B4-BE49-F238E27FC236}">
                      <a16:creationId xmlns:a16="http://schemas.microsoft.com/office/drawing/2014/main" id="{908ACD52-FD34-124E-B615-AEC363EF4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74" name="Picture 8" descr="MQTT Specification">
                  <a:extLst>
                    <a:ext uri="{FF2B5EF4-FFF2-40B4-BE49-F238E27FC236}">
                      <a16:creationId xmlns:a16="http://schemas.microsoft.com/office/drawing/2014/main" id="{5F857D7B-CDE6-EE44-9298-57DE2846F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6EEFFFE-3EC4-1342-8372-91CD1E8D1990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386E054-810F-6743-A9D3-ADB752396BB9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159" name="Rectangle: Rounded Corners 50">
                <a:extLst>
                  <a:ext uri="{FF2B5EF4-FFF2-40B4-BE49-F238E27FC236}">
                    <a16:creationId xmlns:a16="http://schemas.microsoft.com/office/drawing/2014/main" id="{E6F31115-5364-A04A-8FB9-32C4CC2F0DFD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30D1DF-48EA-2C40-94EE-9DB4B06FB423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161" name="Picture 160" descr="Logo, icon&#10;&#10;Description automatically generated">
                <a:extLst>
                  <a:ext uri="{FF2B5EF4-FFF2-40B4-BE49-F238E27FC236}">
                    <a16:creationId xmlns:a16="http://schemas.microsoft.com/office/drawing/2014/main" id="{A132368B-E556-614A-93EB-E109196A7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3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21A7CC60-510A-3847-800A-1ABD40822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FA8B3A7-3226-E84A-9387-881FE5764850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09F6BC18-7960-4748-A810-771F1AC9E3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94F9CBD8-7832-4B4E-9FD6-CF286784F1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D817246-4C4C-6D44-A27E-EC79CDFC01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A25DE1B-73B2-1541-AFE6-5F4C02E3C16B}"/>
              </a:ext>
            </a:extLst>
          </p:cNvPr>
          <p:cNvGrpSpPr/>
          <p:nvPr/>
        </p:nvGrpSpPr>
        <p:grpSpPr>
          <a:xfrm>
            <a:off x="8579081" y="1148764"/>
            <a:ext cx="1027845" cy="3433236"/>
            <a:chOff x="9931733" y="1029097"/>
            <a:chExt cx="1027845" cy="343323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3223DC-1287-3341-8A2F-103738E6735F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907646-18B5-114F-8941-964E4B39ED3D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0978E0D-FC6B-8040-9554-463A460A66B8}"/>
                </a:ext>
              </a:extLst>
            </p:cNvPr>
            <p:cNvGrpSpPr/>
            <p:nvPr/>
          </p:nvGrpSpPr>
          <p:grpSpPr>
            <a:xfrm>
              <a:off x="9997601" y="1260963"/>
              <a:ext cx="922664" cy="1558025"/>
              <a:chOff x="923963" y="1160002"/>
              <a:chExt cx="691997" cy="116851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D1DB3F-9B76-9249-9F2E-B6F7DA21F025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185" name="Picture 4">
                  <a:extLst>
                    <a:ext uri="{FF2B5EF4-FFF2-40B4-BE49-F238E27FC236}">
                      <a16:creationId xmlns:a16="http://schemas.microsoft.com/office/drawing/2014/main" id="{65D72DFF-03D8-E342-9CFF-950DA348D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6" name="Rectangle: Rounded Corners 50">
                  <a:extLst>
                    <a:ext uri="{FF2B5EF4-FFF2-40B4-BE49-F238E27FC236}">
                      <a16:creationId xmlns:a16="http://schemas.microsoft.com/office/drawing/2014/main" id="{762F9BB1-5386-6B4F-AD21-1B54E80F69CF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D201FF4-B4AC-E64E-8C35-32EAE4B8DC06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188" name="Graphic 24">
                  <a:extLst>
                    <a:ext uri="{FF2B5EF4-FFF2-40B4-BE49-F238E27FC236}">
                      <a16:creationId xmlns:a16="http://schemas.microsoft.com/office/drawing/2014/main" id="{BFF0585B-E627-A148-8BC9-34F2CC3A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9" name="Picture 4" descr="Jepsen: RabbitMQ">
                  <a:extLst>
                    <a:ext uri="{FF2B5EF4-FFF2-40B4-BE49-F238E27FC236}">
                      <a16:creationId xmlns:a16="http://schemas.microsoft.com/office/drawing/2014/main" id="{CFCE6D03-A514-6740-9D1D-DADDCE666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Graphic 189">
                  <a:extLst>
                    <a:ext uri="{FF2B5EF4-FFF2-40B4-BE49-F238E27FC236}">
                      <a16:creationId xmlns:a16="http://schemas.microsoft.com/office/drawing/2014/main" id="{22BD12A1-D007-054E-9C86-FE8C85F01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191" name="Picture 8" descr="MQTT Specification">
                  <a:extLst>
                    <a:ext uri="{FF2B5EF4-FFF2-40B4-BE49-F238E27FC236}">
                      <a16:creationId xmlns:a16="http://schemas.microsoft.com/office/drawing/2014/main" id="{1F34D5AA-5A4A-C846-81DB-9FD8A73194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E13DC89-5CE2-A740-A7F2-23034549278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97DBBA4-7697-524C-A907-C946684A0D03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193" name="Rectangle: Rounded Corners 50">
                <a:extLst>
                  <a:ext uri="{FF2B5EF4-FFF2-40B4-BE49-F238E27FC236}">
                    <a16:creationId xmlns:a16="http://schemas.microsoft.com/office/drawing/2014/main" id="{DE65F580-19A5-7648-8019-1C945A6B2786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2A3BC65-DBC8-C94F-8A26-DEBA808F3079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53EDD3-7923-A144-BA60-E1250297C979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6FB018BC-6D5E-9A45-8897-68FAD842C8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01" name="Freeform 21">
              <a:extLst>
                <a:ext uri="{FF2B5EF4-FFF2-40B4-BE49-F238E27FC236}">
                  <a16:creationId xmlns:a16="http://schemas.microsoft.com/office/drawing/2014/main" id="{BEDB2E76-472E-094D-9D8A-E1C2D8C4B4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D160FB-EE22-FC44-8320-F57313E93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FCE504-5E2C-174F-8E06-6250031CE4E2}"/>
              </a:ext>
            </a:extLst>
          </p:cNvPr>
          <p:cNvGrpSpPr/>
          <p:nvPr/>
        </p:nvGrpSpPr>
        <p:grpSpPr>
          <a:xfrm>
            <a:off x="2614576" y="2690961"/>
            <a:ext cx="958534" cy="874498"/>
            <a:chOff x="960652" y="3446423"/>
            <a:chExt cx="718900" cy="655873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A4C4563-DA20-6748-9D2E-7B5B0F377848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50E16B46-A3EE-6644-BFEF-8B1F4C0F1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C9D5B4D-D619-5745-A7EF-8339A6DCD3CC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09" name="Picture 9">
              <a:extLst>
                <a:ext uri="{FF2B5EF4-FFF2-40B4-BE49-F238E27FC236}">
                  <a16:creationId xmlns:a16="http://schemas.microsoft.com/office/drawing/2014/main" id="{EE3798F7-4A41-8B44-9C1C-89DDCCB40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8D9E3D86-945F-BD4B-9C9D-017E4C0E6222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67F79D1A-19E2-3E48-82AE-D38F160CD145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F2D56D96-1874-F841-8636-5B964E10B5BD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FE5291E6-65A7-3945-94C2-D69C7FC1C99E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50C3C5CB-8E96-B24F-A553-87BB0CDAF2C2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5" name="Rounded Rectangle 214">
                <a:extLst>
                  <a:ext uri="{FF2B5EF4-FFF2-40B4-BE49-F238E27FC236}">
                    <a16:creationId xmlns:a16="http://schemas.microsoft.com/office/drawing/2014/main" id="{AA41B80E-ACB6-414A-9FF5-7551DF4A6C20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5CA36D48-C63C-674C-931D-974BC7CAAE5B}"/>
                  </a:ext>
                </a:extLst>
              </p:cNvPr>
              <p:cNvCxnSpPr>
                <a:stCxn id="211" idx="3"/>
                <a:endCxn id="21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FC2FCBF-4577-974F-BBE1-1040ACA40161}"/>
                  </a:ext>
                </a:extLst>
              </p:cNvPr>
              <p:cNvCxnSpPr>
                <a:stCxn id="212" idx="3"/>
                <a:endCxn id="21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6DDFB33-1CF7-9541-8F03-5FBF6FFCCF9E}"/>
                  </a:ext>
                </a:extLst>
              </p:cNvPr>
              <p:cNvCxnSpPr>
                <a:stCxn id="213" idx="3"/>
                <a:endCxn id="21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221DC40-EA56-DF4A-AD9A-5496B0017282}"/>
                  </a:ext>
                </a:extLst>
              </p:cNvPr>
              <p:cNvCxnSpPr>
                <a:stCxn id="211" idx="3"/>
                <a:endCxn id="21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11BC716-0531-9A48-B858-6C27BD2A2F6E}"/>
              </a:ext>
            </a:extLst>
          </p:cNvPr>
          <p:cNvGrpSpPr/>
          <p:nvPr/>
        </p:nvGrpSpPr>
        <p:grpSpPr>
          <a:xfrm>
            <a:off x="2766976" y="2843361"/>
            <a:ext cx="958534" cy="874498"/>
            <a:chOff x="960652" y="3446423"/>
            <a:chExt cx="718900" cy="655873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94D7D4E-3EF7-7946-ADE1-841AC293EB88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90D72361-BB92-9B4A-AA6E-9E5410C35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A12E786-C2E5-A943-AA2D-03212F977A46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24" name="Picture 9">
              <a:extLst>
                <a:ext uri="{FF2B5EF4-FFF2-40B4-BE49-F238E27FC236}">
                  <a16:creationId xmlns:a16="http://schemas.microsoft.com/office/drawing/2014/main" id="{68A088E4-00BD-F14F-9A90-4799FFBA1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B1EF23A8-AF2B-0943-8C0D-6B3BEB05616C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BF552F76-DB57-7443-84C4-FBCDD2E90AF5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0965030A-1AC2-A14E-B1AF-295F079BB94C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27F4D2C7-F5D3-484F-BDC5-997B1C282DA2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77AA62AC-7933-7E4B-ABDD-00D8F645C738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3F530A93-F9C4-C340-9D8B-99FA1DA02DB9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6E31C7D-7002-3746-B1B8-8403C5DB0269}"/>
                  </a:ext>
                </a:extLst>
              </p:cNvPr>
              <p:cNvCxnSpPr>
                <a:stCxn id="226" idx="3"/>
                <a:endCxn id="227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C930043-F9AA-8946-9D1E-72ECFE1740A8}"/>
                  </a:ext>
                </a:extLst>
              </p:cNvPr>
              <p:cNvCxnSpPr>
                <a:stCxn id="227" idx="3"/>
                <a:endCxn id="229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911EB54-F14C-E841-8A60-8744F1A0A9A5}"/>
                  </a:ext>
                </a:extLst>
              </p:cNvPr>
              <p:cNvCxnSpPr>
                <a:stCxn id="228" idx="3"/>
                <a:endCxn id="230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22745A0-0165-D945-BEAB-4FB4B237E137}"/>
                  </a:ext>
                </a:extLst>
              </p:cNvPr>
              <p:cNvCxnSpPr>
                <a:stCxn id="226" idx="3"/>
                <a:endCxn id="228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0DC8B64-39AC-EB49-B31E-70EBAAE895EC}"/>
              </a:ext>
            </a:extLst>
          </p:cNvPr>
          <p:cNvGrpSpPr/>
          <p:nvPr/>
        </p:nvGrpSpPr>
        <p:grpSpPr>
          <a:xfrm>
            <a:off x="2919329" y="2991751"/>
            <a:ext cx="958534" cy="874498"/>
            <a:chOff x="960652" y="3446423"/>
            <a:chExt cx="718900" cy="655873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AD001B1-E225-1844-8DB3-56DCEE3CC283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1060E5AD-7FB7-3248-B51D-788133AB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051B6EF-668F-094D-87C1-99A10ABF0CF9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39" name="Picture 9">
              <a:extLst>
                <a:ext uri="{FF2B5EF4-FFF2-40B4-BE49-F238E27FC236}">
                  <a16:creationId xmlns:a16="http://schemas.microsoft.com/office/drawing/2014/main" id="{DE73F1F0-202A-804F-B943-14DFCEC72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0167CD6-E052-1A41-8790-9BB2276CC692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F17CFBC8-EEED-7941-BFA5-9A965E40C277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5D46B3C3-D754-394E-ADEC-2E8D91321B5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5188258-AA44-4148-93D0-B07B62ADB4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4581AAB0-5DB5-0148-B942-84B63E4E9F05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D467AAE7-467F-0F44-BD62-DBBAC9521937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C87DF2E-E26C-7249-8270-D85C93B97BA6}"/>
                  </a:ext>
                </a:extLst>
              </p:cNvPr>
              <p:cNvCxnSpPr>
                <a:stCxn id="241" idx="3"/>
                <a:endCxn id="242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A6B5108-2BF0-D24E-961C-E7F26CBEBF54}"/>
                  </a:ext>
                </a:extLst>
              </p:cNvPr>
              <p:cNvCxnSpPr>
                <a:stCxn id="242" idx="3"/>
                <a:endCxn id="244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646A406-65DF-364C-AD6A-E9ECCEFED173}"/>
                  </a:ext>
                </a:extLst>
              </p:cNvPr>
              <p:cNvCxnSpPr>
                <a:stCxn id="243" idx="3"/>
                <a:endCxn id="245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2157269-FC5C-2143-AC87-133523595B28}"/>
                  </a:ext>
                </a:extLst>
              </p:cNvPr>
              <p:cNvCxnSpPr>
                <a:stCxn id="241" idx="3"/>
                <a:endCxn id="243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11" idx="3"/>
            <a:endCxn id="236" idx="1"/>
          </p:cNvCxnSpPr>
          <p:nvPr/>
        </p:nvCxnSpPr>
        <p:spPr>
          <a:xfrm>
            <a:off x="1270827" y="2865983"/>
            <a:ext cx="1648502" cy="609419"/>
          </a:xfrm>
          <a:prstGeom prst="bentConnector3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ABDB43B4-22CA-8744-81F3-31B75F7DC318}"/>
              </a:ext>
            </a:extLst>
          </p:cNvPr>
          <p:cNvCxnSpPr>
            <a:cxnSpLocks/>
            <a:stCxn id="236" idx="3"/>
            <a:endCxn id="180" idx="1"/>
          </p:cNvCxnSpPr>
          <p:nvPr/>
        </p:nvCxnSpPr>
        <p:spPr>
          <a:xfrm flipV="1">
            <a:off x="3877863" y="2865983"/>
            <a:ext cx="4704429" cy="60941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00641825-A824-7D44-AF57-7271E16910BE}"/>
              </a:ext>
            </a:extLst>
          </p:cNvPr>
          <p:cNvCxnSpPr>
            <a:cxnSpLocks/>
            <a:stCxn id="238" idx="2"/>
          </p:cNvCxnSpPr>
          <p:nvPr/>
        </p:nvCxnSpPr>
        <p:spPr>
          <a:xfrm rot="16200000" flipH="1">
            <a:off x="2823709" y="4418534"/>
            <a:ext cx="1257788" cy="1532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1731241" y="3433883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Pub connectors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FF5CA7-8C5F-3E41-9C55-3FFEE849C8D4}"/>
              </a:ext>
            </a:extLst>
          </p:cNvPr>
          <p:cNvSpPr txBox="1"/>
          <p:nvPr/>
        </p:nvSpPr>
        <p:spPr>
          <a:xfrm>
            <a:off x="3851049" y="3462877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Sub connectors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EA9C70C-2207-7E42-B588-79206294966F}"/>
              </a:ext>
            </a:extLst>
          </p:cNvPr>
          <p:cNvGrpSpPr/>
          <p:nvPr/>
        </p:nvGrpSpPr>
        <p:grpSpPr>
          <a:xfrm>
            <a:off x="1731241" y="871195"/>
            <a:ext cx="6668020" cy="3339367"/>
            <a:chOff x="2893182" y="875848"/>
            <a:chExt cx="6668020" cy="3339367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65752BCD-B054-2343-9C6E-8360DD1182C5}"/>
                </a:ext>
              </a:extLst>
            </p:cNvPr>
            <p:cNvGrpSpPr/>
            <p:nvPr/>
          </p:nvGrpSpPr>
          <p:grpSpPr>
            <a:xfrm>
              <a:off x="2893182" y="875848"/>
              <a:ext cx="6624390" cy="3339367"/>
              <a:chOff x="2893182" y="957736"/>
              <a:chExt cx="6624390" cy="333936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559466C-1AB2-514E-A9B3-3FA02FB9266D}"/>
                  </a:ext>
                </a:extLst>
              </p:cNvPr>
              <p:cNvSpPr/>
              <p:nvPr/>
            </p:nvSpPr>
            <p:spPr>
              <a:xfrm>
                <a:off x="2893182" y="1185019"/>
                <a:ext cx="6624390" cy="3112084"/>
              </a:xfrm>
              <a:prstGeom prst="rect">
                <a:avLst/>
              </a:prstGeom>
              <a:noFill/>
              <a:ln>
                <a:solidFill>
                  <a:srgbClr val="336B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5E7655-0949-F042-BC31-49E4835DD93C}"/>
                  </a:ext>
                </a:extLst>
              </p:cNvPr>
              <p:cNvSpPr txBox="1"/>
              <p:nvPr/>
            </p:nvSpPr>
            <p:spPr>
              <a:xfrm>
                <a:off x="3212235" y="957736"/>
                <a:ext cx="1829347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1067" i="1" dirty="0">
                    <a:solidFill>
                      <a:srgbClr val="336B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Multinode ESP deployment</a:t>
                </a:r>
              </a:p>
            </p:txBody>
          </p:sp>
          <p:pic>
            <p:nvPicPr>
              <p:cNvPr id="121" name="Picture 120" descr="A sign on a pole&#10;&#10;Description automatically generated">
                <a:extLst>
                  <a:ext uri="{FF2B5EF4-FFF2-40B4-BE49-F238E27FC236}">
                    <a16:creationId xmlns:a16="http://schemas.microsoft.com/office/drawing/2014/main" id="{82683162-1BDD-FB4D-8361-19AFB7367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6"/>
                  </a:ext>
                </a:extLst>
              </a:blip>
              <a:stretch>
                <a:fillRect/>
              </a:stretch>
            </p:blipFill>
            <p:spPr>
              <a:xfrm>
                <a:off x="3008200" y="1040007"/>
                <a:ext cx="255208" cy="263520"/>
              </a:xfrm>
              <a:prstGeom prst="rect">
                <a:avLst/>
              </a:prstGeom>
            </p:spPr>
          </p:pic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C2ECE1B-5A0E-8142-8918-57883672DFF8}"/>
                </a:ext>
              </a:extLst>
            </p:cNvPr>
            <p:cNvSpPr txBox="1"/>
            <p:nvPr/>
          </p:nvSpPr>
          <p:spPr>
            <a:xfrm>
              <a:off x="7991542" y="1077123"/>
              <a:ext cx="1569660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CH" sz="1067" b="1" dirty="0">
                  <a:solidFill>
                    <a:schemeClr val="accent2">
                      <a:lumMod val="50000"/>
                    </a:schemeClr>
                  </a:solidFill>
                </a:rPr>
                <a:t>Namespace: TENANT_ID</a:t>
              </a:r>
              <a:endParaRPr lang="en-US" sz="1067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C2E6F-CFF6-7E4F-A287-2C4A2A116862}"/>
              </a:ext>
            </a:extLst>
          </p:cNvPr>
          <p:cNvGrpSpPr/>
          <p:nvPr/>
        </p:nvGrpSpPr>
        <p:grpSpPr>
          <a:xfrm>
            <a:off x="6415990" y="5037601"/>
            <a:ext cx="1049589" cy="802363"/>
            <a:chOff x="7587606" y="5037601"/>
            <a:chExt cx="1049589" cy="80236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E6A2BE-BDFA-754A-A306-CAD6FEBBFA75}"/>
                </a:ext>
              </a:extLst>
            </p:cNvPr>
            <p:cNvGrpSpPr/>
            <p:nvPr/>
          </p:nvGrpSpPr>
          <p:grpSpPr>
            <a:xfrm>
              <a:off x="7587606" y="5037601"/>
              <a:ext cx="1049589" cy="535968"/>
              <a:chOff x="5791136" y="3811376"/>
              <a:chExt cx="787192" cy="401976"/>
            </a:xfrm>
          </p:grpSpPr>
          <p:sp>
            <p:nvSpPr>
              <p:cNvPr id="129" name="Rectangle: Rounded Corners 50">
                <a:extLst>
                  <a:ext uri="{FF2B5EF4-FFF2-40B4-BE49-F238E27FC236}">
                    <a16:creationId xmlns:a16="http://schemas.microsoft.com/office/drawing/2014/main" id="{E167D14C-E1E0-4B46-9F92-D2DEF307CDBA}"/>
                  </a:ext>
                </a:extLst>
              </p:cNvPr>
              <p:cNvSpPr/>
              <p:nvPr/>
            </p:nvSpPr>
            <p:spPr>
              <a:xfrm>
                <a:off x="5791136" y="3811376"/>
                <a:ext cx="787192" cy="401976"/>
              </a:xfrm>
              <a:prstGeom prst="roundRect">
                <a:avLst>
                  <a:gd name="adj" fmla="val 4306"/>
                </a:avLst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333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DC239504-035B-C941-A991-6DD34A156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8"/>
                  </a:ext>
                </a:extLst>
              </a:blip>
              <a:stretch>
                <a:fillRect/>
              </a:stretch>
            </p:blipFill>
            <p:spPr>
              <a:xfrm>
                <a:off x="6221361" y="3874045"/>
                <a:ext cx="258238" cy="263403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9319BECD-0861-7D4F-9301-9D8F2CFD3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8029" y="3879211"/>
                <a:ext cx="218305" cy="218305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808977-E703-4948-9CE7-073235FD4CCA}"/>
                </a:ext>
              </a:extLst>
            </p:cNvPr>
            <p:cNvSpPr txBox="1"/>
            <p:nvPr/>
          </p:nvSpPr>
          <p:spPr>
            <a:xfrm>
              <a:off x="7667704" y="5562965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</p:txBody>
        </p:sp>
      </p:grp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A0275E7-C577-3D40-9DB6-0F98A1AA7DD4}"/>
              </a:ext>
            </a:extLst>
          </p:cNvPr>
          <p:cNvCxnSpPr>
            <a:cxnSpLocks/>
          </p:cNvCxnSpPr>
          <p:nvPr/>
        </p:nvCxnSpPr>
        <p:spPr>
          <a:xfrm>
            <a:off x="7093113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5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987AB90-83A7-4B4A-B74A-3A6E7EF854C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56" y="2615003"/>
            <a:ext cx="288608" cy="334177"/>
          </a:xfrm>
          <a:prstGeom prst="rect">
            <a:avLst/>
          </a:prstGeom>
        </p:spPr>
      </p:pic>
      <p:pic>
        <p:nvPicPr>
          <p:cNvPr id="253" name="Picture 252" descr="Icon&#10;&#10;Description automatically generated">
            <a:extLst>
              <a:ext uri="{FF2B5EF4-FFF2-40B4-BE49-F238E27FC236}">
                <a16:creationId xmlns:a16="http://schemas.microsoft.com/office/drawing/2014/main" id="{E0866ADE-0389-E64D-BDC4-DA8367BD656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36" y="2616830"/>
            <a:ext cx="344380" cy="332350"/>
          </a:xfrm>
          <a:prstGeom prst="rect">
            <a:avLst/>
          </a:prstGeom>
        </p:spPr>
      </p:pic>
      <p:sp>
        <p:nvSpPr>
          <p:cNvPr id="254" name="Rectangle: Rounded Corners 50">
            <a:extLst>
              <a:ext uri="{FF2B5EF4-FFF2-40B4-BE49-F238E27FC236}">
                <a16:creationId xmlns:a16="http://schemas.microsoft.com/office/drawing/2014/main" id="{3ABCF82E-967D-534B-ACBA-B8107BBE0FAA}"/>
              </a:ext>
            </a:extLst>
          </p:cNvPr>
          <p:cNvSpPr/>
          <p:nvPr/>
        </p:nvSpPr>
        <p:spPr>
          <a:xfrm>
            <a:off x="6003945" y="2524145"/>
            <a:ext cx="1048435" cy="522059"/>
          </a:xfrm>
          <a:prstGeom prst="roundRect">
            <a:avLst>
              <a:gd name="adj" fmla="val 4306"/>
            </a:avLst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333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39C7C6-91AE-A148-BA65-6C6B11C15ED0}"/>
              </a:ext>
            </a:extLst>
          </p:cNvPr>
          <p:cNvSpPr txBox="1"/>
          <p:nvPr/>
        </p:nvSpPr>
        <p:spPr>
          <a:xfrm>
            <a:off x="5969479" y="3016769"/>
            <a:ext cx="115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&amp; TLS</a:t>
            </a:r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5BC5677E-1E1E-2F48-8CD9-A081040FEC59}"/>
              </a:ext>
            </a:extLst>
          </p:cNvPr>
          <p:cNvCxnSpPr>
            <a:cxnSpLocks/>
            <a:stCxn id="254" idx="1"/>
            <a:endCxn id="115" idx="2"/>
          </p:cNvCxnSpPr>
          <p:nvPr/>
        </p:nvCxnSpPr>
        <p:spPr>
          <a:xfrm rot="10800000">
            <a:off x="5722015" y="2221519"/>
            <a:ext cx="281931" cy="563657"/>
          </a:xfrm>
          <a:prstGeom prst="bentConnector2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6BD008E0-B351-594E-9FD5-784F1FB4CAE2}"/>
              </a:ext>
            </a:extLst>
          </p:cNvPr>
          <p:cNvCxnSpPr>
            <a:cxnSpLocks/>
            <a:stCxn id="254" idx="1"/>
          </p:cNvCxnSpPr>
          <p:nvPr/>
        </p:nvCxnSpPr>
        <p:spPr>
          <a:xfrm rot="10800000" flipV="1">
            <a:off x="3933439" y="2785175"/>
            <a:ext cx="2070506" cy="48467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AA1D8E6-9249-D64B-9B85-4062A26286E9}"/>
              </a:ext>
            </a:extLst>
          </p:cNvPr>
          <p:cNvSpPr txBox="1"/>
          <p:nvPr/>
        </p:nvSpPr>
        <p:spPr>
          <a:xfrm>
            <a:off x="5314449" y="2564520"/>
            <a:ext cx="433132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FB51051-F6F8-154E-B98C-4BDEE81C858D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96" name="Rectangle: Rounded Corners 18">
            <a:extLst>
              <a:ext uri="{FF2B5EF4-FFF2-40B4-BE49-F238E27FC236}">
                <a16:creationId xmlns:a16="http://schemas.microsoft.com/office/drawing/2014/main" id="{1D47A70A-A340-2F45-90E6-5F49FF206D7D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98" name="Rectangle: Rounded Corners 18">
            <a:extLst>
              <a:ext uri="{FF2B5EF4-FFF2-40B4-BE49-F238E27FC236}">
                <a16:creationId xmlns:a16="http://schemas.microsoft.com/office/drawing/2014/main" id="{4476DC4F-CDDA-3845-BD8F-1A71821C69A2}"/>
              </a:ext>
            </a:extLst>
          </p:cNvPr>
          <p:cNvSpPr/>
          <p:nvPr/>
        </p:nvSpPr>
        <p:spPr>
          <a:xfrm>
            <a:off x="10141596" y="333237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C31F8F1-B3FB-AE4E-9537-5D9DF676C161}"/>
              </a:ext>
            </a:extLst>
          </p:cNvPr>
          <p:cNvSpPr txBox="1"/>
          <p:nvPr/>
        </p:nvSpPr>
        <p:spPr>
          <a:xfrm>
            <a:off x="9776478" y="1183219"/>
            <a:ext cx="225547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Auto-scaling of ESP server</a:t>
            </a:r>
            <a:r>
              <a:rPr lang="de-CH" sz="1100" dirty="0">
                <a:solidFill>
                  <a:schemeClr val="bg1"/>
                </a:solidFill>
              </a:rPr>
              <a:t> pods</a:t>
            </a:r>
            <a:r>
              <a:rPr lang="en-FR" sz="1100" dirty="0">
                <a:solidFill>
                  <a:schemeClr val="bg1"/>
                </a:solidFill>
              </a:rPr>
              <a:t> based on CPU utilization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Horizontal and vertical run-time elasticity</a:t>
            </a: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Optimized resources utilization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High availability and fault tolerance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Multi-tenancy &amp; multi-user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7044059-03DC-2E40-AF41-C26373C96928}"/>
              </a:ext>
            </a:extLst>
          </p:cNvPr>
          <p:cNvSpPr txBox="1"/>
          <p:nvPr/>
        </p:nvSpPr>
        <p:spPr>
          <a:xfrm>
            <a:off x="9782006" y="3602347"/>
            <a:ext cx="22499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State loss of in case of pod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Possibilities of events loss and duplication when a pod crashes and a new one replaces (preventive mechanisms can be employed)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9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C0E8A06B-16BC-EE4E-BF27-7F6128B5680D}"/>
              </a:ext>
            </a:extLst>
          </p:cNvPr>
          <p:cNvSpPr/>
          <p:nvPr/>
        </p:nvSpPr>
        <p:spPr>
          <a:xfrm>
            <a:off x="2200132" y="2454269"/>
            <a:ext cx="1945305" cy="156799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600" dirty="0">
              <a:solidFill>
                <a:schemeClr val="accent6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362596" y="1348855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 dirty="0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 dirty="0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EEB624-8529-9B45-B73D-C1B7E34D074D}"/>
              </a:ext>
            </a:extLst>
          </p:cNvPr>
          <p:cNvGrpSpPr/>
          <p:nvPr/>
        </p:nvGrpSpPr>
        <p:grpSpPr>
          <a:xfrm>
            <a:off x="2018347" y="1372777"/>
            <a:ext cx="829074" cy="726293"/>
            <a:chOff x="2726647" y="3990350"/>
            <a:chExt cx="621805" cy="5447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F0FC31-2CAA-DD4E-ABE1-EC5303573715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A658F9E0-DCCA-364C-91C1-ED0FD5BFA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C58E3A-16A1-0E4D-B8D4-C4B6DEBD6EAE}"/>
                </a:ext>
              </a:extLst>
            </p:cNvPr>
            <p:cNvSpPr txBox="1"/>
            <p:nvPr/>
          </p:nvSpPr>
          <p:spPr>
            <a:xfrm>
              <a:off x="2726647" y="4358146"/>
              <a:ext cx="621805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Operator</a:t>
              </a:r>
            </a:p>
          </p:txBody>
        </p:sp>
        <p:pic>
          <p:nvPicPr>
            <p:cNvPr id="74" name="Picture 9">
              <a:extLst>
                <a:ext uri="{FF2B5EF4-FFF2-40B4-BE49-F238E27FC236}">
                  <a16:creationId xmlns:a16="http://schemas.microsoft.com/office/drawing/2014/main" id="{DB0D27E9-9176-3348-A463-40BF9B6B9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Graphic 76" descr="Lightning bolt">
              <a:extLst>
                <a:ext uri="{FF2B5EF4-FFF2-40B4-BE49-F238E27FC236}">
                  <a16:creationId xmlns:a16="http://schemas.microsoft.com/office/drawing/2014/main" id="{21AE9168-D47A-F349-812A-66DBA6FC0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677857">
              <a:off x="2906694" y="4160956"/>
              <a:ext cx="284307" cy="269371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594382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 dirty="0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71" idx="3"/>
          </p:cNvCxnSpPr>
          <p:nvPr/>
        </p:nvCxnSpPr>
        <p:spPr>
          <a:xfrm rot="10800000">
            <a:off x="2818334" y="1782249"/>
            <a:ext cx="1544262" cy="293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2875124" y="1556724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FDF3342-91B3-724A-A6EA-719B9D7B73DD}"/>
              </a:ext>
            </a:extLst>
          </p:cNvPr>
          <p:cNvCxnSpPr>
            <a:cxnSpLocks/>
            <a:stCxn id="73" idx="2"/>
            <a:endCxn id="251" idx="0"/>
          </p:cNvCxnSpPr>
          <p:nvPr/>
        </p:nvCxnSpPr>
        <p:spPr>
          <a:xfrm rot="16200000" flipH="1">
            <a:off x="2625235" y="1906718"/>
            <a:ext cx="355199" cy="73990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0152CB-0C98-EB4F-8085-83A0D8072368}"/>
              </a:ext>
            </a:extLst>
          </p:cNvPr>
          <p:cNvSpPr txBox="1"/>
          <p:nvPr/>
        </p:nvSpPr>
        <p:spPr>
          <a:xfrm>
            <a:off x="2503475" y="2081942"/>
            <a:ext cx="80663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Orchestrates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7070053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AAFEB2E-1240-9C49-B52D-1311C30A15AB}"/>
              </a:ext>
            </a:extLst>
          </p:cNvPr>
          <p:cNvGrpSpPr/>
          <p:nvPr/>
        </p:nvGrpSpPr>
        <p:grpSpPr>
          <a:xfrm>
            <a:off x="4133245" y="4585899"/>
            <a:ext cx="964367" cy="516713"/>
            <a:chOff x="4703543" y="3493053"/>
            <a:chExt cx="789940" cy="423255"/>
          </a:xfrm>
        </p:grpSpPr>
        <p:sp>
          <p:nvSpPr>
            <p:cNvPr id="119" name="Rectangle: Rounded Corners 50">
              <a:extLst>
                <a:ext uri="{FF2B5EF4-FFF2-40B4-BE49-F238E27FC236}">
                  <a16:creationId xmlns:a16="http://schemas.microsoft.com/office/drawing/2014/main" id="{E62445DD-CF3A-2E49-A2F9-D3DDDF9D36AA}"/>
                </a:ext>
              </a:extLst>
            </p:cNvPr>
            <p:cNvSpPr/>
            <p:nvPr/>
          </p:nvSpPr>
          <p:spPr>
            <a:xfrm>
              <a:off x="4703543" y="3493053"/>
              <a:ext cx="789940" cy="423255"/>
            </a:xfrm>
            <a:prstGeom prst="roundRect">
              <a:avLst>
                <a:gd name="adj" fmla="val 4306"/>
              </a:avLst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7" name="Picture 1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A548A9-9707-E546-BBF0-5004600F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4745580" y="3580100"/>
              <a:ext cx="675771" cy="310190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prstClr val="black"/>
              </a:outerShdw>
            </a:effectLst>
          </p:spPr>
        </p:pic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5752BCD-B054-2343-9C6E-8360DD1182C5}"/>
              </a:ext>
            </a:extLst>
          </p:cNvPr>
          <p:cNvGrpSpPr/>
          <p:nvPr/>
        </p:nvGrpSpPr>
        <p:grpSpPr>
          <a:xfrm>
            <a:off x="1721566" y="875848"/>
            <a:ext cx="6624390" cy="3339367"/>
            <a:chOff x="2893182" y="957736"/>
            <a:chExt cx="6624390" cy="33393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59466C-1AB2-514E-A9B3-3FA02FB9266D}"/>
                </a:ext>
              </a:extLst>
            </p:cNvPr>
            <p:cNvSpPr/>
            <p:nvPr/>
          </p:nvSpPr>
          <p:spPr>
            <a:xfrm>
              <a:off x="2893182" y="1185019"/>
              <a:ext cx="6624390" cy="3112084"/>
            </a:xfrm>
            <a:prstGeom prst="rect">
              <a:avLst/>
            </a:prstGeom>
            <a:noFill/>
            <a:ln>
              <a:solidFill>
                <a:srgbClr val="336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5E7655-0949-F042-BC31-49E4835DD93C}"/>
                </a:ext>
              </a:extLst>
            </p:cNvPr>
            <p:cNvSpPr txBox="1"/>
            <p:nvPr/>
          </p:nvSpPr>
          <p:spPr>
            <a:xfrm>
              <a:off x="3212235" y="957736"/>
              <a:ext cx="1829347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067" i="1" dirty="0">
                  <a:solidFill>
                    <a:srgbClr val="336B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Multinode ESP deployment</a:t>
              </a:r>
            </a:p>
          </p:txBody>
        </p:sp>
        <p:pic>
          <p:nvPicPr>
            <p:cNvPr id="121" name="Picture 120" descr="A sign on a pole&#10;&#10;Description automatically generated">
              <a:extLst>
                <a:ext uri="{FF2B5EF4-FFF2-40B4-BE49-F238E27FC236}">
                  <a16:creationId xmlns:a16="http://schemas.microsoft.com/office/drawing/2014/main" id="{82683162-1BDD-FB4D-8361-19AFB7367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3008200" y="1040007"/>
              <a:ext cx="255208" cy="26352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DBE00-0CBB-EE47-A069-6D49C6ECC7E3}"/>
              </a:ext>
            </a:extLst>
          </p:cNvPr>
          <p:cNvGrpSpPr/>
          <p:nvPr/>
        </p:nvGrpSpPr>
        <p:grpSpPr>
          <a:xfrm>
            <a:off x="2963829" y="5158530"/>
            <a:ext cx="1148595" cy="828209"/>
            <a:chOff x="3411687" y="3405645"/>
            <a:chExt cx="861446" cy="621157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D35B0678-0198-124B-B068-B60627F198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79565" y="3405645"/>
              <a:ext cx="312438" cy="311714"/>
            </a:xfrm>
            <a:custGeom>
              <a:avLst/>
              <a:gdLst>
                <a:gd name="T0" fmla="*/ 130 w 3456"/>
                <a:gd name="T1" fmla="*/ 2892 h 3450"/>
                <a:gd name="T2" fmla="*/ 116 w 3456"/>
                <a:gd name="T3" fmla="*/ 3256 h 3450"/>
                <a:gd name="T4" fmla="*/ 250 w 3456"/>
                <a:gd name="T5" fmla="*/ 3345 h 3450"/>
                <a:gd name="T6" fmla="*/ 3326 w 3456"/>
                <a:gd name="T7" fmla="*/ 3280 h 3450"/>
                <a:gd name="T8" fmla="*/ 3340 w 3456"/>
                <a:gd name="T9" fmla="*/ 2917 h 3450"/>
                <a:gd name="T10" fmla="*/ 3206 w 3456"/>
                <a:gd name="T11" fmla="*/ 2828 h 3450"/>
                <a:gd name="T12" fmla="*/ 320 w 3456"/>
                <a:gd name="T13" fmla="*/ 2542 h 3450"/>
                <a:gd name="T14" fmla="*/ 130 w 3456"/>
                <a:gd name="T15" fmla="*/ 1985 h 3450"/>
                <a:gd name="T16" fmla="*/ 116 w 3456"/>
                <a:gd name="T17" fmla="*/ 2348 h 3450"/>
                <a:gd name="T18" fmla="*/ 250 w 3456"/>
                <a:gd name="T19" fmla="*/ 2437 h 3450"/>
                <a:gd name="T20" fmla="*/ 3326 w 3456"/>
                <a:gd name="T21" fmla="*/ 2373 h 3450"/>
                <a:gd name="T22" fmla="*/ 3340 w 3456"/>
                <a:gd name="T23" fmla="*/ 2009 h 3450"/>
                <a:gd name="T24" fmla="*/ 3206 w 3456"/>
                <a:gd name="T25" fmla="*/ 1920 h 3450"/>
                <a:gd name="T26" fmla="*/ 320 w 3456"/>
                <a:gd name="T27" fmla="*/ 1635 h 3450"/>
                <a:gd name="T28" fmla="*/ 130 w 3456"/>
                <a:gd name="T29" fmla="*/ 1077 h 3450"/>
                <a:gd name="T30" fmla="*/ 116 w 3456"/>
                <a:gd name="T31" fmla="*/ 1440 h 3450"/>
                <a:gd name="T32" fmla="*/ 250 w 3456"/>
                <a:gd name="T33" fmla="*/ 1530 h 3450"/>
                <a:gd name="T34" fmla="*/ 3326 w 3456"/>
                <a:gd name="T35" fmla="*/ 1465 h 3450"/>
                <a:gd name="T36" fmla="*/ 3340 w 3456"/>
                <a:gd name="T37" fmla="*/ 1102 h 3450"/>
                <a:gd name="T38" fmla="*/ 3206 w 3456"/>
                <a:gd name="T39" fmla="*/ 1013 h 3450"/>
                <a:gd name="T40" fmla="*/ 320 w 3456"/>
                <a:gd name="T41" fmla="*/ 727 h 3450"/>
                <a:gd name="T42" fmla="*/ 130 w 3456"/>
                <a:gd name="T43" fmla="*/ 169 h 3450"/>
                <a:gd name="T44" fmla="*/ 116 w 3456"/>
                <a:gd name="T45" fmla="*/ 533 h 3450"/>
                <a:gd name="T46" fmla="*/ 250 w 3456"/>
                <a:gd name="T47" fmla="*/ 622 h 3450"/>
                <a:gd name="T48" fmla="*/ 3326 w 3456"/>
                <a:gd name="T49" fmla="*/ 557 h 3450"/>
                <a:gd name="T50" fmla="*/ 3340 w 3456"/>
                <a:gd name="T51" fmla="*/ 194 h 3450"/>
                <a:gd name="T52" fmla="*/ 3206 w 3456"/>
                <a:gd name="T53" fmla="*/ 105 h 3450"/>
                <a:gd name="T54" fmla="*/ 3320 w 3456"/>
                <a:gd name="T55" fmla="*/ 29 h 3450"/>
                <a:gd name="T56" fmla="*/ 3453 w 3456"/>
                <a:gd name="T57" fmla="*/ 211 h 3450"/>
                <a:gd name="T58" fmla="*/ 3414 w 3456"/>
                <a:gd name="T59" fmla="*/ 614 h 3450"/>
                <a:gd name="T60" fmla="*/ 3237 w 3456"/>
                <a:gd name="T61" fmla="*/ 724 h 3450"/>
                <a:gd name="T62" fmla="*/ 3393 w 3456"/>
                <a:gd name="T63" fmla="*/ 993 h 3450"/>
                <a:gd name="T64" fmla="*/ 3456 w 3456"/>
                <a:gd name="T65" fmla="*/ 1384 h 3450"/>
                <a:gd name="T66" fmla="*/ 3367 w 3456"/>
                <a:gd name="T67" fmla="*/ 1574 h 3450"/>
                <a:gd name="T68" fmla="*/ 3273 w 3456"/>
                <a:gd name="T69" fmla="*/ 1826 h 3450"/>
                <a:gd name="T70" fmla="*/ 3432 w 3456"/>
                <a:gd name="T71" fmla="*/ 1960 h 3450"/>
                <a:gd name="T72" fmla="*/ 3446 w 3456"/>
                <a:gd name="T73" fmla="*/ 2365 h 3450"/>
                <a:gd name="T74" fmla="*/ 3307 w 3456"/>
                <a:gd name="T75" fmla="*/ 2520 h 3450"/>
                <a:gd name="T76" fmla="*/ 3339 w 3456"/>
                <a:gd name="T77" fmla="*/ 2763 h 3450"/>
                <a:gd name="T78" fmla="*/ 3453 w 3456"/>
                <a:gd name="T79" fmla="*/ 2937 h 3450"/>
                <a:gd name="T80" fmla="*/ 3408 w 3456"/>
                <a:gd name="T81" fmla="*/ 3347 h 3450"/>
                <a:gd name="T82" fmla="*/ 3206 w 3456"/>
                <a:gd name="T83" fmla="*/ 3450 h 3450"/>
                <a:gd name="T84" fmla="*/ 73 w 3456"/>
                <a:gd name="T85" fmla="*/ 3377 h 3450"/>
                <a:gd name="T86" fmla="*/ 0 w 3456"/>
                <a:gd name="T87" fmla="*/ 2973 h 3450"/>
                <a:gd name="T88" fmla="*/ 87 w 3456"/>
                <a:gd name="T89" fmla="*/ 2785 h 3450"/>
                <a:gd name="T90" fmla="*/ 180 w 3456"/>
                <a:gd name="T91" fmla="*/ 2532 h 3450"/>
                <a:gd name="T92" fmla="*/ 24 w 3456"/>
                <a:gd name="T93" fmla="*/ 2397 h 3450"/>
                <a:gd name="T94" fmla="*/ 10 w 3456"/>
                <a:gd name="T95" fmla="*/ 1993 h 3450"/>
                <a:gd name="T96" fmla="*/ 147 w 3456"/>
                <a:gd name="T97" fmla="*/ 1839 h 3450"/>
                <a:gd name="T98" fmla="*/ 115 w 3456"/>
                <a:gd name="T99" fmla="*/ 1594 h 3450"/>
                <a:gd name="T100" fmla="*/ 3 w 3456"/>
                <a:gd name="T101" fmla="*/ 1421 h 3450"/>
                <a:gd name="T102" fmla="*/ 41 w 3456"/>
                <a:gd name="T103" fmla="*/ 1022 h 3450"/>
                <a:gd name="T104" fmla="*/ 216 w 3456"/>
                <a:gd name="T105" fmla="*/ 911 h 3450"/>
                <a:gd name="T106" fmla="*/ 62 w 3456"/>
                <a:gd name="T107" fmla="*/ 640 h 3450"/>
                <a:gd name="T108" fmla="*/ 0 w 3456"/>
                <a:gd name="T109" fmla="*/ 251 h 3450"/>
                <a:gd name="T110" fmla="*/ 103 w 3456"/>
                <a:gd name="T111" fmla="*/ 48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56" h="3450">
                  <a:moveTo>
                    <a:pt x="250" y="2828"/>
                  </a:moveTo>
                  <a:lnTo>
                    <a:pt x="221" y="2831"/>
                  </a:lnTo>
                  <a:lnTo>
                    <a:pt x="194" y="2839"/>
                  </a:lnTo>
                  <a:lnTo>
                    <a:pt x="170" y="2853"/>
                  </a:lnTo>
                  <a:lnTo>
                    <a:pt x="148" y="2871"/>
                  </a:lnTo>
                  <a:lnTo>
                    <a:pt x="130" y="2892"/>
                  </a:lnTo>
                  <a:lnTo>
                    <a:pt x="116" y="2917"/>
                  </a:lnTo>
                  <a:lnTo>
                    <a:pt x="108" y="2944"/>
                  </a:lnTo>
                  <a:lnTo>
                    <a:pt x="105" y="2973"/>
                  </a:lnTo>
                  <a:lnTo>
                    <a:pt x="105" y="3199"/>
                  </a:lnTo>
                  <a:lnTo>
                    <a:pt x="108" y="3229"/>
                  </a:lnTo>
                  <a:lnTo>
                    <a:pt x="116" y="3256"/>
                  </a:lnTo>
                  <a:lnTo>
                    <a:pt x="130" y="3280"/>
                  </a:lnTo>
                  <a:lnTo>
                    <a:pt x="148" y="3302"/>
                  </a:lnTo>
                  <a:lnTo>
                    <a:pt x="170" y="3320"/>
                  </a:lnTo>
                  <a:lnTo>
                    <a:pt x="194" y="3334"/>
                  </a:lnTo>
                  <a:lnTo>
                    <a:pt x="221" y="3342"/>
                  </a:lnTo>
                  <a:lnTo>
                    <a:pt x="250" y="3345"/>
                  </a:lnTo>
                  <a:lnTo>
                    <a:pt x="3206" y="3345"/>
                  </a:lnTo>
                  <a:lnTo>
                    <a:pt x="3235" y="3342"/>
                  </a:lnTo>
                  <a:lnTo>
                    <a:pt x="3262" y="3334"/>
                  </a:lnTo>
                  <a:lnTo>
                    <a:pt x="3286" y="3320"/>
                  </a:lnTo>
                  <a:lnTo>
                    <a:pt x="3308" y="3302"/>
                  </a:lnTo>
                  <a:lnTo>
                    <a:pt x="3326" y="3280"/>
                  </a:lnTo>
                  <a:lnTo>
                    <a:pt x="3340" y="3256"/>
                  </a:lnTo>
                  <a:lnTo>
                    <a:pt x="3348" y="3229"/>
                  </a:lnTo>
                  <a:lnTo>
                    <a:pt x="3351" y="3199"/>
                  </a:lnTo>
                  <a:lnTo>
                    <a:pt x="3351" y="2973"/>
                  </a:lnTo>
                  <a:lnTo>
                    <a:pt x="3348" y="2944"/>
                  </a:lnTo>
                  <a:lnTo>
                    <a:pt x="3340" y="2917"/>
                  </a:lnTo>
                  <a:lnTo>
                    <a:pt x="3326" y="2892"/>
                  </a:lnTo>
                  <a:lnTo>
                    <a:pt x="3308" y="2871"/>
                  </a:lnTo>
                  <a:lnTo>
                    <a:pt x="3286" y="2853"/>
                  </a:lnTo>
                  <a:lnTo>
                    <a:pt x="3262" y="2839"/>
                  </a:lnTo>
                  <a:lnTo>
                    <a:pt x="3235" y="2831"/>
                  </a:lnTo>
                  <a:lnTo>
                    <a:pt x="3206" y="2828"/>
                  </a:lnTo>
                  <a:lnTo>
                    <a:pt x="250" y="2828"/>
                  </a:lnTo>
                  <a:close/>
                  <a:moveTo>
                    <a:pt x="320" y="2542"/>
                  </a:moveTo>
                  <a:lnTo>
                    <a:pt x="320" y="2723"/>
                  </a:lnTo>
                  <a:lnTo>
                    <a:pt x="3132" y="2723"/>
                  </a:lnTo>
                  <a:lnTo>
                    <a:pt x="3132" y="2542"/>
                  </a:lnTo>
                  <a:lnTo>
                    <a:pt x="320" y="2542"/>
                  </a:lnTo>
                  <a:close/>
                  <a:moveTo>
                    <a:pt x="250" y="1920"/>
                  </a:moveTo>
                  <a:lnTo>
                    <a:pt x="221" y="1923"/>
                  </a:lnTo>
                  <a:lnTo>
                    <a:pt x="194" y="1931"/>
                  </a:lnTo>
                  <a:lnTo>
                    <a:pt x="170" y="1945"/>
                  </a:lnTo>
                  <a:lnTo>
                    <a:pt x="148" y="1963"/>
                  </a:lnTo>
                  <a:lnTo>
                    <a:pt x="130" y="1985"/>
                  </a:lnTo>
                  <a:lnTo>
                    <a:pt x="116" y="2009"/>
                  </a:lnTo>
                  <a:lnTo>
                    <a:pt x="108" y="2037"/>
                  </a:lnTo>
                  <a:lnTo>
                    <a:pt x="105" y="2067"/>
                  </a:lnTo>
                  <a:lnTo>
                    <a:pt x="105" y="2292"/>
                  </a:lnTo>
                  <a:lnTo>
                    <a:pt x="108" y="2321"/>
                  </a:lnTo>
                  <a:lnTo>
                    <a:pt x="116" y="2348"/>
                  </a:lnTo>
                  <a:lnTo>
                    <a:pt x="130" y="2373"/>
                  </a:lnTo>
                  <a:lnTo>
                    <a:pt x="148" y="2394"/>
                  </a:lnTo>
                  <a:lnTo>
                    <a:pt x="170" y="2412"/>
                  </a:lnTo>
                  <a:lnTo>
                    <a:pt x="194" y="2426"/>
                  </a:lnTo>
                  <a:lnTo>
                    <a:pt x="221" y="2434"/>
                  </a:lnTo>
                  <a:lnTo>
                    <a:pt x="250" y="2437"/>
                  </a:lnTo>
                  <a:lnTo>
                    <a:pt x="3206" y="2437"/>
                  </a:lnTo>
                  <a:lnTo>
                    <a:pt x="3235" y="2434"/>
                  </a:lnTo>
                  <a:lnTo>
                    <a:pt x="3262" y="2426"/>
                  </a:lnTo>
                  <a:lnTo>
                    <a:pt x="3286" y="2412"/>
                  </a:lnTo>
                  <a:lnTo>
                    <a:pt x="3308" y="2394"/>
                  </a:lnTo>
                  <a:lnTo>
                    <a:pt x="3326" y="2373"/>
                  </a:lnTo>
                  <a:lnTo>
                    <a:pt x="3340" y="2348"/>
                  </a:lnTo>
                  <a:lnTo>
                    <a:pt x="3348" y="2321"/>
                  </a:lnTo>
                  <a:lnTo>
                    <a:pt x="3351" y="2292"/>
                  </a:lnTo>
                  <a:lnTo>
                    <a:pt x="3351" y="2067"/>
                  </a:lnTo>
                  <a:lnTo>
                    <a:pt x="3348" y="2037"/>
                  </a:lnTo>
                  <a:lnTo>
                    <a:pt x="3340" y="2009"/>
                  </a:lnTo>
                  <a:lnTo>
                    <a:pt x="3326" y="1985"/>
                  </a:lnTo>
                  <a:lnTo>
                    <a:pt x="3308" y="1963"/>
                  </a:lnTo>
                  <a:lnTo>
                    <a:pt x="3286" y="1945"/>
                  </a:lnTo>
                  <a:lnTo>
                    <a:pt x="3262" y="1931"/>
                  </a:lnTo>
                  <a:lnTo>
                    <a:pt x="3235" y="1923"/>
                  </a:lnTo>
                  <a:lnTo>
                    <a:pt x="3206" y="1920"/>
                  </a:lnTo>
                  <a:lnTo>
                    <a:pt x="250" y="1920"/>
                  </a:lnTo>
                  <a:close/>
                  <a:moveTo>
                    <a:pt x="320" y="1635"/>
                  </a:moveTo>
                  <a:lnTo>
                    <a:pt x="320" y="1815"/>
                  </a:lnTo>
                  <a:lnTo>
                    <a:pt x="3132" y="1815"/>
                  </a:lnTo>
                  <a:lnTo>
                    <a:pt x="3132" y="1635"/>
                  </a:lnTo>
                  <a:lnTo>
                    <a:pt x="320" y="1635"/>
                  </a:lnTo>
                  <a:close/>
                  <a:moveTo>
                    <a:pt x="250" y="1013"/>
                  </a:moveTo>
                  <a:lnTo>
                    <a:pt x="221" y="1015"/>
                  </a:lnTo>
                  <a:lnTo>
                    <a:pt x="194" y="1025"/>
                  </a:lnTo>
                  <a:lnTo>
                    <a:pt x="170" y="1037"/>
                  </a:lnTo>
                  <a:lnTo>
                    <a:pt x="148" y="1056"/>
                  </a:lnTo>
                  <a:lnTo>
                    <a:pt x="130" y="1077"/>
                  </a:lnTo>
                  <a:lnTo>
                    <a:pt x="116" y="1102"/>
                  </a:lnTo>
                  <a:lnTo>
                    <a:pt x="108" y="1129"/>
                  </a:lnTo>
                  <a:lnTo>
                    <a:pt x="105" y="1159"/>
                  </a:lnTo>
                  <a:lnTo>
                    <a:pt x="105" y="1384"/>
                  </a:lnTo>
                  <a:lnTo>
                    <a:pt x="108" y="1413"/>
                  </a:lnTo>
                  <a:lnTo>
                    <a:pt x="116" y="1440"/>
                  </a:lnTo>
                  <a:lnTo>
                    <a:pt x="130" y="1465"/>
                  </a:lnTo>
                  <a:lnTo>
                    <a:pt x="148" y="1487"/>
                  </a:lnTo>
                  <a:lnTo>
                    <a:pt x="170" y="1505"/>
                  </a:lnTo>
                  <a:lnTo>
                    <a:pt x="194" y="1519"/>
                  </a:lnTo>
                  <a:lnTo>
                    <a:pt x="221" y="1527"/>
                  </a:lnTo>
                  <a:lnTo>
                    <a:pt x="250" y="1530"/>
                  </a:lnTo>
                  <a:lnTo>
                    <a:pt x="3206" y="1530"/>
                  </a:lnTo>
                  <a:lnTo>
                    <a:pt x="3235" y="1527"/>
                  </a:lnTo>
                  <a:lnTo>
                    <a:pt x="3262" y="1519"/>
                  </a:lnTo>
                  <a:lnTo>
                    <a:pt x="3286" y="1505"/>
                  </a:lnTo>
                  <a:lnTo>
                    <a:pt x="3308" y="1487"/>
                  </a:lnTo>
                  <a:lnTo>
                    <a:pt x="3326" y="1465"/>
                  </a:lnTo>
                  <a:lnTo>
                    <a:pt x="3340" y="1440"/>
                  </a:lnTo>
                  <a:lnTo>
                    <a:pt x="3348" y="1413"/>
                  </a:lnTo>
                  <a:lnTo>
                    <a:pt x="3351" y="1384"/>
                  </a:lnTo>
                  <a:lnTo>
                    <a:pt x="3351" y="1159"/>
                  </a:lnTo>
                  <a:lnTo>
                    <a:pt x="3348" y="1129"/>
                  </a:lnTo>
                  <a:lnTo>
                    <a:pt x="3340" y="1102"/>
                  </a:lnTo>
                  <a:lnTo>
                    <a:pt x="3326" y="1077"/>
                  </a:lnTo>
                  <a:lnTo>
                    <a:pt x="3308" y="1056"/>
                  </a:lnTo>
                  <a:lnTo>
                    <a:pt x="3286" y="1037"/>
                  </a:lnTo>
                  <a:lnTo>
                    <a:pt x="3262" y="1025"/>
                  </a:lnTo>
                  <a:lnTo>
                    <a:pt x="3235" y="1015"/>
                  </a:lnTo>
                  <a:lnTo>
                    <a:pt x="3206" y="1013"/>
                  </a:lnTo>
                  <a:lnTo>
                    <a:pt x="250" y="1013"/>
                  </a:lnTo>
                  <a:close/>
                  <a:moveTo>
                    <a:pt x="320" y="727"/>
                  </a:moveTo>
                  <a:lnTo>
                    <a:pt x="320" y="908"/>
                  </a:lnTo>
                  <a:lnTo>
                    <a:pt x="3132" y="908"/>
                  </a:lnTo>
                  <a:lnTo>
                    <a:pt x="3132" y="727"/>
                  </a:lnTo>
                  <a:lnTo>
                    <a:pt x="320" y="727"/>
                  </a:lnTo>
                  <a:close/>
                  <a:moveTo>
                    <a:pt x="250" y="105"/>
                  </a:moveTo>
                  <a:lnTo>
                    <a:pt x="221" y="108"/>
                  </a:lnTo>
                  <a:lnTo>
                    <a:pt x="194" y="117"/>
                  </a:lnTo>
                  <a:lnTo>
                    <a:pt x="170" y="130"/>
                  </a:lnTo>
                  <a:lnTo>
                    <a:pt x="148" y="148"/>
                  </a:lnTo>
                  <a:lnTo>
                    <a:pt x="130" y="169"/>
                  </a:lnTo>
                  <a:lnTo>
                    <a:pt x="116" y="194"/>
                  </a:lnTo>
                  <a:lnTo>
                    <a:pt x="108" y="221"/>
                  </a:lnTo>
                  <a:lnTo>
                    <a:pt x="105" y="251"/>
                  </a:lnTo>
                  <a:lnTo>
                    <a:pt x="105" y="477"/>
                  </a:lnTo>
                  <a:lnTo>
                    <a:pt x="108" y="506"/>
                  </a:lnTo>
                  <a:lnTo>
                    <a:pt x="116" y="533"/>
                  </a:lnTo>
                  <a:lnTo>
                    <a:pt x="130" y="557"/>
                  </a:lnTo>
                  <a:lnTo>
                    <a:pt x="148" y="579"/>
                  </a:lnTo>
                  <a:lnTo>
                    <a:pt x="170" y="597"/>
                  </a:lnTo>
                  <a:lnTo>
                    <a:pt x="194" y="611"/>
                  </a:lnTo>
                  <a:lnTo>
                    <a:pt x="221" y="619"/>
                  </a:lnTo>
                  <a:lnTo>
                    <a:pt x="250" y="622"/>
                  </a:lnTo>
                  <a:lnTo>
                    <a:pt x="3206" y="622"/>
                  </a:lnTo>
                  <a:lnTo>
                    <a:pt x="3235" y="619"/>
                  </a:lnTo>
                  <a:lnTo>
                    <a:pt x="3262" y="611"/>
                  </a:lnTo>
                  <a:lnTo>
                    <a:pt x="3286" y="597"/>
                  </a:lnTo>
                  <a:lnTo>
                    <a:pt x="3308" y="579"/>
                  </a:lnTo>
                  <a:lnTo>
                    <a:pt x="3326" y="557"/>
                  </a:lnTo>
                  <a:lnTo>
                    <a:pt x="3340" y="533"/>
                  </a:lnTo>
                  <a:lnTo>
                    <a:pt x="3348" y="506"/>
                  </a:lnTo>
                  <a:lnTo>
                    <a:pt x="3351" y="477"/>
                  </a:lnTo>
                  <a:lnTo>
                    <a:pt x="3351" y="251"/>
                  </a:lnTo>
                  <a:lnTo>
                    <a:pt x="3348" y="221"/>
                  </a:lnTo>
                  <a:lnTo>
                    <a:pt x="3340" y="194"/>
                  </a:lnTo>
                  <a:lnTo>
                    <a:pt x="3326" y="169"/>
                  </a:lnTo>
                  <a:lnTo>
                    <a:pt x="3308" y="148"/>
                  </a:lnTo>
                  <a:lnTo>
                    <a:pt x="3286" y="130"/>
                  </a:lnTo>
                  <a:lnTo>
                    <a:pt x="3262" y="117"/>
                  </a:lnTo>
                  <a:lnTo>
                    <a:pt x="3235" y="108"/>
                  </a:lnTo>
                  <a:lnTo>
                    <a:pt x="3206" y="105"/>
                  </a:lnTo>
                  <a:lnTo>
                    <a:pt x="250" y="105"/>
                  </a:lnTo>
                  <a:close/>
                  <a:moveTo>
                    <a:pt x="250" y="0"/>
                  </a:moveTo>
                  <a:lnTo>
                    <a:pt x="3206" y="0"/>
                  </a:lnTo>
                  <a:lnTo>
                    <a:pt x="3245" y="3"/>
                  </a:lnTo>
                  <a:lnTo>
                    <a:pt x="3284" y="13"/>
                  </a:lnTo>
                  <a:lnTo>
                    <a:pt x="3320" y="29"/>
                  </a:lnTo>
                  <a:lnTo>
                    <a:pt x="3353" y="48"/>
                  </a:lnTo>
                  <a:lnTo>
                    <a:pt x="3383" y="74"/>
                  </a:lnTo>
                  <a:lnTo>
                    <a:pt x="3408" y="103"/>
                  </a:lnTo>
                  <a:lnTo>
                    <a:pt x="3428" y="135"/>
                  </a:lnTo>
                  <a:lnTo>
                    <a:pt x="3443" y="172"/>
                  </a:lnTo>
                  <a:lnTo>
                    <a:pt x="3453" y="211"/>
                  </a:lnTo>
                  <a:lnTo>
                    <a:pt x="3456" y="251"/>
                  </a:lnTo>
                  <a:lnTo>
                    <a:pt x="3456" y="477"/>
                  </a:lnTo>
                  <a:lnTo>
                    <a:pt x="3453" y="513"/>
                  </a:lnTo>
                  <a:lnTo>
                    <a:pt x="3446" y="549"/>
                  </a:lnTo>
                  <a:lnTo>
                    <a:pt x="3432" y="583"/>
                  </a:lnTo>
                  <a:lnTo>
                    <a:pt x="3414" y="614"/>
                  </a:lnTo>
                  <a:lnTo>
                    <a:pt x="3393" y="642"/>
                  </a:lnTo>
                  <a:lnTo>
                    <a:pt x="3367" y="666"/>
                  </a:lnTo>
                  <a:lnTo>
                    <a:pt x="3339" y="687"/>
                  </a:lnTo>
                  <a:lnTo>
                    <a:pt x="3307" y="704"/>
                  </a:lnTo>
                  <a:lnTo>
                    <a:pt x="3273" y="717"/>
                  </a:lnTo>
                  <a:lnTo>
                    <a:pt x="3237" y="724"/>
                  </a:lnTo>
                  <a:lnTo>
                    <a:pt x="3237" y="911"/>
                  </a:lnTo>
                  <a:lnTo>
                    <a:pt x="3273" y="919"/>
                  </a:lnTo>
                  <a:lnTo>
                    <a:pt x="3307" y="930"/>
                  </a:lnTo>
                  <a:lnTo>
                    <a:pt x="3339" y="947"/>
                  </a:lnTo>
                  <a:lnTo>
                    <a:pt x="3367" y="968"/>
                  </a:lnTo>
                  <a:lnTo>
                    <a:pt x="3393" y="993"/>
                  </a:lnTo>
                  <a:lnTo>
                    <a:pt x="3414" y="1021"/>
                  </a:lnTo>
                  <a:lnTo>
                    <a:pt x="3432" y="1052"/>
                  </a:lnTo>
                  <a:lnTo>
                    <a:pt x="3446" y="1085"/>
                  </a:lnTo>
                  <a:lnTo>
                    <a:pt x="3453" y="1121"/>
                  </a:lnTo>
                  <a:lnTo>
                    <a:pt x="3456" y="1159"/>
                  </a:lnTo>
                  <a:lnTo>
                    <a:pt x="3456" y="1384"/>
                  </a:lnTo>
                  <a:lnTo>
                    <a:pt x="3453" y="1421"/>
                  </a:lnTo>
                  <a:lnTo>
                    <a:pt x="3446" y="1457"/>
                  </a:lnTo>
                  <a:lnTo>
                    <a:pt x="3432" y="1491"/>
                  </a:lnTo>
                  <a:lnTo>
                    <a:pt x="3414" y="1522"/>
                  </a:lnTo>
                  <a:lnTo>
                    <a:pt x="3393" y="1549"/>
                  </a:lnTo>
                  <a:lnTo>
                    <a:pt x="3367" y="1574"/>
                  </a:lnTo>
                  <a:lnTo>
                    <a:pt x="3339" y="1595"/>
                  </a:lnTo>
                  <a:lnTo>
                    <a:pt x="3307" y="1612"/>
                  </a:lnTo>
                  <a:lnTo>
                    <a:pt x="3273" y="1625"/>
                  </a:lnTo>
                  <a:lnTo>
                    <a:pt x="3237" y="1632"/>
                  </a:lnTo>
                  <a:lnTo>
                    <a:pt x="3237" y="1818"/>
                  </a:lnTo>
                  <a:lnTo>
                    <a:pt x="3273" y="1826"/>
                  </a:lnTo>
                  <a:lnTo>
                    <a:pt x="3307" y="1838"/>
                  </a:lnTo>
                  <a:lnTo>
                    <a:pt x="3339" y="1855"/>
                  </a:lnTo>
                  <a:lnTo>
                    <a:pt x="3367" y="1876"/>
                  </a:lnTo>
                  <a:lnTo>
                    <a:pt x="3393" y="1901"/>
                  </a:lnTo>
                  <a:lnTo>
                    <a:pt x="3414" y="1928"/>
                  </a:lnTo>
                  <a:lnTo>
                    <a:pt x="3432" y="1960"/>
                  </a:lnTo>
                  <a:lnTo>
                    <a:pt x="3446" y="1993"/>
                  </a:lnTo>
                  <a:lnTo>
                    <a:pt x="3453" y="2029"/>
                  </a:lnTo>
                  <a:lnTo>
                    <a:pt x="3456" y="2067"/>
                  </a:lnTo>
                  <a:lnTo>
                    <a:pt x="3456" y="2292"/>
                  </a:lnTo>
                  <a:lnTo>
                    <a:pt x="3453" y="2329"/>
                  </a:lnTo>
                  <a:lnTo>
                    <a:pt x="3446" y="2365"/>
                  </a:lnTo>
                  <a:lnTo>
                    <a:pt x="3432" y="2399"/>
                  </a:lnTo>
                  <a:lnTo>
                    <a:pt x="3414" y="2429"/>
                  </a:lnTo>
                  <a:lnTo>
                    <a:pt x="3393" y="2457"/>
                  </a:lnTo>
                  <a:lnTo>
                    <a:pt x="3367" y="2482"/>
                  </a:lnTo>
                  <a:lnTo>
                    <a:pt x="3339" y="2503"/>
                  </a:lnTo>
                  <a:lnTo>
                    <a:pt x="3307" y="2520"/>
                  </a:lnTo>
                  <a:lnTo>
                    <a:pt x="3273" y="2532"/>
                  </a:lnTo>
                  <a:lnTo>
                    <a:pt x="3237" y="2539"/>
                  </a:lnTo>
                  <a:lnTo>
                    <a:pt x="3237" y="2726"/>
                  </a:lnTo>
                  <a:lnTo>
                    <a:pt x="3273" y="2734"/>
                  </a:lnTo>
                  <a:lnTo>
                    <a:pt x="3307" y="2746"/>
                  </a:lnTo>
                  <a:lnTo>
                    <a:pt x="3339" y="2763"/>
                  </a:lnTo>
                  <a:lnTo>
                    <a:pt x="3367" y="2784"/>
                  </a:lnTo>
                  <a:lnTo>
                    <a:pt x="3393" y="2808"/>
                  </a:lnTo>
                  <a:lnTo>
                    <a:pt x="3414" y="2836"/>
                  </a:lnTo>
                  <a:lnTo>
                    <a:pt x="3432" y="2867"/>
                  </a:lnTo>
                  <a:lnTo>
                    <a:pt x="3446" y="2900"/>
                  </a:lnTo>
                  <a:lnTo>
                    <a:pt x="3453" y="2937"/>
                  </a:lnTo>
                  <a:lnTo>
                    <a:pt x="3456" y="2973"/>
                  </a:lnTo>
                  <a:lnTo>
                    <a:pt x="3456" y="3199"/>
                  </a:lnTo>
                  <a:lnTo>
                    <a:pt x="3453" y="3239"/>
                  </a:lnTo>
                  <a:lnTo>
                    <a:pt x="3443" y="3278"/>
                  </a:lnTo>
                  <a:lnTo>
                    <a:pt x="3428" y="3314"/>
                  </a:lnTo>
                  <a:lnTo>
                    <a:pt x="3408" y="3347"/>
                  </a:lnTo>
                  <a:lnTo>
                    <a:pt x="3383" y="3377"/>
                  </a:lnTo>
                  <a:lnTo>
                    <a:pt x="3353" y="3402"/>
                  </a:lnTo>
                  <a:lnTo>
                    <a:pt x="3320" y="3422"/>
                  </a:lnTo>
                  <a:lnTo>
                    <a:pt x="3284" y="3437"/>
                  </a:lnTo>
                  <a:lnTo>
                    <a:pt x="3245" y="3447"/>
                  </a:lnTo>
                  <a:lnTo>
                    <a:pt x="3206" y="3450"/>
                  </a:lnTo>
                  <a:lnTo>
                    <a:pt x="250" y="3450"/>
                  </a:lnTo>
                  <a:lnTo>
                    <a:pt x="211" y="3447"/>
                  </a:lnTo>
                  <a:lnTo>
                    <a:pt x="172" y="3437"/>
                  </a:lnTo>
                  <a:lnTo>
                    <a:pt x="136" y="3422"/>
                  </a:lnTo>
                  <a:lnTo>
                    <a:pt x="103" y="3402"/>
                  </a:lnTo>
                  <a:lnTo>
                    <a:pt x="73" y="3377"/>
                  </a:lnTo>
                  <a:lnTo>
                    <a:pt x="48" y="3347"/>
                  </a:lnTo>
                  <a:lnTo>
                    <a:pt x="28" y="3314"/>
                  </a:lnTo>
                  <a:lnTo>
                    <a:pt x="13" y="3278"/>
                  </a:lnTo>
                  <a:lnTo>
                    <a:pt x="3" y="3239"/>
                  </a:lnTo>
                  <a:lnTo>
                    <a:pt x="0" y="3199"/>
                  </a:lnTo>
                  <a:lnTo>
                    <a:pt x="0" y="2973"/>
                  </a:lnTo>
                  <a:lnTo>
                    <a:pt x="3" y="2937"/>
                  </a:lnTo>
                  <a:lnTo>
                    <a:pt x="10" y="2901"/>
                  </a:lnTo>
                  <a:lnTo>
                    <a:pt x="24" y="2868"/>
                  </a:lnTo>
                  <a:lnTo>
                    <a:pt x="41" y="2837"/>
                  </a:lnTo>
                  <a:lnTo>
                    <a:pt x="62" y="2809"/>
                  </a:lnTo>
                  <a:lnTo>
                    <a:pt x="87" y="2785"/>
                  </a:lnTo>
                  <a:lnTo>
                    <a:pt x="115" y="2764"/>
                  </a:lnTo>
                  <a:lnTo>
                    <a:pt x="147" y="2747"/>
                  </a:lnTo>
                  <a:lnTo>
                    <a:pt x="180" y="2735"/>
                  </a:lnTo>
                  <a:lnTo>
                    <a:pt x="216" y="2726"/>
                  </a:lnTo>
                  <a:lnTo>
                    <a:pt x="216" y="2539"/>
                  </a:lnTo>
                  <a:lnTo>
                    <a:pt x="180" y="2532"/>
                  </a:lnTo>
                  <a:lnTo>
                    <a:pt x="147" y="2519"/>
                  </a:lnTo>
                  <a:lnTo>
                    <a:pt x="115" y="2501"/>
                  </a:lnTo>
                  <a:lnTo>
                    <a:pt x="87" y="2480"/>
                  </a:lnTo>
                  <a:lnTo>
                    <a:pt x="62" y="2456"/>
                  </a:lnTo>
                  <a:lnTo>
                    <a:pt x="41" y="2428"/>
                  </a:lnTo>
                  <a:lnTo>
                    <a:pt x="24" y="2397"/>
                  </a:lnTo>
                  <a:lnTo>
                    <a:pt x="10" y="2364"/>
                  </a:lnTo>
                  <a:lnTo>
                    <a:pt x="3" y="2328"/>
                  </a:lnTo>
                  <a:lnTo>
                    <a:pt x="0" y="2292"/>
                  </a:lnTo>
                  <a:lnTo>
                    <a:pt x="0" y="2067"/>
                  </a:lnTo>
                  <a:lnTo>
                    <a:pt x="3" y="2029"/>
                  </a:lnTo>
                  <a:lnTo>
                    <a:pt x="10" y="1993"/>
                  </a:lnTo>
                  <a:lnTo>
                    <a:pt x="24" y="1961"/>
                  </a:lnTo>
                  <a:lnTo>
                    <a:pt x="41" y="1929"/>
                  </a:lnTo>
                  <a:lnTo>
                    <a:pt x="62" y="1902"/>
                  </a:lnTo>
                  <a:lnTo>
                    <a:pt x="87" y="1877"/>
                  </a:lnTo>
                  <a:lnTo>
                    <a:pt x="115" y="1856"/>
                  </a:lnTo>
                  <a:lnTo>
                    <a:pt x="147" y="1839"/>
                  </a:lnTo>
                  <a:lnTo>
                    <a:pt x="180" y="1827"/>
                  </a:lnTo>
                  <a:lnTo>
                    <a:pt x="216" y="1819"/>
                  </a:lnTo>
                  <a:lnTo>
                    <a:pt x="216" y="1631"/>
                  </a:lnTo>
                  <a:lnTo>
                    <a:pt x="180" y="1624"/>
                  </a:lnTo>
                  <a:lnTo>
                    <a:pt x="147" y="1611"/>
                  </a:lnTo>
                  <a:lnTo>
                    <a:pt x="115" y="1594"/>
                  </a:lnTo>
                  <a:lnTo>
                    <a:pt x="87" y="1573"/>
                  </a:lnTo>
                  <a:lnTo>
                    <a:pt x="62" y="1548"/>
                  </a:lnTo>
                  <a:lnTo>
                    <a:pt x="41" y="1521"/>
                  </a:lnTo>
                  <a:lnTo>
                    <a:pt x="24" y="1490"/>
                  </a:lnTo>
                  <a:lnTo>
                    <a:pt x="10" y="1456"/>
                  </a:lnTo>
                  <a:lnTo>
                    <a:pt x="3" y="1421"/>
                  </a:lnTo>
                  <a:lnTo>
                    <a:pt x="0" y="1384"/>
                  </a:lnTo>
                  <a:lnTo>
                    <a:pt x="0" y="1159"/>
                  </a:lnTo>
                  <a:lnTo>
                    <a:pt x="3" y="1122"/>
                  </a:lnTo>
                  <a:lnTo>
                    <a:pt x="10" y="1086"/>
                  </a:lnTo>
                  <a:lnTo>
                    <a:pt x="24" y="1053"/>
                  </a:lnTo>
                  <a:lnTo>
                    <a:pt x="41" y="1022"/>
                  </a:lnTo>
                  <a:lnTo>
                    <a:pt x="62" y="994"/>
                  </a:lnTo>
                  <a:lnTo>
                    <a:pt x="87" y="970"/>
                  </a:lnTo>
                  <a:lnTo>
                    <a:pt x="115" y="949"/>
                  </a:lnTo>
                  <a:lnTo>
                    <a:pt x="147" y="931"/>
                  </a:lnTo>
                  <a:lnTo>
                    <a:pt x="180" y="919"/>
                  </a:lnTo>
                  <a:lnTo>
                    <a:pt x="216" y="911"/>
                  </a:lnTo>
                  <a:lnTo>
                    <a:pt x="216" y="724"/>
                  </a:lnTo>
                  <a:lnTo>
                    <a:pt x="180" y="716"/>
                  </a:lnTo>
                  <a:lnTo>
                    <a:pt x="147" y="703"/>
                  </a:lnTo>
                  <a:lnTo>
                    <a:pt x="115" y="686"/>
                  </a:lnTo>
                  <a:lnTo>
                    <a:pt x="87" y="665"/>
                  </a:lnTo>
                  <a:lnTo>
                    <a:pt x="62" y="640"/>
                  </a:lnTo>
                  <a:lnTo>
                    <a:pt x="41" y="613"/>
                  </a:lnTo>
                  <a:lnTo>
                    <a:pt x="24" y="582"/>
                  </a:lnTo>
                  <a:lnTo>
                    <a:pt x="10" y="549"/>
                  </a:lnTo>
                  <a:lnTo>
                    <a:pt x="3" y="513"/>
                  </a:lnTo>
                  <a:lnTo>
                    <a:pt x="0" y="477"/>
                  </a:lnTo>
                  <a:lnTo>
                    <a:pt x="0" y="251"/>
                  </a:lnTo>
                  <a:lnTo>
                    <a:pt x="3" y="211"/>
                  </a:lnTo>
                  <a:lnTo>
                    <a:pt x="13" y="172"/>
                  </a:lnTo>
                  <a:lnTo>
                    <a:pt x="28" y="135"/>
                  </a:lnTo>
                  <a:lnTo>
                    <a:pt x="48" y="103"/>
                  </a:lnTo>
                  <a:lnTo>
                    <a:pt x="73" y="74"/>
                  </a:lnTo>
                  <a:lnTo>
                    <a:pt x="103" y="48"/>
                  </a:lnTo>
                  <a:lnTo>
                    <a:pt x="136" y="29"/>
                  </a:lnTo>
                  <a:lnTo>
                    <a:pt x="172" y="13"/>
                  </a:lnTo>
                  <a:lnTo>
                    <a:pt x="211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" name="Textfeld 107">
              <a:extLst>
                <a:ext uri="{FF2B5EF4-FFF2-40B4-BE49-F238E27FC236}">
                  <a16:creationId xmlns:a16="http://schemas.microsoft.com/office/drawing/2014/main" id="{3CB3DFC3-E18A-424B-90FE-19FC8C0D3799}"/>
                </a:ext>
              </a:extLst>
            </p:cNvPr>
            <p:cNvSpPr txBox="1"/>
            <p:nvPr/>
          </p:nvSpPr>
          <p:spPr>
            <a:xfrm>
              <a:off x="3411687" y="3776769"/>
              <a:ext cx="861446" cy="250033"/>
            </a:xfrm>
            <a:prstGeom prst="rect">
              <a:avLst/>
            </a:prstGeom>
            <a:noFill/>
          </p:spPr>
          <p:txBody>
            <a:bodyPr wrap="square" lIns="0" tIns="35995" rIns="0" bIns="35995" rtlCol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Persistent </a:t>
              </a:r>
            </a:p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Volumes</a:t>
              </a:r>
            </a:p>
          </p:txBody>
        </p:sp>
      </p:grp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DF7B63-3353-7440-933C-FFFEAC80DD65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4088617" y="4806338"/>
            <a:ext cx="230539" cy="823086"/>
          </a:xfrm>
          <a:prstGeom prst="bentConnector2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008B1ECA-7130-764C-ACCE-90EC3FCC7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0295" y="4511050"/>
            <a:ext cx="867088" cy="33638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D8F2A79-2BD9-0B45-99EA-49487A6DE69B}"/>
              </a:ext>
            </a:extLst>
          </p:cNvPr>
          <p:cNvSpPr txBox="1"/>
          <p:nvPr/>
        </p:nvSpPr>
        <p:spPr>
          <a:xfrm>
            <a:off x="5413182" y="43249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Pull ESP </a:t>
            </a:r>
          </a:p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Docker Images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D725F5-584D-1F49-AFE2-6879E3C87CA0}"/>
              </a:ext>
            </a:extLst>
          </p:cNvPr>
          <p:cNvGrpSpPr/>
          <p:nvPr/>
        </p:nvGrpSpPr>
        <p:grpSpPr>
          <a:xfrm>
            <a:off x="5367495" y="5112789"/>
            <a:ext cx="891591" cy="946336"/>
            <a:chOff x="4752067" y="4024293"/>
            <a:chExt cx="668693" cy="709752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7158C9E-20DD-2341-AEED-18621EDEB5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9970" y="4024293"/>
              <a:ext cx="361639" cy="401976"/>
            </a:xfrm>
            <a:custGeom>
              <a:avLst/>
              <a:gdLst>
                <a:gd name="T0" fmla="*/ 3290 w 4321"/>
                <a:gd name="T1" fmla="*/ 4039 h 4802"/>
                <a:gd name="T2" fmla="*/ 4185 w 4321"/>
                <a:gd name="T3" fmla="*/ 2485 h 4802"/>
                <a:gd name="T4" fmla="*/ 3290 w 4321"/>
                <a:gd name="T5" fmla="*/ 4039 h 4802"/>
                <a:gd name="T6" fmla="*/ 135 w 4321"/>
                <a:gd name="T7" fmla="*/ 2474 h 4802"/>
                <a:gd name="T8" fmla="*/ 1041 w 4321"/>
                <a:gd name="T9" fmla="*/ 2968 h 4802"/>
                <a:gd name="T10" fmla="*/ 135 w 4321"/>
                <a:gd name="T11" fmla="*/ 3548 h 4802"/>
                <a:gd name="T12" fmla="*/ 135 w 4321"/>
                <a:gd name="T13" fmla="*/ 2474 h 4802"/>
                <a:gd name="T14" fmla="*/ 2145 w 4321"/>
                <a:gd name="T15" fmla="*/ 145 h 4802"/>
                <a:gd name="T16" fmla="*/ 2156 w 4321"/>
                <a:gd name="T17" fmla="*/ 1016 h 4802"/>
                <a:gd name="T18" fmla="*/ 2145 w 4321"/>
                <a:gd name="T19" fmla="*/ 145 h 4802"/>
                <a:gd name="T20" fmla="*/ 3290 w 4321"/>
                <a:gd name="T21" fmla="*/ 1687 h 4802"/>
                <a:gd name="T22" fmla="*/ 4185 w 4321"/>
                <a:gd name="T23" fmla="*/ 1186 h 4802"/>
                <a:gd name="T24" fmla="*/ 3290 w 4321"/>
                <a:gd name="T25" fmla="*/ 2800 h 4802"/>
                <a:gd name="T26" fmla="*/ 3290 w 4321"/>
                <a:gd name="T27" fmla="*/ 1687 h 4802"/>
                <a:gd name="T28" fmla="*/ 2202 w 4321"/>
                <a:gd name="T29" fmla="*/ 3523 h 4802"/>
                <a:gd name="T30" fmla="*/ 3154 w 4321"/>
                <a:gd name="T31" fmla="*/ 4112 h 4802"/>
                <a:gd name="T32" fmla="*/ 2202 w 4321"/>
                <a:gd name="T33" fmla="*/ 3523 h 4802"/>
                <a:gd name="T34" fmla="*/ 2066 w 4321"/>
                <a:gd name="T35" fmla="*/ 3527 h 4802"/>
                <a:gd name="T36" fmla="*/ 2066 w 4321"/>
                <a:gd name="T37" fmla="*/ 4615 h 4802"/>
                <a:gd name="T38" fmla="*/ 1177 w 4321"/>
                <a:gd name="T39" fmla="*/ 3042 h 4802"/>
                <a:gd name="T40" fmla="*/ 2066 w 4321"/>
                <a:gd name="T41" fmla="*/ 3527 h 4802"/>
                <a:gd name="T42" fmla="*/ 2202 w 4321"/>
                <a:gd name="T43" fmla="*/ 2320 h 4802"/>
                <a:gd name="T44" fmla="*/ 3154 w 4321"/>
                <a:gd name="T45" fmla="*/ 1688 h 4802"/>
                <a:gd name="T46" fmla="*/ 2202 w 4321"/>
                <a:gd name="T47" fmla="*/ 2320 h 4802"/>
                <a:gd name="T48" fmla="*/ 2066 w 4321"/>
                <a:gd name="T49" fmla="*/ 2317 h 4802"/>
                <a:gd name="T50" fmla="*/ 2063 w 4321"/>
                <a:gd name="T51" fmla="*/ 2320 h 4802"/>
                <a:gd name="T52" fmla="*/ 1177 w 4321"/>
                <a:gd name="T53" fmla="*/ 2814 h 4802"/>
                <a:gd name="T54" fmla="*/ 2066 w 4321"/>
                <a:gd name="T55" fmla="*/ 1217 h 4802"/>
                <a:gd name="T56" fmla="*/ 2066 w 4321"/>
                <a:gd name="T57" fmla="*/ 2317 h 4802"/>
                <a:gd name="T58" fmla="*/ 2129 w 4321"/>
                <a:gd name="T59" fmla="*/ 3407 h 4802"/>
                <a:gd name="T60" fmla="*/ 2147 w 4321"/>
                <a:gd name="T61" fmla="*/ 2445 h 4802"/>
                <a:gd name="T62" fmla="*/ 2129 w 4321"/>
                <a:gd name="T63" fmla="*/ 3407 h 4802"/>
                <a:gd name="T64" fmla="*/ 4105 w 4321"/>
                <a:gd name="T65" fmla="*/ 1075 h 4802"/>
                <a:gd name="T66" fmla="*/ 3221 w 4321"/>
                <a:gd name="T67" fmla="*/ 1570 h 4802"/>
                <a:gd name="T68" fmla="*/ 3171 w 4321"/>
                <a:gd name="T69" fmla="*/ 632 h 4802"/>
                <a:gd name="T70" fmla="*/ 4105 w 4321"/>
                <a:gd name="T71" fmla="*/ 1075 h 4802"/>
                <a:gd name="T72" fmla="*/ 1130 w 4321"/>
                <a:gd name="T73" fmla="*/ 636 h 4802"/>
                <a:gd name="T74" fmla="*/ 1109 w 4321"/>
                <a:gd name="T75" fmla="*/ 1570 h 4802"/>
                <a:gd name="T76" fmla="*/ 1130 w 4321"/>
                <a:gd name="T77" fmla="*/ 636 h 4802"/>
                <a:gd name="T78" fmla="*/ 135 w 4321"/>
                <a:gd name="T79" fmla="*/ 1189 h 4802"/>
                <a:gd name="T80" fmla="*/ 1041 w 4321"/>
                <a:gd name="T81" fmla="*/ 1687 h 4802"/>
                <a:gd name="T82" fmla="*/ 135 w 4321"/>
                <a:gd name="T83" fmla="*/ 2319 h 4802"/>
                <a:gd name="T84" fmla="*/ 135 w 4321"/>
                <a:gd name="T85" fmla="*/ 1189 h 4802"/>
                <a:gd name="T86" fmla="*/ 4320 w 4321"/>
                <a:gd name="T87" fmla="*/ 1066 h 4802"/>
                <a:gd name="T88" fmla="*/ 4313 w 4321"/>
                <a:gd name="T89" fmla="*/ 1041 h 4802"/>
                <a:gd name="T90" fmla="*/ 4311 w 4321"/>
                <a:gd name="T91" fmla="*/ 1036 h 4802"/>
                <a:gd name="T92" fmla="*/ 4290 w 4321"/>
                <a:gd name="T93" fmla="*/ 1014 h 4802"/>
                <a:gd name="T94" fmla="*/ 2174 w 4321"/>
                <a:gd name="T95" fmla="*/ 8 h 4802"/>
                <a:gd name="T96" fmla="*/ 38 w 4321"/>
                <a:gd name="T97" fmla="*/ 1012 h 4802"/>
                <a:gd name="T98" fmla="*/ 24 w 4321"/>
                <a:gd name="T99" fmla="*/ 1022 h 4802"/>
                <a:gd name="T100" fmla="*/ 8 w 4321"/>
                <a:gd name="T101" fmla="*/ 1041 h 4802"/>
                <a:gd name="T102" fmla="*/ 1 w 4321"/>
                <a:gd name="T103" fmla="*/ 1063 h 4802"/>
                <a:gd name="T104" fmla="*/ 0 w 4321"/>
                <a:gd name="T105" fmla="*/ 1074 h 4802"/>
                <a:gd name="T106" fmla="*/ 35 w 4321"/>
                <a:gd name="T107" fmla="*/ 3648 h 4802"/>
                <a:gd name="T108" fmla="*/ 2121 w 4321"/>
                <a:gd name="T109" fmla="*/ 4799 h 4802"/>
                <a:gd name="T110" fmla="*/ 2134 w 4321"/>
                <a:gd name="T111" fmla="*/ 4802 h 4802"/>
                <a:gd name="T112" fmla="*/ 2139 w 4321"/>
                <a:gd name="T113" fmla="*/ 4802 h 4802"/>
                <a:gd name="T114" fmla="*/ 4285 w 4321"/>
                <a:gd name="T115" fmla="*/ 3659 h 4802"/>
                <a:gd name="T116" fmla="*/ 4321 w 4321"/>
                <a:gd name="T117" fmla="*/ 107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21" h="4802">
                  <a:moveTo>
                    <a:pt x="3290" y="4039"/>
                  </a:moveTo>
                  <a:lnTo>
                    <a:pt x="3290" y="4039"/>
                  </a:lnTo>
                  <a:lnTo>
                    <a:pt x="3290" y="2953"/>
                  </a:lnTo>
                  <a:lnTo>
                    <a:pt x="4185" y="2485"/>
                  </a:lnTo>
                  <a:lnTo>
                    <a:pt x="4185" y="3558"/>
                  </a:lnTo>
                  <a:lnTo>
                    <a:pt x="3290" y="4039"/>
                  </a:lnTo>
                  <a:lnTo>
                    <a:pt x="3290" y="4039"/>
                  </a:lnTo>
                  <a:close/>
                  <a:moveTo>
                    <a:pt x="135" y="2474"/>
                  </a:moveTo>
                  <a:lnTo>
                    <a:pt x="135" y="2474"/>
                  </a:lnTo>
                  <a:lnTo>
                    <a:pt x="1041" y="2968"/>
                  </a:lnTo>
                  <a:lnTo>
                    <a:pt x="1041" y="4049"/>
                  </a:lnTo>
                  <a:lnTo>
                    <a:pt x="135" y="3548"/>
                  </a:lnTo>
                  <a:lnTo>
                    <a:pt x="135" y="2474"/>
                  </a:lnTo>
                  <a:lnTo>
                    <a:pt x="135" y="2474"/>
                  </a:lnTo>
                  <a:close/>
                  <a:moveTo>
                    <a:pt x="2145" y="145"/>
                  </a:moveTo>
                  <a:lnTo>
                    <a:pt x="2145" y="145"/>
                  </a:lnTo>
                  <a:lnTo>
                    <a:pt x="3018" y="559"/>
                  </a:lnTo>
                  <a:lnTo>
                    <a:pt x="2156" y="1016"/>
                  </a:lnTo>
                  <a:lnTo>
                    <a:pt x="1283" y="562"/>
                  </a:lnTo>
                  <a:lnTo>
                    <a:pt x="2145" y="145"/>
                  </a:lnTo>
                  <a:lnTo>
                    <a:pt x="2145" y="145"/>
                  </a:lnTo>
                  <a:close/>
                  <a:moveTo>
                    <a:pt x="3290" y="1687"/>
                  </a:moveTo>
                  <a:lnTo>
                    <a:pt x="3290" y="1687"/>
                  </a:lnTo>
                  <a:lnTo>
                    <a:pt x="4185" y="1186"/>
                  </a:lnTo>
                  <a:lnTo>
                    <a:pt x="4185" y="2332"/>
                  </a:lnTo>
                  <a:lnTo>
                    <a:pt x="3290" y="2800"/>
                  </a:lnTo>
                  <a:lnTo>
                    <a:pt x="3290" y="1687"/>
                  </a:lnTo>
                  <a:lnTo>
                    <a:pt x="3290" y="1687"/>
                  </a:lnTo>
                  <a:close/>
                  <a:moveTo>
                    <a:pt x="2202" y="3523"/>
                  </a:moveTo>
                  <a:lnTo>
                    <a:pt x="2202" y="3523"/>
                  </a:lnTo>
                  <a:lnTo>
                    <a:pt x="3154" y="3024"/>
                  </a:lnTo>
                  <a:lnTo>
                    <a:pt x="3154" y="4112"/>
                  </a:lnTo>
                  <a:lnTo>
                    <a:pt x="2202" y="4623"/>
                  </a:lnTo>
                  <a:lnTo>
                    <a:pt x="2202" y="3523"/>
                  </a:lnTo>
                  <a:lnTo>
                    <a:pt x="2202" y="3523"/>
                  </a:lnTo>
                  <a:close/>
                  <a:moveTo>
                    <a:pt x="2066" y="3527"/>
                  </a:moveTo>
                  <a:lnTo>
                    <a:pt x="2066" y="3527"/>
                  </a:lnTo>
                  <a:lnTo>
                    <a:pt x="2066" y="4615"/>
                  </a:lnTo>
                  <a:lnTo>
                    <a:pt x="1177" y="4124"/>
                  </a:lnTo>
                  <a:lnTo>
                    <a:pt x="1177" y="3042"/>
                  </a:lnTo>
                  <a:lnTo>
                    <a:pt x="2066" y="3527"/>
                  </a:lnTo>
                  <a:lnTo>
                    <a:pt x="2066" y="3527"/>
                  </a:lnTo>
                  <a:close/>
                  <a:moveTo>
                    <a:pt x="2202" y="2320"/>
                  </a:moveTo>
                  <a:lnTo>
                    <a:pt x="2202" y="2320"/>
                  </a:lnTo>
                  <a:lnTo>
                    <a:pt x="2202" y="1193"/>
                  </a:lnTo>
                  <a:lnTo>
                    <a:pt x="3154" y="1688"/>
                  </a:lnTo>
                  <a:lnTo>
                    <a:pt x="3154" y="2851"/>
                  </a:lnTo>
                  <a:lnTo>
                    <a:pt x="2202" y="2320"/>
                  </a:lnTo>
                  <a:lnTo>
                    <a:pt x="2202" y="2320"/>
                  </a:lnTo>
                  <a:close/>
                  <a:moveTo>
                    <a:pt x="2066" y="2317"/>
                  </a:moveTo>
                  <a:lnTo>
                    <a:pt x="2066" y="2317"/>
                  </a:lnTo>
                  <a:cubicBezTo>
                    <a:pt x="2065" y="2318"/>
                    <a:pt x="2064" y="2319"/>
                    <a:pt x="2063" y="2320"/>
                  </a:cubicBezTo>
                  <a:cubicBezTo>
                    <a:pt x="2060" y="2326"/>
                    <a:pt x="2059" y="2333"/>
                    <a:pt x="2057" y="2339"/>
                  </a:cubicBezTo>
                  <a:lnTo>
                    <a:pt x="1177" y="2814"/>
                  </a:lnTo>
                  <a:lnTo>
                    <a:pt x="1177" y="1688"/>
                  </a:lnTo>
                  <a:lnTo>
                    <a:pt x="2066" y="1217"/>
                  </a:lnTo>
                  <a:lnTo>
                    <a:pt x="2066" y="2317"/>
                  </a:lnTo>
                  <a:lnTo>
                    <a:pt x="2066" y="2317"/>
                  </a:lnTo>
                  <a:close/>
                  <a:moveTo>
                    <a:pt x="2129" y="3407"/>
                  </a:moveTo>
                  <a:lnTo>
                    <a:pt x="2129" y="3407"/>
                  </a:lnTo>
                  <a:lnTo>
                    <a:pt x="1251" y="2928"/>
                  </a:lnTo>
                  <a:lnTo>
                    <a:pt x="2147" y="2445"/>
                  </a:lnTo>
                  <a:lnTo>
                    <a:pt x="3029" y="2937"/>
                  </a:lnTo>
                  <a:lnTo>
                    <a:pt x="2129" y="3407"/>
                  </a:lnTo>
                  <a:lnTo>
                    <a:pt x="2129" y="3407"/>
                  </a:lnTo>
                  <a:close/>
                  <a:moveTo>
                    <a:pt x="4105" y="1075"/>
                  </a:moveTo>
                  <a:lnTo>
                    <a:pt x="4105" y="1075"/>
                  </a:lnTo>
                  <a:lnTo>
                    <a:pt x="3221" y="1570"/>
                  </a:lnTo>
                  <a:lnTo>
                    <a:pt x="2302" y="1092"/>
                  </a:lnTo>
                  <a:lnTo>
                    <a:pt x="3171" y="632"/>
                  </a:lnTo>
                  <a:lnTo>
                    <a:pt x="4105" y="1075"/>
                  </a:lnTo>
                  <a:lnTo>
                    <a:pt x="4105" y="1075"/>
                  </a:lnTo>
                  <a:close/>
                  <a:moveTo>
                    <a:pt x="1130" y="636"/>
                  </a:moveTo>
                  <a:lnTo>
                    <a:pt x="1130" y="636"/>
                  </a:lnTo>
                  <a:lnTo>
                    <a:pt x="2010" y="1093"/>
                  </a:lnTo>
                  <a:lnTo>
                    <a:pt x="1109" y="1570"/>
                  </a:lnTo>
                  <a:lnTo>
                    <a:pt x="215" y="1078"/>
                  </a:lnTo>
                  <a:lnTo>
                    <a:pt x="1130" y="636"/>
                  </a:lnTo>
                  <a:lnTo>
                    <a:pt x="1130" y="636"/>
                  </a:lnTo>
                  <a:close/>
                  <a:moveTo>
                    <a:pt x="135" y="1189"/>
                  </a:moveTo>
                  <a:lnTo>
                    <a:pt x="135" y="1189"/>
                  </a:lnTo>
                  <a:lnTo>
                    <a:pt x="1041" y="1687"/>
                  </a:lnTo>
                  <a:lnTo>
                    <a:pt x="1041" y="2813"/>
                  </a:lnTo>
                  <a:lnTo>
                    <a:pt x="135" y="2319"/>
                  </a:lnTo>
                  <a:lnTo>
                    <a:pt x="135" y="1189"/>
                  </a:lnTo>
                  <a:lnTo>
                    <a:pt x="135" y="1189"/>
                  </a:lnTo>
                  <a:close/>
                  <a:moveTo>
                    <a:pt x="4320" y="1066"/>
                  </a:moveTo>
                  <a:lnTo>
                    <a:pt x="4320" y="1066"/>
                  </a:lnTo>
                  <a:cubicBezTo>
                    <a:pt x="4320" y="1063"/>
                    <a:pt x="4319" y="1061"/>
                    <a:pt x="4319" y="1058"/>
                  </a:cubicBezTo>
                  <a:cubicBezTo>
                    <a:pt x="4318" y="1052"/>
                    <a:pt x="4316" y="1046"/>
                    <a:pt x="4313" y="1041"/>
                  </a:cubicBezTo>
                  <a:cubicBezTo>
                    <a:pt x="4313" y="1039"/>
                    <a:pt x="4313" y="1038"/>
                    <a:pt x="4312" y="1037"/>
                  </a:cubicBezTo>
                  <a:cubicBezTo>
                    <a:pt x="4312" y="1036"/>
                    <a:pt x="4311" y="1036"/>
                    <a:pt x="4311" y="1036"/>
                  </a:cubicBezTo>
                  <a:cubicBezTo>
                    <a:pt x="4307" y="1029"/>
                    <a:pt x="4302" y="1023"/>
                    <a:pt x="4296" y="1018"/>
                  </a:cubicBezTo>
                  <a:cubicBezTo>
                    <a:pt x="4294" y="1016"/>
                    <a:pt x="4292" y="1016"/>
                    <a:pt x="4290" y="1014"/>
                  </a:cubicBezTo>
                  <a:cubicBezTo>
                    <a:pt x="4288" y="1012"/>
                    <a:pt x="4285" y="1010"/>
                    <a:pt x="4282" y="1009"/>
                  </a:cubicBezTo>
                  <a:lnTo>
                    <a:pt x="2174" y="8"/>
                  </a:lnTo>
                  <a:cubicBezTo>
                    <a:pt x="2156" y="0"/>
                    <a:pt x="2134" y="0"/>
                    <a:pt x="2116" y="8"/>
                  </a:cubicBezTo>
                  <a:lnTo>
                    <a:pt x="38" y="1012"/>
                  </a:lnTo>
                  <a:cubicBezTo>
                    <a:pt x="35" y="1014"/>
                    <a:pt x="32" y="1016"/>
                    <a:pt x="29" y="1018"/>
                  </a:cubicBezTo>
                  <a:cubicBezTo>
                    <a:pt x="28" y="1019"/>
                    <a:pt x="26" y="1020"/>
                    <a:pt x="24" y="1022"/>
                  </a:cubicBezTo>
                  <a:cubicBezTo>
                    <a:pt x="18" y="1027"/>
                    <a:pt x="13" y="1033"/>
                    <a:pt x="9" y="1040"/>
                  </a:cubicBezTo>
                  <a:cubicBezTo>
                    <a:pt x="9" y="1040"/>
                    <a:pt x="8" y="1040"/>
                    <a:pt x="8" y="1041"/>
                  </a:cubicBezTo>
                  <a:cubicBezTo>
                    <a:pt x="7" y="1042"/>
                    <a:pt x="7" y="1043"/>
                    <a:pt x="7" y="1044"/>
                  </a:cubicBezTo>
                  <a:cubicBezTo>
                    <a:pt x="4" y="1050"/>
                    <a:pt x="2" y="1056"/>
                    <a:pt x="1" y="1063"/>
                  </a:cubicBezTo>
                  <a:cubicBezTo>
                    <a:pt x="1" y="1065"/>
                    <a:pt x="0" y="1067"/>
                    <a:pt x="0" y="1069"/>
                  </a:cubicBezTo>
                  <a:cubicBezTo>
                    <a:pt x="0" y="1071"/>
                    <a:pt x="0" y="1072"/>
                    <a:pt x="0" y="1074"/>
                  </a:cubicBezTo>
                  <a:lnTo>
                    <a:pt x="0" y="3588"/>
                  </a:lnTo>
                  <a:cubicBezTo>
                    <a:pt x="0" y="3613"/>
                    <a:pt x="13" y="3636"/>
                    <a:pt x="35" y="3648"/>
                  </a:cubicBezTo>
                  <a:lnTo>
                    <a:pt x="2087" y="4782"/>
                  </a:lnTo>
                  <a:cubicBezTo>
                    <a:pt x="2096" y="4791"/>
                    <a:pt x="2108" y="4796"/>
                    <a:pt x="2121" y="4799"/>
                  </a:cubicBezTo>
                  <a:cubicBezTo>
                    <a:pt x="2123" y="4799"/>
                    <a:pt x="2124" y="4799"/>
                    <a:pt x="2125" y="4800"/>
                  </a:cubicBezTo>
                  <a:cubicBezTo>
                    <a:pt x="2128" y="4800"/>
                    <a:pt x="2131" y="4802"/>
                    <a:pt x="2134" y="4802"/>
                  </a:cubicBezTo>
                  <a:cubicBezTo>
                    <a:pt x="2135" y="4802"/>
                    <a:pt x="2135" y="4801"/>
                    <a:pt x="2136" y="4801"/>
                  </a:cubicBezTo>
                  <a:cubicBezTo>
                    <a:pt x="2137" y="4801"/>
                    <a:pt x="2138" y="4802"/>
                    <a:pt x="2139" y="4802"/>
                  </a:cubicBezTo>
                  <a:cubicBezTo>
                    <a:pt x="2150" y="4802"/>
                    <a:pt x="2161" y="4799"/>
                    <a:pt x="2171" y="4793"/>
                  </a:cubicBezTo>
                  <a:lnTo>
                    <a:pt x="4285" y="3659"/>
                  </a:lnTo>
                  <a:cubicBezTo>
                    <a:pt x="4307" y="3647"/>
                    <a:pt x="4321" y="3624"/>
                    <a:pt x="4321" y="3599"/>
                  </a:cubicBezTo>
                  <a:lnTo>
                    <a:pt x="4321" y="1070"/>
                  </a:lnTo>
                  <a:cubicBezTo>
                    <a:pt x="4321" y="1068"/>
                    <a:pt x="4320" y="1067"/>
                    <a:pt x="4320" y="10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C01EEA-1CB5-654B-898B-F97F3AD1957A}"/>
                </a:ext>
              </a:extLst>
            </p:cNvPr>
            <p:cNvSpPr txBox="1"/>
            <p:nvPr/>
          </p:nvSpPr>
          <p:spPr>
            <a:xfrm>
              <a:off x="4752067" y="4387796"/>
              <a:ext cx="66869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 </a:t>
              </a:r>
            </a:p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</a:p>
          </p:txBody>
        </p:sp>
      </p:grp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42A3EA60-D19F-E24E-90E3-EB756BBAC2A8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6412657" y="4509473"/>
            <a:ext cx="776204" cy="28005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 ESP in K8s – Scalability</a:t>
            </a:r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236" idx="3"/>
            <a:endCxn id="204" idx="1"/>
          </p:cNvCxnSpPr>
          <p:nvPr/>
        </p:nvCxnSpPr>
        <p:spPr>
          <a:xfrm>
            <a:off x="1270827" y="2865983"/>
            <a:ext cx="1049997" cy="98331"/>
          </a:xfrm>
          <a:prstGeom prst="bentConnector3">
            <a:avLst>
              <a:gd name="adj1" fmla="val 25272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00641825-A824-7D44-AF57-7271E16910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89778" y="4488564"/>
            <a:ext cx="1088568" cy="190396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1705560" y="3583162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Pub connectors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C2E6F-CFF6-7E4F-A287-2C4A2A116862}"/>
              </a:ext>
            </a:extLst>
          </p:cNvPr>
          <p:cNvGrpSpPr/>
          <p:nvPr/>
        </p:nvGrpSpPr>
        <p:grpSpPr>
          <a:xfrm>
            <a:off x="6415990" y="5037601"/>
            <a:ext cx="1049589" cy="802363"/>
            <a:chOff x="7587606" y="5037601"/>
            <a:chExt cx="1049589" cy="80236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E6A2BE-BDFA-754A-A306-CAD6FEBBFA75}"/>
                </a:ext>
              </a:extLst>
            </p:cNvPr>
            <p:cNvGrpSpPr/>
            <p:nvPr/>
          </p:nvGrpSpPr>
          <p:grpSpPr>
            <a:xfrm>
              <a:off x="7587606" y="5037601"/>
              <a:ext cx="1049589" cy="535968"/>
              <a:chOff x="5791136" y="3811376"/>
              <a:chExt cx="787192" cy="401976"/>
            </a:xfrm>
          </p:grpSpPr>
          <p:sp>
            <p:nvSpPr>
              <p:cNvPr id="129" name="Rectangle: Rounded Corners 50">
                <a:extLst>
                  <a:ext uri="{FF2B5EF4-FFF2-40B4-BE49-F238E27FC236}">
                    <a16:creationId xmlns:a16="http://schemas.microsoft.com/office/drawing/2014/main" id="{E167D14C-E1E0-4B46-9F92-D2DEF307CDBA}"/>
                  </a:ext>
                </a:extLst>
              </p:cNvPr>
              <p:cNvSpPr/>
              <p:nvPr/>
            </p:nvSpPr>
            <p:spPr>
              <a:xfrm>
                <a:off x="5791136" y="3811376"/>
                <a:ext cx="787192" cy="401976"/>
              </a:xfrm>
              <a:prstGeom prst="roundRect">
                <a:avLst>
                  <a:gd name="adj" fmla="val 4306"/>
                </a:avLst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333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DC239504-035B-C941-A991-6DD34A156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9"/>
                  </a:ext>
                </a:extLst>
              </a:blip>
              <a:stretch>
                <a:fillRect/>
              </a:stretch>
            </p:blipFill>
            <p:spPr>
              <a:xfrm>
                <a:off x="6221361" y="3874045"/>
                <a:ext cx="258238" cy="263403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9319BECD-0861-7D4F-9301-9D8F2CFD3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8029" y="3879211"/>
                <a:ext cx="218305" cy="218305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808977-E703-4948-9CE7-073235FD4CCA}"/>
                </a:ext>
              </a:extLst>
            </p:cNvPr>
            <p:cNvSpPr txBox="1"/>
            <p:nvPr/>
          </p:nvSpPr>
          <p:spPr>
            <a:xfrm>
              <a:off x="7667704" y="5562965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7093113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640BA836-3C99-D746-B4FC-093BAA5BA220}"/>
              </a:ext>
            </a:extLst>
          </p:cNvPr>
          <p:cNvSpPr txBox="1"/>
          <p:nvPr/>
        </p:nvSpPr>
        <p:spPr>
          <a:xfrm>
            <a:off x="6819926" y="1077123"/>
            <a:ext cx="156966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067" b="1" dirty="0">
                <a:solidFill>
                  <a:schemeClr val="accent2">
                    <a:lumMod val="50000"/>
                  </a:schemeClr>
                </a:solidFill>
              </a:rPr>
              <a:t>Namespace: TENANT_ID</a:t>
            </a:r>
            <a:endParaRPr lang="en-US" sz="1067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432A76FA-52AB-2244-A3C7-4B6EF2A6A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51559" y="3922028"/>
            <a:ext cx="579849" cy="74789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353E6D7-E9C7-B044-A793-F886DC555889}"/>
              </a:ext>
            </a:extLst>
          </p:cNvPr>
          <p:cNvSpPr txBox="1"/>
          <p:nvPr/>
        </p:nvSpPr>
        <p:spPr>
          <a:xfrm>
            <a:off x="5413182" y="43249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Pull ESP </a:t>
            </a:r>
          </a:p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Docker Images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9FC89F7-236D-5344-9BCB-D3CF5D23CB0F}"/>
              </a:ext>
            </a:extLst>
          </p:cNvPr>
          <p:cNvSpPr txBox="1"/>
          <p:nvPr/>
        </p:nvSpPr>
        <p:spPr>
          <a:xfrm>
            <a:off x="3900665" y="4267331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Metadata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C699D9E-DBF9-0C4D-8D3E-B4336411EDE1}"/>
              </a:ext>
            </a:extLst>
          </p:cNvPr>
          <p:cNvGrpSpPr/>
          <p:nvPr/>
        </p:nvGrpSpPr>
        <p:grpSpPr>
          <a:xfrm>
            <a:off x="2320824" y="2480663"/>
            <a:ext cx="958534" cy="874498"/>
            <a:chOff x="960652" y="3446423"/>
            <a:chExt cx="718900" cy="655873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BA7596B-461A-4544-99FB-E2E8F23B62DF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05" name="Graphic 204">
              <a:extLst>
                <a:ext uri="{FF2B5EF4-FFF2-40B4-BE49-F238E27FC236}">
                  <a16:creationId xmlns:a16="http://schemas.microsoft.com/office/drawing/2014/main" id="{EA8B4BDA-862D-BB40-ABE8-6C9053EC4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B97CD65-7DFB-634F-84BB-4A36574E41A0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07" name="Picture 9">
              <a:extLst>
                <a:ext uri="{FF2B5EF4-FFF2-40B4-BE49-F238E27FC236}">
                  <a16:creationId xmlns:a16="http://schemas.microsoft.com/office/drawing/2014/main" id="{04CABB07-C9F7-4846-A50F-C62260D54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B6EE7D98-787A-7546-95A3-F13947DDE062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DF8A6774-2B2B-5C49-B0E7-F86BBE66DEE5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CB5D5876-70F3-7342-900C-0CB580AE780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8D4D3C94-ABD8-6045-93BD-480A15F957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B5DD364A-33F5-C643-A4D3-C80902F10026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ADF1D6F5-DD80-4F41-BF25-7DBB6086F192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9855658-DF58-714E-9DF3-9C0ADEC3D9B2}"/>
                  </a:ext>
                </a:extLst>
              </p:cNvPr>
              <p:cNvCxnSpPr>
                <a:stCxn id="209" idx="3"/>
                <a:endCxn id="210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29C0FC0-244C-6140-AB1C-0DE31DB6752D}"/>
                  </a:ext>
                </a:extLst>
              </p:cNvPr>
              <p:cNvCxnSpPr>
                <a:stCxn id="210" idx="3"/>
                <a:endCxn id="212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6F9C7E-94A1-3748-B310-7BCE966A770A}"/>
                  </a:ext>
                </a:extLst>
              </p:cNvPr>
              <p:cNvCxnSpPr>
                <a:stCxn id="211" idx="3"/>
                <a:endCxn id="213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8C4125F-2C91-EB4D-88EB-6AD14D89A982}"/>
                  </a:ext>
                </a:extLst>
              </p:cNvPr>
              <p:cNvCxnSpPr>
                <a:stCxn id="209" idx="3"/>
                <a:endCxn id="211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0BFE819-9B82-8743-A14D-F7D814E299C4}"/>
              </a:ext>
            </a:extLst>
          </p:cNvPr>
          <p:cNvCxnSpPr>
            <a:cxnSpLocks/>
            <a:stCxn id="204" idx="3"/>
            <a:endCxn id="300" idx="1"/>
          </p:cNvCxnSpPr>
          <p:nvPr/>
        </p:nvCxnSpPr>
        <p:spPr>
          <a:xfrm flipV="1">
            <a:off x="3279358" y="2865983"/>
            <a:ext cx="5302934" cy="98331"/>
          </a:xfrm>
          <a:prstGeom prst="bentConnector3">
            <a:avLst>
              <a:gd name="adj1" fmla="val 55322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739CAEF7-7B03-A844-91F2-C862800FC73F}"/>
              </a:ext>
            </a:extLst>
          </p:cNvPr>
          <p:cNvSpPr txBox="1"/>
          <p:nvPr/>
        </p:nvSpPr>
        <p:spPr>
          <a:xfrm>
            <a:off x="4080646" y="3560065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FCCA7A0A-296D-2647-8D73-E33AFC8655B8}"/>
              </a:ext>
            </a:extLst>
          </p:cNvPr>
          <p:cNvCxnSpPr>
            <a:cxnSpLocks/>
            <a:stCxn id="222" idx="3"/>
            <a:endCxn id="300" idx="1"/>
          </p:cNvCxnSpPr>
          <p:nvPr/>
        </p:nvCxnSpPr>
        <p:spPr>
          <a:xfrm flipV="1">
            <a:off x="3431758" y="2865983"/>
            <a:ext cx="5150534" cy="250731"/>
          </a:xfrm>
          <a:prstGeom prst="bentConnector3">
            <a:avLst>
              <a:gd name="adj1" fmla="val 54384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7197738-656E-FF4D-89D8-733AB3E4FD88}"/>
              </a:ext>
            </a:extLst>
          </p:cNvPr>
          <p:cNvGrpSpPr/>
          <p:nvPr/>
        </p:nvGrpSpPr>
        <p:grpSpPr>
          <a:xfrm>
            <a:off x="2473224" y="2633063"/>
            <a:ext cx="958534" cy="874498"/>
            <a:chOff x="960652" y="3446423"/>
            <a:chExt cx="718900" cy="655873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926C11-F6B1-0248-A031-C650A9DD19B6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EDFE5541-40D3-D14F-8D9D-4662F8217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F8CEEC9-6D2B-9E40-AF62-7994FBFF55EC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25" name="Picture 9">
              <a:extLst>
                <a:ext uri="{FF2B5EF4-FFF2-40B4-BE49-F238E27FC236}">
                  <a16:creationId xmlns:a16="http://schemas.microsoft.com/office/drawing/2014/main" id="{08607805-3333-4843-863A-7A8082BE6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FBDABF4-1F6F-8145-B5D9-BB709FF063C8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DD984044-7502-8B49-A057-D349E69C9494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2A9A2D13-EA33-9445-BB51-C846DFD4CC07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92ACD157-E682-454F-9B4F-7F6B088B6A95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EA531396-0D42-404F-88FE-85250832245A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31" name="Rounded Rectangle 230">
                <a:extLst>
                  <a:ext uri="{FF2B5EF4-FFF2-40B4-BE49-F238E27FC236}">
                    <a16:creationId xmlns:a16="http://schemas.microsoft.com/office/drawing/2014/main" id="{B72A1A4E-9E18-DE48-B1F6-3DDCE25FAE99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22BFA26-C683-B14C-BA5B-11A6A61F8C08}"/>
                  </a:ext>
                </a:extLst>
              </p:cNvPr>
              <p:cNvCxnSpPr>
                <a:stCxn id="227" idx="3"/>
                <a:endCxn id="228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2E44DDF-E602-0A49-B8F8-1737291F30EA}"/>
                  </a:ext>
                </a:extLst>
              </p:cNvPr>
              <p:cNvCxnSpPr>
                <a:stCxn id="228" idx="3"/>
                <a:endCxn id="230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0CD7958-C658-AA4D-A88D-D4C88B89A248}"/>
                  </a:ext>
                </a:extLst>
              </p:cNvPr>
              <p:cNvCxnSpPr>
                <a:stCxn id="229" idx="3"/>
                <a:endCxn id="231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ADAF594-8671-8846-B292-45C6AB7BE62A}"/>
                  </a:ext>
                </a:extLst>
              </p:cNvPr>
              <p:cNvCxnSpPr>
                <a:stCxn id="227" idx="3"/>
                <a:endCxn id="229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BACB2B1-B298-AD4A-B9CE-E8D13ED52E3E}"/>
              </a:ext>
            </a:extLst>
          </p:cNvPr>
          <p:cNvGrpSpPr/>
          <p:nvPr/>
        </p:nvGrpSpPr>
        <p:grpSpPr>
          <a:xfrm>
            <a:off x="2625624" y="2785463"/>
            <a:ext cx="958534" cy="874498"/>
            <a:chOff x="960652" y="3446423"/>
            <a:chExt cx="718900" cy="65587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79C8EA8-6218-594E-BB25-E42208AFE41E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73" name="Graphic 272">
              <a:extLst>
                <a:ext uri="{FF2B5EF4-FFF2-40B4-BE49-F238E27FC236}">
                  <a16:creationId xmlns:a16="http://schemas.microsoft.com/office/drawing/2014/main" id="{322D90F2-92AA-6E45-900D-826FF5289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6B44D97-E31A-FE47-885B-2583EC18F181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76" name="Picture 9">
              <a:extLst>
                <a:ext uri="{FF2B5EF4-FFF2-40B4-BE49-F238E27FC236}">
                  <a16:creationId xmlns:a16="http://schemas.microsoft.com/office/drawing/2014/main" id="{94CCDCC4-A0EE-144B-9F56-22E09B144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EB72B050-8217-EC43-887F-AA8F9EB362D0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C917AE95-13DC-014D-8F0D-97E860850478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96850B0E-9676-8D44-BCE9-FE78F5D95C48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1498C7C2-E84B-7D48-917B-FFE04B1BC4C4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A19DE0D3-5269-B149-BC6D-8A284829AE44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3DAFDBFD-14BB-4D4F-89AE-F217B4A2EA08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54165435-120A-F247-B00E-B02C9E425ED2}"/>
                  </a:ext>
                </a:extLst>
              </p:cNvPr>
              <p:cNvCxnSpPr>
                <a:stCxn id="292" idx="3"/>
                <a:endCxn id="293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C25B2534-39E1-FE4B-A2A8-A16F4CC4574F}"/>
                  </a:ext>
                </a:extLst>
              </p:cNvPr>
              <p:cNvCxnSpPr>
                <a:stCxn id="293" idx="3"/>
                <a:endCxn id="295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42996802-D026-AE4E-BF33-417150C02CAA}"/>
                  </a:ext>
                </a:extLst>
              </p:cNvPr>
              <p:cNvCxnSpPr>
                <a:stCxn id="294" idx="3"/>
                <a:endCxn id="296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C8C261E3-EE84-BA40-8E37-2AFECBA1591B}"/>
                  </a:ext>
                </a:extLst>
              </p:cNvPr>
              <p:cNvCxnSpPr>
                <a:stCxn id="292" idx="3"/>
                <a:endCxn id="294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A974443E-B465-6641-9117-9560B273CE61}"/>
              </a:ext>
            </a:extLst>
          </p:cNvPr>
          <p:cNvCxnSpPr>
            <a:cxnSpLocks/>
            <a:stCxn id="272" idx="3"/>
            <a:endCxn id="300" idx="1"/>
          </p:cNvCxnSpPr>
          <p:nvPr/>
        </p:nvCxnSpPr>
        <p:spPr>
          <a:xfrm flipV="1">
            <a:off x="3584158" y="2865983"/>
            <a:ext cx="4998134" cy="403131"/>
          </a:xfrm>
          <a:prstGeom prst="bentConnector3">
            <a:avLst>
              <a:gd name="adj1" fmla="val 5271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E6488D1D-D656-0146-B95C-03175C3BEDAC}"/>
              </a:ext>
            </a:extLst>
          </p:cNvPr>
          <p:cNvGrpSpPr/>
          <p:nvPr/>
        </p:nvGrpSpPr>
        <p:grpSpPr>
          <a:xfrm>
            <a:off x="2778024" y="2937863"/>
            <a:ext cx="958534" cy="874498"/>
            <a:chOff x="960652" y="3446423"/>
            <a:chExt cx="718900" cy="65587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EAD522A4-09BD-084D-84AA-F3CAC967CDB2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373" name="Graphic 372">
              <a:extLst>
                <a:ext uri="{FF2B5EF4-FFF2-40B4-BE49-F238E27FC236}">
                  <a16:creationId xmlns:a16="http://schemas.microsoft.com/office/drawing/2014/main" id="{1585E9AC-0A1E-2747-90BB-B462074D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8CF8F229-E364-E74C-AE43-FFA1F2119E1C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375" name="Picture 9">
              <a:extLst>
                <a:ext uri="{FF2B5EF4-FFF2-40B4-BE49-F238E27FC236}">
                  <a16:creationId xmlns:a16="http://schemas.microsoft.com/office/drawing/2014/main" id="{6A048B3F-0423-E34C-9920-2E9146BAB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43E4E31A-2FA9-744A-986E-6FDDD3245CBA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377" name="Rounded Rectangle 376">
                <a:extLst>
                  <a:ext uri="{FF2B5EF4-FFF2-40B4-BE49-F238E27FC236}">
                    <a16:creationId xmlns:a16="http://schemas.microsoft.com/office/drawing/2014/main" id="{7D8F39E8-49C0-4148-B534-EC7B894D4622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78" name="Rounded Rectangle 377">
                <a:extLst>
                  <a:ext uri="{FF2B5EF4-FFF2-40B4-BE49-F238E27FC236}">
                    <a16:creationId xmlns:a16="http://schemas.microsoft.com/office/drawing/2014/main" id="{7951B4A2-1127-5A45-8E8F-46DB69B38436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79" name="Rounded Rectangle 378">
                <a:extLst>
                  <a:ext uri="{FF2B5EF4-FFF2-40B4-BE49-F238E27FC236}">
                    <a16:creationId xmlns:a16="http://schemas.microsoft.com/office/drawing/2014/main" id="{F030B352-DFDD-BF40-AEBB-5B825B1F4B83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DC077703-E2BC-8741-96F1-6450A24B7F96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81" name="Rounded Rectangle 380">
                <a:extLst>
                  <a:ext uri="{FF2B5EF4-FFF2-40B4-BE49-F238E27FC236}">
                    <a16:creationId xmlns:a16="http://schemas.microsoft.com/office/drawing/2014/main" id="{8244AEE6-05E5-084B-A381-3101E0499F16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33A9E12A-D419-3B4F-89F8-C5C1D3439B35}"/>
                  </a:ext>
                </a:extLst>
              </p:cNvPr>
              <p:cNvCxnSpPr>
                <a:stCxn id="377" idx="3"/>
                <a:endCxn id="378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5B9BCF51-01FD-284C-B0FC-A79560880A28}"/>
                  </a:ext>
                </a:extLst>
              </p:cNvPr>
              <p:cNvCxnSpPr>
                <a:stCxn id="378" idx="3"/>
                <a:endCxn id="380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72AFB183-2D24-334E-989C-BDD3910EBA69}"/>
                  </a:ext>
                </a:extLst>
              </p:cNvPr>
              <p:cNvCxnSpPr>
                <a:stCxn id="379" idx="3"/>
                <a:endCxn id="381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293A35F7-F319-FC45-A668-105B16207705}"/>
                  </a:ext>
                </a:extLst>
              </p:cNvPr>
              <p:cNvCxnSpPr>
                <a:stCxn id="377" idx="3"/>
                <a:endCxn id="379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6" name="Elbow Connector 385">
            <a:extLst>
              <a:ext uri="{FF2B5EF4-FFF2-40B4-BE49-F238E27FC236}">
                <a16:creationId xmlns:a16="http://schemas.microsoft.com/office/drawing/2014/main" id="{6F243964-7588-FC49-92B3-D64779441994}"/>
              </a:ext>
            </a:extLst>
          </p:cNvPr>
          <p:cNvCxnSpPr>
            <a:cxnSpLocks/>
            <a:stCxn id="372" idx="3"/>
            <a:endCxn id="300" idx="1"/>
          </p:cNvCxnSpPr>
          <p:nvPr/>
        </p:nvCxnSpPr>
        <p:spPr>
          <a:xfrm flipV="1">
            <a:off x="3736558" y="2865983"/>
            <a:ext cx="4845734" cy="555531"/>
          </a:xfrm>
          <a:prstGeom prst="bentConnector3">
            <a:avLst>
              <a:gd name="adj1" fmla="val 51398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5868E3A-FC87-4D42-A169-6E4D4AD25283}"/>
              </a:ext>
            </a:extLst>
          </p:cNvPr>
          <p:cNvGrpSpPr/>
          <p:nvPr/>
        </p:nvGrpSpPr>
        <p:grpSpPr>
          <a:xfrm>
            <a:off x="2930424" y="3090263"/>
            <a:ext cx="958534" cy="874498"/>
            <a:chOff x="960652" y="3446423"/>
            <a:chExt cx="718900" cy="655873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FAC4D31-BEB8-CF4F-AF6B-31281E126341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389" name="Graphic 388">
              <a:extLst>
                <a:ext uri="{FF2B5EF4-FFF2-40B4-BE49-F238E27FC236}">
                  <a16:creationId xmlns:a16="http://schemas.microsoft.com/office/drawing/2014/main" id="{CC14A51E-E26A-7C47-A71D-0F444B45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79FFF22-F748-A54B-846D-7562F713E8D8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391" name="Picture 9">
              <a:extLst>
                <a:ext uri="{FF2B5EF4-FFF2-40B4-BE49-F238E27FC236}">
                  <a16:creationId xmlns:a16="http://schemas.microsoft.com/office/drawing/2014/main" id="{9C1886D4-47E1-1F48-A055-C7B259ACB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04B97B8A-FB59-FF4B-AEC4-008F0ED68B6F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393" name="Rounded Rectangle 392">
                <a:extLst>
                  <a:ext uri="{FF2B5EF4-FFF2-40B4-BE49-F238E27FC236}">
                    <a16:creationId xmlns:a16="http://schemas.microsoft.com/office/drawing/2014/main" id="{D4998AB6-C05C-0A4F-83E6-C2E574CB47A0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4" name="Rounded Rectangle 393">
                <a:extLst>
                  <a:ext uri="{FF2B5EF4-FFF2-40B4-BE49-F238E27FC236}">
                    <a16:creationId xmlns:a16="http://schemas.microsoft.com/office/drawing/2014/main" id="{167D7541-8200-F44E-937C-C19127504FE4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5" name="Rounded Rectangle 394">
                <a:extLst>
                  <a:ext uri="{FF2B5EF4-FFF2-40B4-BE49-F238E27FC236}">
                    <a16:creationId xmlns:a16="http://schemas.microsoft.com/office/drawing/2014/main" id="{718E5C12-A659-3E43-B2AD-DEE078ECEE3F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6" name="Rounded Rectangle 395">
                <a:extLst>
                  <a:ext uri="{FF2B5EF4-FFF2-40B4-BE49-F238E27FC236}">
                    <a16:creationId xmlns:a16="http://schemas.microsoft.com/office/drawing/2014/main" id="{1C588771-1542-E04F-84F7-72FBF18D9BDB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7" name="Rounded Rectangle 396">
                <a:extLst>
                  <a:ext uri="{FF2B5EF4-FFF2-40B4-BE49-F238E27FC236}">
                    <a16:creationId xmlns:a16="http://schemas.microsoft.com/office/drawing/2014/main" id="{DFC1FDEA-F109-004A-ABB4-547D90643F9F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ED91EBBA-1FE2-A840-9844-D061AE490D3F}"/>
                  </a:ext>
                </a:extLst>
              </p:cNvPr>
              <p:cNvCxnSpPr>
                <a:stCxn id="393" idx="3"/>
                <a:endCxn id="394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E73D2F81-5BAC-A542-B324-D9E1F2D7DC65}"/>
                  </a:ext>
                </a:extLst>
              </p:cNvPr>
              <p:cNvCxnSpPr>
                <a:stCxn id="394" idx="3"/>
                <a:endCxn id="396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9A9A04D7-FB17-2A44-9350-4B59F03B9ABE}"/>
                  </a:ext>
                </a:extLst>
              </p:cNvPr>
              <p:cNvCxnSpPr>
                <a:stCxn id="395" idx="3"/>
                <a:endCxn id="397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48CB7703-5A6D-C740-9F0C-D1C00873984F}"/>
                  </a:ext>
                </a:extLst>
              </p:cNvPr>
              <p:cNvCxnSpPr>
                <a:stCxn id="393" idx="3"/>
                <a:endCxn id="395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2" name="Elbow Connector 401">
            <a:extLst>
              <a:ext uri="{FF2B5EF4-FFF2-40B4-BE49-F238E27FC236}">
                <a16:creationId xmlns:a16="http://schemas.microsoft.com/office/drawing/2014/main" id="{73EA9DD1-B93D-9B41-AE16-923C0664EE2D}"/>
              </a:ext>
            </a:extLst>
          </p:cNvPr>
          <p:cNvCxnSpPr>
            <a:cxnSpLocks/>
            <a:stCxn id="388" idx="3"/>
            <a:endCxn id="300" idx="1"/>
          </p:cNvCxnSpPr>
          <p:nvPr/>
        </p:nvCxnSpPr>
        <p:spPr>
          <a:xfrm flipV="1">
            <a:off x="3888958" y="2865983"/>
            <a:ext cx="4693334" cy="70793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>
            <a:extLst>
              <a:ext uri="{FF2B5EF4-FFF2-40B4-BE49-F238E27FC236}">
                <a16:creationId xmlns:a16="http://schemas.microsoft.com/office/drawing/2014/main" id="{90D8D47F-3F56-9C46-AFE8-A65688B9CFA1}"/>
              </a:ext>
            </a:extLst>
          </p:cNvPr>
          <p:cNvCxnSpPr>
            <a:cxnSpLocks/>
            <a:stCxn id="236" idx="3"/>
            <a:endCxn id="222" idx="1"/>
          </p:cNvCxnSpPr>
          <p:nvPr/>
        </p:nvCxnSpPr>
        <p:spPr>
          <a:xfrm>
            <a:off x="1270827" y="2865983"/>
            <a:ext cx="1202397" cy="250731"/>
          </a:xfrm>
          <a:prstGeom prst="bentConnector3">
            <a:avLst>
              <a:gd name="adj1" fmla="val 20895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Elbow Connector 368">
            <a:extLst>
              <a:ext uri="{FF2B5EF4-FFF2-40B4-BE49-F238E27FC236}">
                <a16:creationId xmlns:a16="http://schemas.microsoft.com/office/drawing/2014/main" id="{5A457DB3-301E-CC44-B069-C30B682674CA}"/>
              </a:ext>
            </a:extLst>
          </p:cNvPr>
          <p:cNvCxnSpPr>
            <a:cxnSpLocks/>
            <a:stCxn id="236" idx="3"/>
          </p:cNvCxnSpPr>
          <p:nvPr/>
        </p:nvCxnSpPr>
        <p:spPr>
          <a:xfrm>
            <a:off x="1270827" y="2865983"/>
            <a:ext cx="1364672" cy="399987"/>
          </a:xfrm>
          <a:prstGeom prst="bentConnector3">
            <a:avLst>
              <a:gd name="adj1" fmla="val 19393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>
            <a:extLst>
              <a:ext uri="{FF2B5EF4-FFF2-40B4-BE49-F238E27FC236}">
                <a16:creationId xmlns:a16="http://schemas.microsoft.com/office/drawing/2014/main" id="{8FEBCA69-164B-6A4F-8B81-6C72408E62CF}"/>
              </a:ext>
            </a:extLst>
          </p:cNvPr>
          <p:cNvCxnSpPr>
            <a:cxnSpLocks/>
            <a:stCxn id="236" idx="3"/>
          </p:cNvCxnSpPr>
          <p:nvPr/>
        </p:nvCxnSpPr>
        <p:spPr>
          <a:xfrm>
            <a:off x="1270827" y="2865983"/>
            <a:ext cx="1517072" cy="552387"/>
          </a:xfrm>
          <a:prstGeom prst="bentConnector3">
            <a:avLst>
              <a:gd name="adj1" fmla="val 16514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0E7754A1-11B3-B446-A36D-563933368DDF}"/>
              </a:ext>
            </a:extLst>
          </p:cNvPr>
          <p:cNvCxnSpPr>
            <a:cxnSpLocks/>
            <a:stCxn id="236" idx="3"/>
          </p:cNvCxnSpPr>
          <p:nvPr/>
        </p:nvCxnSpPr>
        <p:spPr>
          <a:xfrm>
            <a:off x="1270827" y="2865983"/>
            <a:ext cx="1669472" cy="704788"/>
          </a:xfrm>
          <a:prstGeom prst="bentConnector3">
            <a:avLst>
              <a:gd name="adj1" fmla="val 15514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7AB222F-CB83-B340-8558-FA6C2ADC4DDE}"/>
              </a:ext>
            </a:extLst>
          </p:cNvPr>
          <p:cNvGrpSpPr/>
          <p:nvPr/>
        </p:nvGrpSpPr>
        <p:grpSpPr>
          <a:xfrm>
            <a:off x="249815" y="1148764"/>
            <a:ext cx="1021012" cy="3433236"/>
            <a:chOff x="830090" y="1148764"/>
            <a:chExt cx="1021012" cy="343323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AEDC5EE-5388-CD4C-9242-6059C6913F28}"/>
                </a:ext>
              </a:extLst>
            </p:cNvPr>
            <p:cNvSpPr/>
            <p:nvPr/>
          </p:nvSpPr>
          <p:spPr>
            <a:xfrm>
              <a:off x="830090" y="1158232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EBD9CE7-BF63-544E-A891-02EA96635535}"/>
                </a:ext>
              </a:extLst>
            </p:cNvPr>
            <p:cNvSpPr txBox="1"/>
            <p:nvPr/>
          </p:nvSpPr>
          <p:spPr>
            <a:xfrm>
              <a:off x="866134" y="1148764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7D0E583-D401-3F4E-BE24-D0649F8A9DD0}"/>
                </a:ext>
              </a:extLst>
            </p:cNvPr>
            <p:cNvGrpSpPr/>
            <p:nvPr/>
          </p:nvGrpSpPr>
          <p:grpSpPr>
            <a:xfrm>
              <a:off x="892747" y="1380630"/>
              <a:ext cx="922664" cy="1558025"/>
              <a:chOff x="923963" y="1160002"/>
              <a:chExt cx="691997" cy="1168519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24641482-7B8A-744B-9EC6-5BCD4094561C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267" name="Picture 4">
                  <a:extLst>
                    <a:ext uri="{FF2B5EF4-FFF2-40B4-BE49-F238E27FC236}">
                      <a16:creationId xmlns:a16="http://schemas.microsoft.com/office/drawing/2014/main" id="{3D780B63-AE48-9642-AB76-AEA543A8EA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9" name="Rectangle: Rounded Corners 50">
                  <a:extLst>
                    <a:ext uri="{FF2B5EF4-FFF2-40B4-BE49-F238E27FC236}">
                      <a16:creationId xmlns:a16="http://schemas.microsoft.com/office/drawing/2014/main" id="{32E4EFB6-E094-734B-86F2-C0CF176C44D6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FA3B50D7-FADC-7C4F-B358-D3A83A20C4F1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271" name="Graphic 24">
                  <a:extLst>
                    <a:ext uri="{FF2B5EF4-FFF2-40B4-BE49-F238E27FC236}">
                      <a16:creationId xmlns:a16="http://schemas.microsoft.com/office/drawing/2014/main" id="{1CB553CA-780A-A942-BBDD-991705AA98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5" name="Picture 4" descr="Jepsen: RabbitMQ">
                  <a:extLst>
                    <a:ext uri="{FF2B5EF4-FFF2-40B4-BE49-F238E27FC236}">
                      <a16:creationId xmlns:a16="http://schemas.microsoft.com/office/drawing/2014/main" id="{74EFAED1-7107-4D46-95C6-5294E39AA3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8" name="Graphic 277">
                  <a:extLst>
                    <a:ext uri="{FF2B5EF4-FFF2-40B4-BE49-F238E27FC236}">
                      <a16:creationId xmlns:a16="http://schemas.microsoft.com/office/drawing/2014/main" id="{C631A82C-6134-9E45-AC39-E64B534BDD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279" name="Picture 8" descr="MQTT Specification">
                  <a:extLst>
                    <a:ext uri="{FF2B5EF4-FFF2-40B4-BE49-F238E27FC236}">
                      <a16:creationId xmlns:a16="http://schemas.microsoft.com/office/drawing/2014/main" id="{BE601002-2393-1D49-9063-E53953D568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839D77D-CA54-5843-A1EF-5884E85633B8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FEB738E2-7F0C-A94A-BD57-943B462A984E}"/>
                </a:ext>
              </a:extLst>
            </p:cNvPr>
            <p:cNvGrpSpPr/>
            <p:nvPr/>
          </p:nvGrpSpPr>
          <p:grpSpPr>
            <a:xfrm>
              <a:off x="909137" y="2925320"/>
              <a:ext cx="895522" cy="1656680"/>
              <a:chOff x="1934514" y="6266739"/>
              <a:chExt cx="895522" cy="1656680"/>
            </a:xfrm>
          </p:grpSpPr>
          <p:sp>
            <p:nvSpPr>
              <p:cNvPr id="241" name="Rectangle: Rounded Corners 50">
                <a:extLst>
                  <a:ext uri="{FF2B5EF4-FFF2-40B4-BE49-F238E27FC236}">
                    <a16:creationId xmlns:a16="http://schemas.microsoft.com/office/drawing/2014/main" id="{0E627E04-3E09-1645-A8E1-7951865404AB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9A58F4E-413D-FC4D-9AB6-9B49BF8ED350}"/>
                  </a:ext>
                </a:extLst>
              </p:cNvPr>
              <p:cNvSpPr txBox="1"/>
              <p:nvPr/>
            </p:nvSpPr>
            <p:spPr>
              <a:xfrm>
                <a:off x="1934514" y="6266739"/>
                <a:ext cx="862737" cy="2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2"/>
                    </a:solidFill>
                  </a:rPr>
                  <a:t>Other Sources</a:t>
                </a:r>
              </a:p>
            </p:txBody>
          </p:sp>
          <p:pic>
            <p:nvPicPr>
              <p:cNvPr id="243" name="Picture 242" descr="Logo, icon&#10;&#10;Description automatically generated">
                <a:extLst>
                  <a:ext uri="{FF2B5EF4-FFF2-40B4-BE49-F238E27FC236}">
                    <a16:creationId xmlns:a16="http://schemas.microsoft.com/office/drawing/2014/main" id="{C5331057-90DF-0F49-B675-8A06A1FB9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8"/>
                  </a:ext>
                </a:extLst>
              </a:blip>
              <a:stretch>
                <a:fillRect/>
              </a:stretch>
            </p:blipFill>
            <p:spPr>
              <a:xfrm>
                <a:off x="2028406" y="6583395"/>
                <a:ext cx="336577" cy="3365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Picture 12" descr="What is OPC UA? | One-stop-shop for all you need to know">
                <a:extLst>
                  <a:ext uri="{FF2B5EF4-FFF2-40B4-BE49-F238E27FC236}">
                    <a16:creationId xmlns:a16="http://schemas.microsoft.com/office/drawing/2014/main" id="{E0C81F89-7B28-8344-9AE3-EB1F34D65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4693" y="7388979"/>
                <a:ext cx="504379" cy="23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4630603C-4C3F-4745-9BD3-0994590BBE85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246" name="Freeform 6">
                <a:extLst>
                  <a:ext uri="{FF2B5EF4-FFF2-40B4-BE49-F238E27FC236}">
                    <a16:creationId xmlns:a16="http://schemas.microsoft.com/office/drawing/2014/main" id="{8F12138D-F596-8F4C-9CE1-AE5D0B9D8E3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20999" y="7017117"/>
                <a:ext cx="341057" cy="235897"/>
              </a:xfrm>
              <a:custGeom>
                <a:avLst/>
                <a:gdLst>
                  <a:gd name="T0" fmla="*/ 1601 w 5760"/>
                  <a:gd name="T1" fmla="*/ 1948 h 3984"/>
                  <a:gd name="T2" fmla="*/ 1632 w 5760"/>
                  <a:gd name="T3" fmla="*/ 3421 h 3984"/>
                  <a:gd name="T4" fmla="*/ 4081 w 5760"/>
                  <a:gd name="T5" fmla="*/ 3421 h 3984"/>
                  <a:gd name="T6" fmla="*/ 4112 w 5760"/>
                  <a:gd name="T7" fmla="*/ 1948 h 3984"/>
                  <a:gd name="T8" fmla="*/ 1684 w 5760"/>
                  <a:gd name="T9" fmla="*/ 1889 h 3984"/>
                  <a:gd name="T10" fmla="*/ 4165 w 5760"/>
                  <a:gd name="T11" fmla="*/ 1776 h 3984"/>
                  <a:gd name="T12" fmla="*/ 4273 w 5760"/>
                  <a:gd name="T13" fmla="*/ 1978 h 3984"/>
                  <a:gd name="T14" fmla="*/ 4201 w 5760"/>
                  <a:gd name="T15" fmla="*/ 3522 h 3984"/>
                  <a:gd name="T16" fmla="*/ 1684 w 5760"/>
                  <a:gd name="T17" fmla="*/ 3593 h 3984"/>
                  <a:gd name="T18" fmla="*/ 1482 w 5760"/>
                  <a:gd name="T19" fmla="*/ 3485 h 3984"/>
                  <a:gd name="T20" fmla="*/ 1445 w 5760"/>
                  <a:gd name="T21" fmla="*/ 1928 h 3984"/>
                  <a:gd name="T22" fmla="*/ 1590 w 5760"/>
                  <a:gd name="T23" fmla="*/ 1753 h 3984"/>
                  <a:gd name="T24" fmla="*/ 4797 w 5760"/>
                  <a:gd name="T25" fmla="*/ 2543 h 3984"/>
                  <a:gd name="T26" fmla="*/ 3953 w 5760"/>
                  <a:gd name="T27" fmla="*/ 1069 h 3984"/>
                  <a:gd name="T28" fmla="*/ 3857 w 5760"/>
                  <a:gd name="T29" fmla="*/ 1223 h 3984"/>
                  <a:gd name="T30" fmla="*/ 3953 w 5760"/>
                  <a:gd name="T31" fmla="*/ 1376 h 3984"/>
                  <a:gd name="T32" fmla="*/ 4137 w 5760"/>
                  <a:gd name="T33" fmla="*/ 1357 h 3984"/>
                  <a:gd name="T34" fmla="*/ 4196 w 5760"/>
                  <a:gd name="T35" fmla="*/ 1183 h 3984"/>
                  <a:gd name="T36" fmla="*/ 4069 w 5760"/>
                  <a:gd name="T37" fmla="*/ 1055 h 3984"/>
                  <a:gd name="T38" fmla="*/ 2812 w 5760"/>
                  <a:gd name="T39" fmla="*/ 916 h 3984"/>
                  <a:gd name="T40" fmla="*/ 2829 w 5760"/>
                  <a:gd name="T41" fmla="*/ 1026 h 3984"/>
                  <a:gd name="T42" fmla="*/ 2159 w 5760"/>
                  <a:gd name="T43" fmla="*/ 1054 h 3984"/>
                  <a:gd name="T44" fmla="*/ 2110 w 5760"/>
                  <a:gd name="T45" fmla="*/ 954 h 3984"/>
                  <a:gd name="T46" fmla="*/ 4030 w 5760"/>
                  <a:gd name="T47" fmla="*/ 895 h 3984"/>
                  <a:gd name="T48" fmla="*/ 4280 w 5760"/>
                  <a:gd name="T49" fmla="*/ 1012 h 3984"/>
                  <a:gd name="T50" fmla="*/ 4351 w 5760"/>
                  <a:gd name="T51" fmla="*/ 1282 h 3984"/>
                  <a:gd name="T52" fmla="*/ 4194 w 5760"/>
                  <a:gd name="T53" fmla="*/ 1505 h 3984"/>
                  <a:gd name="T54" fmla="*/ 3915 w 5760"/>
                  <a:gd name="T55" fmla="*/ 1530 h 3984"/>
                  <a:gd name="T56" fmla="*/ 3723 w 5760"/>
                  <a:gd name="T57" fmla="*/ 1336 h 3984"/>
                  <a:gd name="T58" fmla="*/ 3747 w 5760"/>
                  <a:gd name="T59" fmla="*/ 1057 h 3984"/>
                  <a:gd name="T60" fmla="*/ 3971 w 5760"/>
                  <a:gd name="T61" fmla="*/ 900 h 3984"/>
                  <a:gd name="T62" fmla="*/ 4437 w 5760"/>
                  <a:gd name="T63" fmla="*/ 3824 h 3984"/>
                  <a:gd name="T64" fmla="*/ 4620 w 5760"/>
                  <a:gd name="T65" fmla="*/ 3672 h 3984"/>
                  <a:gd name="T66" fmla="*/ 4620 w 5760"/>
                  <a:gd name="T67" fmla="*/ 783 h 3984"/>
                  <a:gd name="T68" fmla="*/ 4437 w 5760"/>
                  <a:gd name="T69" fmla="*/ 632 h 3984"/>
                  <a:gd name="T70" fmla="*/ 311 w 5760"/>
                  <a:gd name="T71" fmla="*/ 647 h 3984"/>
                  <a:gd name="T72" fmla="*/ 161 w 5760"/>
                  <a:gd name="T73" fmla="*/ 830 h 3984"/>
                  <a:gd name="T74" fmla="*/ 199 w 5760"/>
                  <a:gd name="T75" fmla="*/ 3715 h 3984"/>
                  <a:gd name="T76" fmla="*/ 410 w 5760"/>
                  <a:gd name="T77" fmla="*/ 3829 h 3984"/>
                  <a:gd name="T78" fmla="*/ 2878 w 5760"/>
                  <a:gd name="T79" fmla="*/ 161 h 3984"/>
                  <a:gd name="T80" fmla="*/ 2817 w 5760"/>
                  <a:gd name="T81" fmla="*/ 471 h 3984"/>
                  <a:gd name="T82" fmla="*/ 4151 w 5760"/>
                  <a:gd name="T83" fmla="*/ 173 h 3984"/>
                  <a:gd name="T84" fmla="*/ 4098 w 5760"/>
                  <a:gd name="T85" fmla="*/ 0 h 3984"/>
                  <a:gd name="T86" fmla="*/ 4301 w 5760"/>
                  <a:gd name="T87" fmla="*/ 108 h 3984"/>
                  <a:gd name="T88" fmla="*/ 4386 w 5760"/>
                  <a:gd name="T89" fmla="*/ 471 h 3984"/>
                  <a:gd name="T90" fmla="*/ 4676 w 5760"/>
                  <a:gd name="T91" fmla="*/ 591 h 3984"/>
                  <a:gd name="T92" fmla="*/ 4797 w 5760"/>
                  <a:gd name="T93" fmla="*/ 881 h 3984"/>
                  <a:gd name="T94" fmla="*/ 5725 w 5760"/>
                  <a:gd name="T95" fmla="*/ 886 h 3984"/>
                  <a:gd name="T96" fmla="*/ 5757 w 5760"/>
                  <a:gd name="T97" fmla="*/ 3014 h 3984"/>
                  <a:gd name="T98" fmla="*/ 5667 w 5760"/>
                  <a:gd name="T99" fmla="*/ 3065 h 3984"/>
                  <a:gd name="T100" fmla="*/ 4776 w 5760"/>
                  <a:gd name="T101" fmla="*/ 3703 h 3984"/>
                  <a:gd name="T102" fmla="*/ 4575 w 5760"/>
                  <a:gd name="T103" fmla="*/ 3939 h 3984"/>
                  <a:gd name="T104" fmla="*/ 344 w 5760"/>
                  <a:gd name="T105" fmla="*/ 3979 h 3984"/>
                  <a:gd name="T106" fmla="*/ 79 w 5760"/>
                  <a:gd name="T107" fmla="*/ 3815 h 3984"/>
                  <a:gd name="T108" fmla="*/ 0 w 5760"/>
                  <a:gd name="T109" fmla="*/ 881 h 3984"/>
                  <a:gd name="T110" fmla="*/ 120 w 5760"/>
                  <a:gd name="T111" fmla="*/ 591 h 3984"/>
                  <a:gd name="T112" fmla="*/ 410 w 5760"/>
                  <a:gd name="T113" fmla="*/ 471 h 3984"/>
                  <a:gd name="T114" fmla="*/ 2704 w 5760"/>
                  <a:gd name="T115" fmla="*/ 108 h 3984"/>
                  <a:gd name="T116" fmla="*/ 2906 w 5760"/>
                  <a:gd name="T117" fmla="*/ 0 h 3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60" h="3984">
                    <a:moveTo>
                      <a:pt x="1684" y="1889"/>
                    </a:moveTo>
                    <a:lnTo>
                      <a:pt x="1656" y="1893"/>
                    </a:lnTo>
                    <a:lnTo>
                      <a:pt x="1632" y="1907"/>
                    </a:lnTo>
                    <a:lnTo>
                      <a:pt x="1613" y="1926"/>
                    </a:lnTo>
                    <a:lnTo>
                      <a:pt x="1601" y="1948"/>
                    </a:lnTo>
                    <a:lnTo>
                      <a:pt x="1597" y="1978"/>
                    </a:lnTo>
                    <a:lnTo>
                      <a:pt x="1597" y="3349"/>
                    </a:lnTo>
                    <a:lnTo>
                      <a:pt x="1601" y="3377"/>
                    </a:lnTo>
                    <a:lnTo>
                      <a:pt x="1613" y="3401"/>
                    </a:lnTo>
                    <a:lnTo>
                      <a:pt x="1632" y="3421"/>
                    </a:lnTo>
                    <a:lnTo>
                      <a:pt x="1656" y="3433"/>
                    </a:lnTo>
                    <a:lnTo>
                      <a:pt x="1684" y="3438"/>
                    </a:lnTo>
                    <a:lnTo>
                      <a:pt x="4029" y="3438"/>
                    </a:lnTo>
                    <a:lnTo>
                      <a:pt x="4056" y="3433"/>
                    </a:lnTo>
                    <a:lnTo>
                      <a:pt x="4081" y="3421"/>
                    </a:lnTo>
                    <a:lnTo>
                      <a:pt x="4100" y="3401"/>
                    </a:lnTo>
                    <a:lnTo>
                      <a:pt x="4112" y="3377"/>
                    </a:lnTo>
                    <a:lnTo>
                      <a:pt x="4118" y="3349"/>
                    </a:lnTo>
                    <a:lnTo>
                      <a:pt x="4118" y="1978"/>
                    </a:lnTo>
                    <a:lnTo>
                      <a:pt x="4112" y="1948"/>
                    </a:lnTo>
                    <a:lnTo>
                      <a:pt x="4100" y="1926"/>
                    </a:lnTo>
                    <a:lnTo>
                      <a:pt x="4081" y="1907"/>
                    </a:lnTo>
                    <a:lnTo>
                      <a:pt x="4056" y="1893"/>
                    </a:lnTo>
                    <a:lnTo>
                      <a:pt x="4029" y="1889"/>
                    </a:lnTo>
                    <a:lnTo>
                      <a:pt x="1684" y="1889"/>
                    </a:lnTo>
                    <a:close/>
                    <a:moveTo>
                      <a:pt x="1684" y="1734"/>
                    </a:moveTo>
                    <a:lnTo>
                      <a:pt x="4029" y="1734"/>
                    </a:lnTo>
                    <a:lnTo>
                      <a:pt x="4077" y="1737"/>
                    </a:lnTo>
                    <a:lnTo>
                      <a:pt x="4125" y="1753"/>
                    </a:lnTo>
                    <a:lnTo>
                      <a:pt x="4165" y="1776"/>
                    </a:lnTo>
                    <a:lnTo>
                      <a:pt x="4201" y="1805"/>
                    </a:lnTo>
                    <a:lnTo>
                      <a:pt x="4231" y="1840"/>
                    </a:lnTo>
                    <a:lnTo>
                      <a:pt x="4254" y="1882"/>
                    </a:lnTo>
                    <a:lnTo>
                      <a:pt x="4268" y="1928"/>
                    </a:lnTo>
                    <a:lnTo>
                      <a:pt x="4273" y="1978"/>
                    </a:lnTo>
                    <a:lnTo>
                      <a:pt x="4273" y="3349"/>
                    </a:lnTo>
                    <a:lnTo>
                      <a:pt x="4268" y="3398"/>
                    </a:lnTo>
                    <a:lnTo>
                      <a:pt x="4254" y="3445"/>
                    </a:lnTo>
                    <a:lnTo>
                      <a:pt x="4231" y="3485"/>
                    </a:lnTo>
                    <a:lnTo>
                      <a:pt x="4201" y="3522"/>
                    </a:lnTo>
                    <a:lnTo>
                      <a:pt x="4165" y="3551"/>
                    </a:lnTo>
                    <a:lnTo>
                      <a:pt x="4125" y="3574"/>
                    </a:lnTo>
                    <a:lnTo>
                      <a:pt x="4077" y="3588"/>
                    </a:lnTo>
                    <a:lnTo>
                      <a:pt x="4029" y="3593"/>
                    </a:lnTo>
                    <a:lnTo>
                      <a:pt x="1684" y="3593"/>
                    </a:lnTo>
                    <a:lnTo>
                      <a:pt x="1635" y="3588"/>
                    </a:lnTo>
                    <a:lnTo>
                      <a:pt x="1590" y="3574"/>
                    </a:lnTo>
                    <a:lnTo>
                      <a:pt x="1548" y="3551"/>
                    </a:lnTo>
                    <a:lnTo>
                      <a:pt x="1512" y="3522"/>
                    </a:lnTo>
                    <a:lnTo>
                      <a:pt x="1482" y="3485"/>
                    </a:lnTo>
                    <a:lnTo>
                      <a:pt x="1459" y="3445"/>
                    </a:lnTo>
                    <a:lnTo>
                      <a:pt x="1445" y="3398"/>
                    </a:lnTo>
                    <a:lnTo>
                      <a:pt x="1440" y="3349"/>
                    </a:lnTo>
                    <a:lnTo>
                      <a:pt x="1440" y="1978"/>
                    </a:lnTo>
                    <a:lnTo>
                      <a:pt x="1445" y="1928"/>
                    </a:lnTo>
                    <a:lnTo>
                      <a:pt x="1459" y="1882"/>
                    </a:lnTo>
                    <a:lnTo>
                      <a:pt x="1482" y="1840"/>
                    </a:lnTo>
                    <a:lnTo>
                      <a:pt x="1512" y="1805"/>
                    </a:lnTo>
                    <a:lnTo>
                      <a:pt x="1548" y="1776"/>
                    </a:lnTo>
                    <a:lnTo>
                      <a:pt x="1590" y="1753"/>
                    </a:lnTo>
                    <a:lnTo>
                      <a:pt x="1635" y="1737"/>
                    </a:lnTo>
                    <a:lnTo>
                      <a:pt x="1684" y="1734"/>
                    </a:lnTo>
                    <a:close/>
                    <a:moveTo>
                      <a:pt x="5605" y="1068"/>
                    </a:moveTo>
                    <a:lnTo>
                      <a:pt x="4797" y="1404"/>
                    </a:lnTo>
                    <a:lnTo>
                      <a:pt x="4797" y="2543"/>
                    </a:lnTo>
                    <a:lnTo>
                      <a:pt x="5605" y="2873"/>
                    </a:lnTo>
                    <a:lnTo>
                      <a:pt x="5605" y="1068"/>
                    </a:lnTo>
                    <a:close/>
                    <a:moveTo>
                      <a:pt x="4030" y="1052"/>
                    </a:moveTo>
                    <a:lnTo>
                      <a:pt x="3990" y="1055"/>
                    </a:lnTo>
                    <a:lnTo>
                      <a:pt x="3953" y="1069"/>
                    </a:lnTo>
                    <a:lnTo>
                      <a:pt x="3922" y="1089"/>
                    </a:lnTo>
                    <a:lnTo>
                      <a:pt x="3896" y="1115"/>
                    </a:lnTo>
                    <a:lnTo>
                      <a:pt x="3875" y="1148"/>
                    </a:lnTo>
                    <a:lnTo>
                      <a:pt x="3863" y="1183"/>
                    </a:lnTo>
                    <a:lnTo>
                      <a:pt x="3857" y="1223"/>
                    </a:lnTo>
                    <a:lnTo>
                      <a:pt x="3863" y="1263"/>
                    </a:lnTo>
                    <a:lnTo>
                      <a:pt x="3875" y="1298"/>
                    </a:lnTo>
                    <a:lnTo>
                      <a:pt x="3896" y="1329"/>
                    </a:lnTo>
                    <a:lnTo>
                      <a:pt x="3922" y="1357"/>
                    </a:lnTo>
                    <a:lnTo>
                      <a:pt x="3953" y="1376"/>
                    </a:lnTo>
                    <a:lnTo>
                      <a:pt x="3990" y="1390"/>
                    </a:lnTo>
                    <a:lnTo>
                      <a:pt x="4030" y="1394"/>
                    </a:lnTo>
                    <a:lnTo>
                      <a:pt x="4069" y="1390"/>
                    </a:lnTo>
                    <a:lnTo>
                      <a:pt x="4105" y="1376"/>
                    </a:lnTo>
                    <a:lnTo>
                      <a:pt x="4137" y="1357"/>
                    </a:lnTo>
                    <a:lnTo>
                      <a:pt x="4163" y="1329"/>
                    </a:lnTo>
                    <a:lnTo>
                      <a:pt x="4184" y="1298"/>
                    </a:lnTo>
                    <a:lnTo>
                      <a:pt x="4196" y="1263"/>
                    </a:lnTo>
                    <a:lnTo>
                      <a:pt x="4201" y="1223"/>
                    </a:lnTo>
                    <a:lnTo>
                      <a:pt x="4196" y="1183"/>
                    </a:lnTo>
                    <a:lnTo>
                      <a:pt x="4184" y="1148"/>
                    </a:lnTo>
                    <a:lnTo>
                      <a:pt x="4163" y="1115"/>
                    </a:lnTo>
                    <a:lnTo>
                      <a:pt x="4137" y="1089"/>
                    </a:lnTo>
                    <a:lnTo>
                      <a:pt x="4105" y="1069"/>
                    </a:lnTo>
                    <a:lnTo>
                      <a:pt x="4069" y="1055"/>
                    </a:lnTo>
                    <a:lnTo>
                      <a:pt x="4030" y="1052"/>
                    </a:lnTo>
                    <a:close/>
                    <a:moveTo>
                      <a:pt x="2184" y="902"/>
                    </a:moveTo>
                    <a:lnTo>
                      <a:pt x="2767" y="902"/>
                    </a:lnTo>
                    <a:lnTo>
                      <a:pt x="2791" y="905"/>
                    </a:lnTo>
                    <a:lnTo>
                      <a:pt x="2812" y="916"/>
                    </a:lnTo>
                    <a:lnTo>
                      <a:pt x="2829" y="933"/>
                    </a:lnTo>
                    <a:lnTo>
                      <a:pt x="2840" y="954"/>
                    </a:lnTo>
                    <a:lnTo>
                      <a:pt x="2845" y="979"/>
                    </a:lnTo>
                    <a:lnTo>
                      <a:pt x="2840" y="1005"/>
                    </a:lnTo>
                    <a:lnTo>
                      <a:pt x="2829" y="1026"/>
                    </a:lnTo>
                    <a:lnTo>
                      <a:pt x="2812" y="1042"/>
                    </a:lnTo>
                    <a:lnTo>
                      <a:pt x="2791" y="1054"/>
                    </a:lnTo>
                    <a:lnTo>
                      <a:pt x="2767" y="1057"/>
                    </a:lnTo>
                    <a:lnTo>
                      <a:pt x="2184" y="1057"/>
                    </a:lnTo>
                    <a:lnTo>
                      <a:pt x="2159" y="1054"/>
                    </a:lnTo>
                    <a:lnTo>
                      <a:pt x="2138" y="1042"/>
                    </a:lnTo>
                    <a:lnTo>
                      <a:pt x="2121" y="1026"/>
                    </a:lnTo>
                    <a:lnTo>
                      <a:pt x="2110" y="1005"/>
                    </a:lnTo>
                    <a:lnTo>
                      <a:pt x="2107" y="979"/>
                    </a:lnTo>
                    <a:lnTo>
                      <a:pt x="2110" y="954"/>
                    </a:lnTo>
                    <a:lnTo>
                      <a:pt x="2121" y="933"/>
                    </a:lnTo>
                    <a:lnTo>
                      <a:pt x="2138" y="916"/>
                    </a:lnTo>
                    <a:lnTo>
                      <a:pt x="2159" y="905"/>
                    </a:lnTo>
                    <a:lnTo>
                      <a:pt x="2184" y="902"/>
                    </a:lnTo>
                    <a:close/>
                    <a:moveTo>
                      <a:pt x="4030" y="895"/>
                    </a:moveTo>
                    <a:lnTo>
                      <a:pt x="4088" y="900"/>
                    </a:lnTo>
                    <a:lnTo>
                      <a:pt x="4144" y="916"/>
                    </a:lnTo>
                    <a:lnTo>
                      <a:pt x="4194" y="940"/>
                    </a:lnTo>
                    <a:lnTo>
                      <a:pt x="4240" y="973"/>
                    </a:lnTo>
                    <a:lnTo>
                      <a:pt x="4280" y="1012"/>
                    </a:lnTo>
                    <a:lnTo>
                      <a:pt x="4313" y="1057"/>
                    </a:lnTo>
                    <a:lnTo>
                      <a:pt x="4336" y="1110"/>
                    </a:lnTo>
                    <a:lnTo>
                      <a:pt x="4351" y="1164"/>
                    </a:lnTo>
                    <a:lnTo>
                      <a:pt x="4357" y="1223"/>
                    </a:lnTo>
                    <a:lnTo>
                      <a:pt x="4351" y="1282"/>
                    </a:lnTo>
                    <a:lnTo>
                      <a:pt x="4336" y="1336"/>
                    </a:lnTo>
                    <a:lnTo>
                      <a:pt x="4313" y="1389"/>
                    </a:lnTo>
                    <a:lnTo>
                      <a:pt x="4280" y="1434"/>
                    </a:lnTo>
                    <a:lnTo>
                      <a:pt x="4240" y="1472"/>
                    </a:lnTo>
                    <a:lnTo>
                      <a:pt x="4194" y="1505"/>
                    </a:lnTo>
                    <a:lnTo>
                      <a:pt x="4144" y="1530"/>
                    </a:lnTo>
                    <a:lnTo>
                      <a:pt x="4088" y="1544"/>
                    </a:lnTo>
                    <a:lnTo>
                      <a:pt x="4030" y="1551"/>
                    </a:lnTo>
                    <a:lnTo>
                      <a:pt x="3971" y="1544"/>
                    </a:lnTo>
                    <a:lnTo>
                      <a:pt x="3915" y="1530"/>
                    </a:lnTo>
                    <a:lnTo>
                      <a:pt x="3864" y="1505"/>
                    </a:lnTo>
                    <a:lnTo>
                      <a:pt x="3819" y="1472"/>
                    </a:lnTo>
                    <a:lnTo>
                      <a:pt x="3779" y="1434"/>
                    </a:lnTo>
                    <a:lnTo>
                      <a:pt x="3747" y="1389"/>
                    </a:lnTo>
                    <a:lnTo>
                      <a:pt x="3723" y="1336"/>
                    </a:lnTo>
                    <a:lnTo>
                      <a:pt x="3707" y="1282"/>
                    </a:lnTo>
                    <a:lnTo>
                      <a:pt x="3702" y="1223"/>
                    </a:lnTo>
                    <a:lnTo>
                      <a:pt x="3707" y="1164"/>
                    </a:lnTo>
                    <a:lnTo>
                      <a:pt x="3723" y="1110"/>
                    </a:lnTo>
                    <a:lnTo>
                      <a:pt x="3747" y="1057"/>
                    </a:lnTo>
                    <a:lnTo>
                      <a:pt x="3779" y="1012"/>
                    </a:lnTo>
                    <a:lnTo>
                      <a:pt x="3819" y="973"/>
                    </a:lnTo>
                    <a:lnTo>
                      <a:pt x="3864" y="940"/>
                    </a:lnTo>
                    <a:lnTo>
                      <a:pt x="3915" y="916"/>
                    </a:lnTo>
                    <a:lnTo>
                      <a:pt x="3971" y="900"/>
                    </a:lnTo>
                    <a:lnTo>
                      <a:pt x="4030" y="895"/>
                    </a:lnTo>
                    <a:close/>
                    <a:moveTo>
                      <a:pt x="916" y="626"/>
                    </a:moveTo>
                    <a:lnTo>
                      <a:pt x="916" y="3829"/>
                    </a:lnTo>
                    <a:lnTo>
                      <a:pt x="4386" y="3829"/>
                    </a:lnTo>
                    <a:lnTo>
                      <a:pt x="4437" y="3824"/>
                    </a:lnTo>
                    <a:lnTo>
                      <a:pt x="4484" y="3808"/>
                    </a:lnTo>
                    <a:lnTo>
                      <a:pt x="4528" y="3785"/>
                    </a:lnTo>
                    <a:lnTo>
                      <a:pt x="4566" y="3754"/>
                    </a:lnTo>
                    <a:lnTo>
                      <a:pt x="4598" y="3715"/>
                    </a:lnTo>
                    <a:lnTo>
                      <a:pt x="4620" y="3672"/>
                    </a:lnTo>
                    <a:lnTo>
                      <a:pt x="4636" y="3625"/>
                    </a:lnTo>
                    <a:lnTo>
                      <a:pt x="4641" y="3574"/>
                    </a:lnTo>
                    <a:lnTo>
                      <a:pt x="4641" y="881"/>
                    </a:lnTo>
                    <a:lnTo>
                      <a:pt x="4636" y="830"/>
                    </a:lnTo>
                    <a:lnTo>
                      <a:pt x="4620" y="783"/>
                    </a:lnTo>
                    <a:lnTo>
                      <a:pt x="4598" y="740"/>
                    </a:lnTo>
                    <a:lnTo>
                      <a:pt x="4566" y="701"/>
                    </a:lnTo>
                    <a:lnTo>
                      <a:pt x="4528" y="670"/>
                    </a:lnTo>
                    <a:lnTo>
                      <a:pt x="4484" y="647"/>
                    </a:lnTo>
                    <a:lnTo>
                      <a:pt x="4437" y="632"/>
                    </a:lnTo>
                    <a:lnTo>
                      <a:pt x="4386" y="626"/>
                    </a:lnTo>
                    <a:lnTo>
                      <a:pt x="916" y="626"/>
                    </a:lnTo>
                    <a:close/>
                    <a:moveTo>
                      <a:pt x="410" y="626"/>
                    </a:moveTo>
                    <a:lnTo>
                      <a:pt x="360" y="632"/>
                    </a:lnTo>
                    <a:lnTo>
                      <a:pt x="311" y="647"/>
                    </a:lnTo>
                    <a:lnTo>
                      <a:pt x="269" y="670"/>
                    </a:lnTo>
                    <a:lnTo>
                      <a:pt x="230" y="701"/>
                    </a:lnTo>
                    <a:lnTo>
                      <a:pt x="199" y="740"/>
                    </a:lnTo>
                    <a:lnTo>
                      <a:pt x="176" y="783"/>
                    </a:lnTo>
                    <a:lnTo>
                      <a:pt x="161" y="830"/>
                    </a:lnTo>
                    <a:lnTo>
                      <a:pt x="155" y="881"/>
                    </a:lnTo>
                    <a:lnTo>
                      <a:pt x="155" y="3574"/>
                    </a:lnTo>
                    <a:lnTo>
                      <a:pt x="161" y="3625"/>
                    </a:lnTo>
                    <a:lnTo>
                      <a:pt x="176" y="3672"/>
                    </a:lnTo>
                    <a:lnTo>
                      <a:pt x="199" y="3715"/>
                    </a:lnTo>
                    <a:lnTo>
                      <a:pt x="230" y="3754"/>
                    </a:lnTo>
                    <a:lnTo>
                      <a:pt x="269" y="3785"/>
                    </a:lnTo>
                    <a:lnTo>
                      <a:pt x="311" y="3808"/>
                    </a:lnTo>
                    <a:lnTo>
                      <a:pt x="360" y="3824"/>
                    </a:lnTo>
                    <a:lnTo>
                      <a:pt x="410" y="3829"/>
                    </a:lnTo>
                    <a:lnTo>
                      <a:pt x="761" y="3829"/>
                    </a:lnTo>
                    <a:lnTo>
                      <a:pt x="761" y="626"/>
                    </a:lnTo>
                    <a:lnTo>
                      <a:pt x="410" y="626"/>
                    </a:lnTo>
                    <a:close/>
                    <a:moveTo>
                      <a:pt x="2906" y="155"/>
                    </a:moveTo>
                    <a:lnTo>
                      <a:pt x="2878" y="161"/>
                    </a:lnTo>
                    <a:lnTo>
                      <a:pt x="2854" y="173"/>
                    </a:lnTo>
                    <a:lnTo>
                      <a:pt x="2835" y="192"/>
                    </a:lnTo>
                    <a:lnTo>
                      <a:pt x="2821" y="216"/>
                    </a:lnTo>
                    <a:lnTo>
                      <a:pt x="2817" y="244"/>
                    </a:lnTo>
                    <a:lnTo>
                      <a:pt x="2817" y="471"/>
                    </a:lnTo>
                    <a:lnTo>
                      <a:pt x="4187" y="471"/>
                    </a:lnTo>
                    <a:lnTo>
                      <a:pt x="4187" y="244"/>
                    </a:lnTo>
                    <a:lnTo>
                      <a:pt x="4182" y="216"/>
                    </a:lnTo>
                    <a:lnTo>
                      <a:pt x="4170" y="192"/>
                    </a:lnTo>
                    <a:lnTo>
                      <a:pt x="4151" y="173"/>
                    </a:lnTo>
                    <a:lnTo>
                      <a:pt x="4126" y="161"/>
                    </a:lnTo>
                    <a:lnTo>
                      <a:pt x="4098" y="155"/>
                    </a:lnTo>
                    <a:lnTo>
                      <a:pt x="2906" y="155"/>
                    </a:lnTo>
                    <a:close/>
                    <a:moveTo>
                      <a:pt x="2906" y="0"/>
                    </a:moveTo>
                    <a:lnTo>
                      <a:pt x="4098" y="0"/>
                    </a:lnTo>
                    <a:lnTo>
                      <a:pt x="4147" y="5"/>
                    </a:lnTo>
                    <a:lnTo>
                      <a:pt x="4193" y="19"/>
                    </a:lnTo>
                    <a:lnTo>
                      <a:pt x="4234" y="42"/>
                    </a:lnTo>
                    <a:lnTo>
                      <a:pt x="4271" y="72"/>
                    </a:lnTo>
                    <a:lnTo>
                      <a:pt x="4301" y="108"/>
                    </a:lnTo>
                    <a:lnTo>
                      <a:pt x="4323" y="150"/>
                    </a:lnTo>
                    <a:lnTo>
                      <a:pt x="4337" y="196"/>
                    </a:lnTo>
                    <a:lnTo>
                      <a:pt x="4343" y="244"/>
                    </a:lnTo>
                    <a:lnTo>
                      <a:pt x="4343" y="471"/>
                    </a:lnTo>
                    <a:lnTo>
                      <a:pt x="4386" y="471"/>
                    </a:lnTo>
                    <a:lnTo>
                      <a:pt x="4453" y="476"/>
                    </a:lnTo>
                    <a:lnTo>
                      <a:pt x="4515" y="492"/>
                    </a:lnTo>
                    <a:lnTo>
                      <a:pt x="4575" y="518"/>
                    </a:lnTo>
                    <a:lnTo>
                      <a:pt x="4627" y="551"/>
                    </a:lnTo>
                    <a:lnTo>
                      <a:pt x="4676" y="591"/>
                    </a:lnTo>
                    <a:lnTo>
                      <a:pt x="4716" y="640"/>
                    </a:lnTo>
                    <a:lnTo>
                      <a:pt x="4751" y="693"/>
                    </a:lnTo>
                    <a:lnTo>
                      <a:pt x="4776" y="752"/>
                    </a:lnTo>
                    <a:lnTo>
                      <a:pt x="4791" y="815"/>
                    </a:lnTo>
                    <a:lnTo>
                      <a:pt x="4797" y="881"/>
                    </a:lnTo>
                    <a:lnTo>
                      <a:pt x="4797" y="1235"/>
                    </a:lnTo>
                    <a:lnTo>
                      <a:pt x="5652" y="879"/>
                    </a:lnTo>
                    <a:lnTo>
                      <a:pt x="5678" y="874"/>
                    </a:lnTo>
                    <a:lnTo>
                      <a:pt x="5702" y="876"/>
                    </a:lnTo>
                    <a:lnTo>
                      <a:pt x="5725" y="886"/>
                    </a:lnTo>
                    <a:lnTo>
                      <a:pt x="5744" y="904"/>
                    </a:lnTo>
                    <a:lnTo>
                      <a:pt x="5757" y="926"/>
                    </a:lnTo>
                    <a:lnTo>
                      <a:pt x="5760" y="953"/>
                    </a:lnTo>
                    <a:lnTo>
                      <a:pt x="5760" y="2990"/>
                    </a:lnTo>
                    <a:lnTo>
                      <a:pt x="5757" y="3014"/>
                    </a:lnTo>
                    <a:lnTo>
                      <a:pt x="5744" y="3037"/>
                    </a:lnTo>
                    <a:lnTo>
                      <a:pt x="5725" y="3054"/>
                    </a:lnTo>
                    <a:lnTo>
                      <a:pt x="5704" y="3063"/>
                    </a:lnTo>
                    <a:lnTo>
                      <a:pt x="5681" y="3067"/>
                    </a:lnTo>
                    <a:lnTo>
                      <a:pt x="5667" y="3065"/>
                    </a:lnTo>
                    <a:lnTo>
                      <a:pt x="5654" y="3061"/>
                    </a:lnTo>
                    <a:lnTo>
                      <a:pt x="4797" y="2711"/>
                    </a:lnTo>
                    <a:lnTo>
                      <a:pt x="4797" y="3574"/>
                    </a:lnTo>
                    <a:lnTo>
                      <a:pt x="4791" y="3640"/>
                    </a:lnTo>
                    <a:lnTo>
                      <a:pt x="4776" y="3703"/>
                    </a:lnTo>
                    <a:lnTo>
                      <a:pt x="4751" y="3762"/>
                    </a:lnTo>
                    <a:lnTo>
                      <a:pt x="4716" y="3815"/>
                    </a:lnTo>
                    <a:lnTo>
                      <a:pt x="4676" y="3864"/>
                    </a:lnTo>
                    <a:lnTo>
                      <a:pt x="4627" y="3904"/>
                    </a:lnTo>
                    <a:lnTo>
                      <a:pt x="4575" y="3939"/>
                    </a:lnTo>
                    <a:lnTo>
                      <a:pt x="4515" y="3963"/>
                    </a:lnTo>
                    <a:lnTo>
                      <a:pt x="4453" y="3979"/>
                    </a:lnTo>
                    <a:lnTo>
                      <a:pt x="4386" y="3984"/>
                    </a:lnTo>
                    <a:lnTo>
                      <a:pt x="410" y="3984"/>
                    </a:lnTo>
                    <a:lnTo>
                      <a:pt x="344" y="3979"/>
                    </a:lnTo>
                    <a:lnTo>
                      <a:pt x="281" y="3963"/>
                    </a:lnTo>
                    <a:lnTo>
                      <a:pt x="222" y="3939"/>
                    </a:lnTo>
                    <a:lnTo>
                      <a:pt x="168" y="3904"/>
                    </a:lnTo>
                    <a:lnTo>
                      <a:pt x="120" y="3864"/>
                    </a:lnTo>
                    <a:lnTo>
                      <a:pt x="79" y="3815"/>
                    </a:lnTo>
                    <a:lnTo>
                      <a:pt x="45" y="3762"/>
                    </a:lnTo>
                    <a:lnTo>
                      <a:pt x="21" y="3703"/>
                    </a:lnTo>
                    <a:lnTo>
                      <a:pt x="5" y="3640"/>
                    </a:lnTo>
                    <a:lnTo>
                      <a:pt x="0" y="3574"/>
                    </a:lnTo>
                    <a:lnTo>
                      <a:pt x="0" y="881"/>
                    </a:lnTo>
                    <a:lnTo>
                      <a:pt x="5" y="815"/>
                    </a:lnTo>
                    <a:lnTo>
                      <a:pt x="21" y="752"/>
                    </a:lnTo>
                    <a:lnTo>
                      <a:pt x="45" y="693"/>
                    </a:lnTo>
                    <a:lnTo>
                      <a:pt x="79" y="640"/>
                    </a:lnTo>
                    <a:lnTo>
                      <a:pt x="120" y="591"/>
                    </a:lnTo>
                    <a:lnTo>
                      <a:pt x="168" y="551"/>
                    </a:lnTo>
                    <a:lnTo>
                      <a:pt x="222" y="518"/>
                    </a:lnTo>
                    <a:lnTo>
                      <a:pt x="281" y="492"/>
                    </a:lnTo>
                    <a:lnTo>
                      <a:pt x="344" y="476"/>
                    </a:lnTo>
                    <a:lnTo>
                      <a:pt x="410" y="471"/>
                    </a:lnTo>
                    <a:lnTo>
                      <a:pt x="2662" y="471"/>
                    </a:lnTo>
                    <a:lnTo>
                      <a:pt x="2662" y="244"/>
                    </a:lnTo>
                    <a:lnTo>
                      <a:pt x="2667" y="196"/>
                    </a:lnTo>
                    <a:lnTo>
                      <a:pt x="2681" y="150"/>
                    </a:lnTo>
                    <a:lnTo>
                      <a:pt x="2704" y="108"/>
                    </a:lnTo>
                    <a:lnTo>
                      <a:pt x="2733" y="72"/>
                    </a:lnTo>
                    <a:lnTo>
                      <a:pt x="2768" y="42"/>
                    </a:lnTo>
                    <a:lnTo>
                      <a:pt x="2810" y="19"/>
                    </a:lnTo>
                    <a:lnTo>
                      <a:pt x="2856" y="5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rgbClr val="68A1CA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9B0E1789-0CFD-F448-B672-A38C3A3CADC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17922" y="6994096"/>
                <a:ext cx="277042" cy="276400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F79163D0-A59C-C54F-9EA1-5F5556EA28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1983" y="3187833"/>
              <a:ext cx="357656" cy="357346"/>
            </a:xfrm>
            <a:custGeom>
              <a:avLst/>
              <a:gdLst>
                <a:gd name="T0" fmla="*/ 1278 w 3456"/>
                <a:gd name="T1" fmla="*/ 3037 h 3454"/>
                <a:gd name="T2" fmla="*/ 1794 w 3456"/>
                <a:gd name="T3" fmla="*/ 2948 h 3454"/>
                <a:gd name="T4" fmla="*/ 247 w 3456"/>
                <a:gd name="T5" fmla="*/ 2650 h 3454"/>
                <a:gd name="T6" fmla="*/ 345 w 3456"/>
                <a:gd name="T7" fmla="*/ 2830 h 3454"/>
                <a:gd name="T8" fmla="*/ 355 w 3456"/>
                <a:gd name="T9" fmla="*/ 2647 h 3454"/>
                <a:gd name="T10" fmla="*/ 393 w 3456"/>
                <a:gd name="T11" fmla="*/ 2555 h 3454"/>
                <a:gd name="T12" fmla="*/ 443 w 3456"/>
                <a:gd name="T13" fmla="*/ 2865 h 3454"/>
                <a:gd name="T14" fmla="*/ 211 w 3456"/>
                <a:gd name="T15" fmla="*/ 2916 h 3454"/>
                <a:gd name="T16" fmla="*/ 160 w 3456"/>
                <a:gd name="T17" fmla="*/ 2606 h 3454"/>
                <a:gd name="T18" fmla="*/ 1245 w 3456"/>
                <a:gd name="T19" fmla="*/ 2145 h 3454"/>
                <a:gd name="T20" fmla="*/ 1248 w 3456"/>
                <a:gd name="T21" fmla="*/ 2330 h 3454"/>
                <a:gd name="T22" fmla="*/ 1351 w 3456"/>
                <a:gd name="T23" fmla="*/ 2155 h 3454"/>
                <a:gd name="T24" fmla="*/ 254 w 3456"/>
                <a:gd name="T25" fmla="*/ 2144 h 3454"/>
                <a:gd name="T26" fmla="*/ 251 w 3456"/>
                <a:gd name="T27" fmla="*/ 2328 h 3454"/>
                <a:gd name="T28" fmla="*/ 357 w 3456"/>
                <a:gd name="T29" fmla="*/ 2319 h 3454"/>
                <a:gd name="T30" fmla="*/ 1253 w 3456"/>
                <a:gd name="T31" fmla="*/ 2045 h 3454"/>
                <a:gd name="T32" fmla="*/ 1448 w 3456"/>
                <a:gd name="T33" fmla="*/ 2155 h 3454"/>
                <a:gd name="T34" fmla="*/ 1338 w 3456"/>
                <a:gd name="T35" fmla="*/ 2429 h 3454"/>
                <a:gd name="T36" fmla="*/ 1143 w 3456"/>
                <a:gd name="T37" fmla="*/ 2319 h 3454"/>
                <a:gd name="T38" fmla="*/ 1253 w 3456"/>
                <a:gd name="T39" fmla="*/ 2045 h 3454"/>
                <a:gd name="T40" fmla="*/ 451 w 3456"/>
                <a:gd name="T41" fmla="*/ 2130 h 3454"/>
                <a:gd name="T42" fmla="*/ 370 w 3456"/>
                <a:gd name="T43" fmla="*/ 2426 h 3454"/>
                <a:gd name="T44" fmla="*/ 152 w 3456"/>
                <a:gd name="T45" fmla="*/ 2344 h 3454"/>
                <a:gd name="T46" fmla="*/ 234 w 3456"/>
                <a:gd name="T47" fmla="*/ 2049 h 3454"/>
                <a:gd name="T48" fmla="*/ 1208 w 3456"/>
                <a:gd name="T49" fmla="*/ 2938 h 3454"/>
                <a:gd name="T50" fmla="*/ 1786 w 3456"/>
                <a:gd name="T51" fmla="*/ 2844 h 3454"/>
                <a:gd name="T52" fmla="*/ 1947 w 3456"/>
                <a:gd name="T53" fmla="*/ 3037 h 3454"/>
                <a:gd name="T54" fmla="*/ 108 w 3456"/>
                <a:gd name="T55" fmla="*/ 3300 h 3454"/>
                <a:gd name="T56" fmla="*/ 97 w 3456"/>
                <a:gd name="T57" fmla="*/ 1540 h 3454"/>
                <a:gd name="T58" fmla="*/ 2141 w 3456"/>
                <a:gd name="T59" fmla="*/ 3357 h 3454"/>
                <a:gd name="T60" fmla="*/ 2373 w 3456"/>
                <a:gd name="T61" fmla="*/ 960 h 3454"/>
                <a:gd name="T62" fmla="*/ 2499 w 3456"/>
                <a:gd name="T63" fmla="*/ 921 h 3454"/>
                <a:gd name="T64" fmla="*/ 2592 w 3456"/>
                <a:gd name="T65" fmla="*/ 3439 h 3454"/>
                <a:gd name="T66" fmla="*/ 70 w 3456"/>
                <a:gd name="T67" fmla="*/ 3407 h 3454"/>
                <a:gd name="T68" fmla="*/ 6 w 3456"/>
                <a:gd name="T69" fmla="*/ 1431 h 3454"/>
                <a:gd name="T70" fmla="*/ 952 w 3456"/>
                <a:gd name="T71" fmla="*/ 1442 h 3454"/>
                <a:gd name="T72" fmla="*/ 2084 w 3456"/>
                <a:gd name="T73" fmla="*/ 2102 h 3454"/>
                <a:gd name="T74" fmla="*/ 2229 w 3456"/>
                <a:gd name="T75" fmla="*/ 872 h 3454"/>
                <a:gd name="T76" fmla="*/ 2616 w 3456"/>
                <a:gd name="T77" fmla="*/ 713 h 3454"/>
                <a:gd name="T78" fmla="*/ 2786 w 3456"/>
                <a:gd name="T79" fmla="*/ 959 h 3454"/>
                <a:gd name="T80" fmla="*/ 2701 w 3456"/>
                <a:gd name="T81" fmla="*/ 975 h 3454"/>
                <a:gd name="T82" fmla="*/ 2510 w 3456"/>
                <a:gd name="T83" fmla="*/ 768 h 3454"/>
                <a:gd name="T84" fmla="*/ 2345 w 3456"/>
                <a:gd name="T85" fmla="*/ 698 h 3454"/>
                <a:gd name="T86" fmla="*/ 2527 w 3456"/>
                <a:gd name="T87" fmla="*/ 331 h 3454"/>
                <a:gd name="T88" fmla="*/ 2962 w 3456"/>
                <a:gd name="T89" fmla="*/ 584 h 3454"/>
                <a:gd name="T90" fmla="*/ 3137 w 3456"/>
                <a:gd name="T91" fmla="*/ 1062 h 3454"/>
                <a:gd name="T92" fmla="*/ 3049 w 3456"/>
                <a:gd name="T93" fmla="*/ 1091 h 3454"/>
                <a:gd name="T94" fmla="*/ 2928 w 3456"/>
                <a:gd name="T95" fmla="*/ 702 h 3454"/>
                <a:gd name="T96" fmla="*/ 2523 w 3456"/>
                <a:gd name="T97" fmla="*/ 431 h 3454"/>
                <a:gd name="T98" fmla="*/ 2347 w 3456"/>
                <a:gd name="T99" fmla="*/ 353 h 3454"/>
                <a:gd name="T100" fmla="*/ 2557 w 3456"/>
                <a:gd name="T101" fmla="*/ 13 h 3454"/>
                <a:gd name="T102" fmla="*/ 3117 w 3456"/>
                <a:gd name="T103" fmla="*/ 285 h 3454"/>
                <a:gd name="T104" fmla="*/ 3428 w 3456"/>
                <a:gd name="T105" fmla="*/ 819 h 3454"/>
                <a:gd name="T106" fmla="*/ 3407 w 3456"/>
                <a:gd name="T107" fmla="*/ 1111 h 3454"/>
                <a:gd name="T108" fmla="*/ 3330 w 3456"/>
                <a:gd name="T109" fmla="*/ 831 h 3454"/>
                <a:gd name="T110" fmla="*/ 3021 w 3456"/>
                <a:gd name="T111" fmla="*/ 330 h 3454"/>
                <a:gd name="T112" fmla="*/ 2473 w 3456"/>
                <a:gd name="T113" fmla="*/ 101 h 3454"/>
                <a:gd name="T114" fmla="*/ 2354 w 3456"/>
                <a:gd name="T115" fmla="*/ 20 h 3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4">
                  <a:moveTo>
                    <a:pt x="1376" y="2939"/>
                  </a:moveTo>
                  <a:lnTo>
                    <a:pt x="1354" y="2941"/>
                  </a:lnTo>
                  <a:lnTo>
                    <a:pt x="1333" y="2948"/>
                  </a:lnTo>
                  <a:lnTo>
                    <a:pt x="1314" y="2960"/>
                  </a:lnTo>
                  <a:lnTo>
                    <a:pt x="1300" y="2975"/>
                  </a:lnTo>
                  <a:lnTo>
                    <a:pt x="1288" y="2994"/>
                  </a:lnTo>
                  <a:lnTo>
                    <a:pt x="1281" y="3014"/>
                  </a:lnTo>
                  <a:lnTo>
                    <a:pt x="1278" y="3037"/>
                  </a:lnTo>
                  <a:lnTo>
                    <a:pt x="1278" y="3357"/>
                  </a:lnTo>
                  <a:lnTo>
                    <a:pt x="1849" y="3357"/>
                  </a:lnTo>
                  <a:lnTo>
                    <a:pt x="1849" y="3037"/>
                  </a:lnTo>
                  <a:lnTo>
                    <a:pt x="1847" y="3014"/>
                  </a:lnTo>
                  <a:lnTo>
                    <a:pt x="1839" y="2994"/>
                  </a:lnTo>
                  <a:lnTo>
                    <a:pt x="1827" y="2975"/>
                  </a:lnTo>
                  <a:lnTo>
                    <a:pt x="1813" y="2960"/>
                  </a:lnTo>
                  <a:lnTo>
                    <a:pt x="1794" y="2948"/>
                  </a:lnTo>
                  <a:lnTo>
                    <a:pt x="1773" y="2941"/>
                  </a:lnTo>
                  <a:lnTo>
                    <a:pt x="1751" y="2939"/>
                  </a:lnTo>
                  <a:lnTo>
                    <a:pt x="1376" y="2939"/>
                  </a:lnTo>
                  <a:close/>
                  <a:moveTo>
                    <a:pt x="259" y="2641"/>
                  </a:moveTo>
                  <a:lnTo>
                    <a:pt x="254" y="2642"/>
                  </a:lnTo>
                  <a:lnTo>
                    <a:pt x="251" y="2643"/>
                  </a:lnTo>
                  <a:lnTo>
                    <a:pt x="248" y="2647"/>
                  </a:lnTo>
                  <a:lnTo>
                    <a:pt x="247" y="2650"/>
                  </a:lnTo>
                  <a:lnTo>
                    <a:pt x="246" y="2654"/>
                  </a:lnTo>
                  <a:lnTo>
                    <a:pt x="246" y="2817"/>
                  </a:lnTo>
                  <a:lnTo>
                    <a:pt x="247" y="2821"/>
                  </a:lnTo>
                  <a:lnTo>
                    <a:pt x="248" y="2825"/>
                  </a:lnTo>
                  <a:lnTo>
                    <a:pt x="251" y="2827"/>
                  </a:lnTo>
                  <a:lnTo>
                    <a:pt x="254" y="2829"/>
                  </a:lnTo>
                  <a:lnTo>
                    <a:pt x="259" y="2830"/>
                  </a:lnTo>
                  <a:lnTo>
                    <a:pt x="345" y="2830"/>
                  </a:lnTo>
                  <a:lnTo>
                    <a:pt x="349" y="2829"/>
                  </a:lnTo>
                  <a:lnTo>
                    <a:pt x="352" y="2827"/>
                  </a:lnTo>
                  <a:lnTo>
                    <a:pt x="355" y="2825"/>
                  </a:lnTo>
                  <a:lnTo>
                    <a:pt x="356" y="2821"/>
                  </a:lnTo>
                  <a:lnTo>
                    <a:pt x="357" y="2817"/>
                  </a:lnTo>
                  <a:lnTo>
                    <a:pt x="357" y="2654"/>
                  </a:lnTo>
                  <a:lnTo>
                    <a:pt x="356" y="2650"/>
                  </a:lnTo>
                  <a:lnTo>
                    <a:pt x="355" y="2647"/>
                  </a:lnTo>
                  <a:lnTo>
                    <a:pt x="352" y="2643"/>
                  </a:lnTo>
                  <a:lnTo>
                    <a:pt x="349" y="2642"/>
                  </a:lnTo>
                  <a:lnTo>
                    <a:pt x="345" y="2641"/>
                  </a:lnTo>
                  <a:lnTo>
                    <a:pt x="259" y="2641"/>
                  </a:lnTo>
                  <a:close/>
                  <a:moveTo>
                    <a:pt x="259" y="2544"/>
                  </a:moveTo>
                  <a:lnTo>
                    <a:pt x="345" y="2544"/>
                  </a:lnTo>
                  <a:lnTo>
                    <a:pt x="370" y="2547"/>
                  </a:lnTo>
                  <a:lnTo>
                    <a:pt x="393" y="2555"/>
                  </a:lnTo>
                  <a:lnTo>
                    <a:pt x="414" y="2568"/>
                  </a:lnTo>
                  <a:lnTo>
                    <a:pt x="430" y="2585"/>
                  </a:lnTo>
                  <a:lnTo>
                    <a:pt x="443" y="2606"/>
                  </a:lnTo>
                  <a:lnTo>
                    <a:pt x="451" y="2629"/>
                  </a:lnTo>
                  <a:lnTo>
                    <a:pt x="455" y="2654"/>
                  </a:lnTo>
                  <a:lnTo>
                    <a:pt x="455" y="2817"/>
                  </a:lnTo>
                  <a:lnTo>
                    <a:pt x="451" y="2842"/>
                  </a:lnTo>
                  <a:lnTo>
                    <a:pt x="443" y="2865"/>
                  </a:lnTo>
                  <a:lnTo>
                    <a:pt x="430" y="2886"/>
                  </a:lnTo>
                  <a:lnTo>
                    <a:pt x="414" y="2903"/>
                  </a:lnTo>
                  <a:lnTo>
                    <a:pt x="393" y="2916"/>
                  </a:lnTo>
                  <a:lnTo>
                    <a:pt x="370" y="2924"/>
                  </a:lnTo>
                  <a:lnTo>
                    <a:pt x="345" y="2927"/>
                  </a:lnTo>
                  <a:lnTo>
                    <a:pt x="259" y="2927"/>
                  </a:lnTo>
                  <a:lnTo>
                    <a:pt x="234" y="2924"/>
                  </a:lnTo>
                  <a:lnTo>
                    <a:pt x="211" y="2916"/>
                  </a:lnTo>
                  <a:lnTo>
                    <a:pt x="190" y="2903"/>
                  </a:lnTo>
                  <a:lnTo>
                    <a:pt x="173" y="2886"/>
                  </a:lnTo>
                  <a:lnTo>
                    <a:pt x="160" y="2865"/>
                  </a:lnTo>
                  <a:lnTo>
                    <a:pt x="152" y="2842"/>
                  </a:lnTo>
                  <a:lnTo>
                    <a:pt x="149" y="2817"/>
                  </a:lnTo>
                  <a:lnTo>
                    <a:pt x="149" y="2654"/>
                  </a:lnTo>
                  <a:lnTo>
                    <a:pt x="152" y="2629"/>
                  </a:lnTo>
                  <a:lnTo>
                    <a:pt x="160" y="2606"/>
                  </a:lnTo>
                  <a:lnTo>
                    <a:pt x="173" y="2585"/>
                  </a:lnTo>
                  <a:lnTo>
                    <a:pt x="190" y="2568"/>
                  </a:lnTo>
                  <a:lnTo>
                    <a:pt x="211" y="2555"/>
                  </a:lnTo>
                  <a:lnTo>
                    <a:pt x="234" y="2547"/>
                  </a:lnTo>
                  <a:lnTo>
                    <a:pt x="259" y="2544"/>
                  </a:lnTo>
                  <a:close/>
                  <a:moveTo>
                    <a:pt x="1253" y="2143"/>
                  </a:moveTo>
                  <a:lnTo>
                    <a:pt x="1248" y="2144"/>
                  </a:lnTo>
                  <a:lnTo>
                    <a:pt x="1245" y="2145"/>
                  </a:lnTo>
                  <a:lnTo>
                    <a:pt x="1243" y="2148"/>
                  </a:lnTo>
                  <a:lnTo>
                    <a:pt x="1241" y="2151"/>
                  </a:lnTo>
                  <a:lnTo>
                    <a:pt x="1240" y="2155"/>
                  </a:lnTo>
                  <a:lnTo>
                    <a:pt x="1240" y="2319"/>
                  </a:lnTo>
                  <a:lnTo>
                    <a:pt x="1241" y="2323"/>
                  </a:lnTo>
                  <a:lnTo>
                    <a:pt x="1243" y="2326"/>
                  </a:lnTo>
                  <a:lnTo>
                    <a:pt x="1245" y="2328"/>
                  </a:lnTo>
                  <a:lnTo>
                    <a:pt x="1248" y="2330"/>
                  </a:lnTo>
                  <a:lnTo>
                    <a:pt x="1253" y="2331"/>
                  </a:lnTo>
                  <a:lnTo>
                    <a:pt x="1338" y="2331"/>
                  </a:lnTo>
                  <a:lnTo>
                    <a:pt x="1343" y="2330"/>
                  </a:lnTo>
                  <a:lnTo>
                    <a:pt x="1346" y="2328"/>
                  </a:lnTo>
                  <a:lnTo>
                    <a:pt x="1349" y="2326"/>
                  </a:lnTo>
                  <a:lnTo>
                    <a:pt x="1350" y="2323"/>
                  </a:lnTo>
                  <a:lnTo>
                    <a:pt x="1351" y="2319"/>
                  </a:lnTo>
                  <a:lnTo>
                    <a:pt x="1351" y="2155"/>
                  </a:lnTo>
                  <a:lnTo>
                    <a:pt x="1350" y="2151"/>
                  </a:lnTo>
                  <a:lnTo>
                    <a:pt x="1349" y="2148"/>
                  </a:lnTo>
                  <a:lnTo>
                    <a:pt x="1346" y="2145"/>
                  </a:lnTo>
                  <a:lnTo>
                    <a:pt x="1343" y="2144"/>
                  </a:lnTo>
                  <a:lnTo>
                    <a:pt x="1338" y="2143"/>
                  </a:lnTo>
                  <a:lnTo>
                    <a:pt x="1253" y="2143"/>
                  </a:lnTo>
                  <a:close/>
                  <a:moveTo>
                    <a:pt x="259" y="2143"/>
                  </a:moveTo>
                  <a:lnTo>
                    <a:pt x="254" y="2144"/>
                  </a:lnTo>
                  <a:lnTo>
                    <a:pt x="251" y="2145"/>
                  </a:lnTo>
                  <a:lnTo>
                    <a:pt x="248" y="2148"/>
                  </a:lnTo>
                  <a:lnTo>
                    <a:pt x="247" y="2151"/>
                  </a:lnTo>
                  <a:lnTo>
                    <a:pt x="246" y="2155"/>
                  </a:lnTo>
                  <a:lnTo>
                    <a:pt x="246" y="2319"/>
                  </a:lnTo>
                  <a:lnTo>
                    <a:pt x="247" y="2323"/>
                  </a:lnTo>
                  <a:lnTo>
                    <a:pt x="248" y="2326"/>
                  </a:lnTo>
                  <a:lnTo>
                    <a:pt x="251" y="2328"/>
                  </a:lnTo>
                  <a:lnTo>
                    <a:pt x="254" y="2330"/>
                  </a:lnTo>
                  <a:lnTo>
                    <a:pt x="259" y="2331"/>
                  </a:lnTo>
                  <a:lnTo>
                    <a:pt x="345" y="2331"/>
                  </a:lnTo>
                  <a:lnTo>
                    <a:pt x="349" y="2330"/>
                  </a:lnTo>
                  <a:lnTo>
                    <a:pt x="352" y="2328"/>
                  </a:lnTo>
                  <a:lnTo>
                    <a:pt x="355" y="2326"/>
                  </a:lnTo>
                  <a:lnTo>
                    <a:pt x="356" y="2323"/>
                  </a:lnTo>
                  <a:lnTo>
                    <a:pt x="357" y="2319"/>
                  </a:lnTo>
                  <a:lnTo>
                    <a:pt x="357" y="2155"/>
                  </a:lnTo>
                  <a:lnTo>
                    <a:pt x="356" y="2151"/>
                  </a:lnTo>
                  <a:lnTo>
                    <a:pt x="355" y="2148"/>
                  </a:lnTo>
                  <a:lnTo>
                    <a:pt x="352" y="2145"/>
                  </a:lnTo>
                  <a:lnTo>
                    <a:pt x="349" y="2144"/>
                  </a:lnTo>
                  <a:lnTo>
                    <a:pt x="345" y="2143"/>
                  </a:lnTo>
                  <a:lnTo>
                    <a:pt x="259" y="2143"/>
                  </a:lnTo>
                  <a:close/>
                  <a:moveTo>
                    <a:pt x="1253" y="2045"/>
                  </a:moveTo>
                  <a:lnTo>
                    <a:pt x="1338" y="2045"/>
                  </a:lnTo>
                  <a:lnTo>
                    <a:pt x="1364" y="2049"/>
                  </a:lnTo>
                  <a:lnTo>
                    <a:pt x="1387" y="2057"/>
                  </a:lnTo>
                  <a:lnTo>
                    <a:pt x="1408" y="2070"/>
                  </a:lnTo>
                  <a:lnTo>
                    <a:pt x="1424" y="2086"/>
                  </a:lnTo>
                  <a:lnTo>
                    <a:pt x="1437" y="2107"/>
                  </a:lnTo>
                  <a:lnTo>
                    <a:pt x="1445" y="2130"/>
                  </a:lnTo>
                  <a:lnTo>
                    <a:pt x="1448" y="2155"/>
                  </a:lnTo>
                  <a:lnTo>
                    <a:pt x="1448" y="2319"/>
                  </a:lnTo>
                  <a:lnTo>
                    <a:pt x="1445" y="2344"/>
                  </a:lnTo>
                  <a:lnTo>
                    <a:pt x="1437" y="2367"/>
                  </a:lnTo>
                  <a:lnTo>
                    <a:pt x="1424" y="2387"/>
                  </a:lnTo>
                  <a:lnTo>
                    <a:pt x="1408" y="2405"/>
                  </a:lnTo>
                  <a:lnTo>
                    <a:pt x="1387" y="2417"/>
                  </a:lnTo>
                  <a:lnTo>
                    <a:pt x="1364" y="2426"/>
                  </a:lnTo>
                  <a:lnTo>
                    <a:pt x="1338" y="2429"/>
                  </a:lnTo>
                  <a:lnTo>
                    <a:pt x="1253" y="2429"/>
                  </a:lnTo>
                  <a:lnTo>
                    <a:pt x="1227" y="2426"/>
                  </a:lnTo>
                  <a:lnTo>
                    <a:pt x="1204" y="2417"/>
                  </a:lnTo>
                  <a:lnTo>
                    <a:pt x="1183" y="2405"/>
                  </a:lnTo>
                  <a:lnTo>
                    <a:pt x="1167" y="2387"/>
                  </a:lnTo>
                  <a:lnTo>
                    <a:pt x="1154" y="2367"/>
                  </a:lnTo>
                  <a:lnTo>
                    <a:pt x="1146" y="2344"/>
                  </a:lnTo>
                  <a:lnTo>
                    <a:pt x="1143" y="2319"/>
                  </a:lnTo>
                  <a:lnTo>
                    <a:pt x="1143" y="2155"/>
                  </a:lnTo>
                  <a:lnTo>
                    <a:pt x="1146" y="2130"/>
                  </a:lnTo>
                  <a:lnTo>
                    <a:pt x="1154" y="2107"/>
                  </a:lnTo>
                  <a:lnTo>
                    <a:pt x="1167" y="2086"/>
                  </a:lnTo>
                  <a:lnTo>
                    <a:pt x="1183" y="2070"/>
                  </a:lnTo>
                  <a:lnTo>
                    <a:pt x="1204" y="2057"/>
                  </a:lnTo>
                  <a:lnTo>
                    <a:pt x="1227" y="2049"/>
                  </a:lnTo>
                  <a:lnTo>
                    <a:pt x="1253" y="2045"/>
                  </a:lnTo>
                  <a:close/>
                  <a:moveTo>
                    <a:pt x="259" y="2045"/>
                  </a:moveTo>
                  <a:lnTo>
                    <a:pt x="345" y="2045"/>
                  </a:lnTo>
                  <a:lnTo>
                    <a:pt x="370" y="2049"/>
                  </a:lnTo>
                  <a:lnTo>
                    <a:pt x="393" y="2057"/>
                  </a:lnTo>
                  <a:lnTo>
                    <a:pt x="414" y="2070"/>
                  </a:lnTo>
                  <a:lnTo>
                    <a:pt x="430" y="2086"/>
                  </a:lnTo>
                  <a:lnTo>
                    <a:pt x="443" y="2107"/>
                  </a:lnTo>
                  <a:lnTo>
                    <a:pt x="451" y="2130"/>
                  </a:lnTo>
                  <a:lnTo>
                    <a:pt x="455" y="2155"/>
                  </a:lnTo>
                  <a:lnTo>
                    <a:pt x="455" y="2319"/>
                  </a:lnTo>
                  <a:lnTo>
                    <a:pt x="451" y="2344"/>
                  </a:lnTo>
                  <a:lnTo>
                    <a:pt x="443" y="2367"/>
                  </a:lnTo>
                  <a:lnTo>
                    <a:pt x="430" y="2387"/>
                  </a:lnTo>
                  <a:lnTo>
                    <a:pt x="414" y="2405"/>
                  </a:lnTo>
                  <a:lnTo>
                    <a:pt x="393" y="2417"/>
                  </a:lnTo>
                  <a:lnTo>
                    <a:pt x="370" y="2426"/>
                  </a:lnTo>
                  <a:lnTo>
                    <a:pt x="345" y="2429"/>
                  </a:lnTo>
                  <a:lnTo>
                    <a:pt x="259" y="2429"/>
                  </a:lnTo>
                  <a:lnTo>
                    <a:pt x="234" y="2426"/>
                  </a:lnTo>
                  <a:lnTo>
                    <a:pt x="211" y="2417"/>
                  </a:lnTo>
                  <a:lnTo>
                    <a:pt x="190" y="2405"/>
                  </a:lnTo>
                  <a:lnTo>
                    <a:pt x="173" y="2387"/>
                  </a:lnTo>
                  <a:lnTo>
                    <a:pt x="160" y="2367"/>
                  </a:lnTo>
                  <a:lnTo>
                    <a:pt x="152" y="2344"/>
                  </a:lnTo>
                  <a:lnTo>
                    <a:pt x="149" y="2319"/>
                  </a:lnTo>
                  <a:lnTo>
                    <a:pt x="149" y="2155"/>
                  </a:lnTo>
                  <a:lnTo>
                    <a:pt x="152" y="2130"/>
                  </a:lnTo>
                  <a:lnTo>
                    <a:pt x="160" y="2107"/>
                  </a:lnTo>
                  <a:lnTo>
                    <a:pt x="173" y="2086"/>
                  </a:lnTo>
                  <a:lnTo>
                    <a:pt x="190" y="2070"/>
                  </a:lnTo>
                  <a:lnTo>
                    <a:pt x="211" y="2057"/>
                  </a:lnTo>
                  <a:lnTo>
                    <a:pt x="234" y="2049"/>
                  </a:lnTo>
                  <a:lnTo>
                    <a:pt x="259" y="2045"/>
                  </a:lnTo>
                  <a:close/>
                  <a:moveTo>
                    <a:pt x="1047" y="1545"/>
                  </a:moveTo>
                  <a:lnTo>
                    <a:pt x="1047" y="3357"/>
                  </a:lnTo>
                  <a:lnTo>
                    <a:pt x="1180" y="3357"/>
                  </a:lnTo>
                  <a:lnTo>
                    <a:pt x="1180" y="3037"/>
                  </a:lnTo>
                  <a:lnTo>
                    <a:pt x="1183" y="3002"/>
                  </a:lnTo>
                  <a:lnTo>
                    <a:pt x="1193" y="2969"/>
                  </a:lnTo>
                  <a:lnTo>
                    <a:pt x="1208" y="2938"/>
                  </a:lnTo>
                  <a:lnTo>
                    <a:pt x="1226" y="2910"/>
                  </a:lnTo>
                  <a:lnTo>
                    <a:pt x="1250" y="2887"/>
                  </a:lnTo>
                  <a:lnTo>
                    <a:pt x="1278" y="2868"/>
                  </a:lnTo>
                  <a:lnTo>
                    <a:pt x="1308" y="2853"/>
                  </a:lnTo>
                  <a:lnTo>
                    <a:pt x="1342" y="2844"/>
                  </a:lnTo>
                  <a:lnTo>
                    <a:pt x="1376" y="2841"/>
                  </a:lnTo>
                  <a:lnTo>
                    <a:pt x="1751" y="2841"/>
                  </a:lnTo>
                  <a:lnTo>
                    <a:pt x="1786" y="2844"/>
                  </a:lnTo>
                  <a:lnTo>
                    <a:pt x="1819" y="2853"/>
                  </a:lnTo>
                  <a:lnTo>
                    <a:pt x="1849" y="2868"/>
                  </a:lnTo>
                  <a:lnTo>
                    <a:pt x="1877" y="2887"/>
                  </a:lnTo>
                  <a:lnTo>
                    <a:pt x="1901" y="2910"/>
                  </a:lnTo>
                  <a:lnTo>
                    <a:pt x="1920" y="2938"/>
                  </a:lnTo>
                  <a:lnTo>
                    <a:pt x="1934" y="2969"/>
                  </a:lnTo>
                  <a:lnTo>
                    <a:pt x="1944" y="3002"/>
                  </a:lnTo>
                  <a:lnTo>
                    <a:pt x="1947" y="3037"/>
                  </a:lnTo>
                  <a:lnTo>
                    <a:pt x="1947" y="3357"/>
                  </a:lnTo>
                  <a:lnTo>
                    <a:pt x="2043" y="3357"/>
                  </a:lnTo>
                  <a:lnTo>
                    <a:pt x="2081" y="2216"/>
                  </a:lnTo>
                  <a:lnTo>
                    <a:pt x="1047" y="1545"/>
                  </a:lnTo>
                  <a:close/>
                  <a:moveTo>
                    <a:pt x="97" y="1540"/>
                  </a:moveTo>
                  <a:lnTo>
                    <a:pt x="97" y="3256"/>
                  </a:lnTo>
                  <a:lnTo>
                    <a:pt x="101" y="3279"/>
                  </a:lnTo>
                  <a:lnTo>
                    <a:pt x="108" y="3300"/>
                  </a:lnTo>
                  <a:lnTo>
                    <a:pt x="119" y="3319"/>
                  </a:lnTo>
                  <a:lnTo>
                    <a:pt x="135" y="3335"/>
                  </a:lnTo>
                  <a:lnTo>
                    <a:pt x="154" y="3346"/>
                  </a:lnTo>
                  <a:lnTo>
                    <a:pt x="175" y="3353"/>
                  </a:lnTo>
                  <a:lnTo>
                    <a:pt x="198" y="3357"/>
                  </a:lnTo>
                  <a:lnTo>
                    <a:pt x="950" y="3357"/>
                  </a:lnTo>
                  <a:lnTo>
                    <a:pt x="950" y="2038"/>
                  </a:lnTo>
                  <a:lnTo>
                    <a:pt x="97" y="1540"/>
                  </a:lnTo>
                  <a:close/>
                  <a:moveTo>
                    <a:pt x="2287" y="960"/>
                  </a:moveTo>
                  <a:lnTo>
                    <a:pt x="2268" y="963"/>
                  </a:lnTo>
                  <a:lnTo>
                    <a:pt x="2252" y="970"/>
                  </a:lnTo>
                  <a:lnTo>
                    <a:pt x="2238" y="980"/>
                  </a:lnTo>
                  <a:lnTo>
                    <a:pt x="2227" y="994"/>
                  </a:lnTo>
                  <a:lnTo>
                    <a:pt x="2220" y="1011"/>
                  </a:lnTo>
                  <a:lnTo>
                    <a:pt x="2217" y="1030"/>
                  </a:lnTo>
                  <a:lnTo>
                    <a:pt x="2141" y="3357"/>
                  </a:lnTo>
                  <a:lnTo>
                    <a:pt x="2507" y="3357"/>
                  </a:lnTo>
                  <a:lnTo>
                    <a:pt x="2440" y="1029"/>
                  </a:lnTo>
                  <a:lnTo>
                    <a:pt x="2437" y="1010"/>
                  </a:lnTo>
                  <a:lnTo>
                    <a:pt x="2431" y="994"/>
                  </a:lnTo>
                  <a:lnTo>
                    <a:pt x="2420" y="979"/>
                  </a:lnTo>
                  <a:lnTo>
                    <a:pt x="2407" y="969"/>
                  </a:lnTo>
                  <a:lnTo>
                    <a:pt x="2391" y="963"/>
                  </a:lnTo>
                  <a:lnTo>
                    <a:pt x="2373" y="960"/>
                  </a:lnTo>
                  <a:lnTo>
                    <a:pt x="2287" y="960"/>
                  </a:lnTo>
                  <a:close/>
                  <a:moveTo>
                    <a:pt x="2287" y="863"/>
                  </a:moveTo>
                  <a:lnTo>
                    <a:pt x="2373" y="863"/>
                  </a:lnTo>
                  <a:lnTo>
                    <a:pt x="2402" y="865"/>
                  </a:lnTo>
                  <a:lnTo>
                    <a:pt x="2431" y="872"/>
                  </a:lnTo>
                  <a:lnTo>
                    <a:pt x="2456" y="885"/>
                  </a:lnTo>
                  <a:lnTo>
                    <a:pt x="2479" y="901"/>
                  </a:lnTo>
                  <a:lnTo>
                    <a:pt x="2499" y="921"/>
                  </a:lnTo>
                  <a:lnTo>
                    <a:pt x="2515" y="944"/>
                  </a:lnTo>
                  <a:lnTo>
                    <a:pt x="2527" y="970"/>
                  </a:lnTo>
                  <a:lnTo>
                    <a:pt x="2534" y="997"/>
                  </a:lnTo>
                  <a:lnTo>
                    <a:pt x="2538" y="1026"/>
                  </a:lnTo>
                  <a:lnTo>
                    <a:pt x="2607" y="3404"/>
                  </a:lnTo>
                  <a:lnTo>
                    <a:pt x="2605" y="3416"/>
                  </a:lnTo>
                  <a:lnTo>
                    <a:pt x="2600" y="3429"/>
                  </a:lnTo>
                  <a:lnTo>
                    <a:pt x="2592" y="3439"/>
                  </a:lnTo>
                  <a:lnTo>
                    <a:pt x="2583" y="3447"/>
                  </a:lnTo>
                  <a:lnTo>
                    <a:pt x="2570" y="3452"/>
                  </a:lnTo>
                  <a:lnTo>
                    <a:pt x="2557" y="3454"/>
                  </a:lnTo>
                  <a:lnTo>
                    <a:pt x="198" y="3454"/>
                  </a:lnTo>
                  <a:lnTo>
                    <a:pt x="162" y="3451"/>
                  </a:lnTo>
                  <a:lnTo>
                    <a:pt x="129" y="3441"/>
                  </a:lnTo>
                  <a:lnTo>
                    <a:pt x="98" y="3427"/>
                  </a:lnTo>
                  <a:lnTo>
                    <a:pt x="70" y="3407"/>
                  </a:lnTo>
                  <a:lnTo>
                    <a:pt x="47" y="3384"/>
                  </a:lnTo>
                  <a:lnTo>
                    <a:pt x="27" y="3356"/>
                  </a:lnTo>
                  <a:lnTo>
                    <a:pt x="13" y="3325"/>
                  </a:lnTo>
                  <a:lnTo>
                    <a:pt x="3" y="3292"/>
                  </a:lnTo>
                  <a:lnTo>
                    <a:pt x="0" y="3256"/>
                  </a:lnTo>
                  <a:lnTo>
                    <a:pt x="0" y="1455"/>
                  </a:lnTo>
                  <a:lnTo>
                    <a:pt x="2" y="1442"/>
                  </a:lnTo>
                  <a:lnTo>
                    <a:pt x="6" y="1431"/>
                  </a:lnTo>
                  <a:lnTo>
                    <a:pt x="15" y="1420"/>
                  </a:lnTo>
                  <a:lnTo>
                    <a:pt x="24" y="1413"/>
                  </a:lnTo>
                  <a:lnTo>
                    <a:pt x="41" y="1407"/>
                  </a:lnTo>
                  <a:lnTo>
                    <a:pt x="58" y="1407"/>
                  </a:lnTo>
                  <a:lnTo>
                    <a:pt x="73" y="1413"/>
                  </a:lnTo>
                  <a:lnTo>
                    <a:pt x="950" y="1925"/>
                  </a:lnTo>
                  <a:lnTo>
                    <a:pt x="950" y="1455"/>
                  </a:lnTo>
                  <a:lnTo>
                    <a:pt x="952" y="1442"/>
                  </a:lnTo>
                  <a:lnTo>
                    <a:pt x="957" y="1430"/>
                  </a:lnTo>
                  <a:lnTo>
                    <a:pt x="965" y="1420"/>
                  </a:lnTo>
                  <a:lnTo>
                    <a:pt x="975" y="1412"/>
                  </a:lnTo>
                  <a:lnTo>
                    <a:pt x="988" y="1408"/>
                  </a:lnTo>
                  <a:lnTo>
                    <a:pt x="1001" y="1407"/>
                  </a:lnTo>
                  <a:lnTo>
                    <a:pt x="1014" y="1409"/>
                  </a:lnTo>
                  <a:lnTo>
                    <a:pt x="1025" y="1414"/>
                  </a:lnTo>
                  <a:lnTo>
                    <a:pt x="2084" y="2102"/>
                  </a:lnTo>
                  <a:lnTo>
                    <a:pt x="2120" y="1027"/>
                  </a:lnTo>
                  <a:lnTo>
                    <a:pt x="2123" y="998"/>
                  </a:lnTo>
                  <a:lnTo>
                    <a:pt x="2130" y="970"/>
                  </a:lnTo>
                  <a:lnTo>
                    <a:pt x="2143" y="945"/>
                  </a:lnTo>
                  <a:lnTo>
                    <a:pt x="2159" y="922"/>
                  </a:lnTo>
                  <a:lnTo>
                    <a:pt x="2179" y="902"/>
                  </a:lnTo>
                  <a:lnTo>
                    <a:pt x="2202" y="885"/>
                  </a:lnTo>
                  <a:lnTo>
                    <a:pt x="2229" y="872"/>
                  </a:lnTo>
                  <a:lnTo>
                    <a:pt x="2257" y="865"/>
                  </a:lnTo>
                  <a:lnTo>
                    <a:pt x="2287" y="863"/>
                  </a:lnTo>
                  <a:close/>
                  <a:moveTo>
                    <a:pt x="2393" y="648"/>
                  </a:moveTo>
                  <a:lnTo>
                    <a:pt x="2441" y="651"/>
                  </a:lnTo>
                  <a:lnTo>
                    <a:pt x="2488" y="659"/>
                  </a:lnTo>
                  <a:lnTo>
                    <a:pt x="2532" y="672"/>
                  </a:lnTo>
                  <a:lnTo>
                    <a:pt x="2575" y="690"/>
                  </a:lnTo>
                  <a:lnTo>
                    <a:pt x="2616" y="713"/>
                  </a:lnTo>
                  <a:lnTo>
                    <a:pt x="2654" y="739"/>
                  </a:lnTo>
                  <a:lnTo>
                    <a:pt x="2687" y="771"/>
                  </a:lnTo>
                  <a:lnTo>
                    <a:pt x="2719" y="805"/>
                  </a:lnTo>
                  <a:lnTo>
                    <a:pt x="2745" y="843"/>
                  </a:lnTo>
                  <a:lnTo>
                    <a:pt x="2768" y="885"/>
                  </a:lnTo>
                  <a:lnTo>
                    <a:pt x="2786" y="930"/>
                  </a:lnTo>
                  <a:lnTo>
                    <a:pt x="2788" y="945"/>
                  </a:lnTo>
                  <a:lnTo>
                    <a:pt x="2786" y="959"/>
                  </a:lnTo>
                  <a:lnTo>
                    <a:pt x="2779" y="973"/>
                  </a:lnTo>
                  <a:lnTo>
                    <a:pt x="2769" y="985"/>
                  </a:lnTo>
                  <a:lnTo>
                    <a:pt x="2755" y="992"/>
                  </a:lnTo>
                  <a:lnTo>
                    <a:pt x="2747" y="993"/>
                  </a:lnTo>
                  <a:lnTo>
                    <a:pt x="2740" y="994"/>
                  </a:lnTo>
                  <a:lnTo>
                    <a:pt x="2725" y="992"/>
                  </a:lnTo>
                  <a:lnTo>
                    <a:pt x="2711" y="985"/>
                  </a:lnTo>
                  <a:lnTo>
                    <a:pt x="2701" y="975"/>
                  </a:lnTo>
                  <a:lnTo>
                    <a:pt x="2694" y="960"/>
                  </a:lnTo>
                  <a:lnTo>
                    <a:pt x="2678" y="924"/>
                  </a:lnTo>
                  <a:lnTo>
                    <a:pt x="2659" y="889"/>
                  </a:lnTo>
                  <a:lnTo>
                    <a:pt x="2635" y="858"/>
                  </a:lnTo>
                  <a:lnTo>
                    <a:pt x="2608" y="830"/>
                  </a:lnTo>
                  <a:lnTo>
                    <a:pt x="2578" y="805"/>
                  </a:lnTo>
                  <a:lnTo>
                    <a:pt x="2545" y="785"/>
                  </a:lnTo>
                  <a:lnTo>
                    <a:pt x="2510" y="768"/>
                  </a:lnTo>
                  <a:lnTo>
                    <a:pt x="2473" y="756"/>
                  </a:lnTo>
                  <a:lnTo>
                    <a:pt x="2434" y="748"/>
                  </a:lnTo>
                  <a:lnTo>
                    <a:pt x="2393" y="746"/>
                  </a:lnTo>
                  <a:lnTo>
                    <a:pt x="2378" y="744"/>
                  </a:lnTo>
                  <a:lnTo>
                    <a:pt x="2365" y="736"/>
                  </a:lnTo>
                  <a:lnTo>
                    <a:pt x="2354" y="726"/>
                  </a:lnTo>
                  <a:lnTo>
                    <a:pt x="2347" y="712"/>
                  </a:lnTo>
                  <a:lnTo>
                    <a:pt x="2345" y="698"/>
                  </a:lnTo>
                  <a:lnTo>
                    <a:pt x="2347" y="682"/>
                  </a:lnTo>
                  <a:lnTo>
                    <a:pt x="2354" y="668"/>
                  </a:lnTo>
                  <a:lnTo>
                    <a:pt x="2365" y="658"/>
                  </a:lnTo>
                  <a:lnTo>
                    <a:pt x="2378" y="650"/>
                  </a:lnTo>
                  <a:lnTo>
                    <a:pt x="2393" y="648"/>
                  </a:lnTo>
                  <a:close/>
                  <a:moveTo>
                    <a:pt x="2393" y="320"/>
                  </a:moveTo>
                  <a:lnTo>
                    <a:pt x="2461" y="323"/>
                  </a:lnTo>
                  <a:lnTo>
                    <a:pt x="2527" y="331"/>
                  </a:lnTo>
                  <a:lnTo>
                    <a:pt x="2591" y="346"/>
                  </a:lnTo>
                  <a:lnTo>
                    <a:pt x="2653" y="366"/>
                  </a:lnTo>
                  <a:lnTo>
                    <a:pt x="2711" y="391"/>
                  </a:lnTo>
                  <a:lnTo>
                    <a:pt x="2768" y="421"/>
                  </a:lnTo>
                  <a:lnTo>
                    <a:pt x="2821" y="456"/>
                  </a:lnTo>
                  <a:lnTo>
                    <a:pt x="2872" y="494"/>
                  </a:lnTo>
                  <a:lnTo>
                    <a:pt x="2919" y="537"/>
                  </a:lnTo>
                  <a:lnTo>
                    <a:pt x="2962" y="584"/>
                  </a:lnTo>
                  <a:lnTo>
                    <a:pt x="3000" y="635"/>
                  </a:lnTo>
                  <a:lnTo>
                    <a:pt x="3035" y="688"/>
                  </a:lnTo>
                  <a:lnTo>
                    <a:pt x="3064" y="745"/>
                  </a:lnTo>
                  <a:lnTo>
                    <a:pt x="3089" y="803"/>
                  </a:lnTo>
                  <a:lnTo>
                    <a:pt x="3109" y="865"/>
                  </a:lnTo>
                  <a:lnTo>
                    <a:pt x="3124" y="929"/>
                  </a:lnTo>
                  <a:lnTo>
                    <a:pt x="3133" y="995"/>
                  </a:lnTo>
                  <a:lnTo>
                    <a:pt x="3137" y="1062"/>
                  </a:lnTo>
                  <a:lnTo>
                    <a:pt x="3133" y="1078"/>
                  </a:lnTo>
                  <a:lnTo>
                    <a:pt x="3127" y="1091"/>
                  </a:lnTo>
                  <a:lnTo>
                    <a:pt x="3117" y="1102"/>
                  </a:lnTo>
                  <a:lnTo>
                    <a:pt x="3103" y="1109"/>
                  </a:lnTo>
                  <a:lnTo>
                    <a:pt x="3087" y="1111"/>
                  </a:lnTo>
                  <a:lnTo>
                    <a:pt x="3072" y="1109"/>
                  </a:lnTo>
                  <a:lnTo>
                    <a:pt x="3059" y="1102"/>
                  </a:lnTo>
                  <a:lnTo>
                    <a:pt x="3049" y="1091"/>
                  </a:lnTo>
                  <a:lnTo>
                    <a:pt x="3041" y="1078"/>
                  </a:lnTo>
                  <a:lnTo>
                    <a:pt x="3039" y="1062"/>
                  </a:lnTo>
                  <a:lnTo>
                    <a:pt x="3035" y="996"/>
                  </a:lnTo>
                  <a:lnTo>
                    <a:pt x="3026" y="932"/>
                  </a:lnTo>
                  <a:lnTo>
                    <a:pt x="3010" y="870"/>
                  </a:lnTo>
                  <a:lnTo>
                    <a:pt x="2988" y="812"/>
                  </a:lnTo>
                  <a:lnTo>
                    <a:pt x="2961" y="755"/>
                  </a:lnTo>
                  <a:lnTo>
                    <a:pt x="2928" y="702"/>
                  </a:lnTo>
                  <a:lnTo>
                    <a:pt x="2892" y="653"/>
                  </a:lnTo>
                  <a:lnTo>
                    <a:pt x="2850" y="606"/>
                  </a:lnTo>
                  <a:lnTo>
                    <a:pt x="2804" y="565"/>
                  </a:lnTo>
                  <a:lnTo>
                    <a:pt x="2754" y="527"/>
                  </a:lnTo>
                  <a:lnTo>
                    <a:pt x="2701" y="495"/>
                  </a:lnTo>
                  <a:lnTo>
                    <a:pt x="2644" y="468"/>
                  </a:lnTo>
                  <a:lnTo>
                    <a:pt x="2585" y="446"/>
                  </a:lnTo>
                  <a:lnTo>
                    <a:pt x="2523" y="431"/>
                  </a:lnTo>
                  <a:lnTo>
                    <a:pt x="2459" y="420"/>
                  </a:lnTo>
                  <a:lnTo>
                    <a:pt x="2393" y="417"/>
                  </a:lnTo>
                  <a:lnTo>
                    <a:pt x="2378" y="415"/>
                  </a:lnTo>
                  <a:lnTo>
                    <a:pt x="2365" y="407"/>
                  </a:lnTo>
                  <a:lnTo>
                    <a:pt x="2354" y="397"/>
                  </a:lnTo>
                  <a:lnTo>
                    <a:pt x="2347" y="383"/>
                  </a:lnTo>
                  <a:lnTo>
                    <a:pt x="2345" y="369"/>
                  </a:lnTo>
                  <a:lnTo>
                    <a:pt x="2347" y="353"/>
                  </a:lnTo>
                  <a:lnTo>
                    <a:pt x="2354" y="339"/>
                  </a:lnTo>
                  <a:lnTo>
                    <a:pt x="2365" y="329"/>
                  </a:lnTo>
                  <a:lnTo>
                    <a:pt x="2378" y="322"/>
                  </a:lnTo>
                  <a:lnTo>
                    <a:pt x="2393" y="320"/>
                  </a:lnTo>
                  <a:close/>
                  <a:moveTo>
                    <a:pt x="2393" y="0"/>
                  </a:moveTo>
                  <a:lnTo>
                    <a:pt x="2393" y="0"/>
                  </a:lnTo>
                  <a:lnTo>
                    <a:pt x="2477" y="3"/>
                  </a:lnTo>
                  <a:lnTo>
                    <a:pt x="2557" y="13"/>
                  </a:lnTo>
                  <a:lnTo>
                    <a:pt x="2637" y="28"/>
                  </a:lnTo>
                  <a:lnTo>
                    <a:pt x="2713" y="49"/>
                  </a:lnTo>
                  <a:lnTo>
                    <a:pt x="2789" y="75"/>
                  </a:lnTo>
                  <a:lnTo>
                    <a:pt x="2860" y="108"/>
                  </a:lnTo>
                  <a:lnTo>
                    <a:pt x="2929" y="145"/>
                  </a:lnTo>
                  <a:lnTo>
                    <a:pt x="2995" y="188"/>
                  </a:lnTo>
                  <a:lnTo>
                    <a:pt x="3058" y="234"/>
                  </a:lnTo>
                  <a:lnTo>
                    <a:pt x="3117" y="285"/>
                  </a:lnTo>
                  <a:lnTo>
                    <a:pt x="3171" y="339"/>
                  </a:lnTo>
                  <a:lnTo>
                    <a:pt x="3222" y="398"/>
                  </a:lnTo>
                  <a:lnTo>
                    <a:pt x="3269" y="461"/>
                  </a:lnTo>
                  <a:lnTo>
                    <a:pt x="3310" y="527"/>
                  </a:lnTo>
                  <a:lnTo>
                    <a:pt x="3348" y="596"/>
                  </a:lnTo>
                  <a:lnTo>
                    <a:pt x="3380" y="667"/>
                  </a:lnTo>
                  <a:lnTo>
                    <a:pt x="3407" y="742"/>
                  </a:lnTo>
                  <a:lnTo>
                    <a:pt x="3428" y="819"/>
                  </a:lnTo>
                  <a:lnTo>
                    <a:pt x="3443" y="899"/>
                  </a:lnTo>
                  <a:lnTo>
                    <a:pt x="3453" y="979"/>
                  </a:lnTo>
                  <a:lnTo>
                    <a:pt x="3456" y="1062"/>
                  </a:lnTo>
                  <a:lnTo>
                    <a:pt x="3454" y="1078"/>
                  </a:lnTo>
                  <a:lnTo>
                    <a:pt x="3447" y="1091"/>
                  </a:lnTo>
                  <a:lnTo>
                    <a:pt x="3436" y="1102"/>
                  </a:lnTo>
                  <a:lnTo>
                    <a:pt x="3422" y="1109"/>
                  </a:lnTo>
                  <a:lnTo>
                    <a:pt x="3407" y="1111"/>
                  </a:lnTo>
                  <a:lnTo>
                    <a:pt x="3392" y="1109"/>
                  </a:lnTo>
                  <a:lnTo>
                    <a:pt x="3379" y="1102"/>
                  </a:lnTo>
                  <a:lnTo>
                    <a:pt x="3368" y="1091"/>
                  </a:lnTo>
                  <a:lnTo>
                    <a:pt x="3361" y="1078"/>
                  </a:lnTo>
                  <a:lnTo>
                    <a:pt x="3359" y="1062"/>
                  </a:lnTo>
                  <a:lnTo>
                    <a:pt x="3355" y="983"/>
                  </a:lnTo>
                  <a:lnTo>
                    <a:pt x="3346" y="906"/>
                  </a:lnTo>
                  <a:lnTo>
                    <a:pt x="3330" y="831"/>
                  </a:lnTo>
                  <a:lnTo>
                    <a:pt x="3309" y="757"/>
                  </a:lnTo>
                  <a:lnTo>
                    <a:pt x="3282" y="687"/>
                  </a:lnTo>
                  <a:lnTo>
                    <a:pt x="3251" y="619"/>
                  </a:lnTo>
                  <a:lnTo>
                    <a:pt x="3214" y="554"/>
                  </a:lnTo>
                  <a:lnTo>
                    <a:pt x="3172" y="492"/>
                  </a:lnTo>
                  <a:lnTo>
                    <a:pt x="3126" y="435"/>
                  </a:lnTo>
                  <a:lnTo>
                    <a:pt x="3076" y="380"/>
                  </a:lnTo>
                  <a:lnTo>
                    <a:pt x="3021" y="330"/>
                  </a:lnTo>
                  <a:lnTo>
                    <a:pt x="2963" y="284"/>
                  </a:lnTo>
                  <a:lnTo>
                    <a:pt x="2901" y="242"/>
                  </a:lnTo>
                  <a:lnTo>
                    <a:pt x="2837" y="205"/>
                  </a:lnTo>
                  <a:lnTo>
                    <a:pt x="2769" y="173"/>
                  </a:lnTo>
                  <a:lnTo>
                    <a:pt x="2698" y="147"/>
                  </a:lnTo>
                  <a:lnTo>
                    <a:pt x="2626" y="126"/>
                  </a:lnTo>
                  <a:lnTo>
                    <a:pt x="2550" y="110"/>
                  </a:lnTo>
                  <a:lnTo>
                    <a:pt x="2473" y="101"/>
                  </a:lnTo>
                  <a:lnTo>
                    <a:pt x="2393" y="97"/>
                  </a:lnTo>
                  <a:lnTo>
                    <a:pt x="2378" y="94"/>
                  </a:lnTo>
                  <a:lnTo>
                    <a:pt x="2365" y="88"/>
                  </a:lnTo>
                  <a:lnTo>
                    <a:pt x="2354" y="78"/>
                  </a:lnTo>
                  <a:lnTo>
                    <a:pt x="2347" y="64"/>
                  </a:lnTo>
                  <a:lnTo>
                    <a:pt x="2345" y="48"/>
                  </a:lnTo>
                  <a:lnTo>
                    <a:pt x="2347" y="34"/>
                  </a:lnTo>
                  <a:lnTo>
                    <a:pt x="2354" y="20"/>
                  </a:lnTo>
                  <a:lnTo>
                    <a:pt x="2365" y="10"/>
                  </a:lnTo>
                  <a:lnTo>
                    <a:pt x="2378" y="2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72A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1A2D3DD6-D2FB-B147-B46E-E7C025DA92AA}"/>
              </a:ext>
            </a:extLst>
          </p:cNvPr>
          <p:cNvGrpSpPr/>
          <p:nvPr/>
        </p:nvGrpSpPr>
        <p:grpSpPr>
          <a:xfrm>
            <a:off x="8579081" y="1148764"/>
            <a:ext cx="1027845" cy="3433236"/>
            <a:chOff x="9931733" y="1029097"/>
            <a:chExt cx="1027845" cy="3433236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3563F42B-9E48-B34F-9DE5-1042E076AC67}"/>
                </a:ext>
              </a:extLst>
            </p:cNvPr>
            <p:cNvSpPr/>
            <p:nvPr/>
          </p:nvSpPr>
          <p:spPr>
            <a:xfrm>
              <a:off x="9934944" y="1038565"/>
              <a:ext cx="1021012" cy="34155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E813AC0-A332-F647-891C-E46F7465DEF9}"/>
                </a:ext>
              </a:extLst>
            </p:cNvPr>
            <p:cNvSpPr txBox="1"/>
            <p:nvPr/>
          </p:nvSpPr>
          <p:spPr>
            <a:xfrm>
              <a:off x="9931733" y="1029097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6FED4487-3653-434D-A90D-11844466F748}"/>
                </a:ext>
              </a:extLst>
            </p:cNvPr>
            <p:cNvGrpSpPr/>
            <p:nvPr/>
          </p:nvGrpSpPr>
          <p:grpSpPr>
            <a:xfrm>
              <a:off x="9997601" y="1260963"/>
              <a:ext cx="922664" cy="1558025"/>
              <a:chOff x="923963" y="1160002"/>
              <a:chExt cx="691997" cy="1168519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C6DDA745-912C-2D40-A4AB-1BF77BD144C8}"/>
                  </a:ext>
                </a:extLst>
              </p:cNvPr>
              <p:cNvGrpSpPr/>
              <p:nvPr/>
            </p:nvGrpSpPr>
            <p:grpSpPr>
              <a:xfrm>
                <a:off x="923963" y="1160002"/>
                <a:ext cx="687929" cy="1111295"/>
                <a:chOff x="923963" y="1321372"/>
                <a:chExt cx="687929" cy="1111295"/>
              </a:xfrm>
            </p:grpSpPr>
            <p:pic>
              <p:nvPicPr>
                <p:cNvPr id="318" name="Picture 4">
                  <a:extLst>
                    <a:ext uri="{FF2B5EF4-FFF2-40B4-BE49-F238E27FC236}">
                      <a16:creationId xmlns:a16="http://schemas.microsoft.com/office/drawing/2014/main" id="{A276005C-40A3-564E-91EC-7E16D16B65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337" b="28114"/>
                <a:stretch/>
              </p:blipFill>
              <p:spPr bwMode="auto">
                <a:xfrm>
                  <a:off x="1044168" y="1504495"/>
                  <a:ext cx="454295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9" name="Rectangle: Rounded Corners 50">
                  <a:extLst>
                    <a:ext uri="{FF2B5EF4-FFF2-40B4-BE49-F238E27FC236}">
                      <a16:creationId xmlns:a16="http://schemas.microsoft.com/office/drawing/2014/main" id="{485E798A-1416-574B-AE5C-98F5F3F784C6}"/>
                    </a:ext>
                  </a:extLst>
                </p:cNvPr>
                <p:cNvSpPr/>
                <p:nvPr/>
              </p:nvSpPr>
              <p:spPr>
                <a:xfrm>
                  <a:off x="942271" y="1338660"/>
                  <a:ext cx="637634" cy="1094007"/>
                </a:xfrm>
                <a:prstGeom prst="roundRect">
                  <a:avLst>
                    <a:gd name="adj" fmla="val 4306"/>
                  </a:avLst>
                </a:prstGeom>
                <a:noFill/>
                <a:ln w="15875"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43CF9767-1E19-F547-A25F-70D02B9F18D7}"/>
                    </a:ext>
                  </a:extLst>
                </p:cNvPr>
                <p:cNvSpPr txBox="1"/>
                <p:nvPr/>
              </p:nvSpPr>
              <p:spPr>
                <a:xfrm>
                  <a:off x="923963" y="1321372"/>
                  <a:ext cx="687929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2"/>
                      </a:solidFill>
                    </a:rPr>
                    <a:t>Message buses</a:t>
                  </a:r>
                </a:p>
              </p:txBody>
            </p:sp>
            <p:pic>
              <p:nvPicPr>
                <p:cNvPr id="321" name="Graphic 24">
                  <a:extLst>
                    <a:ext uri="{FF2B5EF4-FFF2-40B4-BE49-F238E27FC236}">
                      <a16:creationId xmlns:a16="http://schemas.microsoft.com/office/drawing/2014/main" id="{8A22D329-E34F-E64F-B597-10EBB3BD9F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243" y="2034960"/>
                  <a:ext cx="228430" cy="228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2" name="Picture 4" descr="Jepsen: RabbitMQ">
                  <a:extLst>
                    <a:ext uri="{FF2B5EF4-FFF2-40B4-BE49-F238E27FC236}">
                      <a16:creationId xmlns:a16="http://schemas.microsoft.com/office/drawing/2014/main" id="{A8836BDB-9256-BF4D-ACF4-99E5624AF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4486" y="1750010"/>
                  <a:ext cx="254077" cy="254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3" name="Graphic 322">
                  <a:extLst>
                    <a:ext uri="{FF2B5EF4-FFF2-40B4-BE49-F238E27FC236}">
                      <a16:creationId xmlns:a16="http://schemas.microsoft.com/office/drawing/2014/main" id="{4DD958EF-3150-6A4E-AC2E-60EA94B9C8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780" y="2001676"/>
                  <a:ext cx="268020" cy="295707"/>
                </a:xfrm>
                <a:prstGeom prst="rect">
                  <a:avLst/>
                </a:prstGeom>
              </p:spPr>
            </p:pic>
            <p:pic>
              <p:nvPicPr>
                <p:cNvPr id="324" name="Picture 8" descr="MQTT Specification">
                  <a:extLst>
                    <a:ext uri="{FF2B5EF4-FFF2-40B4-BE49-F238E27FC236}">
                      <a16:creationId xmlns:a16="http://schemas.microsoft.com/office/drawing/2014/main" id="{47381721-CD8E-A249-93E8-51D5713693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4181" y="1770702"/>
                  <a:ext cx="272390" cy="2333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4E8FBF90-C4F7-5340-953F-81DE25C6ADC6}"/>
                  </a:ext>
                </a:extLst>
              </p:cNvPr>
              <p:cNvSpPr txBox="1"/>
              <p:nvPr/>
            </p:nvSpPr>
            <p:spPr>
              <a:xfrm>
                <a:off x="1268269" y="1889940"/>
                <a:ext cx="347691" cy="4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8916D5A4-3E96-FE47-9CC5-8DC7ABB34586}"/>
                </a:ext>
              </a:extLst>
            </p:cNvPr>
            <p:cNvGrpSpPr/>
            <p:nvPr/>
          </p:nvGrpSpPr>
          <p:grpSpPr>
            <a:xfrm>
              <a:off x="10034494" y="2805653"/>
              <a:ext cx="875019" cy="1656680"/>
              <a:chOff x="1955017" y="6266739"/>
              <a:chExt cx="875019" cy="1656680"/>
            </a:xfrm>
          </p:grpSpPr>
          <p:sp>
            <p:nvSpPr>
              <p:cNvPr id="312" name="Rectangle: Rounded Corners 50">
                <a:extLst>
                  <a:ext uri="{FF2B5EF4-FFF2-40B4-BE49-F238E27FC236}">
                    <a16:creationId xmlns:a16="http://schemas.microsoft.com/office/drawing/2014/main" id="{735F1787-8A28-DF44-8AD5-A9E82D7C55E3}"/>
                  </a:ext>
                </a:extLst>
              </p:cNvPr>
              <p:cNvSpPr/>
              <p:nvPr/>
            </p:nvSpPr>
            <p:spPr>
              <a:xfrm>
                <a:off x="1955017" y="6301420"/>
                <a:ext cx="832376" cy="1531440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3D9C20A-5B62-1141-B78F-2F351683AB75}"/>
                  </a:ext>
                </a:extLst>
              </p:cNvPr>
              <p:cNvSpPr txBox="1"/>
              <p:nvPr/>
            </p:nvSpPr>
            <p:spPr>
              <a:xfrm>
                <a:off x="1957092" y="6266739"/>
                <a:ext cx="832279" cy="235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bg2"/>
                    </a:solidFill>
                  </a:rPr>
                  <a:t>Other Output</a:t>
                </a: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EB26ACD4-86C3-0145-B8CC-0A1A7188D5FF}"/>
                  </a:ext>
                </a:extLst>
              </p:cNvPr>
              <p:cNvSpPr txBox="1"/>
              <p:nvPr/>
            </p:nvSpPr>
            <p:spPr>
              <a:xfrm>
                <a:off x="2366448" y="7338644"/>
                <a:ext cx="463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3200" b="1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315" name="Freeform 11">
                <a:extLst>
                  <a:ext uri="{FF2B5EF4-FFF2-40B4-BE49-F238E27FC236}">
                    <a16:creationId xmlns:a16="http://schemas.microsoft.com/office/drawing/2014/main" id="{F343F93D-DE41-6444-A848-6A0E135B214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99230" y="7338644"/>
                <a:ext cx="321657" cy="320912"/>
              </a:xfrm>
              <a:custGeom>
                <a:avLst/>
                <a:gdLst>
                  <a:gd name="T0" fmla="*/ 130 w 3456"/>
                  <a:gd name="T1" fmla="*/ 2892 h 3450"/>
                  <a:gd name="T2" fmla="*/ 116 w 3456"/>
                  <a:gd name="T3" fmla="*/ 3256 h 3450"/>
                  <a:gd name="T4" fmla="*/ 250 w 3456"/>
                  <a:gd name="T5" fmla="*/ 3345 h 3450"/>
                  <a:gd name="T6" fmla="*/ 3326 w 3456"/>
                  <a:gd name="T7" fmla="*/ 3280 h 3450"/>
                  <a:gd name="T8" fmla="*/ 3340 w 3456"/>
                  <a:gd name="T9" fmla="*/ 2917 h 3450"/>
                  <a:gd name="T10" fmla="*/ 3206 w 3456"/>
                  <a:gd name="T11" fmla="*/ 2828 h 3450"/>
                  <a:gd name="T12" fmla="*/ 320 w 3456"/>
                  <a:gd name="T13" fmla="*/ 2542 h 3450"/>
                  <a:gd name="T14" fmla="*/ 130 w 3456"/>
                  <a:gd name="T15" fmla="*/ 1985 h 3450"/>
                  <a:gd name="T16" fmla="*/ 116 w 3456"/>
                  <a:gd name="T17" fmla="*/ 2348 h 3450"/>
                  <a:gd name="T18" fmla="*/ 250 w 3456"/>
                  <a:gd name="T19" fmla="*/ 2437 h 3450"/>
                  <a:gd name="T20" fmla="*/ 3326 w 3456"/>
                  <a:gd name="T21" fmla="*/ 2373 h 3450"/>
                  <a:gd name="T22" fmla="*/ 3340 w 3456"/>
                  <a:gd name="T23" fmla="*/ 2009 h 3450"/>
                  <a:gd name="T24" fmla="*/ 3206 w 3456"/>
                  <a:gd name="T25" fmla="*/ 1920 h 3450"/>
                  <a:gd name="T26" fmla="*/ 320 w 3456"/>
                  <a:gd name="T27" fmla="*/ 1635 h 3450"/>
                  <a:gd name="T28" fmla="*/ 130 w 3456"/>
                  <a:gd name="T29" fmla="*/ 1077 h 3450"/>
                  <a:gd name="T30" fmla="*/ 116 w 3456"/>
                  <a:gd name="T31" fmla="*/ 1440 h 3450"/>
                  <a:gd name="T32" fmla="*/ 250 w 3456"/>
                  <a:gd name="T33" fmla="*/ 1530 h 3450"/>
                  <a:gd name="T34" fmla="*/ 3326 w 3456"/>
                  <a:gd name="T35" fmla="*/ 1465 h 3450"/>
                  <a:gd name="T36" fmla="*/ 3340 w 3456"/>
                  <a:gd name="T37" fmla="*/ 1102 h 3450"/>
                  <a:gd name="T38" fmla="*/ 3206 w 3456"/>
                  <a:gd name="T39" fmla="*/ 1013 h 3450"/>
                  <a:gd name="T40" fmla="*/ 320 w 3456"/>
                  <a:gd name="T41" fmla="*/ 727 h 3450"/>
                  <a:gd name="T42" fmla="*/ 130 w 3456"/>
                  <a:gd name="T43" fmla="*/ 169 h 3450"/>
                  <a:gd name="T44" fmla="*/ 116 w 3456"/>
                  <a:gd name="T45" fmla="*/ 533 h 3450"/>
                  <a:gd name="T46" fmla="*/ 250 w 3456"/>
                  <a:gd name="T47" fmla="*/ 622 h 3450"/>
                  <a:gd name="T48" fmla="*/ 3326 w 3456"/>
                  <a:gd name="T49" fmla="*/ 557 h 3450"/>
                  <a:gd name="T50" fmla="*/ 3340 w 3456"/>
                  <a:gd name="T51" fmla="*/ 194 h 3450"/>
                  <a:gd name="T52" fmla="*/ 3206 w 3456"/>
                  <a:gd name="T53" fmla="*/ 105 h 3450"/>
                  <a:gd name="T54" fmla="*/ 3320 w 3456"/>
                  <a:gd name="T55" fmla="*/ 29 h 3450"/>
                  <a:gd name="T56" fmla="*/ 3453 w 3456"/>
                  <a:gd name="T57" fmla="*/ 211 h 3450"/>
                  <a:gd name="T58" fmla="*/ 3414 w 3456"/>
                  <a:gd name="T59" fmla="*/ 614 h 3450"/>
                  <a:gd name="T60" fmla="*/ 3237 w 3456"/>
                  <a:gd name="T61" fmla="*/ 724 h 3450"/>
                  <a:gd name="T62" fmla="*/ 3393 w 3456"/>
                  <a:gd name="T63" fmla="*/ 993 h 3450"/>
                  <a:gd name="T64" fmla="*/ 3456 w 3456"/>
                  <a:gd name="T65" fmla="*/ 1384 h 3450"/>
                  <a:gd name="T66" fmla="*/ 3367 w 3456"/>
                  <a:gd name="T67" fmla="*/ 1574 h 3450"/>
                  <a:gd name="T68" fmla="*/ 3273 w 3456"/>
                  <a:gd name="T69" fmla="*/ 1826 h 3450"/>
                  <a:gd name="T70" fmla="*/ 3432 w 3456"/>
                  <a:gd name="T71" fmla="*/ 1960 h 3450"/>
                  <a:gd name="T72" fmla="*/ 3446 w 3456"/>
                  <a:gd name="T73" fmla="*/ 2365 h 3450"/>
                  <a:gd name="T74" fmla="*/ 3307 w 3456"/>
                  <a:gd name="T75" fmla="*/ 2520 h 3450"/>
                  <a:gd name="T76" fmla="*/ 3339 w 3456"/>
                  <a:gd name="T77" fmla="*/ 2763 h 3450"/>
                  <a:gd name="T78" fmla="*/ 3453 w 3456"/>
                  <a:gd name="T79" fmla="*/ 2937 h 3450"/>
                  <a:gd name="T80" fmla="*/ 3408 w 3456"/>
                  <a:gd name="T81" fmla="*/ 3347 h 3450"/>
                  <a:gd name="T82" fmla="*/ 3206 w 3456"/>
                  <a:gd name="T83" fmla="*/ 3450 h 3450"/>
                  <a:gd name="T84" fmla="*/ 73 w 3456"/>
                  <a:gd name="T85" fmla="*/ 3377 h 3450"/>
                  <a:gd name="T86" fmla="*/ 0 w 3456"/>
                  <a:gd name="T87" fmla="*/ 2973 h 3450"/>
                  <a:gd name="T88" fmla="*/ 87 w 3456"/>
                  <a:gd name="T89" fmla="*/ 2785 h 3450"/>
                  <a:gd name="T90" fmla="*/ 180 w 3456"/>
                  <a:gd name="T91" fmla="*/ 2532 h 3450"/>
                  <a:gd name="T92" fmla="*/ 24 w 3456"/>
                  <a:gd name="T93" fmla="*/ 2397 h 3450"/>
                  <a:gd name="T94" fmla="*/ 10 w 3456"/>
                  <a:gd name="T95" fmla="*/ 1993 h 3450"/>
                  <a:gd name="T96" fmla="*/ 147 w 3456"/>
                  <a:gd name="T97" fmla="*/ 1839 h 3450"/>
                  <a:gd name="T98" fmla="*/ 115 w 3456"/>
                  <a:gd name="T99" fmla="*/ 1594 h 3450"/>
                  <a:gd name="T100" fmla="*/ 3 w 3456"/>
                  <a:gd name="T101" fmla="*/ 1421 h 3450"/>
                  <a:gd name="T102" fmla="*/ 41 w 3456"/>
                  <a:gd name="T103" fmla="*/ 1022 h 3450"/>
                  <a:gd name="T104" fmla="*/ 216 w 3456"/>
                  <a:gd name="T105" fmla="*/ 911 h 3450"/>
                  <a:gd name="T106" fmla="*/ 62 w 3456"/>
                  <a:gd name="T107" fmla="*/ 640 h 3450"/>
                  <a:gd name="T108" fmla="*/ 0 w 3456"/>
                  <a:gd name="T109" fmla="*/ 251 h 3450"/>
                  <a:gd name="T110" fmla="*/ 103 w 3456"/>
                  <a:gd name="T111" fmla="*/ 48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56" h="3450">
                    <a:moveTo>
                      <a:pt x="250" y="2828"/>
                    </a:moveTo>
                    <a:lnTo>
                      <a:pt x="221" y="2831"/>
                    </a:lnTo>
                    <a:lnTo>
                      <a:pt x="194" y="2839"/>
                    </a:lnTo>
                    <a:lnTo>
                      <a:pt x="170" y="2853"/>
                    </a:lnTo>
                    <a:lnTo>
                      <a:pt x="148" y="2871"/>
                    </a:lnTo>
                    <a:lnTo>
                      <a:pt x="130" y="2892"/>
                    </a:lnTo>
                    <a:lnTo>
                      <a:pt x="116" y="2917"/>
                    </a:lnTo>
                    <a:lnTo>
                      <a:pt x="108" y="2944"/>
                    </a:lnTo>
                    <a:lnTo>
                      <a:pt x="105" y="2973"/>
                    </a:lnTo>
                    <a:lnTo>
                      <a:pt x="105" y="3199"/>
                    </a:lnTo>
                    <a:lnTo>
                      <a:pt x="108" y="3229"/>
                    </a:lnTo>
                    <a:lnTo>
                      <a:pt x="116" y="3256"/>
                    </a:lnTo>
                    <a:lnTo>
                      <a:pt x="130" y="3280"/>
                    </a:lnTo>
                    <a:lnTo>
                      <a:pt x="148" y="3302"/>
                    </a:lnTo>
                    <a:lnTo>
                      <a:pt x="170" y="3320"/>
                    </a:lnTo>
                    <a:lnTo>
                      <a:pt x="194" y="3334"/>
                    </a:lnTo>
                    <a:lnTo>
                      <a:pt x="221" y="3342"/>
                    </a:lnTo>
                    <a:lnTo>
                      <a:pt x="250" y="3345"/>
                    </a:lnTo>
                    <a:lnTo>
                      <a:pt x="3206" y="3345"/>
                    </a:lnTo>
                    <a:lnTo>
                      <a:pt x="3235" y="3342"/>
                    </a:lnTo>
                    <a:lnTo>
                      <a:pt x="3262" y="3334"/>
                    </a:lnTo>
                    <a:lnTo>
                      <a:pt x="3286" y="3320"/>
                    </a:lnTo>
                    <a:lnTo>
                      <a:pt x="3308" y="3302"/>
                    </a:lnTo>
                    <a:lnTo>
                      <a:pt x="3326" y="3280"/>
                    </a:lnTo>
                    <a:lnTo>
                      <a:pt x="3340" y="3256"/>
                    </a:lnTo>
                    <a:lnTo>
                      <a:pt x="3348" y="3229"/>
                    </a:lnTo>
                    <a:lnTo>
                      <a:pt x="3351" y="3199"/>
                    </a:lnTo>
                    <a:lnTo>
                      <a:pt x="3351" y="2973"/>
                    </a:lnTo>
                    <a:lnTo>
                      <a:pt x="3348" y="2944"/>
                    </a:lnTo>
                    <a:lnTo>
                      <a:pt x="3340" y="2917"/>
                    </a:lnTo>
                    <a:lnTo>
                      <a:pt x="3326" y="2892"/>
                    </a:lnTo>
                    <a:lnTo>
                      <a:pt x="3308" y="2871"/>
                    </a:lnTo>
                    <a:lnTo>
                      <a:pt x="3286" y="2853"/>
                    </a:lnTo>
                    <a:lnTo>
                      <a:pt x="3262" y="2839"/>
                    </a:lnTo>
                    <a:lnTo>
                      <a:pt x="3235" y="2831"/>
                    </a:lnTo>
                    <a:lnTo>
                      <a:pt x="3206" y="2828"/>
                    </a:lnTo>
                    <a:lnTo>
                      <a:pt x="250" y="2828"/>
                    </a:lnTo>
                    <a:close/>
                    <a:moveTo>
                      <a:pt x="320" y="2542"/>
                    </a:moveTo>
                    <a:lnTo>
                      <a:pt x="320" y="2723"/>
                    </a:lnTo>
                    <a:lnTo>
                      <a:pt x="3132" y="2723"/>
                    </a:lnTo>
                    <a:lnTo>
                      <a:pt x="3132" y="2542"/>
                    </a:lnTo>
                    <a:lnTo>
                      <a:pt x="320" y="2542"/>
                    </a:lnTo>
                    <a:close/>
                    <a:moveTo>
                      <a:pt x="250" y="1920"/>
                    </a:moveTo>
                    <a:lnTo>
                      <a:pt x="221" y="1923"/>
                    </a:lnTo>
                    <a:lnTo>
                      <a:pt x="194" y="1931"/>
                    </a:lnTo>
                    <a:lnTo>
                      <a:pt x="170" y="1945"/>
                    </a:lnTo>
                    <a:lnTo>
                      <a:pt x="148" y="1963"/>
                    </a:lnTo>
                    <a:lnTo>
                      <a:pt x="130" y="1985"/>
                    </a:lnTo>
                    <a:lnTo>
                      <a:pt x="116" y="2009"/>
                    </a:lnTo>
                    <a:lnTo>
                      <a:pt x="108" y="2037"/>
                    </a:lnTo>
                    <a:lnTo>
                      <a:pt x="105" y="2067"/>
                    </a:lnTo>
                    <a:lnTo>
                      <a:pt x="105" y="2292"/>
                    </a:lnTo>
                    <a:lnTo>
                      <a:pt x="108" y="2321"/>
                    </a:lnTo>
                    <a:lnTo>
                      <a:pt x="116" y="2348"/>
                    </a:lnTo>
                    <a:lnTo>
                      <a:pt x="130" y="2373"/>
                    </a:lnTo>
                    <a:lnTo>
                      <a:pt x="148" y="2394"/>
                    </a:lnTo>
                    <a:lnTo>
                      <a:pt x="170" y="2412"/>
                    </a:lnTo>
                    <a:lnTo>
                      <a:pt x="194" y="2426"/>
                    </a:lnTo>
                    <a:lnTo>
                      <a:pt x="221" y="2434"/>
                    </a:lnTo>
                    <a:lnTo>
                      <a:pt x="250" y="2437"/>
                    </a:lnTo>
                    <a:lnTo>
                      <a:pt x="3206" y="2437"/>
                    </a:lnTo>
                    <a:lnTo>
                      <a:pt x="3235" y="2434"/>
                    </a:lnTo>
                    <a:lnTo>
                      <a:pt x="3262" y="2426"/>
                    </a:lnTo>
                    <a:lnTo>
                      <a:pt x="3286" y="2412"/>
                    </a:lnTo>
                    <a:lnTo>
                      <a:pt x="3308" y="2394"/>
                    </a:lnTo>
                    <a:lnTo>
                      <a:pt x="3326" y="2373"/>
                    </a:lnTo>
                    <a:lnTo>
                      <a:pt x="3340" y="2348"/>
                    </a:lnTo>
                    <a:lnTo>
                      <a:pt x="3348" y="2321"/>
                    </a:lnTo>
                    <a:lnTo>
                      <a:pt x="3351" y="2292"/>
                    </a:lnTo>
                    <a:lnTo>
                      <a:pt x="3351" y="2067"/>
                    </a:lnTo>
                    <a:lnTo>
                      <a:pt x="3348" y="2037"/>
                    </a:lnTo>
                    <a:lnTo>
                      <a:pt x="3340" y="2009"/>
                    </a:lnTo>
                    <a:lnTo>
                      <a:pt x="3326" y="1985"/>
                    </a:lnTo>
                    <a:lnTo>
                      <a:pt x="3308" y="1963"/>
                    </a:lnTo>
                    <a:lnTo>
                      <a:pt x="3286" y="1945"/>
                    </a:lnTo>
                    <a:lnTo>
                      <a:pt x="3262" y="1931"/>
                    </a:lnTo>
                    <a:lnTo>
                      <a:pt x="3235" y="1923"/>
                    </a:lnTo>
                    <a:lnTo>
                      <a:pt x="3206" y="1920"/>
                    </a:lnTo>
                    <a:lnTo>
                      <a:pt x="250" y="1920"/>
                    </a:lnTo>
                    <a:close/>
                    <a:moveTo>
                      <a:pt x="320" y="1635"/>
                    </a:moveTo>
                    <a:lnTo>
                      <a:pt x="320" y="1815"/>
                    </a:lnTo>
                    <a:lnTo>
                      <a:pt x="3132" y="1815"/>
                    </a:lnTo>
                    <a:lnTo>
                      <a:pt x="3132" y="1635"/>
                    </a:lnTo>
                    <a:lnTo>
                      <a:pt x="320" y="1635"/>
                    </a:lnTo>
                    <a:close/>
                    <a:moveTo>
                      <a:pt x="250" y="1013"/>
                    </a:moveTo>
                    <a:lnTo>
                      <a:pt x="221" y="1015"/>
                    </a:lnTo>
                    <a:lnTo>
                      <a:pt x="194" y="1025"/>
                    </a:lnTo>
                    <a:lnTo>
                      <a:pt x="170" y="1037"/>
                    </a:lnTo>
                    <a:lnTo>
                      <a:pt x="148" y="1056"/>
                    </a:lnTo>
                    <a:lnTo>
                      <a:pt x="130" y="1077"/>
                    </a:lnTo>
                    <a:lnTo>
                      <a:pt x="116" y="1102"/>
                    </a:lnTo>
                    <a:lnTo>
                      <a:pt x="108" y="1129"/>
                    </a:lnTo>
                    <a:lnTo>
                      <a:pt x="105" y="1159"/>
                    </a:lnTo>
                    <a:lnTo>
                      <a:pt x="105" y="1384"/>
                    </a:lnTo>
                    <a:lnTo>
                      <a:pt x="108" y="1413"/>
                    </a:lnTo>
                    <a:lnTo>
                      <a:pt x="116" y="1440"/>
                    </a:lnTo>
                    <a:lnTo>
                      <a:pt x="130" y="1465"/>
                    </a:lnTo>
                    <a:lnTo>
                      <a:pt x="148" y="1487"/>
                    </a:lnTo>
                    <a:lnTo>
                      <a:pt x="170" y="1505"/>
                    </a:lnTo>
                    <a:lnTo>
                      <a:pt x="194" y="1519"/>
                    </a:lnTo>
                    <a:lnTo>
                      <a:pt x="221" y="1527"/>
                    </a:lnTo>
                    <a:lnTo>
                      <a:pt x="250" y="1530"/>
                    </a:lnTo>
                    <a:lnTo>
                      <a:pt x="3206" y="1530"/>
                    </a:lnTo>
                    <a:lnTo>
                      <a:pt x="3235" y="1527"/>
                    </a:lnTo>
                    <a:lnTo>
                      <a:pt x="3262" y="1519"/>
                    </a:lnTo>
                    <a:lnTo>
                      <a:pt x="3286" y="1505"/>
                    </a:lnTo>
                    <a:lnTo>
                      <a:pt x="3308" y="1487"/>
                    </a:lnTo>
                    <a:lnTo>
                      <a:pt x="3326" y="1465"/>
                    </a:lnTo>
                    <a:lnTo>
                      <a:pt x="3340" y="1440"/>
                    </a:lnTo>
                    <a:lnTo>
                      <a:pt x="3348" y="1413"/>
                    </a:lnTo>
                    <a:lnTo>
                      <a:pt x="3351" y="1384"/>
                    </a:lnTo>
                    <a:lnTo>
                      <a:pt x="3351" y="1159"/>
                    </a:lnTo>
                    <a:lnTo>
                      <a:pt x="3348" y="1129"/>
                    </a:lnTo>
                    <a:lnTo>
                      <a:pt x="3340" y="1102"/>
                    </a:lnTo>
                    <a:lnTo>
                      <a:pt x="3326" y="1077"/>
                    </a:lnTo>
                    <a:lnTo>
                      <a:pt x="3308" y="1056"/>
                    </a:lnTo>
                    <a:lnTo>
                      <a:pt x="3286" y="1037"/>
                    </a:lnTo>
                    <a:lnTo>
                      <a:pt x="3262" y="1025"/>
                    </a:lnTo>
                    <a:lnTo>
                      <a:pt x="3235" y="1015"/>
                    </a:lnTo>
                    <a:lnTo>
                      <a:pt x="3206" y="1013"/>
                    </a:lnTo>
                    <a:lnTo>
                      <a:pt x="250" y="1013"/>
                    </a:lnTo>
                    <a:close/>
                    <a:moveTo>
                      <a:pt x="320" y="727"/>
                    </a:moveTo>
                    <a:lnTo>
                      <a:pt x="320" y="908"/>
                    </a:lnTo>
                    <a:lnTo>
                      <a:pt x="3132" y="908"/>
                    </a:lnTo>
                    <a:lnTo>
                      <a:pt x="3132" y="727"/>
                    </a:lnTo>
                    <a:lnTo>
                      <a:pt x="320" y="727"/>
                    </a:lnTo>
                    <a:close/>
                    <a:moveTo>
                      <a:pt x="250" y="105"/>
                    </a:moveTo>
                    <a:lnTo>
                      <a:pt x="221" y="108"/>
                    </a:lnTo>
                    <a:lnTo>
                      <a:pt x="194" y="117"/>
                    </a:lnTo>
                    <a:lnTo>
                      <a:pt x="170" y="130"/>
                    </a:lnTo>
                    <a:lnTo>
                      <a:pt x="148" y="148"/>
                    </a:lnTo>
                    <a:lnTo>
                      <a:pt x="130" y="169"/>
                    </a:lnTo>
                    <a:lnTo>
                      <a:pt x="116" y="194"/>
                    </a:lnTo>
                    <a:lnTo>
                      <a:pt x="108" y="221"/>
                    </a:lnTo>
                    <a:lnTo>
                      <a:pt x="105" y="251"/>
                    </a:lnTo>
                    <a:lnTo>
                      <a:pt x="105" y="477"/>
                    </a:lnTo>
                    <a:lnTo>
                      <a:pt x="108" y="506"/>
                    </a:lnTo>
                    <a:lnTo>
                      <a:pt x="116" y="533"/>
                    </a:lnTo>
                    <a:lnTo>
                      <a:pt x="130" y="557"/>
                    </a:lnTo>
                    <a:lnTo>
                      <a:pt x="148" y="579"/>
                    </a:lnTo>
                    <a:lnTo>
                      <a:pt x="170" y="597"/>
                    </a:lnTo>
                    <a:lnTo>
                      <a:pt x="194" y="611"/>
                    </a:lnTo>
                    <a:lnTo>
                      <a:pt x="221" y="619"/>
                    </a:lnTo>
                    <a:lnTo>
                      <a:pt x="250" y="622"/>
                    </a:lnTo>
                    <a:lnTo>
                      <a:pt x="3206" y="622"/>
                    </a:lnTo>
                    <a:lnTo>
                      <a:pt x="3235" y="619"/>
                    </a:lnTo>
                    <a:lnTo>
                      <a:pt x="3262" y="611"/>
                    </a:lnTo>
                    <a:lnTo>
                      <a:pt x="3286" y="597"/>
                    </a:lnTo>
                    <a:lnTo>
                      <a:pt x="3308" y="579"/>
                    </a:lnTo>
                    <a:lnTo>
                      <a:pt x="3326" y="557"/>
                    </a:lnTo>
                    <a:lnTo>
                      <a:pt x="3340" y="533"/>
                    </a:lnTo>
                    <a:lnTo>
                      <a:pt x="3348" y="506"/>
                    </a:lnTo>
                    <a:lnTo>
                      <a:pt x="3351" y="477"/>
                    </a:lnTo>
                    <a:lnTo>
                      <a:pt x="3351" y="251"/>
                    </a:lnTo>
                    <a:lnTo>
                      <a:pt x="3348" y="221"/>
                    </a:lnTo>
                    <a:lnTo>
                      <a:pt x="3340" y="194"/>
                    </a:lnTo>
                    <a:lnTo>
                      <a:pt x="3326" y="169"/>
                    </a:lnTo>
                    <a:lnTo>
                      <a:pt x="3308" y="148"/>
                    </a:lnTo>
                    <a:lnTo>
                      <a:pt x="3286" y="130"/>
                    </a:lnTo>
                    <a:lnTo>
                      <a:pt x="3262" y="117"/>
                    </a:lnTo>
                    <a:lnTo>
                      <a:pt x="3235" y="108"/>
                    </a:lnTo>
                    <a:lnTo>
                      <a:pt x="3206" y="105"/>
                    </a:lnTo>
                    <a:lnTo>
                      <a:pt x="250" y="105"/>
                    </a:lnTo>
                    <a:close/>
                    <a:moveTo>
                      <a:pt x="250" y="0"/>
                    </a:moveTo>
                    <a:lnTo>
                      <a:pt x="3206" y="0"/>
                    </a:lnTo>
                    <a:lnTo>
                      <a:pt x="3245" y="3"/>
                    </a:lnTo>
                    <a:lnTo>
                      <a:pt x="3284" y="13"/>
                    </a:lnTo>
                    <a:lnTo>
                      <a:pt x="3320" y="29"/>
                    </a:lnTo>
                    <a:lnTo>
                      <a:pt x="3353" y="48"/>
                    </a:lnTo>
                    <a:lnTo>
                      <a:pt x="3383" y="74"/>
                    </a:lnTo>
                    <a:lnTo>
                      <a:pt x="3408" y="103"/>
                    </a:lnTo>
                    <a:lnTo>
                      <a:pt x="3428" y="135"/>
                    </a:lnTo>
                    <a:lnTo>
                      <a:pt x="3443" y="172"/>
                    </a:lnTo>
                    <a:lnTo>
                      <a:pt x="3453" y="211"/>
                    </a:lnTo>
                    <a:lnTo>
                      <a:pt x="3456" y="251"/>
                    </a:lnTo>
                    <a:lnTo>
                      <a:pt x="3456" y="477"/>
                    </a:lnTo>
                    <a:lnTo>
                      <a:pt x="3453" y="513"/>
                    </a:lnTo>
                    <a:lnTo>
                      <a:pt x="3446" y="549"/>
                    </a:lnTo>
                    <a:lnTo>
                      <a:pt x="3432" y="583"/>
                    </a:lnTo>
                    <a:lnTo>
                      <a:pt x="3414" y="614"/>
                    </a:lnTo>
                    <a:lnTo>
                      <a:pt x="3393" y="642"/>
                    </a:lnTo>
                    <a:lnTo>
                      <a:pt x="3367" y="666"/>
                    </a:lnTo>
                    <a:lnTo>
                      <a:pt x="3339" y="687"/>
                    </a:lnTo>
                    <a:lnTo>
                      <a:pt x="3307" y="704"/>
                    </a:lnTo>
                    <a:lnTo>
                      <a:pt x="3273" y="717"/>
                    </a:lnTo>
                    <a:lnTo>
                      <a:pt x="3237" y="724"/>
                    </a:lnTo>
                    <a:lnTo>
                      <a:pt x="3237" y="911"/>
                    </a:lnTo>
                    <a:lnTo>
                      <a:pt x="3273" y="919"/>
                    </a:lnTo>
                    <a:lnTo>
                      <a:pt x="3307" y="930"/>
                    </a:lnTo>
                    <a:lnTo>
                      <a:pt x="3339" y="947"/>
                    </a:lnTo>
                    <a:lnTo>
                      <a:pt x="3367" y="968"/>
                    </a:lnTo>
                    <a:lnTo>
                      <a:pt x="3393" y="993"/>
                    </a:lnTo>
                    <a:lnTo>
                      <a:pt x="3414" y="1021"/>
                    </a:lnTo>
                    <a:lnTo>
                      <a:pt x="3432" y="1052"/>
                    </a:lnTo>
                    <a:lnTo>
                      <a:pt x="3446" y="1085"/>
                    </a:lnTo>
                    <a:lnTo>
                      <a:pt x="3453" y="1121"/>
                    </a:lnTo>
                    <a:lnTo>
                      <a:pt x="3456" y="1159"/>
                    </a:lnTo>
                    <a:lnTo>
                      <a:pt x="3456" y="1384"/>
                    </a:lnTo>
                    <a:lnTo>
                      <a:pt x="3453" y="1421"/>
                    </a:lnTo>
                    <a:lnTo>
                      <a:pt x="3446" y="1457"/>
                    </a:lnTo>
                    <a:lnTo>
                      <a:pt x="3432" y="1491"/>
                    </a:lnTo>
                    <a:lnTo>
                      <a:pt x="3414" y="1522"/>
                    </a:lnTo>
                    <a:lnTo>
                      <a:pt x="3393" y="1549"/>
                    </a:lnTo>
                    <a:lnTo>
                      <a:pt x="3367" y="1574"/>
                    </a:lnTo>
                    <a:lnTo>
                      <a:pt x="3339" y="1595"/>
                    </a:lnTo>
                    <a:lnTo>
                      <a:pt x="3307" y="1612"/>
                    </a:lnTo>
                    <a:lnTo>
                      <a:pt x="3273" y="1625"/>
                    </a:lnTo>
                    <a:lnTo>
                      <a:pt x="3237" y="1632"/>
                    </a:lnTo>
                    <a:lnTo>
                      <a:pt x="3237" y="1818"/>
                    </a:lnTo>
                    <a:lnTo>
                      <a:pt x="3273" y="1826"/>
                    </a:lnTo>
                    <a:lnTo>
                      <a:pt x="3307" y="1838"/>
                    </a:lnTo>
                    <a:lnTo>
                      <a:pt x="3339" y="1855"/>
                    </a:lnTo>
                    <a:lnTo>
                      <a:pt x="3367" y="1876"/>
                    </a:lnTo>
                    <a:lnTo>
                      <a:pt x="3393" y="1901"/>
                    </a:lnTo>
                    <a:lnTo>
                      <a:pt x="3414" y="1928"/>
                    </a:lnTo>
                    <a:lnTo>
                      <a:pt x="3432" y="1960"/>
                    </a:lnTo>
                    <a:lnTo>
                      <a:pt x="3446" y="1993"/>
                    </a:lnTo>
                    <a:lnTo>
                      <a:pt x="3453" y="2029"/>
                    </a:lnTo>
                    <a:lnTo>
                      <a:pt x="3456" y="2067"/>
                    </a:lnTo>
                    <a:lnTo>
                      <a:pt x="3456" y="2292"/>
                    </a:lnTo>
                    <a:lnTo>
                      <a:pt x="3453" y="2329"/>
                    </a:lnTo>
                    <a:lnTo>
                      <a:pt x="3446" y="2365"/>
                    </a:lnTo>
                    <a:lnTo>
                      <a:pt x="3432" y="2399"/>
                    </a:lnTo>
                    <a:lnTo>
                      <a:pt x="3414" y="2429"/>
                    </a:lnTo>
                    <a:lnTo>
                      <a:pt x="3393" y="2457"/>
                    </a:lnTo>
                    <a:lnTo>
                      <a:pt x="3367" y="2482"/>
                    </a:lnTo>
                    <a:lnTo>
                      <a:pt x="3339" y="2503"/>
                    </a:lnTo>
                    <a:lnTo>
                      <a:pt x="3307" y="2520"/>
                    </a:lnTo>
                    <a:lnTo>
                      <a:pt x="3273" y="2532"/>
                    </a:lnTo>
                    <a:lnTo>
                      <a:pt x="3237" y="2539"/>
                    </a:lnTo>
                    <a:lnTo>
                      <a:pt x="3237" y="2726"/>
                    </a:lnTo>
                    <a:lnTo>
                      <a:pt x="3273" y="2734"/>
                    </a:lnTo>
                    <a:lnTo>
                      <a:pt x="3307" y="2746"/>
                    </a:lnTo>
                    <a:lnTo>
                      <a:pt x="3339" y="2763"/>
                    </a:lnTo>
                    <a:lnTo>
                      <a:pt x="3367" y="2784"/>
                    </a:lnTo>
                    <a:lnTo>
                      <a:pt x="3393" y="2808"/>
                    </a:lnTo>
                    <a:lnTo>
                      <a:pt x="3414" y="2836"/>
                    </a:lnTo>
                    <a:lnTo>
                      <a:pt x="3432" y="2867"/>
                    </a:lnTo>
                    <a:lnTo>
                      <a:pt x="3446" y="2900"/>
                    </a:lnTo>
                    <a:lnTo>
                      <a:pt x="3453" y="2937"/>
                    </a:lnTo>
                    <a:lnTo>
                      <a:pt x="3456" y="2973"/>
                    </a:lnTo>
                    <a:lnTo>
                      <a:pt x="3456" y="3199"/>
                    </a:lnTo>
                    <a:lnTo>
                      <a:pt x="3453" y="3239"/>
                    </a:lnTo>
                    <a:lnTo>
                      <a:pt x="3443" y="3278"/>
                    </a:lnTo>
                    <a:lnTo>
                      <a:pt x="3428" y="3314"/>
                    </a:lnTo>
                    <a:lnTo>
                      <a:pt x="3408" y="3347"/>
                    </a:lnTo>
                    <a:lnTo>
                      <a:pt x="3383" y="3377"/>
                    </a:lnTo>
                    <a:lnTo>
                      <a:pt x="3353" y="3402"/>
                    </a:lnTo>
                    <a:lnTo>
                      <a:pt x="3320" y="3422"/>
                    </a:lnTo>
                    <a:lnTo>
                      <a:pt x="3284" y="3437"/>
                    </a:lnTo>
                    <a:lnTo>
                      <a:pt x="3245" y="3447"/>
                    </a:lnTo>
                    <a:lnTo>
                      <a:pt x="3206" y="3450"/>
                    </a:lnTo>
                    <a:lnTo>
                      <a:pt x="250" y="3450"/>
                    </a:lnTo>
                    <a:lnTo>
                      <a:pt x="211" y="3447"/>
                    </a:lnTo>
                    <a:lnTo>
                      <a:pt x="172" y="3437"/>
                    </a:lnTo>
                    <a:lnTo>
                      <a:pt x="136" y="3422"/>
                    </a:lnTo>
                    <a:lnTo>
                      <a:pt x="103" y="3402"/>
                    </a:lnTo>
                    <a:lnTo>
                      <a:pt x="73" y="3377"/>
                    </a:lnTo>
                    <a:lnTo>
                      <a:pt x="48" y="3347"/>
                    </a:lnTo>
                    <a:lnTo>
                      <a:pt x="28" y="3314"/>
                    </a:lnTo>
                    <a:lnTo>
                      <a:pt x="13" y="3278"/>
                    </a:lnTo>
                    <a:lnTo>
                      <a:pt x="3" y="3239"/>
                    </a:lnTo>
                    <a:lnTo>
                      <a:pt x="0" y="3199"/>
                    </a:lnTo>
                    <a:lnTo>
                      <a:pt x="0" y="2973"/>
                    </a:lnTo>
                    <a:lnTo>
                      <a:pt x="3" y="2937"/>
                    </a:lnTo>
                    <a:lnTo>
                      <a:pt x="10" y="2901"/>
                    </a:lnTo>
                    <a:lnTo>
                      <a:pt x="24" y="2868"/>
                    </a:lnTo>
                    <a:lnTo>
                      <a:pt x="41" y="2837"/>
                    </a:lnTo>
                    <a:lnTo>
                      <a:pt x="62" y="2809"/>
                    </a:lnTo>
                    <a:lnTo>
                      <a:pt x="87" y="2785"/>
                    </a:lnTo>
                    <a:lnTo>
                      <a:pt x="115" y="2764"/>
                    </a:lnTo>
                    <a:lnTo>
                      <a:pt x="147" y="2747"/>
                    </a:lnTo>
                    <a:lnTo>
                      <a:pt x="180" y="2735"/>
                    </a:lnTo>
                    <a:lnTo>
                      <a:pt x="216" y="2726"/>
                    </a:lnTo>
                    <a:lnTo>
                      <a:pt x="216" y="2539"/>
                    </a:lnTo>
                    <a:lnTo>
                      <a:pt x="180" y="2532"/>
                    </a:lnTo>
                    <a:lnTo>
                      <a:pt x="147" y="2519"/>
                    </a:lnTo>
                    <a:lnTo>
                      <a:pt x="115" y="2501"/>
                    </a:lnTo>
                    <a:lnTo>
                      <a:pt x="87" y="2480"/>
                    </a:lnTo>
                    <a:lnTo>
                      <a:pt x="62" y="2456"/>
                    </a:lnTo>
                    <a:lnTo>
                      <a:pt x="41" y="2428"/>
                    </a:lnTo>
                    <a:lnTo>
                      <a:pt x="24" y="2397"/>
                    </a:lnTo>
                    <a:lnTo>
                      <a:pt x="10" y="2364"/>
                    </a:lnTo>
                    <a:lnTo>
                      <a:pt x="3" y="2328"/>
                    </a:lnTo>
                    <a:lnTo>
                      <a:pt x="0" y="2292"/>
                    </a:lnTo>
                    <a:lnTo>
                      <a:pt x="0" y="2067"/>
                    </a:lnTo>
                    <a:lnTo>
                      <a:pt x="3" y="2029"/>
                    </a:lnTo>
                    <a:lnTo>
                      <a:pt x="10" y="1993"/>
                    </a:lnTo>
                    <a:lnTo>
                      <a:pt x="24" y="1961"/>
                    </a:lnTo>
                    <a:lnTo>
                      <a:pt x="41" y="1929"/>
                    </a:lnTo>
                    <a:lnTo>
                      <a:pt x="62" y="1902"/>
                    </a:lnTo>
                    <a:lnTo>
                      <a:pt x="87" y="1877"/>
                    </a:lnTo>
                    <a:lnTo>
                      <a:pt x="115" y="1856"/>
                    </a:lnTo>
                    <a:lnTo>
                      <a:pt x="147" y="1839"/>
                    </a:lnTo>
                    <a:lnTo>
                      <a:pt x="180" y="1827"/>
                    </a:lnTo>
                    <a:lnTo>
                      <a:pt x="216" y="1819"/>
                    </a:lnTo>
                    <a:lnTo>
                      <a:pt x="216" y="1631"/>
                    </a:lnTo>
                    <a:lnTo>
                      <a:pt x="180" y="1624"/>
                    </a:lnTo>
                    <a:lnTo>
                      <a:pt x="147" y="1611"/>
                    </a:lnTo>
                    <a:lnTo>
                      <a:pt x="115" y="1594"/>
                    </a:lnTo>
                    <a:lnTo>
                      <a:pt x="87" y="1573"/>
                    </a:lnTo>
                    <a:lnTo>
                      <a:pt x="62" y="1548"/>
                    </a:lnTo>
                    <a:lnTo>
                      <a:pt x="41" y="1521"/>
                    </a:lnTo>
                    <a:lnTo>
                      <a:pt x="24" y="1490"/>
                    </a:lnTo>
                    <a:lnTo>
                      <a:pt x="10" y="1456"/>
                    </a:lnTo>
                    <a:lnTo>
                      <a:pt x="3" y="1421"/>
                    </a:lnTo>
                    <a:lnTo>
                      <a:pt x="0" y="1384"/>
                    </a:lnTo>
                    <a:lnTo>
                      <a:pt x="0" y="1159"/>
                    </a:lnTo>
                    <a:lnTo>
                      <a:pt x="3" y="1122"/>
                    </a:lnTo>
                    <a:lnTo>
                      <a:pt x="10" y="1086"/>
                    </a:lnTo>
                    <a:lnTo>
                      <a:pt x="24" y="1053"/>
                    </a:lnTo>
                    <a:lnTo>
                      <a:pt x="41" y="1022"/>
                    </a:lnTo>
                    <a:lnTo>
                      <a:pt x="62" y="994"/>
                    </a:lnTo>
                    <a:lnTo>
                      <a:pt x="87" y="970"/>
                    </a:lnTo>
                    <a:lnTo>
                      <a:pt x="115" y="949"/>
                    </a:lnTo>
                    <a:lnTo>
                      <a:pt x="147" y="931"/>
                    </a:lnTo>
                    <a:lnTo>
                      <a:pt x="180" y="919"/>
                    </a:lnTo>
                    <a:lnTo>
                      <a:pt x="216" y="911"/>
                    </a:lnTo>
                    <a:lnTo>
                      <a:pt x="216" y="724"/>
                    </a:lnTo>
                    <a:lnTo>
                      <a:pt x="180" y="716"/>
                    </a:lnTo>
                    <a:lnTo>
                      <a:pt x="147" y="703"/>
                    </a:lnTo>
                    <a:lnTo>
                      <a:pt x="115" y="686"/>
                    </a:lnTo>
                    <a:lnTo>
                      <a:pt x="87" y="665"/>
                    </a:lnTo>
                    <a:lnTo>
                      <a:pt x="62" y="640"/>
                    </a:lnTo>
                    <a:lnTo>
                      <a:pt x="41" y="613"/>
                    </a:lnTo>
                    <a:lnTo>
                      <a:pt x="24" y="582"/>
                    </a:lnTo>
                    <a:lnTo>
                      <a:pt x="10" y="549"/>
                    </a:lnTo>
                    <a:lnTo>
                      <a:pt x="3" y="513"/>
                    </a:lnTo>
                    <a:lnTo>
                      <a:pt x="0" y="477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8" y="135"/>
                    </a:lnTo>
                    <a:lnTo>
                      <a:pt x="48" y="103"/>
                    </a:lnTo>
                    <a:lnTo>
                      <a:pt x="73" y="74"/>
                    </a:lnTo>
                    <a:lnTo>
                      <a:pt x="103" y="48"/>
                    </a:lnTo>
                    <a:lnTo>
                      <a:pt x="136" y="29"/>
                    </a:lnTo>
                    <a:lnTo>
                      <a:pt x="172" y="13"/>
                    </a:lnTo>
                    <a:lnTo>
                      <a:pt x="211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72A7CF"/>
              </a:solidFill>
              <a:ln w="0">
                <a:solidFill>
                  <a:srgbClr val="72A7C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310" name="Freeform 21">
              <a:extLst>
                <a:ext uri="{FF2B5EF4-FFF2-40B4-BE49-F238E27FC236}">
                  <a16:creationId xmlns:a16="http://schemas.microsoft.com/office/drawing/2014/main" id="{4C0081B7-4C4C-C14C-BEDA-C3CAD86D70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32112" y="3458559"/>
              <a:ext cx="415347" cy="344658"/>
            </a:xfrm>
            <a:custGeom>
              <a:avLst/>
              <a:gdLst>
                <a:gd name="T0" fmla="*/ 3140 w 4160"/>
                <a:gd name="T1" fmla="*/ 3448 h 3451"/>
                <a:gd name="T2" fmla="*/ 1016 w 4160"/>
                <a:gd name="T3" fmla="*/ 3341 h 3451"/>
                <a:gd name="T4" fmla="*/ 2056 w 4160"/>
                <a:gd name="T5" fmla="*/ 2943 h 3451"/>
                <a:gd name="T6" fmla="*/ 2079 w 4160"/>
                <a:gd name="T7" fmla="*/ 2798 h 3451"/>
                <a:gd name="T8" fmla="*/ 2190 w 4160"/>
                <a:gd name="T9" fmla="*/ 2960 h 3451"/>
                <a:gd name="T10" fmla="*/ 1939 w 4160"/>
                <a:gd name="T11" fmla="*/ 2872 h 3451"/>
                <a:gd name="T12" fmla="*/ 2476 w 4160"/>
                <a:gd name="T13" fmla="*/ 2186 h 3451"/>
                <a:gd name="T14" fmla="*/ 2357 w 4160"/>
                <a:gd name="T15" fmla="*/ 2246 h 3451"/>
                <a:gd name="T16" fmla="*/ 1517 w 4160"/>
                <a:gd name="T17" fmla="*/ 2056 h 3451"/>
                <a:gd name="T18" fmla="*/ 1742 w 4160"/>
                <a:gd name="T19" fmla="*/ 2166 h 3451"/>
                <a:gd name="T20" fmla="*/ 1552 w 4160"/>
                <a:gd name="T21" fmla="*/ 1905 h 3451"/>
                <a:gd name="T22" fmla="*/ 2349 w 4160"/>
                <a:gd name="T23" fmla="*/ 1871 h 3451"/>
                <a:gd name="T24" fmla="*/ 2164 w 4160"/>
                <a:gd name="T25" fmla="*/ 1587 h 3451"/>
                <a:gd name="T26" fmla="*/ 2004 w 4160"/>
                <a:gd name="T27" fmla="*/ 1655 h 3451"/>
                <a:gd name="T28" fmla="*/ 1414 w 4160"/>
                <a:gd name="T29" fmla="*/ 1488 h 3451"/>
                <a:gd name="T30" fmla="*/ 1456 w 4160"/>
                <a:gd name="T31" fmla="*/ 1763 h 3451"/>
                <a:gd name="T32" fmla="*/ 2563 w 4160"/>
                <a:gd name="T33" fmla="*/ 1616 h 3451"/>
                <a:gd name="T34" fmla="*/ 2845 w 4160"/>
                <a:gd name="T35" fmla="*/ 1587 h 3451"/>
                <a:gd name="T36" fmla="*/ 1585 w 4160"/>
                <a:gd name="T37" fmla="*/ 1409 h 3451"/>
                <a:gd name="T38" fmla="*/ 2546 w 4160"/>
                <a:gd name="T39" fmla="*/ 1472 h 3451"/>
                <a:gd name="T40" fmla="*/ 1828 w 4160"/>
                <a:gd name="T41" fmla="*/ 1485 h 3451"/>
                <a:gd name="T42" fmla="*/ 2198 w 4160"/>
                <a:gd name="T43" fmla="*/ 1886 h 3451"/>
                <a:gd name="T44" fmla="*/ 2141 w 4160"/>
                <a:gd name="T45" fmla="*/ 1338 h 3451"/>
                <a:gd name="T46" fmla="*/ 1513 w 4160"/>
                <a:gd name="T47" fmla="*/ 1203 h 3451"/>
                <a:gd name="T48" fmla="*/ 1901 w 4160"/>
                <a:gd name="T49" fmla="*/ 1130 h 3451"/>
                <a:gd name="T50" fmla="*/ 1854 w 4160"/>
                <a:gd name="T51" fmla="*/ 1004 h 3451"/>
                <a:gd name="T52" fmla="*/ 2309 w 4160"/>
                <a:gd name="T53" fmla="*/ 1056 h 3451"/>
                <a:gd name="T54" fmla="*/ 2478 w 4160"/>
                <a:gd name="T55" fmla="*/ 1283 h 3451"/>
                <a:gd name="T56" fmla="*/ 2611 w 4160"/>
                <a:gd name="T57" fmla="*/ 1061 h 3451"/>
                <a:gd name="T58" fmla="*/ 2570 w 4160"/>
                <a:gd name="T59" fmla="*/ 954 h 3451"/>
                <a:gd name="T60" fmla="*/ 2744 w 4160"/>
                <a:gd name="T61" fmla="*/ 1212 h 3451"/>
                <a:gd name="T62" fmla="*/ 2942 w 4160"/>
                <a:gd name="T63" fmla="*/ 1613 h 3451"/>
                <a:gd name="T64" fmla="*/ 2739 w 4160"/>
                <a:gd name="T65" fmla="*/ 2012 h 3451"/>
                <a:gd name="T66" fmla="*/ 2570 w 4160"/>
                <a:gd name="T67" fmla="*/ 2272 h 3451"/>
                <a:gd name="T68" fmla="*/ 2604 w 4160"/>
                <a:gd name="T69" fmla="*/ 2164 h 3451"/>
                <a:gd name="T70" fmla="*/ 2477 w 4160"/>
                <a:gd name="T71" fmla="*/ 1942 h 3451"/>
                <a:gd name="T72" fmla="*/ 2303 w 4160"/>
                <a:gd name="T73" fmla="*/ 2170 h 3451"/>
                <a:gd name="T74" fmla="*/ 1861 w 4160"/>
                <a:gd name="T75" fmla="*/ 2221 h 3451"/>
                <a:gd name="T76" fmla="*/ 1460 w 4160"/>
                <a:gd name="T77" fmla="*/ 2192 h 3451"/>
                <a:gd name="T78" fmla="*/ 1326 w 4160"/>
                <a:gd name="T79" fmla="*/ 1787 h 3451"/>
                <a:gd name="T80" fmla="*/ 1363 w 4160"/>
                <a:gd name="T81" fmla="*/ 1411 h 3451"/>
                <a:gd name="T82" fmla="*/ 1475 w 4160"/>
                <a:gd name="T83" fmla="*/ 1007 h 3451"/>
                <a:gd name="T84" fmla="*/ 2495 w 4160"/>
                <a:gd name="T85" fmla="*/ 1000 h 3451"/>
                <a:gd name="T86" fmla="*/ 2364 w 4160"/>
                <a:gd name="T87" fmla="*/ 979 h 3451"/>
                <a:gd name="T88" fmla="*/ 413 w 4160"/>
                <a:gd name="T89" fmla="*/ 513 h 3451"/>
                <a:gd name="T90" fmla="*/ 3661 w 4160"/>
                <a:gd name="T91" fmla="*/ 2550 h 3451"/>
                <a:gd name="T92" fmla="*/ 3705 w 4160"/>
                <a:gd name="T93" fmla="*/ 453 h 3451"/>
                <a:gd name="T94" fmla="*/ 3806 w 4160"/>
                <a:gd name="T95" fmla="*/ 395 h 3451"/>
                <a:gd name="T96" fmla="*/ 3748 w 4160"/>
                <a:gd name="T97" fmla="*/ 2635 h 3451"/>
                <a:gd name="T98" fmla="*/ 311 w 4160"/>
                <a:gd name="T99" fmla="*/ 2520 h 3451"/>
                <a:gd name="T100" fmla="*/ 480 w 4160"/>
                <a:gd name="T101" fmla="*/ 319 h 3451"/>
                <a:gd name="T102" fmla="*/ 112 w 4160"/>
                <a:gd name="T103" fmla="*/ 2952 h 3451"/>
                <a:gd name="T104" fmla="*/ 3952 w 4160"/>
                <a:gd name="T105" fmla="*/ 3095 h 3451"/>
                <a:gd name="T106" fmla="*/ 4001 w 4160"/>
                <a:gd name="T107" fmla="*/ 159 h 3451"/>
                <a:gd name="T108" fmla="*/ 4050 w 4160"/>
                <a:gd name="T109" fmla="*/ 53 h 3451"/>
                <a:gd name="T110" fmla="*/ 4108 w 4160"/>
                <a:gd name="T111" fmla="*/ 3110 h 3451"/>
                <a:gd name="T112" fmla="*/ 110 w 4160"/>
                <a:gd name="T113" fmla="*/ 3168 h 3451"/>
                <a:gd name="T114" fmla="*/ 52 w 4160"/>
                <a:gd name="T115" fmla="*/ 111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60" h="3451">
                  <a:moveTo>
                    <a:pt x="1034" y="3337"/>
                  </a:moveTo>
                  <a:lnTo>
                    <a:pt x="3121" y="3337"/>
                  </a:lnTo>
                  <a:lnTo>
                    <a:pt x="3140" y="3341"/>
                  </a:lnTo>
                  <a:lnTo>
                    <a:pt x="3155" y="3349"/>
                  </a:lnTo>
                  <a:lnTo>
                    <a:pt x="3168" y="3361"/>
                  </a:lnTo>
                  <a:lnTo>
                    <a:pt x="3175" y="3377"/>
                  </a:lnTo>
                  <a:lnTo>
                    <a:pt x="3178" y="3394"/>
                  </a:lnTo>
                  <a:lnTo>
                    <a:pt x="3175" y="3413"/>
                  </a:lnTo>
                  <a:lnTo>
                    <a:pt x="3168" y="3428"/>
                  </a:lnTo>
                  <a:lnTo>
                    <a:pt x="3155" y="3441"/>
                  </a:lnTo>
                  <a:lnTo>
                    <a:pt x="3140" y="3448"/>
                  </a:lnTo>
                  <a:lnTo>
                    <a:pt x="3123" y="3451"/>
                  </a:lnTo>
                  <a:lnTo>
                    <a:pt x="1034" y="3451"/>
                  </a:lnTo>
                  <a:lnTo>
                    <a:pt x="1016" y="3448"/>
                  </a:lnTo>
                  <a:lnTo>
                    <a:pt x="1000" y="3441"/>
                  </a:lnTo>
                  <a:lnTo>
                    <a:pt x="987" y="3428"/>
                  </a:lnTo>
                  <a:lnTo>
                    <a:pt x="979" y="3413"/>
                  </a:lnTo>
                  <a:lnTo>
                    <a:pt x="977" y="3394"/>
                  </a:lnTo>
                  <a:lnTo>
                    <a:pt x="979" y="3377"/>
                  </a:lnTo>
                  <a:lnTo>
                    <a:pt x="987" y="3361"/>
                  </a:lnTo>
                  <a:lnTo>
                    <a:pt x="1000" y="3349"/>
                  </a:lnTo>
                  <a:lnTo>
                    <a:pt x="1016" y="3341"/>
                  </a:lnTo>
                  <a:lnTo>
                    <a:pt x="1034" y="3337"/>
                  </a:lnTo>
                  <a:close/>
                  <a:moveTo>
                    <a:pt x="2079" y="2798"/>
                  </a:moveTo>
                  <a:lnTo>
                    <a:pt x="2056" y="2801"/>
                  </a:lnTo>
                  <a:lnTo>
                    <a:pt x="2036" y="2812"/>
                  </a:lnTo>
                  <a:lnTo>
                    <a:pt x="2019" y="2828"/>
                  </a:lnTo>
                  <a:lnTo>
                    <a:pt x="2009" y="2848"/>
                  </a:lnTo>
                  <a:lnTo>
                    <a:pt x="2006" y="2872"/>
                  </a:lnTo>
                  <a:lnTo>
                    <a:pt x="2009" y="2896"/>
                  </a:lnTo>
                  <a:lnTo>
                    <a:pt x="2019" y="2916"/>
                  </a:lnTo>
                  <a:lnTo>
                    <a:pt x="2036" y="2933"/>
                  </a:lnTo>
                  <a:lnTo>
                    <a:pt x="2056" y="2943"/>
                  </a:lnTo>
                  <a:lnTo>
                    <a:pt x="2079" y="2946"/>
                  </a:lnTo>
                  <a:lnTo>
                    <a:pt x="2103" y="2943"/>
                  </a:lnTo>
                  <a:lnTo>
                    <a:pt x="2124" y="2933"/>
                  </a:lnTo>
                  <a:lnTo>
                    <a:pt x="2141" y="2916"/>
                  </a:lnTo>
                  <a:lnTo>
                    <a:pt x="2151" y="2896"/>
                  </a:lnTo>
                  <a:lnTo>
                    <a:pt x="2154" y="2872"/>
                  </a:lnTo>
                  <a:lnTo>
                    <a:pt x="2151" y="2848"/>
                  </a:lnTo>
                  <a:lnTo>
                    <a:pt x="2141" y="2828"/>
                  </a:lnTo>
                  <a:lnTo>
                    <a:pt x="2124" y="2812"/>
                  </a:lnTo>
                  <a:lnTo>
                    <a:pt x="2103" y="2801"/>
                  </a:lnTo>
                  <a:lnTo>
                    <a:pt x="2079" y="2798"/>
                  </a:lnTo>
                  <a:close/>
                  <a:moveTo>
                    <a:pt x="2079" y="2731"/>
                  </a:moveTo>
                  <a:lnTo>
                    <a:pt x="2112" y="2735"/>
                  </a:lnTo>
                  <a:lnTo>
                    <a:pt x="2142" y="2745"/>
                  </a:lnTo>
                  <a:lnTo>
                    <a:pt x="2168" y="2762"/>
                  </a:lnTo>
                  <a:lnTo>
                    <a:pt x="2190" y="2784"/>
                  </a:lnTo>
                  <a:lnTo>
                    <a:pt x="2206" y="2810"/>
                  </a:lnTo>
                  <a:lnTo>
                    <a:pt x="2217" y="2839"/>
                  </a:lnTo>
                  <a:lnTo>
                    <a:pt x="2221" y="2872"/>
                  </a:lnTo>
                  <a:lnTo>
                    <a:pt x="2217" y="2905"/>
                  </a:lnTo>
                  <a:lnTo>
                    <a:pt x="2206" y="2934"/>
                  </a:lnTo>
                  <a:lnTo>
                    <a:pt x="2190" y="2960"/>
                  </a:lnTo>
                  <a:lnTo>
                    <a:pt x="2168" y="2982"/>
                  </a:lnTo>
                  <a:lnTo>
                    <a:pt x="2142" y="2998"/>
                  </a:lnTo>
                  <a:lnTo>
                    <a:pt x="2112" y="3010"/>
                  </a:lnTo>
                  <a:lnTo>
                    <a:pt x="2079" y="3013"/>
                  </a:lnTo>
                  <a:lnTo>
                    <a:pt x="2047" y="3010"/>
                  </a:lnTo>
                  <a:lnTo>
                    <a:pt x="2018" y="2998"/>
                  </a:lnTo>
                  <a:lnTo>
                    <a:pt x="1992" y="2982"/>
                  </a:lnTo>
                  <a:lnTo>
                    <a:pt x="1970" y="2960"/>
                  </a:lnTo>
                  <a:lnTo>
                    <a:pt x="1953" y="2934"/>
                  </a:lnTo>
                  <a:lnTo>
                    <a:pt x="1943" y="2905"/>
                  </a:lnTo>
                  <a:lnTo>
                    <a:pt x="1939" y="2872"/>
                  </a:lnTo>
                  <a:lnTo>
                    <a:pt x="1943" y="2839"/>
                  </a:lnTo>
                  <a:lnTo>
                    <a:pt x="1953" y="2810"/>
                  </a:lnTo>
                  <a:lnTo>
                    <a:pt x="1970" y="2784"/>
                  </a:lnTo>
                  <a:lnTo>
                    <a:pt x="1992" y="2762"/>
                  </a:lnTo>
                  <a:lnTo>
                    <a:pt x="2018" y="2745"/>
                  </a:lnTo>
                  <a:lnTo>
                    <a:pt x="2047" y="2735"/>
                  </a:lnTo>
                  <a:lnTo>
                    <a:pt x="2079" y="2731"/>
                  </a:lnTo>
                  <a:close/>
                  <a:moveTo>
                    <a:pt x="2422" y="2158"/>
                  </a:moveTo>
                  <a:lnTo>
                    <a:pt x="2443" y="2162"/>
                  </a:lnTo>
                  <a:lnTo>
                    <a:pt x="2461" y="2171"/>
                  </a:lnTo>
                  <a:lnTo>
                    <a:pt x="2476" y="2186"/>
                  </a:lnTo>
                  <a:lnTo>
                    <a:pt x="2485" y="2204"/>
                  </a:lnTo>
                  <a:lnTo>
                    <a:pt x="2488" y="2225"/>
                  </a:lnTo>
                  <a:lnTo>
                    <a:pt x="2485" y="2246"/>
                  </a:lnTo>
                  <a:lnTo>
                    <a:pt x="2476" y="2265"/>
                  </a:lnTo>
                  <a:lnTo>
                    <a:pt x="2461" y="2279"/>
                  </a:lnTo>
                  <a:lnTo>
                    <a:pt x="2443" y="2289"/>
                  </a:lnTo>
                  <a:lnTo>
                    <a:pt x="2422" y="2293"/>
                  </a:lnTo>
                  <a:lnTo>
                    <a:pt x="2400" y="2289"/>
                  </a:lnTo>
                  <a:lnTo>
                    <a:pt x="2381" y="2279"/>
                  </a:lnTo>
                  <a:lnTo>
                    <a:pt x="2367" y="2265"/>
                  </a:lnTo>
                  <a:lnTo>
                    <a:pt x="2357" y="2246"/>
                  </a:lnTo>
                  <a:lnTo>
                    <a:pt x="2355" y="2225"/>
                  </a:lnTo>
                  <a:lnTo>
                    <a:pt x="2357" y="2204"/>
                  </a:lnTo>
                  <a:lnTo>
                    <a:pt x="2367" y="2186"/>
                  </a:lnTo>
                  <a:lnTo>
                    <a:pt x="2381" y="2171"/>
                  </a:lnTo>
                  <a:lnTo>
                    <a:pt x="2400" y="2162"/>
                  </a:lnTo>
                  <a:lnTo>
                    <a:pt x="2422" y="2158"/>
                  </a:lnTo>
                  <a:close/>
                  <a:moveTo>
                    <a:pt x="1552" y="1905"/>
                  </a:moveTo>
                  <a:lnTo>
                    <a:pt x="1537" y="1946"/>
                  </a:lnTo>
                  <a:lnTo>
                    <a:pt x="1525" y="1987"/>
                  </a:lnTo>
                  <a:lnTo>
                    <a:pt x="1519" y="2023"/>
                  </a:lnTo>
                  <a:lnTo>
                    <a:pt x="1517" y="2056"/>
                  </a:lnTo>
                  <a:lnTo>
                    <a:pt x="1518" y="2086"/>
                  </a:lnTo>
                  <a:lnTo>
                    <a:pt x="1523" y="2113"/>
                  </a:lnTo>
                  <a:lnTo>
                    <a:pt x="1533" y="2135"/>
                  </a:lnTo>
                  <a:lnTo>
                    <a:pt x="1547" y="2153"/>
                  </a:lnTo>
                  <a:lnTo>
                    <a:pt x="1563" y="2166"/>
                  </a:lnTo>
                  <a:lnTo>
                    <a:pt x="1585" y="2176"/>
                  </a:lnTo>
                  <a:lnTo>
                    <a:pt x="1610" y="2181"/>
                  </a:lnTo>
                  <a:lnTo>
                    <a:pt x="1639" y="2183"/>
                  </a:lnTo>
                  <a:lnTo>
                    <a:pt x="1670" y="2181"/>
                  </a:lnTo>
                  <a:lnTo>
                    <a:pt x="1704" y="2176"/>
                  </a:lnTo>
                  <a:lnTo>
                    <a:pt x="1742" y="2166"/>
                  </a:lnTo>
                  <a:lnTo>
                    <a:pt x="1782" y="2153"/>
                  </a:lnTo>
                  <a:lnTo>
                    <a:pt x="1824" y="2137"/>
                  </a:lnTo>
                  <a:lnTo>
                    <a:pt x="1883" y="2109"/>
                  </a:lnTo>
                  <a:lnTo>
                    <a:pt x="1944" y="2075"/>
                  </a:lnTo>
                  <a:lnTo>
                    <a:pt x="2004" y="2036"/>
                  </a:lnTo>
                  <a:lnTo>
                    <a:pt x="1930" y="1975"/>
                  </a:lnTo>
                  <a:lnTo>
                    <a:pt x="1846" y="1968"/>
                  </a:lnTo>
                  <a:lnTo>
                    <a:pt x="1766" y="1956"/>
                  </a:lnTo>
                  <a:lnTo>
                    <a:pt x="1689" y="1941"/>
                  </a:lnTo>
                  <a:lnTo>
                    <a:pt x="1619" y="1925"/>
                  </a:lnTo>
                  <a:lnTo>
                    <a:pt x="1552" y="1905"/>
                  </a:lnTo>
                  <a:close/>
                  <a:moveTo>
                    <a:pt x="1661" y="1695"/>
                  </a:moveTo>
                  <a:lnTo>
                    <a:pt x="1622" y="1758"/>
                  </a:lnTo>
                  <a:lnTo>
                    <a:pt x="1590" y="1819"/>
                  </a:lnTo>
                  <a:lnTo>
                    <a:pt x="1659" y="1839"/>
                  </a:lnTo>
                  <a:lnTo>
                    <a:pt x="1735" y="1855"/>
                  </a:lnTo>
                  <a:lnTo>
                    <a:pt x="1817" y="1869"/>
                  </a:lnTo>
                  <a:lnTo>
                    <a:pt x="1735" y="1782"/>
                  </a:lnTo>
                  <a:lnTo>
                    <a:pt x="1661" y="1695"/>
                  </a:lnTo>
                  <a:close/>
                  <a:moveTo>
                    <a:pt x="2505" y="1695"/>
                  </a:moveTo>
                  <a:lnTo>
                    <a:pt x="2430" y="1784"/>
                  </a:lnTo>
                  <a:lnTo>
                    <a:pt x="2349" y="1871"/>
                  </a:lnTo>
                  <a:lnTo>
                    <a:pt x="2432" y="1857"/>
                  </a:lnTo>
                  <a:lnTo>
                    <a:pt x="2507" y="1840"/>
                  </a:lnTo>
                  <a:lnTo>
                    <a:pt x="2578" y="1820"/>
                  </a:lnTo>
                  <a:lnTo>
                    <a:pt x="2544" y="1760"/>
                  </a:lnTo>
                  <a:lnTo>
                    <a:pt x="2505" y="1695"/>
                  </a:lnTo>
                  <a:close/>
                  <a:moveTo>
                    <a:pt x="2080" y="1522"/>
                  </a:moveTo>
                  <a:lnTo>
                    <a:pt x="2104" y="1526"/>
                  </a:lnTo>
                  <a:lnTo>
                    <a:pt x="2124" y="1535"/>
                  </a:lnTo>
                  <a:lnTo>
                    <a:pt x="2142" y="1549"/>
                  </a:lnTo>
                  <a:lnTo>
                    <a:pt x="2156" y="1567"/>
                  </a:lnTo>
                  <a:lnTo>
                    <a:pt x="2164" y="1587"/>
                  </a:lnTo>
                  <a:lnTo>
                    <a:pt x="2168" y="1611"/>
                  </a:lnTo>
                  <a:lnTo>
                    <a:pt x="2164" y="1633"/>
                  </a:lnTo>
                  <a:lnTo>
                    <a:pt x="2156" y="1655"/>
                  </a:lnTo>
                  <a:lnTo>
                    <a:pt x="2142" y="1673"/>
                  </a:lnTo>
                  <a:lnTo>
                    <a:pt x="2124" y="1686"/>
                  </a:lnTo>
                  <a:lnTo>
                    <a:pt x="2104" y="1695"/>
                  </a:lnTo>
                  <a:lnTo>
                    <a:pt x="2080" y="1698"/>
                  </a:lnTo>
                  <a:lnTo>
                    <a:pt x="2056" y="1695"/>
                  </a:lnTo>
                  <a:lnTo>
                    <a:pt x="2036" y="1686"/>
                  </a:lnTo>
                  <a:lnTo>
                    <a:pt x="2018" y="1673"/>
                  </a:lnTo>
                  <a:lnTo>
                    <a:pt x="2004" y="1655"/>
                  </a:lnTo>
                  <a:lnTo>
                    <a:pt x="1996" y="1633"/>
                  </a:lnTo>
                  <a:lnTo>
                    <a:pt x="1992" y="1611"/>
                  </a:lnTo>
                  <a:lnTo>
                    <a:pt x="1996" y="1587"/>
                  </a:lnTo>
                  <a:lnTo>
                    <a:pt x="2004" y="1567"/>
                  </a:lnTo>
                  <a:lnTo>
                    <a:pt x="2018" y="1549"/>
                  </a:lnTo>
                  <a:lnTo>
                    <a:pt x="2036" y="1535"/>
                  </a:lnTo>
                  <a:lnTo>
                    <a:pt x="2056" y="1526"/>
                  </a:lnTo>
                  <a:lnTo>
                    <a:pt x="2080" y="1522"/>
                  </a:lnTo>
                  <a:close/>
                  <a:moveTo>
                    <a:pt x="1498" y="1443"/>
                  </a:moveTo>
                  <a:lnTo>
                    <a:pt x="1453" y="1464"/>
                  </a:lnTo>
                  <a:lnTo>
                    <a:pt x="1414" y="1488"/>
                  </a:lnTo>
                  <a:lnTo>
                    <a:pt x="1382" y="1512"/>
                  </a:lnTo>
                  <a:lnTo>
                    <a:pt x="1356" y="1538"/>
                  </a:lnTo>
                  <a:lnTo>
                    <a:pt x="1338" y="1563"/>
                  </a:lnTo>
                  <a:lnTo>
                    <a:pt x="1326" y="1588"/>
                  </a:lnTo>
                  <a:lnTo>
                    <a:pt x="1322" y="1613"/>
                  </a:lnTo>
                  <a:lnTo>
                    <a:pt x="1327" y="1638"/>
                  </a:lnTo>
                  <a:lnTo>
                    <a:pt x="1339" y="1664"/>
                  </a:lnTo>
                  <a:lnTo>
                    <a:pt x="1358" y="1690"/>
                  </a:lnTo>
                  <a:lnTo>
                    <a:pt x="1384" y="1715"/>
                  </a:lnTo>
                  <a:lnTo>
                    <a:pt x="1417" y="1739"/>
                  </a:lnTo>
                  <a:lnTo>
                    <a:pt x="1456" y="1763"/>
                  </a:lnTo>
                  <a:lnTo>
                    <a:pt x="1503" y="1785"/>
                  </a:lnTo>
                  <a:lnTo>
                    <a:pt x="1532" y="1731"/>
                  </a:lnTo>
                  <a:lnTo>
                    <a:pt x="1564" y="1674"/>
                  </a:lnTo>
                  <a:lnTo>
                    <a:pt x="1602" y="1617"/>
                  </a:lnTo>
                  <a:lnTo>
                    <a:pt x="1563" y="1558"/>
                  </a:lnTo>
                  <a:lnTo>
                    <a:pt x="1528" y="1500"/>
                  </a:lnTo>
                  <a:lnTo>
                    <a:pt x="1498" y="1443"/>
                  </a:lnTo>
                  <a:close/>
                  <a:moveTo>
                    <a:pt x="2669" y="1440"/>
                  </a:moveTo>
                  <a:lnTo>
                    <a:pt x="2638" y="1498"/>
                  </a:lnTo>
                  <a:lnTo>
                    <a:pt x="2603" y="1557"/>
                  </a:lnTo>
                  <a:lnTo>
                    <a:pt x="2563" y="1616"/>
                  </a:lnTo>
                  <a:lnTo>
                    <a:pt x="2602" y="1674"/>
                  </a:lnTo>
                  <a:lnTo>
                    <a:pt x="2636" y="1732"/>
                  </a:lnTo>
                  <a:lnTo>
                    <a:pt x="2665" y="1787"/>
                  </a:lnTo>
                  <a:lnTo>
                    <a:pt x="2712" y="1765"/>
                  </a:lnTo>
                  <a:lnTo>
                    <a:pt x="2753" y="1741"/>
                  </a:lnTo>
                  <a:lnTo>
                    <a:pt x="2787" y="1717"/>
                  </a:lnTo>
                  <a:lnTo>
                    <a:pt x="2814" y="1691"/>
                  </a:lnTo>
                  <a:lnTo>
                    <a:pt x="2833" y="1665"/>
                  </a:lnTo>
                  <a:lnTo>
                    <a:pt x="2845" y="1638"/>
                  </a:lnTo>
                  <a:lnTo>
                    <a:pt x="2849" y="1613"/>
                  </a:lnTo>
                  <a:lnTo>
                    <a:pt x="2845" y="1587"/>
                  </a:lnTo>
                  <a:lnTo>
                    <a:pt x="2834" y="1562"/>
                  </a:lnTo>
                  <a:lnTo>
                    <a:pt x="2814" y="1536"/>
                  </a:lnTo>
                  <a:lnTo>
                    <a:pt x="2788" y="1511"/>
                  </a:lnTo>
                  <a:lnTo>
                    <a:pt x="2754" y="1486"/>
                  </a:lnTo>
                  <a:lnTo>
                    <a:pt x="2715" y="1463"/>
                  </a:lnTo>
                  <a:lnTo>
                    <a:pt x="2669" y="1440"/>
                  </a:lnTo>
                  <a:close/>
                  <a:moveTo>
                    <a:pt x="1823" y="1355"/>
                  </a:moveTo>
                  <a:lnTo>
                    <a:pt x="1757" y="1366"/>
                  </a:lnTo>
                  <a:lnTo>
                    <a:pt x="1696" y="1379"/>
                  </a:lnTo>
                  <a:lnTo>
                    <a:pt x="1639" y="1393"/>
                  </a:lnTo>
                  <a:lnTo>
                    <a:pt x="1585" y="1409"/>
                  </a:lnTo>
                  <a:lnTo>
                    <a:pt x="1607" y="1451"/>
                  </a:lnTo>
                  <a:lnTo>
                    <a:pt x="1632" y="1493"/>
                  </a:lnTo>
                  <a:lnTo>
                    <a:pt x="1661" y="1538"/>
                  </a:lnTo>
                  <a:lnTo>
                    <a:pt x="1711" y="1477"/>
                  </a:lnTo>
                  <a:lnTo>
                    <a:pt x="1765" y="1417"/>
                  </a:lnTo>
                  <a:lnTo>
                    <a:pt x="1823" y="1355"/>
                  </a:lnTo>
                  <a:close/>
                  <a:moveTo>
                    <a:pt x="2342" y="1355"/>
                  </a:moveTo>
                  <a:lnTo>
                    <a:pt x="2401" y="1415"/>
                  </a:lnTo>
                  <a:lnTo>
                    <a:pt x="2456" y="1477"/>
                  </a:lnTo>
                  <a:lnTo>
                    <a:pt x="2505" y="1538"/>
                  </a:lnTo>
                  <a:lnTo>
                    <a:pt x="2546" y="1472"/>
                  </a:lnTo>
                  <a:lnTo>
                    <a:pt x="2583" y="1408"/>
                  </a:lnTo>
                  <a:lnTo>
                    <a:pt x="2529" y="1391"/>
                  </a:lnTo>
                  <a:lnTo>
                    <a:pt x="2471" y="1377"/>
                  </a:lnTo>
                  <a:lnTo>
                    <a:pt x="2408" y="1365"/>
                  </a:lnTo>
                  <a:lnTo>
                    <a:pt x="2342" y="1355"/>
                  </a:lnTo>
                  <a:close/>
                  <a:moveTo>
                    <a:pt x="2086" y="1337"/>
                  </a:moveTo>
                  <a:lnTo>
                    <a:pt x="2028" y="1338"/>
                  </a:lnTo>
                  <a:lnTo>
                    <a:pt x="1973" y="1341"/>
                  </a:lnTo>
                  <a:lnTo>
                    <a:pt x="1933" y="1379"/>
                  </a:lnTo>
                  <a:lnTo>
                    <a:pt x="1891" y="1418"/>
                  </a:lnTo>
                  <a:lnTo>
                    <a:pt x="1828" y="1485"/>
                  </a:lnTo>
                  <a:lnTo>
                    <a:pt x="1770" y="1551"/>
                  </a:lnTo>
                  <a:lnTo>
                    <a:pt x="1718" y="1617"/>
                  </a:lnTo>
                  <a:lnTo>
                    <a:pt x="1769" y="1680"/>
                  </a:lnTo>
                  <a:lnTo>
                    <a:pt x="1824" y="1743"/>
                  </a:lnTo>
                  <a:lnTo>
                    <a:pt x="1885" y="1808"/>
                  </a:lnTo>
                  <a:lnTo>
                    <a:pt x="1926" y="1847"/>
                  </a:lnTo>
                  <a:lnTo>
                    <a:pt x="1968" y="1884"/>
                  </a:lnTo>
                  <a:lnTo>
                    <a:pt x="2026" y="1887"/>
                  </a:lnTo>
                  <a:lnTo>
                    <a:pt x="2086" y="1888"/>
                  </a:lnTo>
                  <a:lnTo>
                    <a:pt x="2143" y="1888"/>
                  </a:lnTo>
                  <a:lnTo>
                    <a:pt x="2198" y="1886"/>
                  </a:lnTo>
                  <a:lnTo>
                    <a:pt x="2240" y="1848"/>
                  </a:lnTo>
                  <a:lnTo>
                    <a:pt x="2280" y="1808"/>
                  </a:lnTo>
                  <a:lnTo>
                    <a:pt x="2341" y="1744"/>
                  </a:lnTo>
                  <a:lnTo>
                    <a:pt x="2396" y="1681"/>
                  </a:lnTo>
                  <a:lnTo>
                    <a:pt x="2448" y="1617"/>
                  </a:lnTo>
                  <a:lnTo>
                    <a:pt x="2396" y="1550"/>
                  </a:lnTo>
                  <a:lnTo>
                    <a:pt x="2338" y="1485"/>
                  </a:lnTo>
                  <a:lnTo>
                    <a:pt x="2275" y="1418"/>
                  </a:lnTo>
                  <a:lnTo>
                    <a:pt x="2234" y="1377"/>
                  </a:lnTo>
                  <a:lnTo>
                    <a:pt x="2193" y="1341"/>
                  </a:lnTo>
                  <a:lnTo>
                    <a:pt x="2141" y="1338"/>
                  </a:lnTo>
                  <a:lnTo>
                    <a:pt x="2086" y="1337"/>
                  </a:lnTo>
                  <a:close/>
                  <a:moveTo>
                    <a:pt x="1643" y="1042"/>
                  </a:moveTo>
                  <a:lnTo>
                    <a:pt x="1610" y="1043"/>
                  </a:lnTo>
                  <a:lnTo>
                    <a:pt x="1582" y="1048"/>
                  </a:lnTo>
                  <a:lnTo>
                    <a:pt x="1559" y="1058"/>
                  </a:lnTo>
                  <a:lnTo>
                    <a:pt x="1540" y="1072"/>
                  </a:lnTo>
                  <a:lnTo>
                    <a:pt x="1527" y="1091"/>
                  </a:lnTo>
                  <a:lnTo>
                    <a:pt x="1517" y="1113"/>
                  </a:lnTo>
                  <a:lnTo>
                    <a:pt x="1511" y="1139"/>
                  </a:lnTo>
                  <a:lnTo>
                    <a:pt x="1510" y="1169"/>
                  </a:lnTo>
                  <a:lnTo>
                    <a:pt x="1513" y="1203"/>
                  </a:lnTo>
                  <a:lnTo>
                    <a:pt x="1520" y="1241"/>
                  </a:lnTo>
                  <a:lnTo>
                    <a:pt x="1532" y="1280"/>
                  </a:lnTo>
                  <a:lnTo>
                    <a:pt x="1547" y="1323"/>
                  </a:lnTo>
                  <a:lnTo>
                    <a:pt x="1615" y="1303"/>
                  </a:lnTo>
                  <a:lnTo>
                    <a:pt x="1688" y="1284"/>
                  </a:lnTo>
                  <a:lnTo>
                    <a:pt x="1766" y="1270"/>
                  </a:lnTo>
                  <a:lnTo>
                    <a:pt x="1849" y="1259"/>
                  </a:lnTo>
                  <a:lnTo>
                    <a:pt x="1936" y="1250"/>
                  </a:lnTo>
                  <a:lnTo>
                    <a:pt x="2006" y="1193"/>
                  </a:lnTo>
                  <a:lnTo>
                    <a:pt x="1951" y="1159"/>
                  </a:lnTo>
                  <a:lnTo>
                    <a:pt x="1901" y="1130"/>
                  </a:lnTo>
                  <a:lnTo>
                    <a:pt x="1851" y="1104"/>
                  </a:lnTo>
                  <a:lnTo>
                    <a:pt x="1804" y="1084"/>
                  </a:lnTo>
                  <a:lnTo>
                    <a:pt x="1759" y="1066"/>
                  </a:lnTo>
                  <a:lnTo>
                    <a:pt x="1717" y="1055"/>
                  </a:lnTo>
                  <a:lnTo>
                    <a:pt x="1678" y="1046"/>
                  </a:lnTo>
                  <a:lnTo>
                    <a:pt x="1643" y="1042"/>
                  </a:lnTo>
                  <a:close/>
                  <a:moveTo>
                    <a:pt x="1651" y="950"/>
                  </a:moveTo>
                  <a:lnTo>
                    <a:pt x="1697" y="955"/>
                  </a:lnTo>
                  <a:lnTo>
                    <a:pt x="1747" y="966"/>
                  </a:lnTo>
                  <a:lnTo>
                    <a:pt x="1799" y="983"/>
                  </a:lnTo>
                  <a:lnTo>
                    <a:pt x="1854" y="1004"/>
                  </a:lnTo>
                  <a:lnTo>
                    <a:pt x="1910" y="1031"/>
                  </a:lnTo>
                  <a:lnTo>
                    <a:pt x="1968" y="1061"/>
                  </a:lnTo>
                  <a:lnTo>
                    <a:pt x="2026" y="1096"/>
                  </a:lnTo>
                  <a:lnTo>
                    <a:pt x="2084" y="1135"/>
                  </a:lnTo>
                  <a:lnTo>
                    <a:pt x="2166" y="1081"/>
                  </a:lnTo>
                  <a:lnTo>
                    <a:pt x="2246" y="1036"/>
                  </a:lnTo>
                  <a:lnTo>
                    <a:pt x="2262" y="1031"/>
                  </a:lnTo>
                  <a:lnTo>
                    <a:pt x="2275" y="1031"/>
                  </a:lnTo>
                  <a:lnTo>
                    <a:pt x="2289" y="1034"/>
                  </a:lnTo>
                  <a:lnTo>
                    <a:pt x="2301" y="1043"/>
                  </a:lnTo>
                  <a:lnTo>
                    <a:pt x="2309" y="1056"/>
                  </a:lnTo>
                  <a:lnTo>
                    <a:pt x="2313" y="1070"/>
                  </a:lnTo>
                  <a:lnTo>
                    <a:pt x="2313" y="1084"/>
                  </a:lnTo>
                  <a:lnTo>
                    <a:pt x="2309" y="1097"/>
                  </a:lnTo>
                  <a:lnTo>
                    <a:pt x="2301" y="1109"/>
                  </a:lnTo>
                  <a:lnTo>
                    <a:pt x="2289" y="1118"/>
                  </a:lnTo>
                  <a:lnTo>
                    <a:pt x="2226" y="1153"/>
                  </a:lnTo>
                  <a:lnTo>
                    <a:pt x="2162" y="1193"/>
                  </a:lnTo>
                  <a:lnTo>
                    <a:pt x="2230" y="1250"/>
                  </a:lnTo>
                  <a:lnTo>
                    <a:pt x="2317" y="1258"/>
                  </a:lnTo>
                  <a:lnTo>
                    <a:pt x="2400" y="1269"/>
                  </a:lnTo>
                  <a:lnTo>
                    <a:pt x="2478" y="1283"/>
                  </a:lnTo>
                  <a:lnTo>
                    <a:pt x="2553" y="1300"/>
                  </a:lnTo>
                  <a:lnTo>
                    <a:pt x="2621" y="1322"/>
                  </a:lnTo>
                  <a:lnTo>
                    <a:pt x="2635" y="1279"/>
                  </a:lnTo>
                  <a:lnTo>
                    <a:pt x="2646" y="1240"/>
                  </a:lnTo>
                  <a:lnTo>
                    <a:pt x="2652" y="1203"/>
                  </a:lnTo>
                  <a:lnTo>
                    <a:pt x="2655" y="1169"/>
                  </a:lnTo>
                  <a:lnTo>
                    <a:pt x="2654" y="1139"/>
                  </a:lnTo>
                  <a:lnTo>
                    <a:pt x="2649" y="1114"/>
                  </a:lnTo>
                  <a:lnTo>
                    <a:pt x="2640" y="1091"/>
                  </a:lnTo>
                  <a:lnTo>
                    <a:pt x="2626" y="1073"/>
                  </a:lnTo>
                  <a:lnTo>
                    <a:pt x="2611" y="1061"/>
                  </a:lnTo>
                  <a:lnTo>
                    <a:pt x="2591" y="1052"/>
                  </a:lnTo>
                  <a:lnTo>
                    <a:pt x="2569" y="1046"/>
                  </a:lnTo>
                  <a:lnTo>
                    <a:pt x="2555" y="1041"/>
                  </a:lnTo>
                  <a:lnTo>
                    <a:pt x="2544" y="1032"/>
                  </a:lnTo>
                  <a:lnTo>
                    <a:pt x="2535" y="1020"/>
                  </a:lnTo>
                  <a:lnTo>
                    <a:pt x="2531" y="1007"/>
                  </a:lnTo>
                  <a:lnTo>
                    <a:pt x="2531" y="991"/>
                  </a:lnTo>
                  <a:lnTo>
                    <a:pt x="2536" y="978"/>
                  </a:lnTo>
                  <a:lnTo>
                    <a:pt x="2545" y="966"/>
                  </a:lnTo>
                  <a:lnTo>
                    <a:pt x="2557" y="959"/>
                  </a:lnTo>
                  <a:lnTo>
                    <a:pt x="2570" y="954"/>
                  </a:lnTo>
                  <a:lnTo>
                    <a:pt x="2586" y="955"/>
                  </a:lnTo>
                  <a:lnTo>
                    <a:pt x="2616" y="962"/>
                  </a:lnTo>
                  <a:lnTo>
                    <a:pt x="2643" y="974"/>
                  </a:lnTo>
                  <a:lnTo>
                    <a:pt x="2669" y="989"/>
                  </a:lnTo>
                  <a:lnTo>
                    <a:pt x="2691" y="1008"/>
                  </a:lnTo>
                  <a:lnTo>
                    <a:pt x="2712" y="1033"/>
                  </a:lnTo>
                  <a:lnTo>
                    <a:pt x="2728" y="1062"/>
                  </a:lnTo>
                  <a:lnTo>
                    <a:pt x="2739" y="1095"/>
                  </a:lnTo>
                  <a:lnTo>
                    <a:pt x="2746" y="1130"/>
                  </a:lnTo>
                  <a:lnTo>
                    <a:pt x="2748" y="1169"/>
                  </a:lnTo>
                  <a:lnTo>
                    <a:pt x="2744" y="1212"/>
                  </a:lnTo>
                  <a:lnTo>
                    <a:pt x="2737" y="1256"/>
                  </a:lnTo>
                  <a:lnTo>
                    <a:pt x="2724" y="1304"/>
                  </a:lnTo>
                  <a:lnTo>
                    <a:pt x="2707" y="1355"/>
                  </a:lnTo>
                  <a:lnTo>
                    <a:pt x="2759" y="1380"/>
                  </a:lnTo>
                  <a:lnTo>
                    <a:pt x="2805" y="1409"/>
                  </a:lnTo>
                  <a:lnTo>
                    <a:pt x="2845" y="1438"/>
                  </a:lnTo>
                  <a:lnTo>
                    <a:pt x="2879" y="1469"/>
                  </a:lnTo>
                  <a:lnTo>
                    <a:pt x="2906" y="1504"/>
                  </a:lnTo>
                  <a:lnTo>
                    <a:pt x="2926" y="1539"/>
                  </a:lnTo>
                  <a:lnTo>
                    <a:pt x="2937" y="1575"/>
                  </a:lnTo>
                  <a:lnTo>
                    <a:pt x="2942" y="1613"/>
                  </a:lnTo>
                  <a:lnTo>
                    <a:pt x="2937" y="1651"/>
                  </a:lnTo>
                  <a:lnTo>
                    <a:pt x="2926" y="1688"/>
                  </a:lnTo>
                  <a:lnTo>
                    <a:pt x="2906" y="1723"/>
                  </a:lnTo>
                  <a:lnTo>
                    <a:pt x="2878" y="1757"/>
                  </a:lnTo>
                  <a:lnTo>
                    <a:pt x="2844" y="1789"/>
                  </a:lnTo>
                  <a:lnTo>
                    <a:pt x="2804" y="1819"/>
                  </a:lnTo>
                  <a:lnTo>
                    <a:pt x="2756" y="1848"/>
                  </a:lnTo>
                  <a:lnTo>
                    <a:pt x="2703" y="1873"/>
                  </a:lnTo>
                  <a:lnTo>
                    <a:pt x="2719" y="1921"/>
                  </a:lnTo>
                  <a:lnTo>
                    <a:pt x="2732" y="1968"/>
                  </a:lnTo>
                  <a:lnTo>
                    <a:pt x="2739" y="2012"/>
                  </a:lnTo>
                  <a:lnTo>
                    <a:pt x="2742" y="2055"/>
                  </a:lnTo>
                  <a:lnTo>
                    <a:pt x="2741" y="2094"/>
                  </a:lnTo>
                  <a:lnTo>
                    <a:pt x="2734" y="2129"/>
                  </a:lnTo>
                  <a:lnTo>
                    <a:pt x="2723" y="2162"/>
                  </a:lnTo>
                  <a:lnTo>
                    <a:pt x="2707" y="2192"/>
                  </a:lnTo>
                  <a:lnTo>
                    <a:pt x="2685" y="2217"/>
                  </a:lnTo>
                  <a:lnTo>
                    <a:pt x="2662" y="2236"/>
                  </a:lnTo>
                  <a:lnTo>
                    <a:pt x="2638" y="2251"/>
                  </a:lnTo>
                  <a:lnTo>
                    <a:pt x="2609" y="2263"/>
                  </a:lnTo>
                  <a:lnTo>
                    <a:pt x="2579" y="2270"/>
                  </a:lnTo>
                  <a:lnTo>
                    <a:pt x="2570" y="2272"/>
                  </a:lnTo>
                  <a:lnTo>
                    <a:pt x="2555" y="2269"/>
                  </a:lnTo>
                  <a:lnTo>
                    <a:pt x="2541" y="2260"/>
                  </a:lnTo>
                  <a:lnTo>
                    <a:pt x="2531" y="2249"/>
                  </a:lnTo>
                  <a:lnTo>
                    <a:pt x="2525" y="2234"/>
                  </a:lnTo>
                  <a:lnTo>
                    <a:pt x="2525" y="2219"/>
                  </a:lnTo>
                  <a:lnTo>
                    <a:pt x="2529" y="2205"/>
                  </a:lnTo>
                  <a:lnTo>
                    <a:pt x="2538" y="2193"/>
                  </a:lnTo>
                  <a:lnTo>
                    <a:pt x="2549" y="2185"/>
                  </a:lnTo>
                  <a:lnTo>
                    <a:pt x="2563" y="2180"/>
                  </a:lnTo>
                  <a:lnTo>
                    <a:pt x="2586" y="2173"/>
                  </a:lnTo>
                  <a:lnTo>
                    <a:pt x="2604" y="2164"/>
                  </a:lnTo>
                  <a:lnTo>
                    <a:pt x="2620" y="2152"/>
                  </a:lnTo>
                  <a:lnTo>
                    <a:pt x="2633" y="2134"/>
                  </a:lnTo>
                  <a:lnTo>
                    <a:pt x="2642" y="2113"/>
                  </a:lnTo>
                  <a:lnTo>
                    <a:pt x="2649" y="2086"/>
                  </a:lnTo>
                  <a:lnTo>
                    <a:pt x="2650" y="2056"/>
                  </a:lnTo>
                  <a:lnTo>
                    <a:pt x="2647" y="2023"/>
                  </a:lnTo>
                  <a:lnTo>
                    <a:pt x="2641" y="1987"/>
                  </a:lnTo>
                  <a:lnTo>
                    <a:pt x="2630" y="1948"/>
                  </a:lnTo>
                  <a:lnTo>
                    <a:pt x="2616" y="1906"/>
                  </a:lnTo>
                  <a:lnTo>
                    <a:pt x="2549" y="1926"/>
                  </a:lnTo>
                  <a:lnTo>
                    <a:pt x="2477" y="1942"/>
                  </a:lnTo>
                  <a:lnTo>
                    <a:pt x="2400" y="1958"/>
                  </a:lnTo>
                  <a:lnTo>
                    <a:pt x="2321" y="1968"/>
                  </a:lnTo>
                  <a:lnTo>
                    <a:pt x="2236" y="1975"/>
                  </a:lnTo>
                  <a:lnTo>
                    <a:pt x="2163" y="2036"/>
                  </a:lnTo>
                  <a:lnTo>
                    <a:pt x="2224" y="2075"/>
                  </a:lnTo>
                  <a:lnTo>
                    <a:pt x="2283" y="2108"/>
                  </a:lnTo>
                  <a:lnTo>
                    <a:pt x="2296" y="2117"/>
                  </a:lnTo>
                  <a:lnTo>
                    <a:pt x="2303" y="2128"/>
                  </a:lnTo>
                  <a:lnTo>
                    <a:pt x="2308" y="2142"/>
                  </a:lnTo>
                  <a:lnTo>
                    <a:pt x="2308" y="2156"/>
                  </a:lnTo>
                  <a:lnTo>
                    <a:pt x="2303" y="2170"/>
                  </a:lnTo>
                  <a:lnTo>
                    <a:pt x="2294" y="2182"/>
                  </a:lnTo>
                  <a:lnTo>
                    <a:pt x="2283" y="2190"/>
                  </a:lnTo>
                  <a:lnTo>
                    <a:pt x="2269" y="2195"/>
                  </a:lnTo>
                  <a:lnTo>
                    <a:pt x="2255" y="2195"/>
                  </a:lnTo>
                  <a:lnTo>
                    <a:pt x="2241" y="2190"/>
                  </a:lnTo>
                  <a:lnTo>
                    <a:pt x="2162" y="2146"/>
                  </a:lnTo>
                  <a:lnTo>
                    <a:pt x="2084" y="2095"/>
                  </a:lnTo>
                  <a:lnTo>
                    <a:pt x="2027" y="2132"/>
                  </a:lnTo>
                  <a:lnTo>
                    <a:pt x="1970" y="2166"/>
                  </a:lnTo>
                  <a:lnTo>
                    <a:pt x="1915" y="2196"/>
                  </a:lnTo>
                  <a:lnTo>
                    <a:pt x="1861" y="2221"/>
                  </a:lnTo>
                  <a:lnTo>
                    <a:pt x="1811" y="2241"/>
                  </a:lnTo>
                  <a:lnTo>
                    <a:pt x="1765" y="2257"/>
                  </a:lnTo>
                  <a:lnTo>
                    <a:pt x="1719" y="2267"/>
                  </a:lnTo>
                  <a:lnTo>
                    <a:pt x="1678" y="2273"/>
                  </a:lnTo>
                  <a:lnTo>
                    <a:pt x="1638" y="2275"/>
                  </a:lnTo>
                  <a:lnTo>
                    <a:pt x="1600" y="2273"/>
                  </a:lnTo>
                  <a:lnTo>
                    <a:pt x="1566" y="2267"/>
                  </a:lnTo>
                  <a:lnTo>
                    <a:pt x="1534" y="2255"/>
                  </a:lnTo>
                  <a:lnTo>
                    <a:pt x="1505" y="2239"/>
                  </a:lnTo>
                  <a:lnTo>
                    <a:pt x="1481" y="2219"/>
                  </a:lnTo>
                  <a:lnTo>
                    <a:pt x="1460" y="2192"/>
                  </a:lnTo>
                  <a:lnTo>
                    <a:pt x="1443" y="2162"/>
                  </a:lnTo>
                  <a:lnTo>
                    <a:pt x="1432" y="2129"/>
                  </a:lnTo>
                  <a:lnTo>
                    <a:pt x="1426" y="2093"/>
                  </a:lnTo>
                  <a:lnTo>
                    <a:pt x="1424" y="2053"/>
                  </a:lnTo>
                  <a:lnTo>
                    <a:pt x="1427" y="2012"/>
                  </a:lnTo>
                  <a:lnTo>
                    <a:pt x="1435" y="1966"/>
                  </a:lnTo>
                  <a:lnTo>
                    <a:pt x="1447" y="1920"/>
                  </a:lnTo>
                  <a:lnTo>
                    <a:pt x="1465" y="1871"/>
                  </a:lnTo>
                  <a:lnTo>
                    <a:pt x="1412" y="1845"/>
                  </a:lnTo>
                  <a:lnTo>
                    <a:pt x="1366" y="1818"/>
                  </a:lnTo>
                  <a:lnTo>
                    <a:pt x="1326" y="1787"/>
                  </a:lnTo>
                  <a:lnTo>
                    <a:pt x="1292" y="1756"/>
                  </a:lnTo>
                  <a:lnTo>
                    <a:pt x="1266" y="1722"/>
                  </a:lnTo>
                  <a:lnTo>
                    <a:pt x="1247" y="1688"/>
                  </a:lnTo>
                  <a:lnTo>
                    <a:pt x="1234" y="1651"/>
                  </a:lnTo>
                  <a:lnTo>
                    <a:pt x="1230" y="1613"/>
                  </a:lnTo>
                  <a:lnTo>
                    <a:pt x="1234" y="1575"/>
                  </a:lnTo>
                  <a:lnTo>
                    <a:pt x="1245" y="1540"/>
                  </a:lnTo>
                  <a:lnTo>
                    <a:pt x="1266" y="1505"/>
                  </a:lnTo>
                  <a:lnTo>
                    <a:pt x="1291" y="1472"/>
                  </a:lnTo>
                  <a:lnTo>
                    <a:pt x="1324" y="1440"/>
                  </a:lnTo>
                  <a:lnTo>
                    <a:pt x="1363" y="1411"/>
                  </a:lnTo>
                  <a:lnTo>
                    <a:pt x="1408" y="1384"/>
                  </a:lnTo>
                  <a:lnTo>
                    <a:pt x="1460" y="1357"/>
                  </a:lnTo>
                  <a:lnTo>
                    <a:pt x="1442" y="1308"/>
                  </a:lnTo>
                  <a:lnTo>
                    <a:pt x="1430" y="1261"/>
                  </a:lnTo>
                  <a:lnTo>
                    <a:pt x="1421" y="1216"/>
                  </a:lnTo>
                  <a:lnTo>
                    <a:pt x="1418" y="1173"/>
                  </a:lnTo>
                  <a:lnTo>
                    <a:pt x="1419" y="1134"/>
                  </a:lnTo>
                  <a:lnTo>
                    <a:pt x="1426" y="1096"/>
                  </a:lnTo>
                  <a:lnTo>
                    <a:pt x="1437" y="1063"/>
                  </a:lnTo>
                  <a:lnTo>
                    <a:pt x="1453" y="1033"/>
                  </a:lnTo>
                  <a:lnTo>
                    <a:pt x="1475" y="1007"/>
                  </a:lnTo>
                  <a:lnTo>
                    <a:pt x="1503" y="985"/>
                  </a:lnTo>
                  <a:lnTo>
                    <a:pt x="1534" y="967"/>
                  </a:lnTo>
                  <a:lnTo>
                    <a:pt x="1569" y="956"/>
                  </a:lnTo>
                  <a:lnTo>
                    <a:pt x="1609" y="951"/>
                  </a:lnTo>
                  <a:lnTo>
                    <a:pt x="1651" y="950"/>
                  </a:lnTo>
                  <a:close/>
                  <a:moveTo>
                    <a:pt x="2428" y="932"/>
                  </a:moveTo>
                  <a:lnTo>
                    <a:pt x="2449" y="936"/>
                  </a:lnTo>
                  <a:lnTo>
                    <a:pt x="2467" y="946"/>
                  </a:lnTo>
                  <a:lnTo>
                    <a:pt x="2482" y="960"/>
                  </a:lnTo>
                  <a:lnTo>
                    <a:pt x="2491" y="979"/>
                  </a:lnTo>
                  <a:lnTo>
                    <a:pt x="2495" y="1000"/>
                  </a:lnTo>
                  <a:lnTo>
                    <a:pt x="2491" y="1022"/>
                  </a:lnTo>
                  <a:lnTo>
                    <a:pt x="2482" y="1039"/>
                  </a:lnTo>
                  <a:lnTo>
                    <a:pt x="2467" y="1055"/>
                  </a:lnTo>
                  <a:lnTo>
                    <a:pt x="2449" y="1063"/>
                  </a:lnTo>
                  <a:lnTo>
                    <a:pt x="2428" y="1067"/>
                  </a:lnTo>
                  <a:lnTo>
                    <a:pt x="2406" y="1063"/>
                  </a:lnTo>
                  <a:lnTo>
                    <a:pt x="2388" y="1055"/>
                  </a:lnTo>
                  <a:lnTo>
                    <a:pt x="2374" y="1039"/>
                  </a:lnTo>
                  <a:lnTo>
                    <a:pt x="2364" y="1022"/>
                  </a:lnTo>
                  <a:lnTo>
                    <a:pt x="2360" y="1000"/>
                  </a:lnTo>
                  <a:lnTo>
                    <a:pt x="2364" y="979"/>
                  </a:lnTo>
                  <a:lnTo>
                    <a:pt x="2374" y="960"/>
                  </a:lnTo>
                  <a:lnTo>
                    <a:pt x="2388" y="946"/>
                  </a:lnTo>
                  <a:lnTo>
                    <a:pt x="2406" y="936"/>
                  </a:lnTo>
                  <a:lnTo>
                    <a:pt x="2428" y="932"/>
                  </a:lnTo>
                  <a:close/>
                  <a:moveTo>
                    <a:pt x="521" y="429"/>
                  </a:moveTo>
                  <a:lnTo>
                    <a:pt x="495" y="431"/>
                  </a:lnTo>
                  <a:lnTo>
                    <a:pt x="473" y="440"/>
                  </a:lnTo>
                  <a:lnTo>
                    <a:pt x="453" y="453"/>
                  </a:lnTo>
                  <a:lnTo>
                    <a:pt x="435" y="471"/>
                  </a:lnTo>
                  <a:lnTo>
                    <a:pt x="422" y="491"/>
                  </a:lnTo>
                  <a:lnTo>
                    <a:pt x="413" y="513"/>
                  </a:lnTo>
                  <a:lnTo>
                    <a:pt x="411" y="539"/>
                  </a:lnTo>
                  <a:lnTo>
                    <a:pt x="411" y="2443"/>
                  </a:lnTo>
                  <a:lnTo>
                    <a:pt x="413" y="2468"/>
                  </a:lnTo>
                  <a:lnTo>
                    <a:pt x="422" y="2491"/>
                  </a:lnTo>
                  <a:lnTo>
                    <a:pt x="435" y="2511"/>
                  </a:lnTo>
                  <a:lnTo>
                    <a:pt x="453" y="2529"/>
                  </a:lnTo>
                  <a:lnTo>
                    <a:pt x="473" y="2542"/>
                  </a:lnTo>
                  <a:lnTo>
                    <a:pt x="495" y="2550"/>
                  </a:lnTo>
                  <a:lnTo>
                    <a:pt x="521" y="2553"/>
                  </a:lnTo>
                  <a:lnTo>
                    <a:pt x="3636" y="2553"/>
                  </a:lnTo>
                  <a:lnTo>
                    <a:pt x="3661" y="2550"/>
                  </a:lnTo>
                  <a:lnTo>
                    <a:pt x="3685" y="2542"/>
                  </a:lnTo>
                  <a:lnTo>
                    <a:pt x="3705" y="2529"/>
                  </a:lnTo>
                  <a:lnTo>
                    <a:pt x="3721" y="2511"/>
                  </a:lnTo>
                  <a:lnTo>
                    <a:pt x="3735" y="2491"/>
                  </a:lnTo>
                  <a:lnTo>
                    <a:pt x="3743" y="2468"/>
                  </a:lnTo>
                  <a:lnTo>
                    <a:pt x="3745" y="2443"/>
                  </a:lnTo>
                  <a:lnTo>
                    <a:pt x="3745" y="539"/>
                  </a:lnTo>
                  <a:lnTo>
                    <a:pt x="3743" y="513"/>
                  </a:lnTo>
                  <a:lnTo>
                    <a:pt x="3735" y="491"/>
                  </a:lnTo>
                  <a:lnTo>
                    <a:pt x="3721" y="471"/>
                  </a:lnTo>
                  <a:lnTo>
                    <a:pt x="3705" y="453"/>
                  </a:lnTo>
                  <a:lnTo>
                    <a:pt x="3685" y="440"/>
                  </a:lnTo>
                  <a:lnTo>
                    <a:pt x="3661" y="431"/>
                  </a:lnTo>
                  <a:lnTo>
                    <a:pt x="3636" y="429"/>
                  </a:lnTo>
                  <a:lnTo>
                    <a:pt x="521" y="429"/>
                  </a:lnTo>
                  <a:close/>
                  <a:moveTo>
                    <a:pt x="521" y="315"/>
                  </a:moveTo>
                  <a:lnTo>
                    <a:pt x="3636" y="315"/>
                  </a:lnTo>
                  <a:lnTo>
                    <a:pt x="3676" y="319"/>
                  </a:lnTo>
                  <a:lnTo>
                    <a:pt x="3714" y="331"/>
                  </a:lnTo>
                  <a:lnTo>
                    <a:pt x="3748" y="347"/>
                  </a:lnTo>
                  <a:lnTo>
                    <a:pt x="3779" y="368"/>
                  </a:lnTo>
                  <a:lnTo>
                    <a:pt x="3806" y="395"/>
                  </a:lnTo>
                  <a:lnTo>
                    <a:pt x="3828" y="426"/>
                  </a:lnTo>
                  <a:lnTo>
                    <a:pt x="3845" y="462"/>
                  </a:lnTo>
                  <a:lnTo>
                    <a:pt x="3855" y="498"/>
                  </a:lnTo>
                  <a:lnTo>
                    <a:pt x="3859" y="539"/>
                  </a:lnTo>
                  <a:lnTo>
                    <a:pt x="3859" y="2443"/>
                  </a:lnTo>
                  <a:lnTo>
                    <a:pt x="3855" y="2484"/>
                  </a:lnTo>
                  <a:lnTo>
                    <a:pt x="3845" y="2520"/>
                  </a:lnTo>
                  <a:lnTo>
                    <a:pt x="3828" y="2555"/>
                  </a:lnTo>
                  <a:lnTo>
                    <a:pt x="3806" y="2587"/>
                  </a:lnTo>
                  <a:lnTo>
                    <a:pt x="3779" y="2613"/>
                  </a:lnTo>
                  <a:lnTo>
                    <a:pt x="3748" y="2635"/>
                  </a:lnTo>
                  <a:lnTo>
                    <a:pt x="3714" y="2651"/>
                  </a:lnTo>
                  <a:lnTo>
                    <a:pt x="3676" y="2663"/>
                  </a:lnTo>
                  <a:lnTo>
                    <a:pt x="3636" y="2665"/>
                  </a:lnTo>
                  <a:lnTo>
                    <a:pt x="521" y="2665"/>
                  </a:lnTo>
                  <a:lnTo>
                    <a:pt x="480" y="2663"/>
                  </a:lnTo>
                  <a:lnTo>
                    <a:pt x="444" y="2651"/>
                  </a:lnTo>
                  <a:lnTo>
                    <a:pt x="408" y="2635"/>
                  </a:lnTo>
                  <a:lnTo>
                    <a:pt x="377" y="2613"/>
                  </a:lnTo>
                  <a:lnTo>
                    <a:pt x="350" y="2587"/>
                  </a:lnTo>
                  <a:lnTo>
                    <a:pt x="329" y="2555"/>
                  </a:lnTo>
                  <a:lnTo>
                    <a:pt x="311" y="2520"/>
                  </a:lnTo>
                  <a:lnTo>
                    <a:pt x="301" y="2484"/>
                  </a:lnTo>
                  <a:lnTo>
                    <a:pt x="298" y="2443"/>
                  </a:lnTo>
                  <a:lnTo>
                    <a:pt x="298" y="539"/>
                  </a:lnTo>
                  <a:lnTo>
                    <a:pt x="301" y="498"/>
                  </a:lnTo>
                  <a:lnTo>
                    <a:pt x="311" y="462"/>
                  </a:lnTo>
                  <a:lnTo>
                    <a:pt x="329" y="426"/>
                  </a:lnTo>
                  <a:lnTo>
                    <a:pt x="350" y="395"/>
                  </a:lnTo>
                  <a:lnTo>
                    <a:pt x="377" y="368"/>
                  </a:lnTo>
                  <a:lnTo>
                    <a:pt x="408" y="347"/>
                  </a:lnTo>
                  <a:lnTo>
                    <a:pt x="444" y="331"/>
                  </a:lnTo>
                  <a:lnTo>
                    <a:pt x="480" y="319"/>
                  </a:lnTo>
                  <a:lnTo>
                    <a:pt x="521" y="315"/>
                  </a:lnTo>
                  <a:close/>
                  <a:moveTo>
                    <a:pt x="269" y="114"/>
                  </a:moveTo>
                  <a:lnTo>
                    <a:pt x="237" y="116"/>
                  </a:lnTo>
                  <a:lnTo>
                    <a:pt x="208" y="126"/>
                  </a:lnTo>
                  <a:lnTo>
                    <a:pt x="182" y="140"/>
                  </a:lnTo>
                  <a:lnTo>
                    <a:pt x="159" y="159"/>
                  </a:lnTo>
                  <a:lnTo>
                    <a:pt x="140" y="183"/>
                  </a:lnTo>
                  <a:lnTo>
                    <a:pt x="125" y="209"/>
                  </a:lnTo>
                  <a:lnTo>
                    <a:pt x="116" y="238"/>
                  </a:lnTo>
                  <a:lnTo>
                    <a:pt x="112" y="270"/>
                  </a:lnTo>
                  <a:lnTo>
                    <a:pt x="112" y="2952"/>
                  </a:lnTo>
                  <a:lnTo>
                    <a:pt x="116" y="2983"/>
                  </a:lnTo>
                  <a:lnTo>
                    <a:pt x="125" y="3012"/>
                  </a:lnTo>
                  <a:lnTo>
                    <a:pt x="140" y="3039"/>
                  </a:lnTo>
                  <a:lnTo>
                    <a:pt x="159" y="3061"/>
                  </a:lnTo>
                  <a:lnTo>
                    <a:pt x="182" y="3081"/>
                  </a:lnTo>
                  <a:lnTo>
                    <a:pt x="208" y="3095"/>
                  </a:lnTo>
                  <a:lnTo>
                    <a:pt x="237" y="3104"/>
                  </a:lnTo>
                  <a:lnTo>
                    <a:pt x="269" y="3108"/>
                  </a:lnTo>
                  <a:lnTo>
                    <a:pt x="3891" y="3108"/>
                  </a:lnTo>
                  <a:lnTo>
                    <a:pt x="3923" y="3104"/>
                  </a:lnTo>
                  <a:lnTo>
                    <a:pt x="3952" y="3095"/>
                  </a:lnTo>
                  <a:lnTo>
                    <a:pt x="3978" y="3081"/>
                  </a:lnTo>
                  <a:lnTo>
                    <a:pt x="4001" y="3061"/>
                  </a:lnTo>
                  <a:lnTo>
                    <a:pt x="4020" y="3039"/>
                  </a:lnTo>
                  <a:lnTo>
                    <a:pt x="4035" y="3012"/>
                  </a:lnTo>
                  <a:lnTo>
                    <a:pt x="4044" y="2983"/>
                  </a:lnTo>
                  <a:lnTo>
                    <a:pt x="4048" y="2952"/>
                  </a:lnTo>
                  <a:lnTo>
                    <a:pt x="4048" y="270"/>
                  </a:lnTo>
                  <a:lnTo>
                    <a:pt x="4044" y="238"/>
                  </a:lnTo>
                  <a:lnTo>
                    <a:pt x="4035" y="209"/>
                  </a:lnTo>
                  <a:lnTo>
                    <a:pt x="4020" y="183"/>
                  </a:lnTo>
                  <a:lnTo>
                    <a:pt x="4001" y="159"/>
                  </a:lnTo>
                  <a:lnTo>
                    <a:pt x="3978" y="140"/>
                  </a:lnTo>
                  <a:lnTo>
                    <a:pt x="3952" y="126"/>
                  </a:lnTo>
                  <a:lnTo>
                    <a:pt x="3923" y="116"/>
                  </a:lnTo>
                  <a:lnTo>
                    <a:pt x="3891" y="114"/>
                  </a:lnTo>
                  <a:lnTo>
                    <a:pt x="269" y="114"/>
                  </a:lnTo>
                  <a:close/>
                  <a:moveTo>
                    <a:pt x="269" y="0"/>
                  </a:moveTo>
                  <a:lnTo>
                    <a:pt x="3891" y="0"/>
                  </a:lnTo>
                  <a:lnTo>
                    <a:pt x="3934" y="4"/>
                  </a:lnTo>
                  <a:lnTo>
                    <a:pt x="3976" y="14"/>
                  </a:lnTo>
                  <a:lnTo>
                    <a:pt x="4015" y="30"/>
                  </a:lnTo>
                  <a:lnTo>
                    <a:pt x="4050" y="53"/>
                  </a:lnTo>
                  <a:lnTo>
                    <a:pt x="4081" y="80"/>
                  </a:lnTo>
                  <a:lnTo>
                    <a:pt x="4108" y="111"/>
                  </a:lnTo>
                  <a:lnTo>
                    <a:pt x="4130" y="146"/>
                  </a:lnTo>
                  <a:lnTo>
                    <a:pt x="4146" y="184"/>
                  </a:lnTo>
                  <a:lnTo>
                    <a:pt x="4156" y="226"/>
                  </a:lnTo>
                  <a:lnTo>
                    <a:pt x="4160" y="270"/>
                  </a:lnTo>
                  <a:lnTo>
                    <a:pt x="4160" y="2952"/>
                  </a:lnTo>
                  <a:lnTo>
                    <a:pt x="4156" y="2996"/>
                  </a:lnTo>
                  <a:lnTo>
                    <a:pt x="4146" y="3036"/>
                  </a:lnTo>
                  <a:lnTo>
                    <a:pt x="4130" y="3075"/>
                  </a:lnTo>
                  <a:lnTo>
                    <a:pt x="4108" y="3110"/>
                  </a:lnTo>
                  <a:lnTo>
                    <a:pt x="4081" y="3142"/>
                  </a:lnTo>
                  <a:lnTo>
                    <a:pt x="4050" y="3168"/>
                  </a:lnTo>
                  <a:lnTo>
                    <a:pt x="4015" y="3190"/>
                  </a:lnTo>
                  <a:lnTo>
                    <a:pt x="3976" y="3206"/>
                  </a:lnTo>
                  <a:lnTo>
                    <a:pt x="3934" y="3216"/>
                  </a:lnTo>
                  <a:lnTo>
                    <a:pt x="3891" y="3220"/>
                  </a:lnTo>
                  <a:lnTo>
                    <a:pt x="269" y="3220"/>
                  </a:lnTo>
                  <a:lnTo>
                    <a:pt x="226" y="3216"/>
                  </a:lnTo>
                  <a:lnTo>
                    <a:pt x="184" y="3206"/>
                  </a:lnTo>
                  <a:lnTo>
                    <a:pt x="145" y="3190"/>
                  </a:lnTo>
                  <a:lnTo>
                    <a:pt x="110" y="3168"/>
                  </a:lnTo>
                  <a:lnTo>
                    <a:pt x="79" y="3142"/>
                  </a:lnTo>
                  <a:lnTo>
                    <a:pt x="52" y="3110"/>
                  </a:lnTo>
                  <a:lnTo>
                    <a:pt x="30" y="3075"/>
                  </a:lnTo>
                  <a:lnTo>
                    <a:pt x="14" y="3036"/>
                  </a:lnTo>
                  <a:lnTo>
                    <a:pt x="4" y="2996"/>
                  </a:lnTo>
                  <a:lnTo>
                    <a:pt x="0" y="2952"/>
                  </a:lnTo>
                  <a:lnTo>
                    <a:pt x="0" y="270"/>
                  </a:lnTo>
                  <a:lnTo>
                    <a:pt x="4" y="226"/>
                  </a:lnTo>
                  <a:lnTo>
                    <a:pt x="14" y="184"/>
                  </a:lnTo>
                  <a:lnTo>
                    <a:pt x="30" y="146"/>
                  </a:lnTo>
                  <a:lnTo>
                    <a:pt x="52" y="111"/>
                  </a:lnTo>
                  <a:lnTo>
                    <a:pt x="79" y="80"/>
                  </a:lnTo>
                  <a:lnTo>
                    <a:pt x="110" y="53"/>
                  </a:lnTo>
                  <a:lnTo>
                    <a:pt x="145" y="30"/>
                  </a:lnTo>
                  <a:lnTo>
                    <a:pt x="184" y="14"/>
                  </a:lnTo>
                  <a:lnTo>
                    <a:pt x="226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2A7CF"/>
            </a:solidFill>
            <a:ln w="6350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95A87A46-7D78-7A4E-A4C6-EF1CACA33A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68069" y="3047686"/>
              <a:ext cx="526889" cy="345185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rgbClr val="72A7CF"/>
            </a:solidFill>
            <a:ln w="9525">
              <a:solidFill>
                <a:srgbClr val="72A7C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CCF2C51-8510-3D4D-97CD-601FECF3EAF4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53" name="Rectangle: Rounded Corners 18">
            <a:extLst>
              <a:ext uri="{FF2B5EF4-FFF2-40B4-BE49-F238E27FC236}">
                <a16:creationId xmlns:a16="http://schemas.microsoft.com/office/drawing/2014/main" id="{ECC27D67-F449-DA45-8B5D-479F05D99C2B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254" name="Rectangle: Rounded Corners 18">
            <a:extLst>
              <a:ext uri="{FF2B5EF4-FFF2-40B4-BE49-F238E27FC236}">
                <a16:creationId xmlns:a16="http://schemas.microsoft.com/office/drawing/2014/main" id="{194DDF44-7177-9A46-A91F-55FC0A3DE11F}"/>
              </a:ext>
            </a:extLst>
          </p:cNvPr>
          <p:cNvSpPr/>
          <p:nvPr/>
        </p:nvSpPr>
        <p:spPr>
          <a:xfrm>
            <a:off x="10141596" y="333237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1917CA4-7028-584F-A365-43F56E4FF28F}"/>
              </a:ext>
            </a:extLst>
          </p:cNvPr>
          <p:cNvSpPr txBox="1"/>
          <p:nvPr/>
        </p:nvSpPr>
        <p:spPr>
          <a:xfrm>
            <a:off x="9776478" y="1183219"/>
            <a:ext cx="225547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Auto-scaling of ESP server</a:t>
            </a:r>
            <a:r>
              <a:rPr lang="de-CH" sz="1100" dirty="0">
                <a:solidFill>
                  <a:schemeClr val="bg1"/>
                </a:solidFill>
              </a:rPr>
              <a:t> pods</a:t>
            </a:r>
            <a:r>
              <a:rPr lang="en-FR" sz="1100" dirty="0">
                <a:solidFill>
                  <a:schemeClr val="bg1"/>
                </a:solidFill>
              </a:rPr>
              <a:t> based on CPU utilization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Horizontal and vertical run-time elasticity</a:t>
            </a: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Optimized resources utilization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High availability and fault tolerance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Multi-tenancy &amp; multi-user</a:t>
            </a:r>
            <a:endParaRPr lang="de-CH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100" dirty="0">
                <a:solidFill>
                  <a:schemeClr val="bg1"/>
                </a:solidFill>
              </a:rPr>
              <a:t>Auto-scaling of ESP server pods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2D4FD0D-CA79-0046-86E0-C2B534942A1C}"/>
              </a:ext>
            </a:extLst>
          </p:cNvPr>
          <p:cNvSpPr txBox="1"/>
          <p:nvPr/>
        </p:nvSpPr>
        <p:spPr>
          <a:xfrm>
            <a:off x="9782006" y="3602347"/>
            <a:ext cx="224995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100" dirty="0">
                <a:solidFill>
                  <a:schemeClr val="bg1"/>
                </a:solidFill>
              </a:rPr>
              <a:t>Some Input Streams, for example File, OPCUA, cannot support scaling and events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State loss of in case of pod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Possibilities of events loss and duplication when a pod crashes and a new one replaces (preventive mechanisms can be employed)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6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C0E8A06B-16BC-EE4E-BF27-7F6128B5680D}"/>
              </a:ext>
            </a:extLst>
          </p:cNvPr>
          <p:cNvSpPr/>
          <p:nvPr/>
        </p:nvSpPr>
        <p:spPr>
          <a:xfrm>
            <a:off x="2042964" y="2454269"/>
            <a:ext cx="1945305" cy="156799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04"/>
          <a:lstStyle/>
          <a:p>
            <a:pPr>
              <a:defRPr/>
            </a:pPr>
            <a:endParaRPr lang="en-US" sz="1600" dirty="0">
              <a:solidFill>
                <a:schemeClr val="accent6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226D8-7226-1F45-B358-54D07E844FA8}"/>
              </a:ext>
            </a:extLst>
          </p:cNvPr>
          <p:cNvGrpSpPr/>
          <p:nvPr/>
        </p:nvGrpSpPr>
        <p:grpSpPr>
          <a:xfrm>
            <a:off x="4205428" y="1348855"/>
            <a:ext cx="2718835" cy="872663"/>
            <a:chOff x="5534212" y="1348855"/>
            <a:chExt cx="2718835" cy="87266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BE27A14-049B-BB44-98BE-D30CA0F4C987}"/>
                </a:ext>
              </a:extLst>
            </p:cNvPr>
            <p:cNvSpPr/>
            <p:nvPr/>
          </p:nvSpPr>
          <p:spPr>
            <a:xfrm>
              <a:off x="5534212" y="1348855"/>
              <a:ext cx="2718835" cy="87266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1104"/>
            <a:lstStyle/>
            <a:p>
              <a:pPr>
                <a:defRPr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211FD4-D024-B143-8C11-520B3DA2B928}"/>
                </a:ext>
              </a:extLst>
            </p:cNvPr>
            <p:cNvGrpSpPr/>
            <p:nvPr/>
          </p:nvGrpSpPr>
          <p:grpSpPr>
            <a:xfrm>
              <a:off x="5677452" y="1388285"/>
              <a:ext cx="2449819" cy="746941"/>
              <a:chOff x="4258088" y="1336938"/>
              <a:chExt cx="1837364" cy="56020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38C489-22D6-EE4A-9CAD-F84353433F61}"/>
                  </a:ext>
                </a:extLst>
              </p:cNvPr>
              <p:cNvGrpSpPr/>
              <p:nvPr/>
            </p:nvGrpSpPr>
            <p:grpSpPr>
              <a:xfrm>
                <a:off x="4258088" y="1336938"/>
                <a:ext cx="572311" cy="560205"/>
                <a:chOff x="2183917" y="3885649"/>
                <a:chExt cx="572311" cy="56020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1491D8-E271-4241-AE34-BD67A0346FEB}"/>
                    </a:ext>
                  </a:extLst>
                </p:cNvPr>
                <p:cNvSpPr/>
                <p:nvPr/>
              </p:nvSpPr>
              <p:spPr>
                <a:xfrm>
                  <a:off x="2183917" y="395927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0A240ED-D327-5643-AA6E-DEB30E2B1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9347" y="3885649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00983-3036-394A-963C-E8145163334E}"/>
                    </a:ext>
                  </a:extLst>
                </p:cNvPr>
                <p:cNvSpPr txBox="1"/>
                <p:nvPr/>
              </p:nvSpPr>
              <p:spPr>
                <a:xfrm>
                  <a:off x="2270828" y="4253445"/>
                  <a:ext cx="402995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 dirty="0">
                      <a:solidFill>
                        <a:schemeClr val="bg1"/>
                      </a:solidFill>
                    </a:rPr>
                    <a:t>Studio</a:t>
                  </a:r>
                </a:p>
              </p:txBody>
            </p:sp>
            <p:pic>
              <p:nvPicPr>
                <p:cNvPr id="38" name="Picture 9">
                  <a:extLst>
                    <a:ext uri="{FF2B5EF4-FFF2-40B4-BE49-F238E27FC236}">
                      <a16:creationId xmlns:a16="http://schemas.microsoft.com/office/drawing/2014/main" id="{8C155C46-10A9-E641-AA13-E28471161C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959" y="398523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Graphic 49" descr="Pencil">
                  <a:extLst>
                    <a:ext uri="{FF2B5EF4-FFF2-40B4-BE49-F238E27FC236}">
                      <a16:creationId xmlns:a16="http://schemas.microsoft.com/office/drawing/2014/main" id="{62225885-C91F-1544-AB3B-7DEAFBFD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64557" y="4080513"/>
                  <a:ext cx="216790" cy="22237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F960F48-846B-A242-81CD-91B4AE821D96}"/>
                  </a:ext>
                </a:extLst>
              </p:cNvPr>
              <p:cNvGrpSpPr/>
              <p:nvPr/>
            </p:nvGrpSpPr>
            <p:grpSpPr>
              <a:xfrm>
                <a:off x="4874704" y="1336938"/>
                <a:ext cx="572311" cy="560205"/>
                <a:chOff x="3271191" y="3957642"/>
                <a:chExt cx="572311" cy="56020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05F5FAD-8C0A-8540-804F-2B289B828BAE}"/>
                    </a:ext>
                  </a:extLst>
                </p:cNvPr>
                <p:cNvSpPr/>
                <p:nvPr/>
              </p:nvSpPr>
              <p:spPr>
                <a:xfrm>
                  <a:off x="3271191" y="4031272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502209D1-1169-374F-87E2-E17DDC625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6621" y="3957642"/>
                  <a:ext cx="158512" cy="169277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4AA21-363D-D54B-801C-A2EBD2401D35}"/>
                    </a:ext>
                  </a:extLst>
                </p:cNvPr>
                <p:cNvSpPr txBox="1"/>
                <p:nvPr/>
              </p:nvSpPr>
              <p:spPr>
                <a:xfrm>
                  <a:off x="3385561" y="4325438"/>
                  <a:ext cx="323646" cy="19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1067" i="1" dirty="0">
                      <a:solidFill>
                        <a:schemeClr val="bg1"/>
                      </a:solidFill>
                    </a:rPr>
                    <a:t>ESM</a:t>
                  </a:r>
                </a:p>
              </p:txBody>
            </p:sp>
            <p:pic>
              <p:nvPicPr>
                <p:cNvPr id="56" name="Picture 9">
                  <a:extLst>
                    <a:ext uri="{FF2B5EF4-FFF2-40B4-BE49-F238E27FC236}">
                      <a16:creationId xmlns:a16="http://schemas.microsoft.com/office/drawing/2014/main" id="{26588DE3-6246-5649-AD67-F7D9D2835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6233" y="4057225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Graphic 57" descr="Gears">
                  <a:extLst>
                    <a:ext uri="{FF2B5EF4-FFF2-40B4-BE49-F238E27FC236}">
                      <a16:creationId xmlns:a16="http://schemas.microsoft.com/office/drawing/2014/main" id="{3E7E1B6B-BFBF-2543-898A-E5E6BFA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5615789">
                  <a:off x="3396784" y="4119024"/>
                  <a:ext cx="274935" cy="26738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5712A30-149C-A944-9E9A-B8FDA5DA9D66}"/>
                  </a:ext>
                </a:extLst>
              </p:cNvPr>
              <p:cNvGrpSpPr/>
              <p:nvPr/>
            </p:nvGrpSpPr>
            <p:grpSpPr>
              <a:xfrm>
                <a:off x="5453208" y="1338451"/>
                <a:ext cx="642244" cy="551969"/>
                <a:chOff x="4561082" y="3858059"/>
                <a:chExt cx="642244" cy="55196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2A21E5-F2D2-0343-A825-6F2C4720F51C}"/>
                    </a:ext>
                  </a:extLst>
                </p:cNvPr>
                <p:cNvSpPr/>
                <p:nvPr/>
              </p:nvSpPr>
              <p:spPr>
                <a:xfrm>
                  <a:off x="4596951" y="3931689"/>
                  <a:ext cx="572311" cy="46694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400"/>
                </a:p>
              </p:txBody>
            </p:sp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EA213525-32B0-684E-A43A-C8C22D548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2381" y="3858059"/>
                  <a:ext cx="158512" cy="169277"/>
                </a:xfrm>
                <a:prstGeom prst="rect">
                  <a:avLst/>
                </a:prstGeom>
              </p:spPr>
            </p:pic>
            <p:pic>
              <p:nvPicPr>
                <p:cNvPr id="64" name="Picture 9">
                  <a:extLst>
                    <a:ext uri="{FF2B5EF4-FFF2-40B4-BE49-F238E27FC236}">
                      <a16:creationId xmlns:a16="http://schemas.microsoft.com/office/drawing/2014/main" id="{35A68F5D-EC20-8949-B4DF-9DCCFE847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993" y="3957642"/>
                  <a:ext cx="210492" cy="15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6" name="Graphic 65" descr="Bar graph with upward trend">
                  <a:extLst>
                    <a:ext uri="{FF2B5EF4-FFF2-40B4-BE49-F238E27FC236}">
                      <a16:creationId xmlns:a16="http://schemas.microsoft.com/office/drawing/2014/main" id="{27BB1A10-83A3-5041-8F63-D3B1098E6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6774" y="4094049"/>
                  <a:ext cx="210492" cy="206724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7D81FA3-B8B2-DA42-AD8F-8C46DDAA0979}"/>
                    </a:ext>
                  </a:extLst>
                </p:cNvPr>
                <p:cNvSpPr txBox="1"/>
                <p:nvPr/>
              </p:nvSpPr>
              <p:spPr>
                <a:xfrm>
                  <a:off x="4561082" y="4233105"/>
                  <a:ext cx="642244" cy="176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FR" sz="933" i="1" dirty="0">
                      <a:solidFill>
                        <a:schemeClr val="bg1"/>
                      </a:solidFill>
                    </a:rPr>
                    <a:t>Streamviewer</a:t>
                  </a:r>
                </a:p>
              </p:txBody>
            </p: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EEB624-8529-9B45-B73D-C1B7E34D074D}"/>
              </a:ext>
            </a:extLst>
          </p:cNvPr>
          <p:cNvGrpSpPr/>
          <p:nvPr/>
        </p:nvGrpSpPr>
        <p:grpSpPr>
          <a:xfrm>
            <a:off x="1861179" y="1372777"/>
            <a:ext cx="829074" cy="726293"/>
            <a:chOff x="2726647" y="3990350"/>
            <a:chExt cx="621805" cy="5447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F0FC31-2CAA-DD4E-ABE1-EC5303573715}"/>
                </a:ext>
              </a:extLst>
            </p:cNvPr>
            <p:cNvSpPr/>
            <p:nvPr/>
          </p:nvSpPr>
          <p:spPr>
            <a:xfrm>
              <a:off x="2754326" y="4063980"/>
              <a:ext cx="572311" cy="46694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A658F9E0-DCCA-364C-91C1-ED0FD5BFA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9756" y="3990350"/>
              <a:ext cx="158512" cy="16927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C58E3A-16A1-0E4D-B8D4-C4B6DEBD6EAE}"/>
                </a:ext>
              </a:extLst>
            </p:cNvPr>
            <p:cNvSpPr txBox="1"/>
            <p:nvPr/>
          </p:nvSpPr>
          <p:spPr>
            <a:xfrm>
              <a:off x="2726647" y="4358146"/>
              <a:ext cx="621805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Operator</a:t>
              </a:r>
            </a:p>
          </p:txBody>
        </p:sp>
        <p:pic>
          <p:nvPicPr>
            <p:cNvPr id="74" name="Picture 9">
              <a:extLst>
                <a:ext uri="{FF2B5EF4-FFF2-40B4-BE49-F238E27FC236}">
                  <a16:creationId xmlns:a16="http://schemas.microsoft.com/office/drawing/2014/main" id="{DB0D27E9-9176-3348-A463-40BF9B6B9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68" y="4089933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Graphic 76" descr="Lightning bolt">
              <a:extLst>
                <a:ext uri="{FF2B5EF4-FFF2-40B4-BE49-F238E27FC236}">
                  <a16:creationId xmlns:a16="http://schemas.microsoft.com/office/drawing/2014/main" id="{21AE9168-D47A-F349-812A-66DBA6FC0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677857">
              <a:off x="2906694" y="4160956"/>
              <a:ext cx="284307" cy="269371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566E5B-9BA1-0948-A8E6-6AD25164C371}"/>
              </a:ext>
            </a:extLst>
          </p:cNvPr>
          <p:cNvGrpSpPr/>
          <p:nvPr/>
        </p:nvGrpSpPr>
        <p:grpSpPr>
          <a:xfrm>
            <a:off x="7437214" y="1625166"/>
            <a:ext cx="614271" cy="440057"/>
            <a:chOff x="3318893" y="438569"/>
            <a:chExt cx="931675" cy="667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0BF484-0538-0E4C-AC38-045E17F1FE4F}"/>
                </a:ext>
              </a:extLst>
            </p:cNvPr>
            <p:cNvGrpSpPr/>
            <p:nvPr/>
          </p:nvGrpSpPr>
          <p:grpSpPr>
            <a:xfrm>
              <a:off x="3379920" y="438569"/>
              <a:ext cx="782257" cy="403920"/>
              <a:chOff x="2661232" y="3652863"/>
              <a:chExt cx="782257" cy="40392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BA45E4-1020-1043-9AE7-1DB7E8BD4F3D}"/>
                  </a:ext>
                </a:extLst>
              </p:cNvPr>
              <p:cNvGrpSpPr/>
              <p:nvPr/>
            </p:nvGrpSpPr>
            <p:grpSpPr>
              <a:xfrm>
                <a:off x="3050949" y="3723149"/>
                <a:ext cx="235131" cy="280348"/>
                <a:chOff x="2332455" y="4229306"/>
                <a:chExt cx="235131" cy="280348"/>
              </a:xfrm>
              <a:solidFill>
                <a:schemeClr val="bg1"/>
              </a:solidFill>
            </p:grpSpPr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85710D0D-16EF-894B-96D1-C7C3D82CA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107" y="4306175"/>
                  <a:ext cx="203479" cy="203479"/>
                </a:xfrm>
                <a:custGeom>
                  <a:avLst/>
                  <a:gdLst>
                    <a:gd name="T0" fmla="*/ 390 w 708"/>
                    <a:gd name="T1" fmla="*/ 44 h 707"/>
                    <a:gd name="T2" fmla="*/ 390 w 708"/>
                    <a:gd name="T3" fmla="*/ 44 h 707"/>
                    <a:gd name="T4" fmla="*/ 390 w 708"/>
                    <a:gd name="T5" fmla="*/ 43 h 707"/>
                    <a:gd name="T6" fmla="*/ 375 w 708"/>
                    <a:gd name="T7" fmla="*/ 25 h 707"/>
                    <a:gd name="T8" fmla="*/ 294 w 708"/>
                    <a:gd name="T9" fmla="*/ 21 h 707"/>
                    <a:gd name="T10" fmla="*/ 282 w 708"/>
                    <a:gd name="T11" fmla="*/ 102 h 707"/>
                    <a:gd name="T12" fmla="*/ 289 w 708"/>
                    <a:gd name="T13" fmla="*/ 110 h 707"/>
                    <a:gd name="T14" fmla="*/ 288 w 708"/>
                    <a:gd name="T15" fmla="*/ 110 h 707"/>
                    <a:gd name="T16" fmla="*/ 402 w 708"/>
                    <a:gd name="T17" fmla="*/ 247 h 707"/>
                    <a:gd name="T18" fmla="*/ 337 w 708"/>
                    <a:gd name="T19" fmla="*/ 536 h 707"/>
                    <a:gd name="T20" fmla="*/ 0 w 708"/>
                    <a:gd name="T21" fmla="*/ 475 h 707"/>
                    <a:gd name="T22" fmla="*/ 384 w 708"/>
                    <a:gd name="T23" fmla="*/ 663 h 707"/>
                    <a:gd name="T24" fmla="*/ 521 w 708"/>
                    <a:gd name="T25" fmla="*/ 201 h 707"/>
                    <a:gd name="T26" fmla="*/ 390 w 708"/>
                    <a:gd name="T27" fmla="*/ 44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8" h="707">
                      <a:moveTo>
                        <a:pt x="390" y="44"/>
                      </a:moveTo>
                      <a:lnTo>
                        <a:pt x="390" y="44"/>
                      </a:lnTo>
                      <a:lnTo>
                        <a:pt x="390" y="43"/>
                      </a:lnTo>
                      <a:lnTo>
                        <a:pt x="375" y="25"/>
                      </a:lnTo>
                      <a:cubicBezTo>
                        <a:pt x="354" y="0"/>
                        <a:pt x="319" y="0"/>
                        <a:pt x="294" y="21"/>
                      </a:cubicBezTo>
                      <a:cubicBezTo>
                        <a:pt x="268" y="42"/>
                        <a:pt x="261" y="77"/>
                        <a:pt x="282" y="102"/>
                      </a:cubicBezTo>
                      <a:cubicBezTo>
                        <a:pt x="282" y="102"/>
                        <a:pt x="284" y="105"/>
                        <a:pt x="289" y="110"/>
                      </a:cubicBezTo>
                      <a:lnTo>
                        <a:pt x="288" y="110"/>
                      </a:lnTo>
                      <a:cubicBezTo>
                        <a:pt x="337" y="168"/>
                        <a:pt x="402" y="247"/>
                        <a:pt x="402" y="247"/>
                      </a:cubicBezTo>
                      <a:cubicBezTo>
                        <a:pt x="483" y="345"/>
                        <a:pt x="447" y="467"/>
                        <a:pt x="337" y="536"/>
                      </a:cubicBezTo>
                      <a:cubicBezTo>
                        <a:pt x="240" y="597"/>
                        <a:pt x="62" y="575"/>
                        <a:pt x="0" y="475"/>
                      </a:cubicBezTo>
                      <a:cubicBezTo>
                        <a:pt x="48" y="615"/>
                        <a:pt x="207" y="707"/>
                        <a:pt x="384" y="663"/>
                      </a:cubicBezTo>
                      <a:cubicBezTo>
                        <a:pt x="537" y="625"/>
                        <a:pt x="708" y="428"/>
                        <a:pt x="521" y="201"/>
                      </a:cubicBezTo>
                      <a:lnTo>
                        <a:pt x="390" y="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1" name="Freeform 10">
                  <a:extLst>
                    <a:ext uri="{FF2B5EF4-FFF2-40B4-BE49-F238E27FC236}">
                      <a16:creationId xmlns:a16="http://schemas.microsoft.com/office/drawing/2014/main" id="{2C7F49C3-26E9-4642-9E2D-D095DB868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455" y="4229306"/>
                  <a:ext cx="203479" cy="203479"/>
                </a:xfrm>
                <a:custGeom>
                  <a:avLst/>
                  <a:gdLst>
                    <a:gd name="T0" fmla="*/ 299 w 707"/>
                    <a:gd name="T1" fmla="*/ 640 h 704"/>
                    <a:gd name="T2" fmla="*/ 299 w 707"/>
                    <a:gd name="T3" fmla="*/ 640 h 704"/>
                    <a:gd name="T4" fmla="*/ 298 w 707"/>
                    <a:gd name="T5" fmla="*/ 641 h 704"/>
                    <a:gd name="T6" fmla="*/ 330 w 707"/>
                    <a:gd name="T7" fmla="*/ 679 h 704"/>
                    <a:gd name="T8" fmla="*/ 411 w 707"/>
                    <a:gd name="T9" fmla="*/ 683 h 704"/>
                    <a:gd name="T10" fmla="*/ 423 w 707"/>
                    <a:gd name="T11" fmla="*/ 602 h 704"/>
                    <a:gd name="T12" fmla="*/ 410 w 707"/>
                    <a:gd name="T13" fmla="*/ 586 h 704"/>
                    <a:gd name="T14" fmla="*/ 411 w 707"/>
                    <a:gd name="T15" fmla="*/ 586 h 704"/>
                    <a:gd name="T16" fmla="*/ 306 w 707"/>
                    <a:gd name="T17" fmla="*/ 460 h 704"/>
                    <a:gd name="T18" fmla="*/ 371 w 707"/>
                    <a:gd name="T19" fmla="*/ 171 h 704"/>
                    <a:gd name="T20" fmla="*/ 707 w 707"/>
                    <a:gd name="T21" fmla="*/ 232 h 704"/>
                    <a:gd name="T22" fmla="*/ 324 w 707"/>
                    <a:gd name="T23" fmla="*/ 44 h 704"/>
                    <a:gd name="T24" fmla="*/ 187 w 707"/>
                    <a:gd name="T25" fmla="*/ 505 h 704"/>
                    <a:gd name="T26" fmla="*/ 299 w 707"/>
                    <a:gd name="T27" fmla="*/ 64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7" h="704">
                      <a:moveTo>
                        <a:pt x="299" y="640"/>
                      </a:moveTo>
                      <a:lnTo>
                        <a:pt x="299" y="640"/>
                      </a:lnTo>
                      <a:lnTo>
                        <a:pt x="298" y="641"/>
                      </a:lnTo>
                      <a:lnTo>
                        <a:pt x="330" y="679"/>
                      </a:lnTo>
                      <a:cubicBezTo>
                        <a:pt x="351" y="704"/>
                        <a:pt x="386" y="704"/>
                        <a:pt x="411" y="683"/>
                      </a:cubicBezTo>
                      <a:cubicBezTo>
                        <a:pt x="437" y="662"/>
                        <a:pt x="444" y="627"/>
                        <a:pt x="423" y="602"/>
                      </a:cubicBezTo>
                      <a:cubicBezTo>
                        <a:pt x="423" y="602"/>
                        <a:pt x="418" y="596"/>
                        <a:pt x="410" y="586"/>
                      </a:cubicBezTo>
                      <a:lnTo>
                        <a:pt x="411" y="586"/>
                      </a:lnTo>
                      <a:cubicBezTo>
                        <a:pt x="363" y="529"/>
                        <a:pt x="306" y="460"/>
                        <a:pt x="306" y="460"/>
                      </a:cubicBezTo>
                      <a:cubicBezTo>
                        <a:pt x="225" y="362"/>
                        <a:pt x="261" y="240"/>
                        <a:pt x="371" y="171"/>
                      </a:cubicBezTo>
                      <a:cubicBezTo>
                        <a:pt x="468" y="110"/>
                        <a:pt x="646" y="132"/>
                        <a:pt x="707" y="232"/>
                      </a:cubicBezTo>
                      <a:cubicBezTo>
                        <a:pt x="660" y="91"/>
                        <a:pt x="500" y="0"/>
                        <a:pt x="324" y="44"/>
                      </a:cubicBezTo>
                      <a:cubicBezTo>
                        <a:pt x="171" y="82"/>
                        <a:pt x="0" y="279"/>
                        <a:pt x="187" y="505"/>
                      </a:cubicBezTo>
                      <a:lnTo>
                        <a:pt x="299" y="6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2" name="Freeform 11">
                  <a:extLst>
                    <a:ext uri="{FF2B5EF4-FFF2-40B4-BE49-F238E27FC236}">
                      <a16:creationId xmlns:a16="http://schemas.microsoft.com/office/drawing/2014/main" id="{84442286-506E-AE4A-A55A-87E6287770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6485" y="4437307"/>
                  <a:ext cx="9044" cy="12058"/>
                </a:xfrm>
                <a:custGeom>
                  <a:avLst/>
                  <a:gdLst>
                    <a:gd name="T0" fmla="*/ 6 w 31"/>
                    <a:gd name="T1" fmla="*/ 18 h 41"/>
                    <a:gd name="T2" fmla="*/ 6 w 31"/>
                    <a:gd name="T3" fmla="*/ 18 h 41"/>
                    <a:gd name="T4" fmla="*/ 6 w 31"/>
                    <a:gd name="T5" fmla="*/ 5 h 41"/>
                    <a:gd name="T6" fmla="*/ 15 w 31"/>
                    <a:gd name="T7" fmla="*/ 5 h 41"/>
                    <a:gd name="T8" fmla="*/ 24 w 31"/>
                    <a:gd name="T9" fmla="*/ 11 h 41"/>
                    <a:gd name="T10" fmla="*/ 14 w 31"/>
                    <a:gd name="T11" fmla="*/ 18 h 41"/>
                    <a:gd name="T12" fmla="*/ 6 w 31"/>
                    <a:gd name="T13" fmla="*/ 18 h 41"/>
                    <a:gd name="T14" fmla="*/ 30 w 31"/>
                    <a:gd name="T15" fmla="*/ 12 h 41"/>
                    <a:gd name="T16" fmla="*/ 30 w 31"/>
                    <a:gd name="T17" fmla="*/ 12 h 41"/>
                    <a:gd name="T18" fmla="*/ 16 w 31"/>
                    <a:gd name="T19" fmla="*/ 0 h 41"/>
                    <a:gd name="T20" fmla="*/ 0 w 31"/>
                    <a:gd name="T21" fmla="*/ 0 h 41"/>
                    <a:gd name="T22" fmla="*/ 0 w 31"/>
                    <a:gd name="T23" fmla="*/ 41 h 41"/>
                    <a:gd name="T24" fmla="*/ 6 w 31"/>
                    <a:gd name="T25" fmla="*/ 41 h 41"/>
                    <a:gd name="T26" fmla="*/ 6 w 31"/>
                    <a:gd name="T27" fmla="*/ 23 h 41"/>
                    <a:gd name="T28" fmla="*/ 14 w 31"/>
                    <a:gd name="T29" fmla="*/ 23 h 41"/>
                    <a:gd name="T30" fmla="*/ 24 w 31"/>
                    <a:gd name="T31" fmla="*/ 41 h 41"/>
                    <a:gd name="T32" fmla="*/ 31 w 31"/>
                    <a:gd name="T33" fmla="*/ 41 h 41"/>
                    <a:gd name="T34" fmla="*/ 20 w 31"/>
                    <a:gd name="T35" fmla="*/ 23 h 41"/>
                    <a:gd name="T36" fmla="*/ 30 w 31"/>
                    <a:gd name="T37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41">
                      <a:moveTo>
                        <a:pt x="6" y="18"/>
                      </a:moveTo>
                      <a:lnTo>
                        <a:pt x="6" y="18"/>
                      </a:lnTo>
                      <a:lnTo>
                        <a:pt x="6" y="5"/>
                      </a:lnTo>
                      <a:lnTo>
                        <a:pt x="15" y="5"/>
                      </a:lnTo>
                      <a:cubicBezTo>
                        <a:pt x="19" y="5"/>
                        <a:pt x="24" y="6"/>
                        <a:pt x="24" y="11"/>
                      </a:cubicBezTo>
                      <a:cubicBezTo>
                        <a:pt x="24" y="18"/>
                        <a:pt x="19" y="18"/>
                        <a:pt x="14" y="18"/>
                      </a:cubicBezTo>
                      <a:lnTo>
                        <a:pt x="6" y="18"/>
                      </a:lnTo>
                      <a:close/>
                      <a:moveTo>
                        <a:pt x="30" y="12"/>
                      </a:moveTo>
                      <a:lnTo>
                        <a:pt x="30" y="12"/>
                      </a:lnTo>
                      <a:cubicBezTo>
                        <a:pt x="30" y="4"/>
                        <a:pt x="25" y="0"/>
                        <a:pt x="16" y="0"/>
                      </a:cubicBez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6" y="41"/>
                      </a:lnTo>
                      <a:lnTo>
                        <a:pt x="6" y="23"/>
                      </a:lnTo>
                      <a:lnTo>
                        <a:pt x="14" y="23"/>
                      </a:lnTo>
                      <a:lnTo>
                        <a:pt x="24" y="41"/>
                      </a:lnTo>
                      <a:lnTo>
                        <a:pt x="31" y="41"/>
                      </a:lnTo>
                      <a:lnTo>
                        <a:pt x="20" y="23"/>
                      </a:lnTo>
                      <a:cubicBezTo>
                        <a:pt x="26" y="22"/>
                        <a:pt x="30" y="19"/>
                        <a:pt x="30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03" name="Freeform 12">
                  <a:extLst>
                    <a:ext uri="{FF2B5EF4-FFF2-40B4-BE49-F238E27FC236}">
                      <a16:creationId xmlns:a16="http://schemas.microsoft.com/office/drawing/2014/main" id="{DE90E12D-1089-CB4D-9D85-71BE4257B7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0456" y="4432785"/>
                  <a:ext cx="21102" cy="21102"/>
                </a:xfrm>
                <a:custGeom>
                  <a:avLst/>
                  <a:gdLst>
                    <a:gd name="T0" fmla="*/ 36 w 72"/>
                    <a:gd name="T1" fmla="*/ 65 h 71"/>
                    <a:gd name="T2" fmla="*/ 36 w 72"/>
                    <a:gd name="T3" fmla="*/ 65 h 71"/>
                    <a:gd name="T4" fmla="*/ 7 w 72"/>
                    <a:gd name="T5" fmla="*/ 35 h 71"/>
                    <a:gd name="T6" fmla="*/ 36 w 72"/>
                    <a:gd name="T7" fmla="*/ 6 h 71"/>
                    <a:gd name="T8" fmla="*/ 65 w 72"/>
                    <a:gd name="T9" fmla="*/ 35 h 71"/>
                    <a:gd name="T10" fmla="*/ 36 w 72"/>
                    <a:gd name="T11" fmla="*/ 65 h 71"/>
                    <a:gd name="T12" fmla="*/ 36 w 72"/>
                    <a:gd name="T13" fmla="*/ 0 h 71"/>
                    <a:gd name="T14" fmla="*/ 36 w 72"/>
                    <a:gd name="T15" fmla="*/ 0 h 71"/>
                    <a:gd name="T16" fmla="*/ 0 w 72"/>
                    <a:gd name="T17" fmla="*/ 35 h 71"/>
                    <a:gd name="T18" fmla="*/ 36 w 72"/>
                    <a:gd name="T19" fmla="*/ 71 h 71"/>
                    <a:gd name="T20" fmla="*/ 72 w 72"/>
                    <a:gd name="T21" fmla="*/ 35 h 71"/>
                    <a:gd name="T22" fmla="*/ 36 w 72"/>
                    <a:gd name="T2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" h="71">
                      <a:moveTo>
                        <a:pt x="36" y="65"/>
                      </a:moveTo>
                      <a:lnTo>
                        <a:pt x="36" y="65"/>
                      </a:lnTo>
                      <a:cubicBezTo>
                        <a:pt x="20" y="65"/>
                        <a:pt x="7" y="52"/>
                        <a:pt x="7" y="35"/>
                      </a:cubicBezTo>
                      <a:cubicBezTo>
                        <a:pt x="7" y="19"/>
                        <a:pt x="20" y="6"/>
                        <a:pt x="36" y="6"/>
                      </a:cubicBezTo>
                      <a:cubicBezTo>
                        <a:pt x="52" y="6"/>
                        <a:pt x="65" y="19"/>
                        <a:pt x="65" y="35"/>
                      </a:cubicBezTo>
                      <a:cubicBezTo>
                        <a:pt x="65" y="52"/>
                        <a:pt x="52" y="65"/>
                        <a:pt x="36" y="65"/>
                      </a:cubicBezTo>
                      <a:close/>
                      <a:moveTo>
                        <a:pt x="36" y="0"/>
                      </a:moveTo>
                      <a:lnTo>
                        <a:pt x="36" y="0"/>
                      </a:lnTo>
                      <a:cubicBezTo>
                        <a:pt x="17" y="0"/>
                        <a:pt x="0" y="15"/>
                        <a:pt x="0" y="35"/>
                      </a:cubicBezTo>
                      <a:cubicBezTo>
                        <a:pt x="0" y="56"/>
                        <a:pt x="17" y="71"/>
                        <a:pt x="36" y="71"/>
                      </a:cubicBezTo>
                      <a:cubicBezTo>
                        <a:pt x="55" y="71"/>
                        <a:pt x="72" y="56"/>
                        <a:pt x="72" y="35"/>
                      </a:cubicBezTo>
                      <a:cubicBezTo>
                        <a:pt x="72" y="15"/>
                        <a:pt x="55" y="0"/>
                        <a:pt x="3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sp>
            <p:nvSpPr>
              <p:cNvPr id="97" name="Rectangle: Rounded Corners 44">
                <a:extLst>
                  <a:ext uri="{FF2B5EF4-FFF2-40B4-BE49-F238E27FC236}">
                    <a16:creationId xmlns:a16="http://schemas.microsoft.com/office/drawing/2014/main" id="{D3C5839F-6EC2-8C4F-AA67-5BB84FD3E90B}"/>
                  </a:ext>
                </a:extLst>
              </p:cNvPr>
              <p:cNvSpPr/>
              <p:nvPr/>
            </p:nvSpPr>
            <p:spPr>
              <a:xfrm>
                <a:off x="2793999" y="3652863"/>
                <a:ext cx="649490" cy="4039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55CCC9-F819-1B42-AC03-80C707948281}"/>
                  </a:ext>
                </a:extLst>
              </p:cNvPr>
              <p:cNvSpPr/>
              <p:nvPr/>
            </p:nvSpPr>
            <p:spPr>
              <a:xfrm>
                <a:off x="2744917" y="3723149"/>
                <a:ext cx="101405" cy="308212"/>
              </a:xfrm>
              <a:prstGeom prst="rect">
                <a:avLst/>
              </a:prstGeom>
              <a:solidFill>
                <a:srgbClr val="012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Arrow: Right 46">
                <a:extLst>
                  <a:ext uri="{FF2B5EF4-FFF2-40B4-BE49-F238E27FC236}">
                    <a16:creationId xmlns:a16="http://schemas.microsoft.com/office/drawing/2014/main" id="{20539D08-E70B-BC4D-A41C-F7483B967738}"/>
                  </a:ext>
                </a:extLst>
              </p:cNvPr>
              <p:cNvSpPr/>
              <p:nvPr/>
            </p:nvSpPr>
            <p:spPr>
              <a:xfrm>
                <a:off x="2661232" y="3737051"/>
                <a:ext cx="386768" cy="266446"/>
              </a:xfrm>
              <a:prstGeom prst="rightArrow">
                <a:avLst>
                  <a:gd name="adj1" fmla="val 43809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3363F3-8653-484B-BC7F-24E68E810780}"/>
                </a:ext>
              </a:extLst>
            </p:cNvPr>
            <p:cNvSpPr txBox="1"/>
            <p:nvPr/>
          </p:nvSpPr>
          <p:spPr>
            <a:xfrm>
              <a:off x="3318893" y="779242"/>
              <a:ext cx="931675" cy="32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800" i="1" dirty="0">
                  <a:solidFill>
                    <a:schemeClr val="bg1"/>
                  </a:solidFill>
                </a:rPr>
                <a:t>SAS Logon</a:t>
              </a:r>
            </a:p>
          </p:txBody>
        </p: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23FA5A1C-5676-7743-8CF4-0161D23129B1}"/>
              </a:ext>
            </a:extLst>
          </p:cNvPr>
          <p:cNvCxnSpPr>
            <a:cxnSpLocks/>
            <a:stCxn id="115" idx="1"/>
            <a:endCxn id="71" idx="3"/>
          </p:cNvCxnSpPr>
          <p:nvPr/>
        </p:nvCxnSpPr>
        <p:spPr>
          <a:xfrm rot="10800000">
            <a:off x="2661166" y="1782249"/>
            <a:ext cx="1544262" cy="293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874DA8-0628-1E47-96AA-F0160A4E1B20}"/>
              </a:ext>
            </a:extLst>
          </p:cNvPr>
          <p:cNvSpPr txBox="1"/>
          <p:nvPr/>
        </p:nvSpPr>
        <p:spPr>
          <a:xfrm>
            <a:off x="2717956" y="1556724"/>
            <a:ext cx="1326004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/ Deploy / Manage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FDF3342-91B3-724A-A6EA-719B9D7B73DD}"/>
              </a:ext>
            </a:extLst>
          </p:cNvPr>
          <p:cNvCxnSpPr>
            <a:cxnSpLocks/>
            <a:stCxn id="73" idx="2"/>
            <a:endCxn id="251" idx="0"/>
          </p:cNvCxnSpPr>
          <p:nvPr/>
        </p:nvCxnSpPr>
        <p:spPr>
          <a:xfrm rot="16200000" flipH="1">
            <a:off x="2468067" y="1906718"/>
            <a:ext cx="355199" cy="73990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0152CB-0C98-EB4F-8085-83A0D8072368}"/>
              </a:ext>
            </a:extLst>
          </p:cNvPr>
          <p:cNvSpPr txBox="1"/>
          <p:nvPr/>
        </p:nvSpPr>
        <p:spPr>
          <a:xfrm>
            <a:off x="2346307" y="2081942"/>
            <a:ext cx="80663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933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Orchestrates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8B08BC-ACA6-AB40-99FE-0111AB4EF9C7}"/>
              </a:ext>
            </a:extLst>
          </p:cNvPr>
          <p:cNvSpPr txBox="1"/>
          <p:nvPr/>
        </p:nvSpPr>
        <p:spPr>
          <a:xfrm>
            <a:off x="6912885" y="197345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Access </a:t>
            </a:r>
          </a:p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Management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AAFEB2E-1240-9C49-B52D-1311C30A15AB}"/>
              </a:ext>
            </a:extLst>
          </p:cNvPr>
          <p:cNvGrpSpPr/>
          <p:nvPr/>
        </p:nvGrpSpPr>
        <p:grpSpPr>
          <a:xfrm>
            <a:off x="3976077" y="4585899"/>
            <a:ext cx="964367" cy="516713"/>
            <a:chOff x="4703543" y="3493053"/>
            <a:chExt cx="789940" cy="423255"/>
          </a:xfrm>
        </p:grpSpPr>
        <p:sp>
          <p:nvSpPr>
            <p:cNvPr id="119" name="Rectangle: Rounded Corners 50">
              <a:extLst>
                <a:ext uri="{FF2B5EF4-FFF2-40B4-BE49-F238E27FC236}">
                  <a16:creationId xmlns:a16="http://schemas.microsoft.com/office/drawing/2014/main" id="{E62445DD-CF3A-2E49-A2F9-D3DDDF9D36AA}"/>
                </a:ext>
              </a:extLst>
            </p:cNvPr>
            <p:cNvSpPr/>
            <p:nvPr/>
          </p:nvSpPr>
          <p:spPr>
            <a:xfrm>
              <a:off x="4703543" y="3493053"/>
              <a:ext cx="789940" cy="423255"/>
            </a:xfrm>
            <a:prstGeom prst="roundRect">
              <a:avLst>
                <a:gd name="adj" fmla="val 4306"/>
              </a:avLst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7" name="Picture 1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A548A9-9707-E546-BBF0-5004600F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4745580" y="3580100"/>
              <a:ext cx="675771" cy="310190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prstClr val="black"/>
              </a:outerShdw>
            </a:effectLst>
          </p:spPr>
        </p:pic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5752BCD-B054-2343-9C6E-8360DD1182C5}"/>
              </a:ext>
            </a:extLst>
          </p:cNvPr>
          <p:cNvGrpSpPr/>
          <p:nvPr/>
        </p:nvGrpSpPr>
        <p:grpSpPr>
          <a:xfrm>
            <a:off x="1564398" y="875848"/>
            <a:ext cx="6624390" cy="3339367"/>
            <a:chOff x="2893182" y="957736"/>
            <a:chExt cx="6624390" cy="33393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59466C-1AB2-514E-A9B3-3FA02FB9266D}"/>
                </a:ext>
              </a:extLst>
            </p:cNvPr>
            <p:cNvSpPr/>
            <p:nvPr/>
          </p:nvSpPr>
          <p:spPr>
            <a:xfrm>
              <a:off x="2893182" y="1185019"/>
              <a:ext cx="6624390" cy="3112084"/>
            </a:xfrm>
            <a:prstGeom prst="rect">
              <a:avLst/>
            </a:prstGeom>
            <a:noFill/>
            <a:ln>
              <a:solidFill>
                <a:srgbClr val="336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5E7655-0949-F042-BC31-49E4835DD93C}"/>
                </a:ext>
              </a:extLst>
            </p:cNvPr>
            <p:cNvSpPr txBox="1"/>
            <p:nvPr/>
          </p:nvSpPr>
          <p:spPr>
            <a:xfrm>
              <a:off x="3212235" y="957736"/>
              <a:ext cx="1829347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067" i="1" dirty="0">
                  <a:solidFill>
                    <a:srgbClr val="336B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Multinode ESP deployment</a:t>
              </a:r>
            </a:p>
          </p:txBody>
        </p:sp>
        <p:pic>
          <p:nvPicPr>
            <p:cNvPr id="121" name="Picture 120" descr="A sign on a pole&#10;&#10;Description automatically generated">
              <a:extLst>
                <a:ext uri="{FF2B5EF4-FFF2-40B4-BE49-F238E27FC236}">
                  <a16:creationId xmlns:a16="http://schemas.microsoft.com/office/drawing/2014/main" id="{82683162-1BDD-FB4D-8361-19AFB7367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3008200" y="1040007"/>
              <a:ext cx="255208" cy="26352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DBE00-0CBB-EE47-A069-6D49C6ECC7E3}"/>
              </a:ext>
            </a:extLst>
          </p:cNvPr>
          <p:cNvGrpSpPr/>
          <p:nvPr/>
        </p:nvGrpSpPr>
        <p:grpSpPr>
          <a:xfrm>
            <a:off x="2806661" y="5158530"/>
            <a:ext cx="1148595" cy="828209"/>
            <a:chOff x="3411687" y="3405645"/>
            <a:chExt cx="861446" cy="621157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D35B0678-0198-124B-B068-B60627F198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79565" y="3405645"/>
              <a:ext cx="312438" cy="311714"/>
            </a:xfrm>
            <a:custGeom>
              <a:avLst/>
              <a:gdLst>
                <a:gd name="T0" fmla="*/ 130 w 3456"/>
                <a:gd name="T1" fmla="*/ 2892 h 3450"/>
                <a:gd name="T2" fmla="*/ 116 w 3456"/>
                <a:gd name="T3" fmla="*/ 3256 h 3450"/>
                <a:gd name="T4" fmla="*/ 250 w 3456"/>
                <a:gd name="T5" fmla="*/ 3345 h 3450"/>
                <a:gd name="T6" fmla="*/ 3326 w 3456"/>
                <a:gd name="T7" fmla="*/ 3280 h 3450"/>
                <a:gd name="T8" fmla="*/ 3340 w 3456"/>
                <a:gd name="T9" fmla="*/ 2917 h 3450"/>
                <a:gd name="T10" fmla="*/ 3206 w 3456"/>
                <a:gd name="T11" fmla="*/ 2828 h 3450"/>
                <a:gd name="T12" fmla="*/ 320 w 3456"/>
                <a:gd name="T13" fmla="*/ 2542 h 3450"/>
                <a:gd name="T14" fmla="*/ 130 w 3456"/>
                <a:gd name="T15" fmla="*/ 1985 h 3450"/>
                <a:gd name="T16" fmla="*/ 116 w 3456"/>
                <a:gd name="T17" fmla="*/ 2348 h 3450"/>
                <a:gd name="T18" fmla="*/ 250 w 3456"/>
                <a:gd name="T19" fmla="*/ 2437 h 3450"/>
                <a:gd name="T20" fmla="*/ 3326 w 3456"/>
                <a:gd name="T21" fmla="*/ 2373 h 3450"/>
                <a:gd name="T22" fmla="*/ 3340 w 3456"/>
                <a:gd name="T23" fmla="*/ 2009 h 3450"/>
                <a:gd name="T24" fmla="*/ 3206 w 3456"/>
                <a:gd name="T25" fmla="*/ 1920 h 3450"/>
                <a:gd name="T26" fmla="*/ 320 w 3456"/>
                <a:gd name="T27" fmla="*/ 1635 h 3450"/>
                <a:gd name="T28" fmla="*/ 130 w 3456"/>
                <a:gd name="T29" fmla="*/ 1077 h 3450"/>
                <a:gd name="T30" fmla="*/ 116 w 3456"/>
                <a:gd name="T31" fmla="*/ 1440 h 3450"/>
                <a:gd name="T32" fmla="*/ 250 w 3456"/>
                <a:gd name="T33" fmla="*/ 1530 h 3450"/>
                <a:gd name="T34" fmla="*/ 3326 w 3456"/>
                <a:gd name="T35" fmla="*/ 1465 h 3450"/>
                <a:gd name="T36" fmla="*/ 3340 w 3456"/>
                <a:gd name="T37" fmla="*/ 1102 h 3450"/>
                <a:gd name="T38" fmla="*/ 3206 w 3456"/>
                <a:gd name="T39" fmla="*/ 1013 h 3450"/>
                <a:gd name="T40" fmla="*/ 320 w 3456"/>
                <a:gd name="T41" fmla="*/ 727 h 3450"/>
                <a:gd name="T42" fmla="*/ 130 w 3456"/>
                <a:gd name="T43" fmla="*/ 169 h 3450"/>
                <a:gd name="T44" fmla="*/ 116 w 3456"/>
                <a:gd name="T45" fmla="*/ 533 h 3450"/>
                <a:gd name="T46" fmla="*/ 250 w 3456"/>
                <a:gd name="T47" fmla="*/ 622 h 3450"/>
                <a:gd name="T48" fmla="*/ 3326 w 3456"/>
                <a:gd name="T49" fmla="*/ 557 h 3450"/>
                <a:gd name="T50" fmla="*/ 3340 w 3456"/>
                <a:gd name="T51" fmla="*/ 194 h 3450"/>
                <a:gd name="T52" fmla="*/ 3206 w 3456"/>
                <a:gd name="T53" fmla="*/ 105 h 3450"/>
                <a:gd name="T54" fmla="*/ 3320 w 3456"/>
                <a:gd name="T55" fmla="*/ 29 h 3450"/>
                <a:gd name="T56" fmla="*/ 3453 w 3456"/>
                <a:gd name="T57" fmla="*/ 211 h 3450"/>
                <a:gd name="T58" fmla="*/ 3414 w 3456"/>
                <a:gd name="T59" fmla="*/ 614 h 3450"/>
                <a:gd name="T60" fmla="*/ 3237 w 3456"/>
                <a:gd name="T61" fmla="*/ 724 h 3450"/>
                <a:gd name="T62" fmla="*/ 3393 w 3456"/>
                <a:gd name="T63" fmla="*/ 993 h 3450"/>
                <a:gd name="T64" fmla="*/ 3456 w 3456"/>
                <a:gd name="T65" fmla="*/ 1384 h 3450"/>
                <a:gd name="T66" fmla="*/ 3367 w 3456"/>
                <a:gd name="T67" fmla="*/ 1574 h 3450"/>
                <a:gd name="T68" fmla="*/ 3273 w 3456"/>
                <a:gd name="T69" fmla="*/ 1826 h 3450"/>
                <a:gd name="T70" fmla="*/ 3432 w 3456"/>
                <a:gd name="T71" fmla="*/ 1960 h 3450"/>
                <a:gd name="T72" fmla="*/ 3446 w 3456"/>
                <a:gd name="T73" fmla="*/ 2365 h 3450"/>
                <a:gd name="T74" fmla="*/ 3307 w 3456"/>
                <a:gd name="T75" fmla="*/ 2520 h 3450"/>
                <a:gd name="T76" fmla="*/ 3339 w 3456"/>
                <a:gd name="T77" fmla="*/ 2763 h 3450"/>
                <a:gd name="T78" fmla="*/ 3453 w 3456"/>
                <a:gd name="T79" fmla="*/ 2937 h 3450"/>
                <a:gd name="T80" fmla="*/ 3408 w 3456"/>
                <a:gd name="T81" fmla="*/ 3347 h 3450"/>
                <a:gd name="T82" fmla="*/ 3206 w 3456"/>
                <a:gd name="T83" fmla="*/ 3450 h 3450"/>
                <a:gd name="T84" fmla="*/ 73 w 3456"/>
                <a:gd name="T85" fmla="*/ 3377 h 3450"/>
                <a:gd name="T86" fmla="*/ 0 w 3456"/>
                <a:gd name="T87" fmla="*/ 2973 h 3450"/>
                <a:gd name="T88" fmla="*/ 87 w 3456"/>
                <a:gd name="T89" fmla="*/ 2785 h 3450"/>
                <a:gd name="T90" fmla="*/ 180 w 3456"/>
                <a:gd name="T91" fmla="*/ 2532 h 3450"/>
                <a:gd name="T92" fmla="*/ 24 w 3456"/>
                <a:gd name="T93" fmla="*/ 2397 h 3450"/>
                <a:gd name="T94" fmla="*/ 10 w 3456"/>
                <a:gd name="T95" fmla="*/ 1993 h 3450"/>
                <a:gd name="T96" fmla="*/ 147 w 3456"/>
                <a:gd name="T97" fmla="*/ 1839 h 3450"/>
                <a:gd name="T98" fmla="*/ 115 w 3456"/>
                <a:gd name="T99" fmla="*/ 1594 h 3450"/>
                <a:gd name="T100" fmla="*/ 3 w 3456"/>
                <a:gd name="T101" fmla="*/ 1421 h 3450"/>
                <a:gd name="T102" fmla="*/ 41 w 3456"/>
                <a:gd name="T103" fmla="*/ 1022 h 3450"/>
                <a:gd name="T104" fmla="*/ 216 w 3456"/>
                <a:gd name="T105" fmla="*/ 911 h 3450"/>
                <a:gd name="T106" fmla="*/ 62 w 3456"/>
                <a:gd name="T107" fmla="*/ 640 h 3450"/>
                <a:gd name="T108" fmla="*/ 0 w 3456"/>
                <a:gd name="T109" fmla="*/ 251 h 3450"/>
                <a:gd name="T110" fmla="*/ 103 w 3456"/>
                <a:gd name="T111" fmla="*/ 48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56" h="3450">
                  <a:moveTo>
                    <a:pt x="250" y="2828"/>
                  </a:moveTo>
                  <a:lnTo>
                    <a:pt x="221" y="2831"/>
                  </a:lnTo>
                  <a:lnTo>
                    <a:pt x="194" y="2839"/>
                  </a:lnTo>
                  <a:lnTo>
                    <a:pt x="170" y="2853"/>
                  </a:lnTo>
                  <a:lnTo>
                    <a:pt x="148" y="2871"/>
                  </a:lnTo>
                  <a:lnTo>
                    <a:pt x="130" y="2892"/>
                  </a:lnTo>
                  <a:lnTo>
                    <a:pt x="116" y="2917"/>
                  </a:lnTo>
                  <a:lnTo>
                    <a:pt x="108" y="2944"/>
                  </a:lnTo>
                  <a:lnTo>
                    <a:pt x="105" y="2973"/>
                  </a:lnTo>
                  <a:lnTo>
                    <a:pt x="105" y="3199"/>
                  </a:lnTo>
                  <a:lnTo>
                    <a:pt x="108" y="3229"/>
                  </a:lnTo>
                  <a:lnTo>
                    <a:pt x="116" y="3256"/>
                  </a:lnTo>
                  <a:lnTo>
                    <a:pt x="130" y="3280"/>
                  </a:lnTo>
                  <a:lnTo>
                    <a:pt x="148" y="3302"/>
                  </a:lnTo>
                  <a:lnTo>
                    <a:pt x="170" y="3320"/>
                  </a:lnTo>
                  <a:lnTo>
                    <a:pt x="194" y="3334"/>
                  </a:lnTo>
                  <a:lnTo>
                    <a:pt x="221" y="3342"/>
                  </a:lnTo>
                  <a:lnTo>
                    <a:pt x="250" y="3345"/>
                  </a:lnTo>
                  <a:lnTo>
                    <a:pt x="3206" y="3345"/>
                  </a:lnTo>
                  <a:lnTo>
                    <a:pt x="3235" y="3342"/>
                  </a:lnTo>
                  <a:lnTo>
                    <a:pt x="3262" y="3334"/>
                  </a:lnTo>
                  <a:lnTo>
                    <a:pt x="3286" y="3320"/>
                  </a:lnTo>
                  <a:lnTo>
                    <a:pt x="3308" y="3302"/>
                  </a:lnTo>
                  <a:lnTo>
                    <a:pt x="3326" y="3280"/>
                  </a:lnTo>
                  <a:lnTo>
                    <a:pt x="3340" y="3256"/>
                  </a:lnTo>
                  <a:lnTo>
                    <a:pt x="3348" y="3229"/>
                  </a:lnTo>
                  <a:lnTo>
                    <a:pt x="3351" y="3199"/>
                  </a:lnTo>
                  <a:lnTo>
                    <a:pt x="3351" y="2973"/>
                  </a:lnTo>
                  <a:lnTo>
                    <a:pt x="3348" y="2944"/>
                  </a:lnTo>
                  <a:lnTo>
                    <a:pt x="3340" y="2917"/>
                  </a:lnTo>
                  <a:lnTo>
                    <a:pt x="3326" y="2892"/>
                  </a:lnTo>
                  <a:lnTo>
                    <a:pt x="3308" y="2871"/>
                  </a:lnTo>
                  <a:lnTo>
                    <a:pt x="3286" y="2853"/>
                  </a:lnTo>
                  <a:lnTo>
                    <a:pt x="3262" y="2839"/>
                  </a:lnTo>
                  <a:lnTo>
                    <a:pt x="3235" y="2831"/>
                  </a:lnTo>
                  <a:lnTo>
                    <a:pt x="3206" y="2828"/>
                  </a:lnTo>
                  <a:lnTo>
                    <a:pt x="250" y="2828"/>
                  </a:lnTo>
                  <a:close/>
                  <a:moveTo>
                    <a:pt x="320" y="2542"/>
                  </a:moveTo>
                  <a:lnTo>
                    <a:pt x="320" y="2723"/>
                  </a:lnTo>
                  <a:lnTo>
                    <a:pt x="3132" y="2723"/>
                  </a:lnTo>
                  <a:lnTo>
                    <a:pt x="3132" y="2542"/>
                  </a:lnTo>
                  <a:lnTo>
                    <a:pt x="320" y="2542"/>
                  </a:lnTo>
                  <a:close/>
                  <a:moveTo>
                    <a:pt x="250" y="1920"/>
                  </a:moveTo>
                  <a:lnTo>
                    <a:pt x="221" y="1923"/>
                  </a:lnTo>
                  <a:lnTo>
                    <a:pt x="194" y="1931"/>
                  </a:lnTo>
                  <a:lnTo>
                    <a:pt x="170" y="1945"/>
                  </a:lnTo>
                  <a:lnTo>
                    <a:pt x="148" y="1963"/>
                  </a:lnTo>
                  <a:lnTo>
                    <a:pt x="130" y="1985"/>
                  </a:lnTo>
                  <a:lnTo>
                    <a:pt x="116" y="2009"/>
                  </a:lnTo>
                  <a:lnTo>
                    <a:pt x="108" y="2037"/>
                  </a:lnTo>
                  <a:lnTo>
                    <a:pt x="105" y="2067"/>
                  </a:lnTo>
                  <a:lnTo>
                    <a:pt x="105" y="2292"/>
                  </a:lnTo>
                  <a:lnTo>
                    <a:pt x="108" y="2321"/>
                  </a:lnTo>
                  <a:lnTo>
                    <a:pt x="116" y="2348"/>
                  </a:lnTo>
                  <a:lnTo>
                    <a:pt x="130" y="2373"/>
                  </a:lnTo>
                  <a:lnTo>
                    <a:pt x="148" y="2394"/>
                  </a:lnTo>
                  <a:lnTo>
                    <a:pt x="170" y="2412"/>
                  </a:lnTo>
                  <a:lnTo>
                    <a:pt x="194" y="2426"/>
                  </a:lnTo>
                  <a:lnTo>
                    <a:pt x="221" y="2434"/>
                  </a:lnTo>
                  <a:lnTo>
                    <a:pt x="250" y="2437"/>
                  </a:lnTo>
                  <a:lnTo>
                    <a:pt x="3206" y="2437"/>
                  </a:lnTo>
                  <a:lnTo>
                    <a:pt x="3235" y="2434"/>
                  </a:lnTo>
                  <a:lnTo>
                    <a:pt x="3262" y="2426"/>
                  </a:lnTo>
                  <a:lnTo>
                    <a:pt x="3286" y="2412"/>
                  </a:lnTo>
                  <a:lnTo>
                    <a:pt x="3308" y="2394"/>
                  </a:lnTo>
                  <a:lnTo>
                    <a:pt x="3326" y="2373"/>
                  </a:lnTo>
                  <a:lnTo>
                    <a:pt x="3340" y="2348"/>
                  </a:lnTo>
                  <a:lnTo>
                    <a:pt x="3348" y="2321"/>
                  </a:lnTo>
                  <a:lnTo>
                    <a:pt x="3351" y="2292"/>
                  </a:lnTo>
                  <a:lnTo>
                    <a:pt x="3351" y="2067"/>
                  </a:lnTo>
                  <a:lnTo>
                    <a:pt x="3348" y="2037"/>
                  </a:lnTo>
                  <a:lnTo>
                    <a:pt x="3340" y="2009"/>
                  </a:lnTo>
                  <a:lnTo>
                    <a:pt x="3326" y="1985"/>
                  </a:lnTo>
                  <a:lnTo>
                    <a:pt x="3308" y="1963"/>
                  </a:lnTo>
                  <a:lnTo>
                    <a:pt x="3286" y="1945"/>
                  </a:lnTo>
                  <a:lnTo>
                    <a:pt x="3262" y="1931"/>
                  </a:lnTo>
                  <a:lnTo>
                    <a:pt x="3235" y="1923"/>
                  </a:lnTo>
                  <a:lnTo>
                    <a:pt x="3206" y="1920"/>
                  </a:lnTo>
                  <a:lnTo>
                    <a:pt x="250" y="1920"/>
                  </a:lnTo>
                  <a:close/>
                  <a:moveTo>
                    <a:pt x="320" y="1635"/>
                  </a:moveTo>
                  <a:lnTo>
                    <a:pt x="320" y="1815"/>
                  </a:lnTo>
                  <a:lnTo>
                    <a:pt x="3132" y="1815"/>
                  </a:lnTo>
                  <a:lnTo>
                    <a:pt x="3132" y="1635"/>
                  </a:lnTo>
                  <a:lnTo>
                    <a:pt x="320" y="1635"/>
                  </a:lnTo>
                  <a:close/>
                  <a:moveTo>
                    <a:pt x="250" y="1013"/>
                  </a:moveTo>
                  <a:lnTo>
                    <a:pt x="221" y="1015"/>
                  </a:lnTo>
                  <a:lnTo>
                    <a:pt x="194" y="1025"/>
                  </a:lnTo>
                  <a:lnTo>
                    <a:pt x="170" y="1037"/>
                  </a:lnTo>
                  <a:lnTo>
                    <a:pt x="148" y="1056"/>
                  </a:lnTo>
                  <a:lnTo>
                    <a:pt x="130" y="1077"/>
                  </a:lnTo>
                  <a:lnTo>
                    <a:pt x="116" y="1102"/>
                  </a:lnTo>
                  <a:lnTo>
                    <a:pt x="108" y="1129"/>
                  </a:lnTo>
                  <a:lnTo>
                    <a:pt x="105" y="1159"/>
                  </a:lnTo>
                  <a:lnTo>
                    <a:pt x="105" y="1384"/>
                  </a:lnTo>
                  <a:lnTo>
                    <a:pt x="108" y="1413"/>
                  </a:lnTo>
                  <a:lnTo>
                    <a:pt x="116" y="1440"/>
                  </a:lnTo>
                  <a:lnTo>
                    <a:pt x="130" y="1465"/>
                  </a:lnTo>
                  <a:lnTo>
                    <a:pt x="148" y="1487"/>
                  </a:lnTo>
                  <a:lnTo>
                    <a:pt x="170" y="1505"/>
                  </a:lnTo>
                  <a:lnTo>
                    <a:pt x="194" y="1519"/>
                  </a:lnTo>
                  <a:lnTo>
                    <a:pt x="221" y="1527"/>
                  </a:lnTo>
                  <a:lnTo>
                    <a:pt x="250" y="1530"/>
                  </a:lnTo>
                  <a:lnTo>
                    <a:pt x="3206" y="1530"/>
                  </a:lnTo>
                  <a:lnTo>
                    <a:pt x="3235" y="1527"/>
                  </a:lnTo>
                  <a:lnTo>
                    <a:pt x="3262" y="1519"/>
                  </a:lnTo>
                  <a:lnTo>
                    <a:pt x="3286" y="1505"/>
                  </a:lnTo>
                  <a:lnTo>
                    <a:pt x="3308" y="1487"/>
                  </a:lnTo>
                  <a:lnTo>
                    <a:pt x="3326" y="1465"/>
                  </a:lnTo>
                  <a:lnTo>
                    <a:pt x="3340" y="1440"/>
                  </a:lnTo>
                  <a:lnTo>
                    <a:pt x="3348" y="1413"/>
                  </a:lnTo>
                  <a:lnTo>
                    <a:pt x="3351" y="1384"/>
                  </a:lnTo>
                  <a:lnTo>
                    <a:pt x="3351" y="1159"/>
                  </a:lnTo>
                  <a:lnTo>
                    <a:pt x="3348" y="1129"/>
                  </a:lnTo>
                  <a:lnTo>
                    <a:pt x="3340" y="1102"/>
                  </a:lnTo>
                  <a:lnTo>
                    <a:pt x="3326" y="1077"/>
                  </a:lnTo>
                  <a:lnTo>
                    <a:pt x="3308" y="1056"/>
                  </a:lnTo>
                  <a:lnTo>
                    <a:pt x="3286" y="1037"/>
                  </a:lnTo>
                  <a:lnTo>
                    <a:pt x="3262" y="1025"/>
                  </a:lnTo>
                  <a:lnTo>
                    <a:pt x="3235" y="1015"/>
                  </a:lnTo>
                  <a:lnTo>
                    <a:pt x="3206" y="1013"/>
                  </a:lnTo>
                  <a:lnTo>
                    <a:pt x="250" y="1013"/>
                  </a:lnTo>
                  <a:close/>
                  <a:moveTo>
                    <a:pt x="320" y="727"/>
                  </a:moveTo>
                  <a:lnTo>
                    <a:pt x="320" y="908"/>
                  </a:lnTo>
                  <a:lnTo>
                    <a:pt x="3132" y="908"/>
                  </a:lnTo>
                  <a:lnTo>
                    <a:pt x="3132" y="727"/>
                  </a:lnTo>
                  <a:lnTo>
                    <a:pt x="320" y="727"/>
                  </a:lnTo>
                  <a:close/>
                  <a:moveTo>
                    <a:pt x="250" y="105"/>
                  </a:moveTo>
                  <a:lnTo>
                    <a:pt x="221" y="108"/>
                  </a:lnTo>
                  <a:lnTo>
                    <a:pt x="194" y="117"/>
                  </a:lnTo>
                  <a:lnTo>
                    <a:pt x="170" y="130"/>
                  </a:lnTo>
                  <a:lnTo>
                    <a:pt x="148" y="148"/>
                  </a:lnTo>
                  <a:lnTo>
                    <a:pt x="130" y="169"/>
                  </a:lnTo>
                  <a:lnTo>
                    <a:pt x="116" y="194"/>
                  </a:lnTo>
                  <a:lnTo>
                    <a:pt x="108" y="221"/>
                  </a:lnTo>
                  <a:lnTo>
                    <a:pt x="105" y="251"/>
                  </a:lnTo>
                  <a:lnTo>
                    <a:pt x="105" y="477"/>
                  </a:lnTo>
                  <a:lnTo>
                    <a:pt x="108" y="506"/>
                  </a:lnTo>
                  <a:lnTo>
                    <a:pt x="116" y="533"/>
                  </a:lnTo>
                  <a:lnTo>
                    <a:pt x="130" y="557"/>
                  </a:lnTo>
                  <a:lnTo>
                    <a:pt x="148" y="579"/>
                  </a:lnTo>
                  <a:lnTo>
                    <a:pt x="170" y="597"/>
                  </a:lnTo>
                  <a:lnTo>
                    <a:pt x="194" y="611"/>
                  </a:lnTo>
                  <a:lnTo>
                    <a:pt x="221" y="619"/>
                  </a:lnTo>
                  <a:lnTo>
                    <a:pt x="250" y="622"/>
                  </a:lnTo>
                  <a:lnTo>
                    <a:pt x="3206" y="622"/>
                  </a:lnTo>
                  <a:lnTo>
                    <a:pt x="3235" y="619"/>
                  </a:lnTo>
                  <a:lnTo>
                    <a:pt x="3262" y="611"/>
                  </a:lnTo>
                  <a:lnTo>
                    <a:pt x="3286" y="597"/>
                  </a:lnTo>
                  <a:lnTo>
                    <a:pt x="3308" y="579"/>
                  </a:lnTo>
                  <a:lnTo>
                    <a:pt x="3326" y="557"/>
                  </a:lnTo>
                  <a:lnTo>
                    <a:pt x="3340" y="533"/>
                  </a:lnTo>
                  <a:lnTo>
                    <a:pt x="3348" y="506"/>
                  </a:lnTo>
                  <a:lnTo>
                    <a:pt x="3351" y="477"/>
                  </a:lnTo>
                  <a:lnTo>
                    <a:pt x="3351" y="251"/>
                  </a:lnTo>
                  <a:lnTo>
                    <a:pt x="3348" y="221"/>
                  </a:lnTo>
                  <a:lnTo>
                    <a:pt x="3340" y="194"/>
                  </a:lnTo>
                  <a:lnTo>
                    <a:pt x="3326" y="169"/>
                  </a:lnTo>
                  <a:lnTo>
                    <a:pt x="3308" y="148"/>
                  </a:lnTo>
                  <a:lnTo>
                    <a:pt x="3286" y="130"/>
                  </a:lnTo>
                  <a:lnTo>
                    <a:pt x="3262" y="117"/>
                  </a:lnTo>
                  <a:lnTo>
                    <a:pt x="3235" y="108"/>
                  </a:lnTo>
                  <a:lnTo>
                    <a:pt x="3206" y="105"/>
                  </a:lnTo>
                  <a:lnTo>
                    <a:pt x="250" y="105"/>
                  </a:lnTo>
                  <a:close/>
                  <a:moveTo>
                    <a:pt x="250" y="0"/>
                  </a:moveTo>
                  <a:lnTo>
                    <a:pt x="3206" y="0"/>
                  </a:lnTo>
                  <a:lnTo>
                    <a:pt x="3245" y="3"/>
                  </a:lnTo>
                  <a:lnTo>
                    <a:pt x="3284" y="13"/>
                  </a:lnTo>
                  <a:lnTo>
                    <a:pt x="3320" y="29"/>
                  </a:lnTo>
                  <a:lnTo>
                    <a:pt x="3353" y="48"/>
                  </a:lnTo>
                  <a:lnTo>
                    <a:pt x="3383" y="74"/>
                  </a:lnTo>
                  <a:lnTo>
                    <a:pt x="3408" y="103"/>
                  </a:lnTo>
                  <a:lnTo>
                    <a:pt x="3428" y="135"/>
                  </a:lnTo>
                  <a:lnTo>
                    <a:pt x="3443" y="172"/>
                  </a:lnTo>
                  <a:lnTo>
                    <a:pt x="3453" y="211"/>
                  </a:lnTo>
                  <a:lnTo>
                    <a:pt x="3456" y="251"/>
                  </a:lnTo>
                  <a:lnTo>
                    <a:pt x="3456" y="477"/>
                  </a:lnTo>
                  <a:lnTo>
                    <a:pt x="3453" y="513"/>
                  </a:lnTo>
                  <a:lnTo>
                    <a:pt x="3446" y="549"/>
                  </a:lnTo>
                  <a:lnTo>
                    <a:pt x="3432" y="583"/>
                  </a:lnTo>
                  <a:lnTo>
                    <a:pt x="3414" y="614"/>
                  </a:lnTo>
                  <a:lnTo>
                    <a:pt x="3393" y="642"/>
                  </a:lnTo>
                  <a:lnTo>
                    <a:pt x="3367" y="666"/>
                  </a:lnTo>
                  <a:lnTo>
                    <a:pt x="3339" y="687"/>
                  </a:lnTo>
                  <a:lnTo>
                    <a:pt x="3307" y="704"/>
                  </a:lnTo>
                  <a:lnTo>
                    <a:pt x="3273" y="717"/>
                  </a:lnTo>
                  <a:lnTo>
                    <a:pt x="3237" y="724"/>
                  </a:lnTo>
                  <a:lnTo>
                    <a:pt x="3237" y="911"/>
                  </a:lnTo>
                  <a:lnTo>
                    <a:pt x="3273" y="919"/>
                  </a:lnTo>
                  <a:lnTo>
                    <a:pt x="3307" y="930"/>
                  </a:lnTo>
                  <a:lnTo>
                    <a:pt x="3339" y="947"/>
                  </a:lnTo>
                  <a:lnTo>
                    <a:pt x="3367" y="968"/>
                  </a:lnTo>
                  <a:lnTo>
                    <a:pt x="3393" y="993"/>
                  </a:lnTo>
                  <a:lnTo>
                    <a:pt x="3414" y="1021"/>
                  </a:lnTo>
                  <a:lnTo>
                    <a:pt x="3432" y="1052"/>
                  </a:lnTo>
                  <a:lnTo>
                    <a:pt x="3446" y="1085"/>
                  </a:lnTo>
                  <a:lnTo>
                    <a:pt x="3453" y="1121"/>
                  </a:lnTo>
                  <a:lnTo>
                    <a:pt x="3456" y="1159"/>
                  </a:lnTo>
                  <a:lnTo>
                    <a:pt x="3456" y="1384"/>
                  </a:lnTo>
                  <a:lnTo>
                    <a:pt x="3453" y="1421"/>
                  </a:lnTo>
                  <a:lnTo>
                    <a:pt x="3446" y="1457"/>
                  </a:lnTo>
                  <a:lnTo>
                    <a:pt x="3432" y="1491"/>
                  </a:lnTo>
                  <a:lnTo>
                    <a:pt x="3414" y="1522"/>
                  </a:lnTo>
                  <a:lnTo>
                    <a:pt x="3393" y="1549"/>
                  </a:lnTo>
                  <a:lnTo>
                    <a:pt x="3367" y="1574"/>
                  </a:lnTo>
                  <a:lnTo>
                    <a:pt x="3339" y="1595"/>
                  </a:lnTo>
                  <a:lnTo>
                    <a:pt x="3307" y="1612"/>
                  </a:lnTo>
                  <a:lnTo>
                    <a:pt x="3273" y="1625"/>
                  </a:lnTo>
                  <a:lnTo>
                    <a:pt x="3237" y="1632"/>
                  </a:lnTo>
                  <a:lnTo>
                    <a:pt x="3237" y="1818"/>
                  </a:lnTo>
                  <a:lnTo>
                    <a:pt x="3273" y="1826"/>
                  </a:lnTo>
                  <a:lnTo>
                    <a:pt x="3307" y="1838"/>
                  </a:lnTo>
                  <a:lnTo>
                    <a:pt x="3339" y="1855"/>
                  </a:lnTo>
                  <a:lnTo>
                    <a:pt x="3367" y="1876"/>
                  </a:lnTo>
                  <a:lnTo>
                    <a:pt x="3393" y="1901"/>
                  </a:lnTo>
                  <a:lnTo>
                    <a:pt x="3414" y="1928"/>
                  </a:lnTo>
                  <a:lnTo>
                    <a:pt x="3432" y="1960"/>
                  </a:lnTo>
                  <a:lnTo>
                    <a:pt x="3446" y="1993"/>
                  </a:lnTo>
                  <a:lnTo>
                    <a:pt x="3453" y="2029"/>
                  </a:lnTo>
                  <a:lnTo>
                    <a:pt x="3456" y="2067"/>
                  </a:lnTo>
                  <a:lnTo>
                    <a:pt x="3456" y="2292"/>
                  </a:lnTo>
                  <a:lnTo>
                    <a:pt x="3453" y="2329"/>
                  </a:lnTo>
                  <a:lnTo>
                    <a:pt x="3446" y="2365"/>
                  </a:lnTo>
                  <a:lnTo>
                    <a:pt x="3432" y="2399"/>
                  </a:lnTo>
                  <a:lnTo>
                    <a:pt x="3414" y="2429"/>
                  </a:lnTo>
                  <a:lnTo>
                    <a:pt x="3393" y="2457"/>
                  </a:lnTo>
                  <a:lnTo>
                    <a:pt x="3367" y="2482"/>
                  </a:lnTo>
                  <a:lnTo>
                    <a:pt x="3339" y="2503"/>
                  </a:lnTo>
                  <a:lnTo>
                    <a:pt x="3307" y="2520"/>
                  </a:lnTo>
                  <a:lnTo>
                    <a:pt x="3273" y="2532"/>
                  </a:lnTo>
                  <a:lnTo>
                    <a:pt x="3237" y="2539"/>
                  </a:lnTo>
                  <a:lnTo>
                    <a:pt x="3237" y="2726"/>
                  </a:lnTo>
                  <a:lnTo>
                    <a:pt x="3273" y="2734"/>
                  </a:lnTo>
                  <a:lnTo>
                    <a:pt x="3307" y="2746"/>
                  </a:lnTo>
                  <a:lnTo>
                    <a:pt x="3339" y="2763"/>
                  </a:lnTo>
                  <a:lnTo>
                    <a:pt x="3367" y="2784"/>
                  </a:lnTo>
                  <a:lnTo>
                    <a:pt x="3393" y="2808"/>
                  </a:lnTo>
                  <a:lnTo>
                    <a:pt x="3414" y="2836"/>
                  </a:lnTo>
                  <a:lnTo>
                    <a:pt x="3432" y="2867"/>
                  </a:lnTo>
                  <a:lnTo>
                    <a:pt x="3446" y="2900"/>
                  </a:lnTo>
                  <a:lnTo>
                    <a:pt x="3453" y="2937"/>
                  </a:lnTo>
                  <a:lnTo>
                    <a:pt x="3456" y="2973"/>
                  </a:lnTo>
                  <a:lnTo>
                    <a:pt x="3456" y="3199"/>
                  </a:lnTo>
                  <a:lnTo>
                    <a:pt x="3453" y="3239"/>
                  </a:lnTo>
                  <a:lnTo>
                    <a:pt x="3443" y="3278"/>
                  </a:lnTo>
                  <a:lnTo>
                    <a:pt x="3428" y="3314"/>
                  </a:lnTo>
                  <a:lnTo>
                    <a:pt x="3408" y="3347"/>
                  </a:lnTo>
                  <a:lnTo>
                    <a:pt x="3383" y="3377"/>
                  </a:lnTo>
                  <a:lnTo>
                    <a:pt x="3353" y="3402"/>
                  </a:lnTo>
                  <a:lnTo>
                    <a:pt x="3320" y="3422"/>
                  </a:lnTo>
                  <a:lnTo>
                    <a:pt x="3284" y="3437"/>
                  </a:lnTo>
                  <a:lnTo>
                    <a:pt x="3245" y="3447"/>
                  </a:lnTo>
                  <a:lnTo>
                    <a:pt x="3206" y="3450"/>
                  </a:lnTo>
                  <a:lnTo>
                    <a:pt x="250" y="3450"/>
                  </a:lnTo>
                  <a:lnTo>
                    <a:pt x="211" y="3447"/>
                  </a:lnTo>
                  <a:lnTo>
                    <a:pt x="172" y="3437"/>
                  </a:lnTo>
                  <a:lnTo>
                    <a:pt x="136" y="3422"/>
                  </a:lnTo>
                  <a:lnTo>
                    <a:pt x="103" y="3402"/>
                  </a:lnTo>
                  <a:lnTo>
                    <a:pt x="73" y="3377"/>
                  </a:lnTo>
                  <a:lnTo>
                    <a:pt x="48" y="3347"/>
                  </a:lnTo>
                  <a:lnTo>
                    <a:pt x="28" y="3314"/>
                  </a:lnTo>
                  <a:lnTo>
                    <a:pt x="13" y="3278"/>
                  </a:lnTo>
                  <a:lnTo>
                    <a:pt x="3" y="3239"/>
                  </a:lnTo>
                  <a:lnTo>
                    <a:pt x="0" y="3199"/>
                  </a:lnTo>
                  <a:lnTo>
                    <a:pt x="0" y="2973"/>
                  </a:lnTo>
                  <a:lnTo>
                    <a:pt x="3" y="2937"/>
                  </a:lnTo>
                  <a:lnTo>
                    <a:pt x="10" y="2901"/>
                  </a:lnTo>
                  <a:lnTo>
                    <a:pt x="24" y="2868"/>
                  </a:lnTo>
                  <a:lnTo>
                    <a:pt x="41" y="2837"/>
                  </a:lnTo>
                  <a:lnTo>
                    <a:pt x="62" y="2809"/>
                  </a:lnTo>
                  <a:lnTo>
                    <a:pt x="87" y="2785"/>
                  </a:lnTo>
                  <a:lnTo>
                    <a:pt x="115" y="2764"/>
                  </a:lnTo>
                  <a:lnTo>
                    <a:pt x="147" y="2747"/>
                  </a:lnTo>
                  <a:lnTo>
                    <a:pt x="180" y="2735"/>
                  </a:lnTo>
                  <a:lnTo>
                    <a:pt x="216" y="2726"/>
                  </a:lnTo>
                  <a:lnTo>
                    <a:pt x="216" y="2539"/>
                  </a:lnTo>
                  <a:lnTo>
                    <a:pt x="180" y="2532"/>
                  </a:lnTo>
                  <a:lnTo>
                    <a:pt x="147" y="2519"/>
                  </a:lnTo>
                  <a:lnTo>
                    <a:pt x="115" y="2501"/>
                  </a:lnTo>
                  <a:lnTo>
                    <a:pt x="87" y="2480"/>
                  </a:lnTo>
                  <a:lnTo>
                    <a:pt x="62" y="2456"/>
                  </a:lnTo>
                  <a:lnTo>
                    <a:pt x="41" y="2428"/>
                  </a:lnTo>
                  <a:lnTo>
                    <a:pt x="24" y="2397"/>
                  </a:lnTo>
                  <a:lnTo>
                    <a:pt x="10" y="2364"/>
                  </a:lnTo>
                  <a:lnTo>
                    <a:pt x="3" y="2328"/>
                  </a:lnTo>
                  <a:lnTo>
                    <a:pt x="0" y="2292"/>
                  </a:lnTo>
                  <a:lnTo>
                    <a:pt x="0" y="2067"/>
                  </a:lnTo>
                  <a:lnTo>
                    <a:pt x="3" y="2029"/>
                  </a:lnTo>
                  <a:lnTo>
                    <a:pt x="10" y="1993"/>
                  </a:lnTo>
                  <a:lnTo>
                    <a:pt x="24" y="1961"/>
                  </a:lnTo>
                  <a:lnTo>
                    <a:pt x="41" y="1929"/>
                  </a:lnTo>
                  <a:lnTo>
                    <a:pt x="62" y="1902"/>
                  </a:lnTo>
                  <a:lnTo>
                    <a:pt x="87" y="1877"/>
                  </a:lnTo>
                  <a:lnTo>
                    <a:pt x="115" y="1856"/>
                  </a:lnTo>
                  <a:lnTo>
                    <a:pt x="147" y="1839"/>
                  </a:lnTo>
                  <a:lnTo>
                    <a:pt x="180" y="1827"/>
                  </a:lnTo>
                  <a:lnTo>
                    <a:pt x="216" y="1819"/>
                  </a:lnTo>
                  <a:lnTo>
                    <a:pt x="216" y="1631"/>
                  </a:lnTo>
                  <a:lnTo>
                    <a:pt x="180" y="1624"/>
                  </a:lnTo>
                  <a:lnTo>
                    <a:pt x="147" y="1611"/>
                  </a:lnTo>
                  <a:lnTo>
                    <a:pt x="115" y="1594"/>
                  </a:lnTo>
                  <a:lnTo>
                    <a:pt x="87" y="1573"/>
                  </a:lnTo>
                  <a:lnTo>
                    <a:pt x="62" y="1548"/>
                  </a:lnTo>
                  <a:lnTo>
                    <a:pt x="41" y="1521"/>
                  </a:lnTo>
                  <a:lnTo>
                    <a:pt x="24" y="1490"/>
                  </a:lnTo>
                  <a:lnTo>
                    <a:pt x="10" y="1456"/>
                  </a:lnTo>
                  <a:lnTo>
                    <a:pt x="3" y="1421"/>
                  </a:lnTo>
                  <a:lnTo>
                    <a:pt x="0" y="1384"/>
                  </a:lnTo>
                  <a:lnTo>
                    <a:pt x="0" y="1159"/>
                  </a:lnTo>
                  <a:lnTo>
                    <a:pt x="3" y="1122"/>
                  </a:lnTo>
                  <a:lnTo>
                    <a:pt x="10" y="1086"/>
                  </a:lnTo>
                  <a:lnTo>
                    <a:pt x="24" y="1053"/>
                  </a:lnTo>
                  <a:lnTo>
                    <a:pt x="41" y="1022"/>
                  </a:lnTo>
                  <a:lnTo>
                    <a:pt x="62" y="994"/>
                  </a:lnTo>
                  <a:lnTo>
                    <a:pt x="87" y="970"/>
                  </a:lnTo>
                  <a:lnTo>
                    <a:pt x="115" y="949"/>
                  </a:lnTo>
                  <a:lnTo>
                    <a:pt x="147" y="931"/>
                  </a:lnTo>
                  <a:lnTo>
                    <a:pt x="180" y="919"/>
                  </a:lnTo>
                  <a:lnTo>
                    <a:pt x="216" y="911"/>
                  </a:lnTo>
                  <a:lnTo>
                    <a:pt x="216" y="724"/>
                  </a:lnTo>
                  <a:lnTo>
                    <a:pt x="180" y="716"/>
                  </a:lnTo>
                  <a:lnTo>
                    <a:pt x="147" y="703"/>
                  </a:lnTo>
                  <a:lnTo>
                    <a:pt x="115" y="686"/>
                  </a:lnTo>
                  <a:lnTo>
                    <a:pt x="87" y="665"/>
                  </a:lnTo>
                  <a:lnTo>
                    <a:pt x="62" y="640"/>
                  </a:lnTo>
                  <a:lnTo>
                    <a:pt x="41" y="613"/>
                  </a:lnTo>
                  <a:lnTo>
                    <a:pt x="24" y="582"/>
                  </a:lnTo>
                  <a:lnTo>
                    <a:pt x="10" y="549"/>
                  </a:lnTo>
                  <a:lnTo>
                    <a:pt x="3" y="513"/>
                  </a:lnTo>
                  <a:lnTo>
                    <a:pt x="0" y="477"/>
                  </a:lnTo>
                  <a:lnTo>
                    <a:pt x="0" y="251"/>
                  </a:lnTo>
                  <a:lnTo>
                    <a:pt x="3" y="211"/>
                  </a:lnTo>
                  <a:lnTo>
                    <a:pt x="13" y="172"/>
                  </a:lnTo>
                  <a:lnTo>
                    <a:pt x="28" y="135"/>
                  </a:lnTo>
                  <a:lnTo>
                    <a:pt x="48" y="103"/>
                  </a:lnTo>
                  <a:lnTo>
                    <a:pt x="73" y="74"/>
                  </a:lnTo>
                  <a:lnTo>
                    <a:pt x="103" y="48"/>
                  </a:lnTo>
                  <a:lnTo>
                    <a:pt x="136" y="29"/>
                  </a:lnTo>
                  <a:lnTo>
                    <a:pt x="172" y="13"/>
                  </a:lnTo>
                  <a:lnTo>
                    <a:pt x="211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" name="Textfeld 107">
              <a:extLst>
                <a:ext uri="{FF2B5EF4-FFF2-40B4-BE49-F238E27FC236}">
                  <a16:creationId xmlns:a16="http://schemas.microsoft.com/office/drawing/2014/main" id="{3CB3DFC3-E18A-424B-90FE-19FC8C0D3799}"/>
                </a:ext>
              </a:extLst>
            </p:cNvPr>
            <p:cNvSpPr txBox="1"/>
            <p:nvPr/>
          </p:nvSpPr>
          <p:spPr>
            <a:xfrm>
              <a:off x="3411687" y="3776769"/>
              <a:ext cx="861446" cy="250033"/>
            </a:xfrm>
            <a:prstGeom prst="rect">
              <a:avLst/>
            </a:prstGeom>
            <a:noFill/>
          </p:spPr>
          <p:txBody>
            <a:bodyPr wrap="square" lIns="0" tIns="35995" rIns="0" bIns="35995" rtlCol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Persistent </a:t>
              </a:r>
            </a:p>
            <a:p>
              <a:pPr algn="ctr" defTabSz="609545"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Volumes</a:t>
              </a:r>
            </a:p>
          </p:txBody>
        </p:sp>
      </p:grp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DF7B63-3353-7440-933C-FFFEAC80DD65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3931449" y="4806338"/>
            <a:ext cx="230539" cy="823086"/>
          </a:xfrm>
          <a:prstGeom prst="bentConnector2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008B1ECA-7130-764C-ACCE-90EC3FCC7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3127" y="4511050"/>
            <a:ext cx="867088" cy="33638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D8F2A79-2BD9-0B45-99EA-49487A6DE69B}"/>
              </a:ext>
            </a:extLst>
          </p:cNvPr>
          <p:cNvSpPr txBox="1"/>
          <p:nvPr/>
        </p:nvSpPr>
        <p:spPr>
          <a:xfrm>
            <a:off x="5256014" y="43249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Pull ESP </a:t>
            </a:r>
          </a:p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Docker Images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D725F5-584D-1F49-AFE2-6879E3C87CA0}"/>
              </a:ext>
            </a:extLst>
          </p:cNvPr>
          <p:cNvGrpSpPr/>
          <p:nvPr/>
        </p:nvGrpSpPr>
        <p:grpSpPr>
          <a:xfrm>
            <a:off x="5210327" y="5112789"/>
            <a:ext cx="891591" cy="946336"/>
            <a:chOff x="4752067" y="4024293"/>
            <a:chExt cx="668693" cy="709752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7158C9E-20DD-2341-AEED-18621EDEB5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9970" y="4024293"/>
              <a:ext cx="361639" cy="401976"/>
            </a:xfrm>
            <a:custGeom>
              <a:avLst/>
              <a:gdLst>
                <a:gd name="T0" fmla="*/ 3290 w 4321"/>
                <a:gd name="T1" fmla="*/ 4039 h 4802"/>
                <a:gd name="T2" fmla="*/ 4185 w 4321"/>
                <a:gd name="T3" fmla="*/ 2485 h 4802"/>
                <a:gd name="T4" fmla="*/ 3290 w 4321"/>
                <a:gd name="T5" fmla="*/ 4039 h 4802"/>
                <a:gd name="T6" fmla="*/ 135 w 4321"/>
                <a:gd name="T7" fmla="*/ 2474 h 4802"/>
                <a:gd name="T8" fmla="*/ 1041 w 4321"/>
                <a:gd name="T9" fmla="*/ 2968 h 4802"/>
                <a:gd name="T10" fmla="*/ 135 w 4321"/>
                <a:gd name="T11" fmla="*/ 3548 h 4802"/>
                <a:gd name="T12" fmla="*/ 135 w 4321"/>
                <a:gd name="T13" fmla="*/ 2474 h 4802"/>
                <a:gd name="T14" fmla="*/ 2145 w 4321"/>
                <a:gd name="T15" fmla="*/ 145 h 4802"/>
                <a:gd name="T16" fmla="*/ 2156 w 4321"/>
                <a:gd name="T17" fmla="*/ 1016 h 4802"/>
                <a:gd name="T18" fmla="*/ 2145 w 4321"/>
                <a:gd name="T19" fmla="*/ 145 h 4802"/>
                <a:gd name="T20" fmla="*/ 3290 w 4321"/>
                <a:gd name="T21" fmla="*/ 1687 h 4802"/>
                <a:gd name="T22" fmla="*/ 4185 w 4321"/>
                <a:gd name="T23" fmla="*/ 1186 h 4802"/>
                <a:gd name="T24" fmla="*/ 3290 w 4321"/>
                <a:gd name="T25" fmla="*/ 2800 h 4802"/>
                <a:gd name="T26" fmla="*/ 3290 w 4321"/>
                <a:gd name="T27" fmla="*/ 1687 h 4802"/>
                <a:gd name="T28" fmla="*/ 2202 w 4321"/>
                <a:gd name="T29" fmla="*/ 3523 h 4802"/>
                <a:gd name="T30" fmla="*/ 3154 w 4321"/>
                <a:gd name="T31" fmla="*/ 4112 h 4802"/>
                <a:gd name="T32" fmla="*/ 2202 w 4321"/>
                <a:gd name="T33" fmla="*/ 3523 h 4802"/>
                <a:gd name="T34" fmla="*/ 2066 w 4321"/>
                <a:gd name="T35" fmla="*/ 3527 h 4802"/>
                <a:gd name="T36" fmla="*/ 2066 w 4321"/>
                <a:gd name="T37" fmla="*/ 4615 h 4802"/>
                <a:gd name="T38" fmla="*/ 1177 w 4321"/>
                <a:gd name="T39" fmla="*/ 3042 h 4802"/>
                <a:gd name="T40" fmla="*/ 2066 w 4321"/>
                <a:gd name="T41" fmla="*/ 3527 h 4802"/>
                <a:gd name="T42" fmla="*/ 2202 w 4321"/>
                <a:gd name="T43" fmla="*/ 2320 h 4802"/>
                <a:gd name="T44" fmla="*/ 3154 w 4321"/>
                <a:gd name="T45" fmla="*/ 1688 h 4802"/>
                <a:gd name="T46" fmla="*/ 2202 w 4321"/>
                <a:gd name="T47" fmla="*/ 2320 h 4802"/>
                <a:gd name="T48" fmla="*/ 2066 w 4321"/>
                <a:gd name="T49" fmla="*/ 2317 h 4802"/>
                <a:gd name="T50" fmla="*/ 2063 w 4321"/>
                <a:gd name="T51" fmla="*/ 2320 h 4802"/>
                <a:gd name="T52" fmla="*/ 1177 w 4321"/>
                <a:gd name="T53" fmla="*/ 2814 h 4802"/>
                <a:gd name="T54" fmla="*/ 2066 w 4321"/>
                <a:gd name="T55" fmla="*/ 1217 h 4802"/>
                <a:gd name="T56" fmla="*/ 2066 w 4321"/>
                <a:gd name="T57" fmla="*/ 2317 h 4802"/>
                <a:gd name="T58" fmla="*/ 2129 w 4321"/>
                <a:gd name="T59" fmla="*/ 3407 h 4802"/>
                <a:gd name="T60" fmla="*/ 2147 w 4321"/>
                <a:gd name="T61" fmla="*/ 2445 h 4802"/>
                <a:gd name="T62" fmla="*/ 2129 w 4321"/>
                <a:gd name="T63" fmla="*/ 3407 h 4802"/>
                <a:gd name="T64" fmla="*/ 4105 w 4321"/>
                <a:gd name="T65" fmla="*/ 1075 h 4802"/>
                <a:gd name="T66" fmla="*/ 3221 w 4321"/>
                <a:gd name="T67" fmla="*/ 1570 h 4802"/>
                <a:gd name="T68" fmla="*/ 3171 w 4321"/>
                <a:gd name="T69" fmla="*/ 632 h 4802"/>
                <a:gd name="T70" fmla="*/ 4105 w 4321"/>
                <a:gd name="T71" fmla="*/ 1075 h 4802"/>
                <a:gd name="T72" fmla="*/ 1130 w 4321"/>
                <a:gd name="T73" fmla="*/ 636 h 4802"/>
                <a:gd name="T74" fmla="*/ 1109 w 4321"/>
                <a:gd name="T75" fmla="*/ 1570 h 4802"/>
                <a:gd name="T76" fmla="*/ 1130 w 4321"/>
                <a:gd name="T77" fmla="*/ 636 h 4802"/>
                <a:gd name="T78" fmla="*/ 135 w 4321"/>
                <a:gd name="T79" fmla="*/ 1189 h 4802"/>
                <a:gd name="T80" fmla="*/ 1041 w 4321"/>
                <a:gd name="T81" fmla="*/ 1687 h 4802"/>
                <a:gd name="T82" fmla="*/ 135 w 4321"/>
                <a:gd name="T83" fmla="*/ 2319 h 4802"/>
                <a:gd name="T84" fmla="*/ 135 w 4321"/>
                <a:gd name="T85" fmla="*/ 1189 h 4802"/>
                <a:gd name="T86" fmla="*/ 4320 w 4321"/>
                <a:gd name="T87" fmla="*/ 1066 h 4802"/>
                <a:gd name="T88" fmla="*/ 4313 w 4321"/>
                <a:gd name="T89" fmla="*/ 1041 h 4802"/>
                <a:gd name="T90" fmla="*/ 4311 w 4321"/>
                <a:gd name="T91" fmla="*/ 1036 h 4802"/>
                <a:gd name="T92" fmla="*/ 4290 w 4321"/>
                <a:gd name="T93" fmla="*/ 1014 h 4802"/>
                <a:gd name="T94" fmla="*/ 2174 w 4321"/>
                <a:gd name="T95" fmla="*/ 8 h 4802"/>
                <a:gd name="T96" fmla="*/ 38 w 4321"/>
                <a:gd name="T97" fmla="*/ 1012 h 4802"/>
                <a:gd name="T98" fmla="*/ 24 w 4321"/>
                <a:gd name="T99" fmla="*/ 1022 h 4802"/>
                <a:gd name="T100" fmla="*/ 8 w 4321"/>
                <a:gd name="T101" fmla="*/ 1041 h 4802"/>
                <a:gd name="T102" fmla="*/ 1 w 4321"/>
                <a:gd name="T103" fmla="*/ 1063 h 4802"/>
                <a:gd name="T104" fmla="*/ 0 w 4321"/>
                <a:gd name="T105" fmla="*/ 1074 h 4802"/>
                <a:gd name="T106" fmla="*/ 35 w 4321"/>
                <a:gd name="T107" fmla="*/ 3648 h 4802"/>
                <a:gd name="T108" fmla="*/ 2121 w 4321"/>
                <a:gd name="T109" fmla="*/ 4799 h 4802"/>
                <a:gd name="T110" fmla="*/ 2134 w 4321"/>
                <a:gd name="T111" fmla="*/ 4802 h 4802"/>
                <a:gd name="T112" fmla="*/ 2139 w 4321"/>
                <a:gd name="T113" fmla="*/ 4802 h 4802"/>
                <a:gd name="T114" fmla="*/ 4285 w 4321"/>
                <a:gd name="T115" fmla="*/ 3659 h 4802"/>
                <a:gd name="T116" fmla="*/ 4321 w 4321"/>
                <a:gd name="T117" fmla="*/ 107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21" h="4802">
                  <a:moveTo>
                    <a:pt x="3290" y="4039"/>
                  </a:moveTo>
                  <a:lnTo>
                    <a:pt x="3290" y="4039"/>
                  </a:lnTo>
                  <a:lnTo>
                    <a:pt x="3290" y="2953"/>
                  </a:lnTo>
                  <a:lnTo>
                    <a:pt x="4185" y="2485"/>
                  </a:lnTo>
                  <a:lnTo>
                    <a:pt x="4185" y="3558"/>
                  </a:lnTo>
                  <a:lnTo>
                    <a:pt x="3290" y="4039"/>
                  </a:lnTo>
                  <a:lnTo>
                    <a:pt x="3290" y="4039"/>
                  </a:lnTo>
                  <a:close/>
                  <a:moveTo>
                    <a:pt x="135" y="2474"/>
                  </a:moveTo>
                  <a:lnTo>
                    <a:pt x="135" y="2474"/>
                  </a:lnTo>
                  <a:lnTo>
                    <a:pt x="1041" y="2968"/>
                  </a:lnTo>
                  <a:lnTo>
                    <a:pt x="1041" y="4049"/>
                  </a:lnTo>
                  <a:lnTo>
                    <a:pt x="135" y="3548"/>
                  </a:lnTo>
                  <a:lnTo>
                    <a:pt x="135" y="2474"/>
                  </a:lnTo>
                  <a:lnTo>
                    <a:pt x="135" y="2474"/>
                  </a:lnTo>
                  <a:close/>
                  <a:moveTo>
                    <a:pt x="2145" y="145"/>
                  </a:moveTo>
                  <a:lnTo>
                    <a:pt x="2145" y="145"/>
                  </a:lnTo>
                  <a:lnTo>
                    <a:pt x="3018" y="559"/>
                  </a:lnTo>
                  <a:lnTo>
                    <a:pt x="2156" y="1016"/>
                  </a:lnTo>
                  <a:lnTo>
                    <a:pt x="1283" y="562"/>
                  </a:lnTo>
                  <a:lnTo>
                    <a:pt x="2145" y="145"/>
                  </a:lnTo>
                  <a:lnTo>
                    <a:pt x="2145" y="145"/>
                  </a:lnTo>
                  <a:close/>
                  <a:moveTo>
                    <a:pt x="3290" y="1687"/>
                  </a:moveTo>
                  <a:lnTo>
                    <a:pt x="3290" y="1687"/>
                  </a:lnTo>
                  <a:lnTo>
                    <a:pt x="4185" y="1186"/>
                  </a:lnTo>
                  <a:lnTo>
                    <a:pt x="4185" y="2332"/>
                  </a:lnTo>
                  <a:lnTo>
                    <a:pt x="3290" y="2800"/>
                  </a:lnTo>
                  <a:lnTo>
                    <a:pt x="3290" y="1687"/>
                  </a:lnTo>
                  <a:lnTo>
                    <a:pt x="3290" y="1687"/>
                  </a:lnTo>
                  <a:close/>
                  <a:moveTo>
                    <a:pt x="2202" y="3523"/>
                  </a:moveTo>
                  <a:lnTo>
                    <a:pt x="2202" y="3523"/>
                  </a:lnTo>
                  <a:lnTo>
                    <a:pt x="3154" y="3024"/>
                  </a:lnTo>
                  <a:lnTo>
                    <a:pt x="3154" y="4112"/>
                  </a:lnTo>
                  <a:lnTo>
                    <a:pt x="2202" y="4623"/>
                  </a:lnTo>
                  <a:lnTo>
                    <a:pt x="2202" y="3523"/>
                  </a:lnTo>
                  <a:lnTo>
                    <a:pt x="2202" y="3523"/>
                  </a:lnTo>
                  <a:close/>
                  <a:moveTo>
                    <a:pt x="2066" y="3527"/>
                  </a:moveTo>
                  <a:lnTo>
                    <a:pt x="2066" y="3527"/>
                  </a:lnTo>
                  <a:lnTo>
                    <a:pt x="2066" y="4615"/>
                  </a:lnTo>
                  <a:lnTo>
                    <a:pt x="1177" y="4124"/>
                  </a:lnTo>
                  <a:lnTo>
                    <a:pt x="1177" y="3042"/>
                  </a:lnTo>
                  <a:lnTo>
                    <a:pt x="2066" y="3527"/>
                  </a:lnTo>
                  <a:lnTo>
                    <a:pt x="2066" y="3527"/>
                  </a:lnTo>
                  <a:close/>
                  <a:moveTo>
                    <a:pt x="2202" y="2320"/>
                  </a:moveTo>
                  <a:lnTo>
                    <a:pt x="2202" y="2320"/>
                  </a:lnTo>
                  <a:lnTo>
                    <a:pt x="2202" y="1193"/>
                  </a:lnTo>
                  <a:lnTo>
                    <a:pt x="3154" y="1688"/>
                  </a:lnTo>
                  <a:lnTo>
                    <a:pt x="3154" y="2851"/>
                  </a:lnTo>
                  <a:lnTo>
                    <a:pt x="2202" y="2320"/>
                  </a:lnTo>
                  <a:lnTo>
                    <a:pt x="2202" y="2320"/>
                  </a:lnTo>
                  <a:close/>
                  <a:moveTo>
                    <a:pt x="2066" y="2317"/>
                  </a:moveTo>
                  <a:lnTo>
                    <a:pt x="2066" y="2317"/>
                  </a:lnTo>
                  <a:cubicBezTo>
                    <a:pt x="2065" y="2318"/>
                    <a:pt x="2064" y="2319"/>
                    <a:pt x="2063" y="2320"/>
                  </a:cubicBezTo>
                  <a:cubicBezTo>
                    <a:pt x="2060" y="2326"/>
                    <a:pt x="2059" y="2333"/>
                    <a:pt x="2057" y="2339"/>
                  </a:cubicBezTo>
                  <a:lnTo>
                    <a:pt x="1177" y="2814"/>
                  </a:lnTo>
                  <a:lnTo>
                    <a:pt x="1177" y="1688"/>
                  </a:lnTo>
                  <a:lnTo>
                    <a:pt x="2066" y="1217"/>
                  </a:lnTo>
                  <a:lnTo>
                    <a:pt x="2066" y="2317"/>
                  </a:lnTo>
                  <a:lnTo>
                    <a:pt x="2066" y="2317"/>
                  </a:lnTo>
                  <a:close/>
                  <a:moveTo>
                    <a:pt x="2129" y="3407"/>
                  </a:moveTo>
                  <a:lnTo>
                    <a:pt x="2129" y="3407"/>
                  </a:lnTo>
                  <a:lnTo>
                    <a:pt x="1251" y="2928"/>
                  </a:lnTo>
                  <a:lnTo>
                    <a:pt x="2147" y="2445"/>
                  </a:lnTo>
                  <a:lnTo>
                    <a:pt x="3029" y="2937"/>
                  </a:lnTo>
                  <a:lnTo>
                    <a:pt x="2129" y="3407"/>
                  </a:lnTo>
                  <a:lnTo>
                    <a:pt x="2129" y="3407"/>
                  </a:lnTo>
                  <a:close/>
                  <a:moveTo>
                    <a:pt x="4105" y="1075"/>
                  </a:moveTo>
                  <a:lnTo>
                    <a:pt x="4105" y="1075"/>
                  </a:lnTo>
                  <a:lnTo>
                    <a:pt x="3221" y="1570"/>
                  </a:lnTo>
                  <a:lnTo>
                    <a:pt x="2302" y="1092"/>
                  </a:lnTo>
                  <a:lnTo>
                    <a:pt x="3171" y="632"/>
                  </a:lnTo>
                  <a:lnTo>
                    <a:pt x="4105" y="1075"/>
                  </a:lnTo>
                  <a:lnTo>
                    <a:pt x="4105" y="1075"/>
                  </a:lnTo>
                  <a:close/>
                  <a:moveTo>
                    <a:pt x="1130" y="636"/>
                  </a:moveTo>
                  <a:lnTo>
                    <a:pt x="1130" y="636"/>
                  </a:lnTo>
                  <a:lnTo>
                    <a:pt x="2010" y="1093"/>
                  </a:lnTo>
                  <a:lnTo>
                    <a:pt x="1109" y="1570"/>
                  </a:lnTo>
                  <a:lnTo>
                    <a:pt x="215" y="1078"/>
                  </a:lnTo>
                  <a:lnTo>
                    <a:pt x="1130" y="636"/>
                  </a:lnTo>
                  <a:lnTo>
                    <a:pt x="1130" y="636"/>
                  </a:lnTo>
                  <a:close/>
                  <a:moveTo>
                    <a:pt x="135" y="1189"/>
                  </a:moveTo>
                  <a:lnTo>
                    <a:pt x="135" y="1189"/>
                  </a:lnTo>
                  <a:lnTo>
                    <a:pt x="1041" y="1687"/>
                  </a:lnTo>
                  <a:lnTo>
                    <a:pt x="1041" y="2813"/>
                  </a:lnTo>
                  <a:lnTo>
                    <a:pt x="135" y="2319"/>
                  </a:lnTo>
                  <a:lnTo>
                    <a:pt x="135" y="1189"/>
                  </a:lnTo>
                  <a:lnTo>
                    <a:pt x="135" y="1189"/>
                  </a:lnTo>
                  <a:close/>
                  <a:moveTo>
                    <a:pt x="4320" y="1066"/>
                  </a:moveTo>
                  <a:lnTo>
                    <a:pt x="4320" y="1066"/>
                  </a:lnTo>
                  <a:cubicBezTo>
                    <a:pt x="4320" y="1063"/>
                    <a:pt x="4319" y="1061"/>
                    <a:pt x="4319" y="1058"/>
                  </a:cubicBezTo>
                  <a:cubicBezTo>
                    <a:pt x="4318" y="1052"/>
                    <a:pt x="4316" y="1046"/>
                    <a:pt x="4313" y="1041"/>
                  </a:cubicBezTo>
                  <a:cubicBezTo>
                    <a:pt x="4313" y="1039"/>
                    <a:pt x="4313" y="1038"/>
                    <a:pt x="4312" y="1037"/>
                  </a:cubicBezTo>
                  <a:cubicBezTo>
                    <a:pt x="4312" y="1036"/>
                    <a:pt x="4311" y="1036"/>
                    <a:pt x="4311" y="1036"/>
                  </a:cubicBezTo>
                  <a:cubicBezTo>
                    <a:pt x="4307" y="1029"/>
                    <a:pt x="4302" y="1023"/>
                    <a:pt x="4296" y="1018"/>
                  </a:cubicBezTo>
                  <a:cubicBezTo>
                    <a:pt x="4294" y="1016"/>
                    <a:pt x="4292" y="1016"/>
                    <a:pt x="4290" y="1014"/>
                  </a:cubicBezTo>
                  <a:cubicBezTo>
                    <a:pt x="4288" y="1012"/>
                    <a:pt x="4285" y="1010"/>
                    <a:pt x="4282" y="1009"/>
                  </a:cubicBezTo>
                  <a:lnTo>
                    <a:pt x="2174" y="8"/>
                  </a:lnTo>
                  <a:cubicBezTo>
                    <a:pt x="2156" y="0"/>
                    <a:pt x="2134" y="0"/>
                    <a:pt x="2116" y="8"/>
                  </a:cubicBezTo>
                  <a:lnTo>
                    <a:pt x="38" y="1012"/>
                  </a:lnTo>
                  <a:cubicBezTo>
                    <a:pt x="35" y="1014"/>
                    <a:pt x="32" y="1016"/>
                    <a:pt x="29" y="1018"/>
                  </a:cubicBezTo>
                  <a:cubicBezTo>
                    <a:pt x="28" y="1019"/>
                    <a:pt x="26" y="1020"/>
                    <a:pt x="24" y="1022"/>
                  </a:cubicBezTo>
                  <a:cubicBezTo>
                    <a:pt x="18" y="1027"/>
                    <a:pt x="13" y="1033"/>
                    <a:pt x="9" y="1040"/>
                  </a:cubicBezTo>
                  <a:cubicBezTo>
                    <a:pt x="9" y="1040"/>
                    <a:pt x="8" y="1040"/>
                    <a:pt x="8" y="1041"/>
                  </a:cubicBezTo>
                  <a:cubicBezTo>
                    <a:pt x="7" y="1042"/>
                    <a:pt x="7" y="1043"/>
                    <a:pt x="7" y="1044"/>
                  </a:cubicBezTo>
                  <a:cubicBezTo>
                    <a:pt x="4" y="1050"/>
                    <a:pt x="2" y="1056"/>
                    <a:pt x="1" y="1063"/>
                  </a:cubicBezTo>
                  <a:cubicBezTo>
                    <a:pt x="1" y="1065"/>
                    <a:pt x="0" y="1067"/>
                    <a:pt x="0" y="1069"/>
                  </a:cubicBezTo>
                  <a:cubicBezTo>
                    <a:pt x="0" y="1071"/>
                    <a:pt x="0" y="1072"/>
                    <a:pt x="0" y="1074"/>
                  </a:cubicBezTo>
                  <a:lnTo>
                    <a:pt x="0" y="3588"/>
                  </a:lnTo>
                  <a:cubicBezTo>
                    <a:pt x="0" y="3613"/>
                    <a:pt x="13" y="3636"/>
                    <a:pt x="35" y="3648"/>
                  </a:cubicBezTo>
                  <a:lnTo>
                    <a:pt x="2087" y="4782"/>
                  </a:lnTo>
                  <a:cubicBezTo>
                    <a:pt x="2096" y="4791"/>
                    <a:pt x="2108" y="4796"/>
                    <a:pt x="2121" y="4799"/>
                  </a:cubicBezTo>
                  <a:cubicBezTo>
                    <a:pt x="2123" y="4799"/>
                    <a:pt x="2124" y="4799"/>
                    <a:pt x="2125" y="4800"/>
                  </a:cubicBezTo>
                  <a:cubicBezTo>
                    <a:pt x="2128" y="4800"/>
                    <a:pt x="2131" y="4802"/>
                    <a:pt x="2134" y="4802"/>
                  </a:cubicBezTo>
                  <a:cubicBezTo>
                    <a:pt x="2135" y="4802"/>
                    <a:pt x="2135" y="4801"/>
                    <a:pt x="2136" y="4801"/>
                  </a:cubicBezTo>
                  <a:cubicBezTo>
                    <a:pt x="2137" y="4801"/>
                    <a:pt x="2138" y="4802"/>
                    <a:pt x="2139" y="4802"/>
                  </a:cubicBezTo>
                  <a:cubicBezTo>
                    <a:pt x="2150" y="4802"/>
                    <a:pt x="2161" y="4799"/>
                    <a:pt x="2171" y="4793"/>
                  </a:cubicBezTo>
                  <a:lnTo>
                    <a:pt x="4285" y="3659"/>
                  </a:lnTo>
                  <a:cubicBezTo>
                    <a:pt x="4307" y="3647"/>
                    <a:pt x="4321" y="3624"/>
                    <a:pt x="4321" y="3599"/>
                  </a:cubicBezTo>
                  <a:lnTo>
                    <a:pt x="4321" y="1070"/>
                  </a:lnTo>
                  <a:cubicBezTo>
                    <a:pt x="4321" y="1068"/>
                    <a:pt x="4320" y="1067"/>
                    <a:pt x="4320" y="10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C01EEA-1CB5-654B-898B-F97F3AD1957A}"/>
                </a:ext>
              </a:extLst>
            </p:cNvPr>
            <p:cNvSpPr txBox="1"/>
            <p:nvPr/>
          </p:nvSpPr>
          <p:spPr>
            <a:xfrm>
              <a:off x="4752067" y="4387796"/>
              <a:ext cx="66869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 </a:t>
              </a:r>
            </a:p>
            <a:p>
              <a:pPr algn="ctr"/>
              <a:r>
                <a:rPr lang="en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</a:p>
          </p:txBody>
        </p:sp>
      </p:grp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42A3EA60-D19F-E24E-90E3-EB756BBAC2A8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6255489" y="4509473"/>
            <a:ext cx="776204" cy="28005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0C49E1-B263-8544-98EE-78A96B0F7BE7}"/>
              </a:ext>
            </a:extLst>
          </p:cNvPr>
          <p:cNvSpPr/>
          <p:nvPr/>
        </p:nvSpPr>
        <p:spPr>
          <a:xfrm>
            <a:off x="0" y="-8289"/>
            <a:ext cx="12192000" cy="633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Reference Architecture – ESP in K8s – Scalability with Kafka</a:t>
            </a:r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2B80577-8584-1845-9631-5EB7A44D00D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7750" y="2959794"/>
            <a:ext cx="1235781" cy="1376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00641825-A824-7D44-AF57-7271E16910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2610" y="4488564"/>
            <a:ext cx="1088568" cy="190396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23BEA00-3C48-9E40-9FD7-E26B9E60FE31}"/>
              </a:ext>
            </a:extLst>
          </p:cNvPr>
          <p:cNvSpPr txBox="1"/>
          <p:nvPr/>
        </p:nvSpPr>
        <p:spPr>
          <a:xfrm>
            <a:off x="1548392" y="3583162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Pub connectors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C2E6F-CFF6-7E4F-A287-2C4A2A116862}"/>
              </a:ext>
            </a:extLst>
          </p:cNvPr>
          <p:cNvGrpSpPr/>
          <p:nvPr/>
        </p:nvGrpSpPr>
        <p:grpSpPr>
          <a:xfrm>
            <a:off x="6258822" y="5037601"/>
            <a:ext cx="1049589" cy="802363"/>
            <a:chOff x="7587606" y="5037601"/>
            <a:chExt cx="1049589" cy="80236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E6A2BE-BDFA-754A-A306-CAD6FEBBFA75}"/>
                </a:ext>
              </a:extLst>
            </p:cNvPr>
            <p:cNvGrpSpPr/>
            <p:nvPr/>
          </p:nvGrpSpPr>
          <p:grpSpPr>
            <a:xfrm>
              <a:off x="7587606" y="5037601"/>
              <a:ext cx="1049589" cy="535968"/>
              <a:chOff x="5791136" y="3811376"/>
              <a:chExt cx="787192" cy="401976"/>
            </a:xfrm>
          </p:grpSpPr>
          <p:sp>
            <p:nvSpPr>
              <p:cNvPr id="129" name="Rectangle: Rounded Corners 50">
                <a:extLst>
                  <a:ext uri="{FF2B5EF4-FFF2-40B4-BE49-F238E27FC236}">
                    <a16:creationId xmlns:a16="http://schemas.microsoft.com/office/drawing/2014/main" id="{E167D14C-E1E0-4B46-9F92-D2DEF307CDBA}"/>
                  </a:ext>
                </a:extLst>
              </p:cNvPr>
              <p:cNvSpPr/>
              <p:nvPr/>
            </p:nvSpPr>
            <p:spPr>
              <a:xfrm>
                <a:off x="5791136" y="3811376"/>
                <a:ext cx="787192" cy="401976"/>
              </a:xfrm>
              <a:prstGeom prst="roundRect">
                <a:avLst>
                  <a:gd name="adj" fmla="val 4306"/>
                </a:avLst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333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DC239504-035B-C941-A991-6DD34A156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9"/>
                  </a:ext>
                </a:extLst>
              </a:blip>
              <a:stretch>
                <a:fillRect/>
              </a:stretch>
            </p:blipFill>
            <p:spPr>
              <a:xfrm>
                <a:off x="6221361" y="3874045"/>
                <a:ext cx="258238" cy="263403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9319BECD-0861-7D4F-9301-9D8F2CFD3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8029" y="3879211"/>
                <a:ext cx="218305" cy="218305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808977-E703-4948-9CE7-073235FD4CCA}"/>
                </a:ext>
              </a:extLst>
            </p:cNvPr>
            <p:cNvSpPr txBox="1"/>
            <p:nvPr/>
          </p:nvSpPr>
          <p:spPr>
            <a:xfrm>
              <a:off x="7667704" y="5562965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7E86C65-D53E-B248-9023-E660F87260E0}"/>
              </a:ext>
            </a:extLst>
          </p:cNvPr>
          <p:cNvCxnSpPr>
            <a:cxnSpLocks/>
          </p:cNvCxnSpPr>
          <p:nvPr/>
        </p:nvCxnSpPr>
        <p:spPr>
          <a:xfrm>
            <a:off x="6935945" y="1805108"/>
            <a:ext cx="42946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640BA836-3C99-D746-B4FC-093BAA5BA220}"/>
              </a:ext>
            </a:extLst>
          </p:cNvPr>
          <p:cNvSpPr txBox="1"/>
          <p:nvPr/>
        </p:nvSpPr>
        <p:spPr>
          <a:xfrm>
            <a:off x="6662758" y="1077123"/>
            <a:ext cx="156966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067" b="1" dirty="0">
                <a:solidFill>
                  <a:schemeClr val="accent2">
                    <a:lumMod val="50000"/>
                  </a:schemeClr>
                </a:solidFill>
              </a:rPr>
              <a:t>Namespace: TENANT_ID</a:t>
            </a:r>
            <a:endParaRPr lang="en-US" sz="1067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BF892-6DAE-374D-B033-6BD7FAC0D91C}"/>
              </a:ext>
            </a:extLst>
          </p:cNvPr>
          <p:cNvGrpSpPr/>
          <p:nvPr/>
        </p:nvGrpSpPr>
        <p:grpSpPr>
          <a:xfrm>
            <a:off x="128142" y="2136918"/>
            <a:ext cx="1021012" cy="1999577"/>
            <a:chOff x="1456926" y="2136918"/>
            <a:chExt cx="1021012" cy="1999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61834-A69D-A94B-93B5-5A6F26295460}"/>
                </a:ext>
              </a:extLst>
            </p:cNvPr>
            <p:cNvSpPr/>
            <p:nvPr/>
          </p:nvSpPr>
          <p:spPr>
            <a:xfrm>
              <a:off x="1456926" y="2146387"/>
              <a:ext cx="1021012" cy="19901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295595B-98BA-404E-B7AE-262118295CA7}"/>
                </a:ext>
              </a:extLst>
            </p:cNvPr>
            <p:cNvSpPr txBox="1"/>
            <p:nvPr/>
          </p:nvSpPr>
          <p:spPr>
            <a:xfrm>
              <a:off x="1492970" y="2136918"/>
              <a:ext cx="934871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Streams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25FBD29-E700-0142-BC23-0283AA192482}"/>
                </a:ext>
              </a:extLst>
            </p:cNvPr>
            <p:cNvGrpSpPr/>
            <p:nvPr/>
          </p:nvGrpSpPr>
          <p:grpSpPr>
            <a:xfrm>
              <a:off x="1533236" y="2391837"/>
              <a:ext cx="850180" cy="1674173"/>
              <a:chOff x="934203" y="1475822"/>
              <a:chExt cx="637634" cy="1255630"/>
            </a:xfrm>
          </p:grpSpPr>
          <p:pic>
            <p:nvPicPr>
              <p:cNvPr id="168" name="Picture 4">
                <a:extLst>
                  <a:ext uri="{FF2B5EF4-FFF2-40B4-BE49-F238E27FC236}">
                    <a16:creationId xmlns:a16="http://schemas.microsoft.com/office/drawing/2014/main" id="{4633ABE5-5945-F64A-90B2-E376073D0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337" b="28114"/>
              <a:stretch/>
            </p:blipFill>
            <p:spPr bwMode="auto">
              <a:xfrm>
                <a:off x="1028032" y="1536769"/>
                <a:ext cx="454295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9" name="Rectangle: Rounded Corners 50">
                <a:extLst>
                  <a:ext uri="{FF2B5EF4-FFF2-40B4-BE49-F238E27FC236}">
                    <a16:creationId xmlns:a16="http://schemas.microsoft.com/office/drawing/2014/main" id="{4F25C263-170C-EC46-A185-A95D248B3327}"/>
                  </a:ext>
                </a:extLst>
              </p:cNvPr>
              <p:cNvSpPr/>
              <p:nvPr/>
            </p:nvSpPr>
            <p:spPr>
              <a:xfrm>
                <a:off x="934203" y="1475822"/>
                <a:ext cx="637634" cy="1239493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6878E7F-0AF8-3F43-8FD1-CEFCF9001B5B}"/>
                  </a:ext>
                </a:extLst>
              </p:cNvPr>
              <p:cNvSpPr txBox="1"/>
              <p:nvPr/>
            </p:nvSpPr>
            <p:spPr>
              <a:xfrm>
                <a:off x="958105" y="2554528"/>
                <a:ext cx="558085" cy="176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accent3"/>
                    </a:solidFill>
                  </a:rPr>
                  <a:t>Kafka Topic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5CBB85-3341-F440-BF69-ECC162AB32A5}"/>
                </a:ext>
              </a:extLst>
            </p:cNvPr>
            <p:cNvSpPr/>
            <p:nvPr/>
          </p:nvSpPr>
          <p:spPr>
            <a:xfrm>
              <a:off x="1660806" y="2884194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BDAFFA2-BBE5-D648-B551-209CF6211433}"/>
                </a:ext>
              </a:extLst>
            </p:cNvPr>
            <p:cNvSpPr/>
            <p:nvPr/>
          </p:nvSpPr>
          <p:spPr>
            <a:xfrm>
              <a:off x="1660806" y="3634729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2134459-50A2-814A-917D-21DFA3A8DDBF}"/>
                </a:ext>
              </a:extLst>
            </p:cNvPr>
            <p:cNvSpPr/>
            <p:nvPr/>
          </p:nvSpPr>
          <p:spPr>
            <a:xfrm>
              <a:off x="1660806" y="3496059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0F262FD-640F-434C-AEF3-05B9F7268D2A}"/>
                </a:ext>
              </a:extLst>
            </p:cNvPr>
            <p:cNvSpPr/>
            <p:nvPr/>
          </p:nvSpPr>
          <p:spPr>
            <a:xfrm>
              <a:off x="1660806" y="3340218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8B2EE612-50D7-6D43-8975-20B46912DC4C}"/>
                </a:ext>
              </a:extLst>
            </p:cNvPr>
            <p:cNvSpPr/>
            <p:nvPr/>
          </p:nvSpPr>
          <p:spPr>
            <a:xfrm>
              <a:off x="1660806" y="3190894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A0BB984-8214-AE40-9AD7-9A0637239AB4}"/>
                </a:ext>
              </a:extLst>
            </p:cNvPr>
            <p:cNvSpPr/>
            <p:nvPr/>
          </p:nvSpPr>
          <p:spPr>
            <a:xfrm>
              <a:off x="1660806" y="3039801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4F4B84A-8415-9C41-B8A3-D28795664BFC}"/>
              </a:ext>
            </a:extLst>
          </p:cNvPr>
          <p:cNvGrpSpPr/>
          <p:nvPr/>
        </p:nvGrpSpPr>
        <p:grpSpPr>
          <a:xfrm>
            <a:off x="8645414" y="2136918"/>
            <a:ext cx="1027845" cy="1999577"/>
            <a:chOff x="1451405" y="2136918"/>
            <a:chExt cx="1027845" cy="199957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15F0F91-12D6-8E49-9532-50E5D66B8F35}"/>
                </a:ext>
              </a:extLst>
            </p:cNvPr>
            <p:cNvSpPr/>
            <p:nvPr/>
          </p:nvSpPr>
          <p:spPr>
            <a:xfrm>
              <a:off x="1456926" y="2146387"/>
              <a:ext cx="1021012" cy="19901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20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928C480-F943-F14F-B194-DD5E028313A0}"/>
                </a:ext>
              </a:extLst>
            </p:cNvPr>
            <p:cNvSpPr txBox="1"/>
            <p:nvPr/>
          </p:nvSpPr>
          <p:spPr>
            <a:xfrm>
              <a:off x="1451405" y="2136918"/>
              <a:ext cx="1027845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Streams</a:t>
              </a: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2C5FCD94-D629-154F-8109-AEF3F363A39A}"/>
                </a:ext>
              </a:extLst>
            </p:cNvPr>
            <p:cNvGrpSpPr/>
            <p:nvPr/>
          </p:nvGrpSpPr>
          <p:grpSpPr>
            <a:xfrm>
              <a:off x="1533236" y="2391837"/>
              <a:ext cx="850180" cy="1674173"/>
              <a:chOff x="934203" y="1475822"/>
              <a:chExt cx="637634" cy="1255630"/>
            </a:xfrm>
          </p:grpSpPr>
          <p:pic>
            <p:nvPicPr>
              <p:cNvPr id="262" name="Picture 4">
                <a:extLst>
                  <a:ext uri="{FF2B5EF4-FFF2-40B4-BE49-F238E27FC236}">
                    <a16:creationId xmlns:a16="http://schemas.microsoft.com/office/drawing/2014/main" id="{49E54A71-8D5F-2949-9416-2DCD5E06D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337" b="28114"/>
              <a:stretch/>
            </p:blipFill>
            <p:spPr bwMode="auto">
              <a:xfrm>
                <a:off x="1028032" y="1536769"/>
                <a:ext cx="454295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4" name="Rectangle: Rounded Corners 50">
                <a:extLst>
                  <a:ext uri="{FF2B5EF4-FFF2-40B4-BE49-F238E27FC236}">
                    <a16:creationId xmlns:a16="http://schemas.microsoft.com/office/drawing/2014/main" id="{63E3A761-EFF2-B140-8D55-1D903D83302A}"/>
                  </a:ext>
                </a:extLst>
              </p:cNvPr>
              <p:cNvSpPr/>
              <p:nvPr/>
            </p:nvSpPr>
            <p:spPr>
              <a:xfrm>
                <a:off x="934203" y="1475822"/>
                <a:ext cx="637634" cy="1239493"/>
              </a:xfrm>
              <a:prstGeom prst="roundRect">
                <a:avLst>
                  <a:gd name="adj" fmla="val 4306"/>
                </a:avLst>
              </a:prstGeom>
              <a:noFill/>
              <a:ln w="158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383E3AB-607C-E244-AFF9-9A911F485CE3}"/>
                  </a:ext>
                </a:extLst>
              </p:cNvPr>
              <p:cNvSpPr txBox="1"/>
              <p:nvPr/>
            </p:nvSpPr>
            <p:spPr>
              <a:xfrm>
                <a:off x="958105" y="2554528"/>
                <a:ext cx="558085" cy="176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FR" sz="933" i="1" dirty="0">
                    <a:solidFill>
                      <a:schemeClr val="accent3"/>
                    </a:solidFill>
                  </a:rPr>
                  <a:t>Kafka Topic</a:t>
                </a:r>
              </a:p>
            </p:txBody>
          </p:sp>
        </p:grp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5D0ADC2-2F73-E148-BAAA-A6BAA7CC4DD4}"/>
                </a:ext>
              </a:extLst>
            </p:cNvPr>
            <p:cNvSpPr/>
            <p:nvPr/>
          </p:nvSpPr>
          <p:spPr>
            <a:xfrm>
              <a:off x="1660806" y="2884194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0A7C2B3-B27A-144A-B81F-91B46A6599B4}"/>
                </a:ext>
              </a:extLst>
            </p:cNvPr>
            <p:cNvSpPr/>
            <p:nvPr/>
          </p:nvSpPr>
          <p:spPr>
            <a:xfrm>
              <a:off x="1660806" y="3634729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AE541AE-24B6-194D-AA80-D7394840E890}"/>
                </a:ext>
              </a:extLst>
            </p:cNvPr>
            <p:cNvSpPr/>
            <p:nvPr/>
          </p:nvSpPr>
          <p:spPr>
            <a:xfrm>
              <a:off x="1660806" y="3496059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BCEF3A6-36AA-8A4E-859D-570A85EA3FCC}"/>
                </a:ext>
              </a:extLst>
            </p:cNvPr>
            <p:cNvSpPr/>
            <p:nvPr/>
          </p:nvSpPr>
          <p:spPr>
            <a:xfrm>
              <a:off x="1660806" y="3340218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A2B972C4-B3E9-874F-8F90-82A877FB2568}"/>
                </a:ext>
              </a:extLst>
            </p:cNvPr>
            <p:cNvSpPr/>
            <p:nvPr/>
          </p:nvSpPr>
          <p:spPr>
            <a:xfrm>
              <a:off x="1660806" y="3190894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D5F9E0D-AF74-BD4D-8708-9A520C9A995B}"/>
                </a:ext>
              </a:extLst>
            </p:cNvPr>
            <p:cNvSpPr/>
            <p:nvPr/>
          </p:nvSpPr>
          <p:spPr>
            <a:xfrm>
              <a:off x="1660806" y="3039801"/>
              <a:ext cx="605728" cy="1512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900" dirty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432A76FA-52AB-2244-A3C7-4B6EF2A6A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94391" y="3922028"/>
            <a:ext cx="579849" cy="74789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353E6D7-E9C7-B044-A793-F886DC555889}"/>
              </a:ext>
            </a:extLst>
          </p:cNvPr>
          <p:cNvSpPr txBox="1"/>
          <p:nvPr/>
        </p:nvSpPr>
        <p:spPr>
          <a:xfrm>
            <a:off x="5256014" y="43249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Pull ESP </a:t>
            </a:r>
          </a:p>
          <a:p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Docker Images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9FC89F7-236D-5344-9BCB-D3CF5D23CB0F}"/>
              </a:ext>
            </a:extLst>
          </p:cNvPr>
          <p:cNvSpPr txBox="1"/>
          <p:nvPr/>
        </p:nvSpPr>
        <p:spPr>
          <a:xfrm>
            <a:off x="3743497" y="4267331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Metadata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C699D9E-DBF9-0C4D-8D3E-B4336411EDE1}"/>
              </a:ext>
            </a:extLst>
          </p:cNvPr>
          <p:cNvGrpSpPr/>
          <p:nvPr/>
        </p:nvGrpSpPr>
        <p:grpSpPr>
          <a:xfrm>
            <a:off x="2163656" y="2480663"/>
            <a:ext cx="958534" cy="874498"/>
            <a:chOff x="960652" y="3446423"/>
            <a:chExt cx="718900" cy="655873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BA7596B-461A-4544-99FB-E2E8F23B62DF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05" name="Graphic 204">
              <a:extLst>
                <a:ext uri="{FF2B5EF4-FFF2-40B4-BE49-F238E27FC236}">
                  <a16:creationId xmlns:a16="http://schemas.microsoft.com/office/drawing/2014/main" id="{EA8B4BDA-862D-BB40-ABE8-6C9053EC4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B97CD65-7DFB-634F-84BB-4A36574E41A0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07" name="Picture 9">
              <a:extLst>
                <a:ext uri="{FF2B5EF4-FFF2-40B4-BE49-F238E27FC236}">
                  <a16:creationId xmlns:a16="http://schemas.microsoft.com/office/drawing/2014/main" id="{04CABB07-C9F7-4846-A50F-C62260D54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B6EE7D98-787A-7546-95A3-F13947DDE062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DF8A6774-2B2B-5C49-B0E7-F86BBE66DEE5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CB5D5876-70F3-7342-900C-0CB580AE7801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8D4D3C94-ABD8-6045-93BD-480A15F957D8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B5DD364A-33F5-C643-A4D3-C80902F10026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ADF1D6F5-DD80-4F41-BF25-7DBB6086F192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9855658-DF58-714E-9DF3-9C0ADEC3D9B2}"/>
                  </a:ext>
                </a:extLst>
              </p:cNvPr>
              <p:cNvCxnSpPr>
                <a:stCxn id="209" idx="3"/>
                <a:endCxn id="210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29C0FC0-244C-6140-AB1C-0DE31DB6752D}"/>
                  </a:ext>
                </a:extLst>
              </p:cNvPr>
              <p:cNvCxnSpPr>
                <a:stCxn id="210" idx="3"/>
                <a:endCxn id="212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6F9C7E-94A1-3748-B310-7BCE966A770A}"/>
                  </a:ext>
                </a:extLst>
              </p:cNvPr>
              <p:cNvCxnSpPr>
                <a:stCxn id="211" idx="3"/>
                <a:endCxn id="213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8C4125F-2C91-EB4D-88EB-6AD14D89A982}"/>
                  </a:ext>
                </a:extLst>
              </p:cNvPr>
              <p:cNvCxnSpPr>
                <a:stCxn id="209" idx="3"/>
                <a:endCxn id="211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0BFE819-9B82-8743-A14D-F7D814E299C4}"/>
              </a:ext>
            </a:extLst>
          </p:cNvPr>
          <p:cNvCxnSpPr>
            <a:cxnSpLocks/>
            <a:stCxn id="204" idx="3"/>
            <a:endCxn id="264" idx="1"/>
          </p:cNvCxnSpPr>
          <p:nvPr/>
        </p:nvCxnSpPr>
        <p:spPr>
          <a:xfrm>
            <a:off x="3122190" y="2964314"/>
            <a:ext cx="5605055" cy="253852"/>
          </a:xfrm>
          <a:prstGeom prst="bentConnector3">
            <a:avLst>
              <a:gd name="adj1" fmla="val 55438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739CAEF7-7B03-A844-91F2-C862800FC73F}"/>
              </a:ext>
            </a:extLst>
          </p:cNvPr>
          <p:cNvSpPr txBox="1"/>
          <p:nvPr/>
        </p:nvSpPr>
        <p:spPr>
          <a:xfrm>
            <a:off x="3923478" y="3560065"/>
            <a:ext cx="833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i="1" dirty="0">
                <a:solidFill>
                  <a:srgbClr val="FFC000"/>
                </a:solidFill>
              </a:rPr>
              <a:t>Sub connectors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FCCA7A0A-296D-2647-8D73-E33AFC8655B8}"/>
              </a:ext>
            </a:extLst>
          </p:cNvPr>
          <p:cNvCxnSpPr>
            <a:cxnSpLocks/>
            <a:stCxn id="222" idx="3"/>
            <a:endCxn id="264" idx="1"/>
          </p:cNvCxnSpPr>
          <p:nvPr/>
        </p:nvCxnSpPr>
        <p:spPr>
          <a:xfrm>
            <a:off x="3274590" y="3116714"/>
            <a:ext cx="5452655" cy="101452"/>
          </a:xfrm>
          <a:prstGeom prst="bentConnector3">
            <a:avLst>
              <a:gd name="adj1" fmla="val 54025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7197738-656E-FF4D-89D8-733AB3E4FD88}"/>
              </a:ext>
            </a:extLst>
          </p:cNvPr>
          <p:cNvGrpSpPr/>
          <p:nvPr/>
        </p:nvGrpSpPr>
        <p:grpSpPr>
          <a:xfrm>
            <a:off x="2316056" y="2633063"/>
            <a:ext cx="958534" cy="874498"/>
            <a:chOff x="960652" y="3446423"/>
            <a:chExt cx="718900" cy="655873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926C11-F6B1-0248-A031-C650A9DD19B6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EDFE5541-40D3-D14F-8D9D-4662F8217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F8CEEC9-6D2B-9E40-AF62-7994FBFF55EC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25" name="Picture 9">
              <a:extLst>
                <a:ext uri="{FF2B5EF4-FFF2-40B4-BE49-F238E27FC236}">
                  <a16:creationId xmlns:a16="http://schemas.microsoft.com/office/drawing/2014/main" id="{08607805-3333-4843-863A-7A8082BE6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FBDABF4-1F6F-8145-B5D9-BB709FF063C8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DD984044-7502-8B49-A057-D349E69C9494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2A9A2D13-EA33-9445-BB51-C846DFD4CC07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92ACD157-E682-454F-9B4F-7F6B088B6A95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EA531396-0D42-404F-88FE-85250832245A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31" name="Rounded Rectangle 230">
                <a:extLst>
                  <a:ext uri="{FF2B5EF4-FFF2-40B4-BE49-F238E27FC236}">
                    <a16:creationId xmlns:a16="http://schemas.microsoft.com/office/drawing/2014/main" id="{B72A1A4E-9E18-DE48-B1F6-3DDCE25FAE99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22BFA26-C683-B14C-BA5B-11A6A61F8C08}"/>
                  </a:ext>
                </a:extLst>
              </p:cNvPr>
              <p:cNvCxnSpPr>
                <a:stCxn id="227" idx="3"/>
                <a:endCxn id="228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2E44DDF-E602-0A49-B8F8-1737291F30EA}"/>
                  </a:ext>
                </a:extLst>
              </p:cNvPr>
              <p:cNvCxnSpPr>
                <a:stCxn id="228" idx="3"/>
                <a:endCxn id="230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0CD7958-C658-AA4D-A88D-D4C88B89A248}"/>
                  </a:ext>
                </a:extLst>
              </p:cNvPr>
              <p:cNvCxnSpPr>
                <a:stCxn id="229" idx="3"/>
                <a:endCxn id="231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ADAF594-8671-8846-B292-45C6AB7BE62A}"/>
                  </a:ext>
                </a:extLst>
              </p:cNvPr>
              <p:cNvCxnSpPr>
                <a:stCxn id="227" idx="3"/>
                <a:endCxn id="229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BACB2B1-B298-AD4A-B9CE-E8D13ED52E3E}"/>
              </a:ext>
            </a:extLst>
          </p:cNvPr>
          <p:cNvGrpSpPr/>
          <p:nvPr/>
        </p:nvGrpSpPr>
        <p:grpSpPr>
          <a:xfrm>
            <a:off x="2468456" y="2785463"/>
            <a:ext cx="958534" cy="874498"/>
            <a:chOff x="960652" y="3446423"/>
            <a:chExt cx="718900" cy="65587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79C8EA8-6218-594E-BB25-E42208AFE41E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273" name="Graphic 272">
              <a:extLst>
                <a:ext uri="{FF2B5EF4-FFF2-40B4-BE49-F238E27FC236}">
                  <a16:creationId xmlns:a16="http://schemas.microsoft.com/office/drawing/2014/main" id="{322D90F2-92AA-6E45-900D-826FF5289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6B44D97-E31A-FE47-885B-2583EC18F181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276" name="Picture 9">
              <a:extLst>
                <a:ext uri="{FF2B5EF4-FFF2-40B4-BE49-F238E27FC236}">
                  <a16:creationId xmlns:a16="http://schemas.microsoft.com/office/drawing/2014/main" id="{94CCDCC4-A0EE-144B-9F56-22E09B144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EB72B050-8217-EC43-887F-AA8F9EB362D0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C917AE95-13DC-014D-8F0D-97E860850478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96850B0E-9676-8D44-BCE9-FE78F5D95C48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1498C7C2-E84B-7D48-917B-FFE04B1BC4C4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A19DE0D3-5269-B149-BC6D-8A284829AE44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3DAFDBFD-14BB-4D4F-89AE-F217B4A2EA08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54165435-120A-F247-B00E-B02C9E425ED2}"/>
                  </a:ext>
                </a:extLst>
              </p:cNvPr>
              <p:cNvCxnSpPr>
                <a:stCxn id="292" idx="3"/>
                <a:endCxn id="293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C25B2534-39E1-FE4B-A2A8-A16F4CC4574F}"/>
                  </a:ext>
                </a:extLst>
              </p:cNvPr>
              <p:cNvCxnSpPr>
                <a:stCxn id="293" idx="3"/>
                <a:endCxn id="295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42996802-D026-AE4E-BF33-417150C02CAA}"/>
                  </a:ext>
                </a:extLst>
              </p:cNvPr>
              <p:cNvCxnSpPr>
                <a:stCxn id="294" idx="3"/>
                <a:endCxn id="296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C8C261E3-EE84-BA40-8E37-2AFECBA1591B}"/>
                  </a:ext>
                </a:extLst>
              </p:cNvPr>
              <p:cNvCxnSpPr>
                <a:stCxn id="292" idx="3"/>
                <a:endCxn id="294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A974443E-B465-6641-9117-9560B273CE61}"/>
              </a:ext>
            </a:extLst>
          </p:cNvPr>
          <p:cNvCxnSpPr>
            <a:cxnSpLocks/>
            <a:stCxn id="272" idx="3"/>
            <a:endCxn id="264" idx="1"/>
          </p:cNvCxnSpPr>
          <p:nvPr/>
        </p:nvCxnSpPr>
        <p:spPr>
          <a:xfrm flipV="1">
            <a:off x="3426990" y="3218166"/>
            <a:ext cx="5300255" cy="50948"/>
          </a:xfrm>
          <a:prstGeom prst="bentConnector3">
            <a:avLst>
              <a:gd name="adj1" fmla="val 5276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E6488D1D-D656-0146-B95C-03175C3BEDAC}"/>
              </a:ext>
            </a:extLst>
          </p:cNvPr>
          <p:cNvGrpSpPr/>
          <p:nvPr/>
        </p:nvGrpSpPr>
        <p:grpSpPr>
          <a:xfrm>
            <a:off x="2620856" y="2937863"/>
            <a:ext cx="958534" cy="874498"/>
            <a:chOff x="960652" y="3446423"/>
            <a:chExt cx="718900" cy="65587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EAD522A4-09BD-084D-84AA-F3CAC967CDB2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373" name="Graphic 372">
              <a:extLst>
                <a:ext uri="{FF2B5EF4-FFF2-40B4-BE49-F238E27FC236}">
                  <a16:creationId xmlns:a16="http://schemas.microsoft.com/office/drawing/2014/main" id="{1585E9AC-0A1E-2747-90BB-B462074D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8CF8F229-E364-E74C-AE43-FFA1F2119E1C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375" name="Picture 9">
              <a:extLst>
                <a:ext uri="{FF2B5EF4-FFF2-40B4-BE49-F238E27FC236}">
                  <a16:creationId xmlns:a16="http://schemas.microsoft.com/office/drawing/2014/main" id="{6A048B3F-0423-E34C-9920-2E9146BAB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43E4E31A-2FA9-744A-986E-6FDDD3245CBA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377" name="Rounded Rectangle 376">
                <a:extLst>
                  <a:ext uri="{FF2B5EF4-FFF2-40B4-BE49-F238E27FC236}">
                    <a16:creationId xmlns:a16="http://schemas.microsoft.com/office/drawing/2014/main" id="{7D8F39E8-49C0-4148-B534-EC7B894D4622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78" name="Rounded Rectangle 377">
                <a:extLst>
                  <a:ext uri="{FF2B5EF4-FFF2-40B4-BE49-F238E27FC236}">
                    <a16:creationId xmlns:a16="http://schemas.microsoft.com/office/drawing/2014/main" id="{7951B4A2-1127-5A45-8E8F-46DB69B38436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79" name="Rounded Rectangle 378">
                <a:extLst>
                  <a:ext uri="{FF2B5EF4-FFF2-40B4-BE49-F238E27FC236}">
                    <a16:creationId xmlns:a16="http://schemas.microsoft.com/office/drawing/2014/main" id="{F030B352-DFDD-BF40-AEBB-5B825B1F4B83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DC077703-E2BC-8741-96F1-6450A24B7F96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81" name="Rounded Rectangle 380">
                <a:extLst>
                  <a:ext uri="{FF2B5EF4-FFF2-40B4-BE49-F238E27FC236}">
                    <a16:creationId xmlns:a16="http://schemas.microsoft.com/office/drawing/2014/main" id="{8244AEE6-05E5-084B-A381-3101E0499F16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33A9E12A-D419-3B4F-89F8-C5C1D3439B35}"/>
                  </a:ext>
                </a:extLst>
              </p:cNvPr>
              <p:cNvCxnSpPr>
                <a:stCxn id="377" idx="3"/>
                <a:endCxn id="378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5B9BCF51-01FD-284C-B0FC-A79560880A28}"/>
                  </a:ext>
                </a:extLst>
              </p:cNvPr>
              <p:cNvCxnSpPr>
                <a:stCxn id="378" idx="3"/>
                <a:endCxn id="380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72AFB183-2D24-334E-989C-BDD3910EBA69}"/>
                  </a:ext>
                </a:extLst>
              </p:cNvPr>
              <p:cNvCxnSpPr>
                <a:stCxn id="379" idx="3"/>
                <a:endCxn id="381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293A35F7-F319-FC45-A668-105B16207705}"/>
                  </a:ext>
                </a:extLst>
              </p:cNvPr>
              <p:cNvCxnSpPr>
                <a:stCxn id="377" idx="3"/>
                <a:endCxn id="379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6" name="Elbow Connector 385">
            <a:extLst>
              <a:ext uri="{FF2B5EF4-FFF2-40B4-BE49-F238E27FC236}">
                <a16:creationId xmlns:a16="http://schemas.microsoft.com/office/drawing/2014/main" id="{6F243964-7588-FC49-92B3-D64779441994}"/>
              </a:ext>
            </a:extLst>
          </p:cNvPr>
          <p:cNvCxnSpPr>
            <a:cxnSpLocks/>
            <a:stCxn id="372" idx="3"/>
            <a:endCxn id="264" idx="1"/>
          </p:cNvCxnSpPr>
          <p:nvPr/>
        </p:nvCxnSpPr>
        <p:spPr>
          <a:xfrm flipV="1">
            <a:off x="3579390" y="3218166"/>
            <a:ext cx="5147855" cy="203348"/>
          </a:xfrm>
          <a:prstGeom prst="bentConnector3">
            <a:avLst>
              <a:gd name="adj1" fmla="val 51421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5868E3A-FC87-4D42-A169-6E4D4AD25283}"/>
              </a:ext>
            </a:extLst>
          </p:cNvPr>
          <p:cNvGrpSpPr/>
          <p:nvPr/>
        </p:nvGrpSpPr>
        <p:grpSpPr>
          <a:xfrm>
            <a:off x="2773256" y="3090263"/>
            <a:ext cx="958534" cy="874498"/>
            <a:chOff x="960652" y="3446423"/>
            <a:chExt cx="718900" cy="655873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FAC4D31-BEB8-CF4F-AF6B-31281E126341}"/>
                </a:ext>
              </a:extLst>
            </p:cNvPr>
            <p:cNvSpPr/>
            <p:nvPr/>
          </p:nvSpPr>
          <p:spPr>
            <a:xfrm>
              <a:off x="960652" y="3520052"/>
              <a:ext cx="718900" cy="57821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pic>
          <p:nvPicPr>
            <p:cNvPr id="389" name="Graphic 388">
              <a:extLst>
                <a:ext uri="{FF2B5EF4-FFF2-40B4-BE49-F238E27FC236}">
                  <a16:creationId xmlns:a16="http://schemas.microsoft.com/office/drawing/2014/main" id="{CC14A51E-E26A-7C47-A71D-0F444B45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82" y="3446423"/>
              <a:ext cx="158512" cy="169277"/>
            </a:xfrm>
            <a:prstGeom prst="rect">
              <a:avLst/>
            </a:prstGeom>
          </p:spPr>
        </p:pic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79FFF22-F748-A54B-846D-7562F713E8D8}"/>
                </a:ext>
              </a:extLst>
            </p:cNvPr>
            <p:cNvSpPr txBox="1"/>
            <p:nvPr/>
          </p:nvSpPr>
          <p:spPr>
            <a:xfrm>
              <a:off x="963995" y="3925373"/>
              <a:ext cx="67831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933" i="1" dirty="0">
                  <a:solidFill>
                    <a:schemeClr val="bg1"/>
                  </a:solidFill>
                </a:rPr>
                <a:t>ESP Server Pod</a:t>
              </a:r>
            </a:p>
          </p:txBody>
        </p:sp>
        <p:pic>
          <p:nvPicPr>
            <p:cNvPr id="391" name="Picture 9">
              <a:extLst>
                <a:ext uri="{FF2B5EF4-FFF2-40B4-BE49-F238E27FC236}">
                  <a16:creationId xmlns:a16="http://schemas.microsoft.com/office/drawing/2014/main" id="{9C1886D4-47E1-1F48-A055-C7B259ACB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40" y="3546006"/>
              <a:ext cx="210492" cy="150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04B97B8A-FB59-FF4B-AEC4-008F0ED68B6F}"/>
                </a:ext>
              </a:extLst>
            </p:cNvPr>
            <p:cNvGrpSpPr/>
            <p:nvPr/>
          </p:nvGrpSpPr>
          <p:grpSpPr>
            <a:xfrm>
              <a:off x="1066356" y="3743290"/>
              <a:ext cx="463731" cy="184666"/>
              <a:chOff x="7224583" y="2957384"/>
              <a:chExt cx="528586" cy="214184"/>
            </a:xfrm>
          </p:grpSpPr>
          <p:sp>
            <p:nvSpPr>
              <p:cNvPr id="393" name="Rounded Rectangle 392">
                <a:extLst>
                  <a:ext uri="{FF2B5EF4-FFF2-40B4-BE49-F238E27FC236}">
                    <a16:creationId xmlns:a16="http://schemas.microsoft.com/office/drawing/2014/main" id="{D4998AB6-C05C-0A4F-83E6-C2E574CB47A0}"/>
                  </a:ext>
                </a:extLst>
              </p:cNvPr>
              <p:cNvSpPr/>
              <p:nvPr/>
            </p:nvSpPr>
            <p:spPr>
              <a:xfrm>
                <a:off x="7224583" y="3025862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4" name="Rounded Rectangle 393">
                <a:extLst>
                  <a:ext uri="{FF2B5EF4-FFF2-40B4-BE49-F238E27FC236}">
                    <a16:creationId xmlns:a16="http://schemas.microsoft.com/office/drawing/2014/main" id="{167D7541-8200-F44E-937C-C19127504FE4}"/>
                  </a:ext>
                </a:extLst>
              </p:cNvPr>
              <p:cNvSpPr/>
              <p:nvPr/>
            </p:nvSpPr>
            <p:spPr>
              <a:xfrm>
                <a:off x="7418855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5" name="Rounded Rectangle 394">
                <a:extLst>
                  <a:ext uri="{FF2B5EF4-FFF2-40B4-BE49-F238E27FC236}">
                    <a16:creationId xmlns:a16="http://schemas.microsoft.com/office/drawing/2014/main" id="{718E5C12-A659-3E43-B2AD-DEE078ECEE3F}"/>
                  </a:ext>
                </a:extLst>
              </p:cNvPr>
              <p:cNvSpPr/>
              <p:nvPr/>
            </p:nvSpPr>
            <p:spPr>
              <a:xfrm>
                <a:off x="7418854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6" name="Rounded Rectangle 395">
                <a:extLst>
                  <a:ext uri="{FF2B5EF4-FFF2-40B4-BE49-F238E27FC236}">
                    <a16:creationId xmlns:a16="http://schemas.microsoft.com/office/drawing/2014/main" id="{1C588771-1542-E04F-84F7-72FBF18D9BDB}"/>
                  </a:ext>
                </a:extLst>
              </p:cNvPr>
              <p:cNvSpPr/>
              <p:nvPr/>
            </p:nvSpPr>
            <p:spPr>
              <a:xfrm>
                <a:off x="7613126" y="2957384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sp>
            <p:nvSpPr>
              <p:cNvPr id="397" name="Rounded Rectangle 396">
                <a:extLst>
                  <a:ext uri="{FF2B5EF4-FFF2-40B4-BE49-F238E27FC236}">
                    <a16:creationId xmlns:a16="http://schemas.microsoft.com/office/drawing/2014/main" id="{DFC1FDEA-F109-004A-ABB4-547D90643F9F}"/>
                  </a:ext>
                </a:extLst>
              </p:cNvPr>
              <p:cNvSpPr/>
              <p:nvPr/>
            </p:nvSpPr>
            <p:spPr>
              <a:xfrm>
                <a:off x="7613125" y="3097428"/>
                <a:ext cx="140043" cy="741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3200"/>
              </a:p>
            </p:txBody>
          </p: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ED91EBBA-1FE2-A840-9844-D061AE490D3F}"/>
                  </a:ext>
                </a:extLst>
              </p:cNvPr>
              <p:cNvCxnSpPr>
                <a:stCxn id="393" idx="3"/>
                <a:endCxn id="394" idx="1"/>
              </p:cNvCxnSpPr>
              <p:nvPr/>
            </p:nvCxnSpPr>
            <p:spPr>
              <a:xfrm flipV="1">
                <a:off x="7364626" y="2994454"/>
                <a:ext cx="54229" cy="684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E73D2F81-5BAC-A542-B324-D9E1F2D7DC65}"/>
                  </a:ext>
                </a:extLst>
              </p:cNvPr>
              <p:cNvCxnSpPr>
                <a:stCxn id="394" idx="3"/>
                <a:endCxn id="396" idx="1"/>
              </p:cNvCxnSpPr>
              <p:nvPr/>
            </p:nvCxnSpPr>
            <p:spPr>
              <a:xfrm>
                <a:off x="7558898" y="2994454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9A9A04D7-FB17-2A44-9350-4B59F03B9ABE}"/>
                  </a:ext>
                </a:extLst>
              </p:cNvPr>
              <p:cNvCxnSpPr>
                <a:stCxn id="395" idx="3"/>
                <a:endCxn id="397" idx="1"/>
              </p:cNvCxnSpPr>
              <p:nvPr/>
            </p:nvCxnSpPr>
            <p:spPr>
              <a:xfrm>
                <a:off x="7558897" y="3134498"/>
                <a:ext cx="54228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48CB7703-5A6D-C740-9F0C-D1C00873984F}"/>
                  </a:ext>
                </a:extLst>
              </p:cNvPr>
              <p:cNvCxnSpPr>
                <a:stCxn id="393" idx="3"/>
                <a:endCxn id="395" idx="1"/>
              </p:cNvCxnSpPr>
              <p:nvPr/>
            </p:nvCxnSpPr>
            <p:spPr>
              <a:xfrm>
                <a:off x="7364626" y="3062932"/>
                <a:ext cx="54228" cy="715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2" name="Elbow Connector 401">
            <a:extLst>
              <a:ext uri="{FF2B5EF4-FFF2-40B4-BE49-F238E27FC236}">
                <a16:creationId xmlns:a16="http://schemas.microsoft.com/office/drawing/2014/main" id="{73EA9DD1-B93D-9B41-AE16-923C0664EE2D}"/>
              </a:ext>
            </a:extLst>
          </p:cNvPr>
          <p:cNvCxnSpPr>
            <a:cxnSpLocks/>
            <a:stCxn id="388" idx="3"/>
            <a:endCxn id="264" idx="1"/>
          </p:cNvCxnSpPr>
          <p:nvPr/>
        </p:nvCxnSpPr>
        <p:spPr>
          <a:xfrm flipV="1">
            <a:off x="3731790" y="3218166"/>
            <a:ext cx="4995455" cy="35574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>
            <a:extLst>
              <a:ext uri="{FF2B5EF4-FFF2-40B4-BE49-F238E27FC236}">
                <a16:creationId xmlns:a16="http://schemas.microsoft.com/office/drawing/2014/main" id="{90D8D47F-3F56-9C46-AFE8-A65688B9CFA1}"/>
              </a:ext>
            </a:extLst>
          </p:cNvPr>
          <p:cNvCxnSpPr>
            <a:cxnSpLocks/>
            <a:stCxn id="367" idx="3"/>
          </p:cNvCxnSpPr>
          <p:nvPr/>
        </p:nvCxnSpPr>
        <p:spPr>
          <a:xfrm flipV="1">
            <a:off x="937750" y="3113570"/>
            <a:ext cx="1388181" cy="1831"/>
          </a:xfrm>
          <a:prstGeom prst="bentConnector3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Elbow Connector 368">
            <a:extLst>
              <a:ext uri="{FF2B5EF4-FFF2-40B4-BE49-F238E27FC236}">
                <a16:creationId xmlns:a16="http://schemas.microsoft.com/office/drawing/2014/main" id="{5A457DB3-301E-CC44-B069-C30B682674CA}"/>
              </a:ext>
            </a:extLst>
          </p:cNvPr>
          <p:cNvCxnSpPr>
            <a:cxnSpLocks/>
            <a:stCxn id="366" idx="3"/>
          </p:cNvCxnSpPr>
          <p:nvPr/>
        </p:nvCxnSpPr>
        <p:spPr>
          <a:xfrm flipV="1">
            <a:off x="937750" y="3265970"/>
            <a:ext cx="1540581" cy="524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>
            <a:extLst>
              <a:ext uri="{FF2B5EF4-FFF2-40B4-BE49-F238E27FC236}">
                <a16:creationId xmlns:a16="http://schemas.microsoft.com/office/drawing/2014/main" id="{8FEBCA69-164B-6A4F-8B81-6C72408E62CF}"/>
              </a:ext>
            </a:extLst>
          </p:cNvPr>
          <p:cNvCxnSpPr>
            <a:cxnSpLocks/>
            <a:stCxn id="365" idx="3"/>
          </p:cNvCxnSpPr>
          <p:nvPr/>
        </p:nvCxnSpPr>
        <p:spPr>
          <a:xfrm>
            <a:off x="937750" y="3415818"/>
            <a:ext cx="1692981" cy="255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0E7754A1-11B3-B446-A36D-563933368DDF}"/>
              </a:ext>
            </a:extLst>
          </p:cNvPr>
          <p:cNvCxnSpPr>
            <a:cxnSpLocks/>
            <a:stCxn id="364" idx="3"/>
          </p:cNvCxnSpPr>
          <p:nvPr/>
        </p:nvCxnSpPr>
        <p:spPr>
          <a:xfrm flipV="1">
            <a:off x="937750" y="3570770"/>
            <a:ext cx="1845381" cy="88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6F757CB-5A31-1843-B218-2B8599815EEB}"/>
              </a:ext>
            </a:extLst>
          </p:cNvPr>
          <p:cNvSpPr/>
          <p:nvPr/>
        </p:nvSpPr>
        <p:spPr>
          <a:xfrm>
            <a:off x="9776477" y="871195"/>
            <a:ext cx="2255479" cy="5291783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90" name="Rectangle: Rounded Corners 18">
            <a:extLst>
              <a:ext uri="{FF2B5EF4-FFF2-40B4-BE49-F238E27FC236}">
                <a16:creationId xmlns:a16="http://schemas.microsoft.com/office/drawing/2014/main" id="{27E70702-9AD1-EB4B-B922-4E54C1CBF366}"/>
              </a:ext>
            </a:extLst>
          </p:cNvPr>
          <p:cNvSpPr/>
          <p:nvPr/>
        </p:nvSpPr>
        <p:spPr>
          <a:xfrm>
            <a:off x="10140755" y="909021"/>
            <a:ext cx="1489007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91" name="Rectangle: Rounded Corners 18">
            <a:extLst>
              <a:ext uri="{FF2B5EF4-FFF2-40B4-BE49-F238E27FC236}">
                <a16:creationId xmlns:a16="http://schemas.microsoft.com/office/drawing/2014/main" id="{84A8E375-7B82-BD40-9E8F-C6DFDA69A6EC}"/>
              </a:ext>
            </a:extLst>
          </p:cNvPr>
          <p:cNvSpPr/>
          <p:nvPr/>
        </p:nvSpPr>
        <p:spPr>
          <a:xfrm>
            <a:off x="10141596" y="3332378"/>
            <a:ext cx="1637023" cy="3068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i="1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F9B08A5-1B8A-934A-8A53-4FE77009CFEB}"/>
              </a:ext>
            </a:extLst>
          </p:cNvPr>
          <p:cNvSpPr txBox="1"/>
          <p:nvPr/>
        </p:nvSpPr>
        <p:spPr>
          <a:xfrm>
            <a:off x="9776478" y="1183219"/>
            <a:ext cx="22554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Auto-scaling of ESP server</a:t>
            </a:r>
            <a:r>
              <a:rPr lang="de-CH" sz="1100" dirty="0">
                <a:solidFill>
                  <a:schemeClr val="bg1"/>
                </a:solidFill>
              </a:rPr>
              <a:t> pods</a:t>
            </a:r>
            <a:r>
              <a:rPr lang="en-FR" sz="1100" dirty="0">
                <a:solidFill>
                  <a:schemeClr val="bg1"/>
                </a:solidFill>
              </a:rPr>
              <a:t> based on CPU utilization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Horizontal and vertical run-time elasticity</a:t>
            </a: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Optimized resources utilization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High availability and fault tolerance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Multi-tenancy &amp; multi-user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Parallel events processing with exactly once semantic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A</a:t>
            </a:r>
            <a:r>
              <a:rPr lang="de-CH" sz="1100" dirty="0">
                <a:solidFill>
                  <a:schemeClr val="bg1"/>
                </a:solidFill>
              </a:rPr>
              <a:t>cheive desired</a:t>
            </a:r>
            <a:r>
              <a:rPr lang="en-FR" sz="1100" dirty="0">
                <a:solidFill>
                  <a:schemeClr val="bg1"/>
                </a:solidFill>
              </a:rPr>
              <a:t> throughput</a:t>
            </a:r>
            <a:r>
              <a:rPr lang="de-CH" sz="1100" dirty="0">
                <a:solidFill>
                  <a:schemeClr val="bg1"/>
                </a:solidFill>
              </a:rPr>
              <a:t> </a:t>
            </a:r>
            <a:endParaRPr lang="en-FR" sz="1100" dirty="0">
              <a:solidFill>
                <a:schemeClr val="bg1"/>
              </a:solidFill>
            </a:endParaRPr>
          </a:p>
          <a:p>
            <a:endParaRPr lang="en-FR" sz="1100" dirty="0">
              <a:solidFill>
                <a:schemeClr val="bg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37AF1F7-7F5E-0C46-A65D-B5CB04EB270B}"/>
              </a:ext>
            </a:extLst>
          </p:cNvPr>
          <p:cNvSpPr txBox="1"/>
          <p:nvPr/>
        </p:nvSpPr>
        <p:spPr>
          <a:xfrm>
            <a:off x="9782006" y="3602347"/>
            <a:ext cx="224995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FR" sz="1100" dirty="0">
                <a:solidFill>
                  <a:schemeClr val="bg1"/>
                </a:solidFill>
              </a:rPr>
              <a:t>Scaling limited to the #partitions in the Kafka topic</a:t>
            </a:r>
            <a:endParaRPr lang="en-FR" sz="1100" dirty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State loss in case of pod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Distribution of events with round-robin policy not possible</a:t>
            </a:r>
            <a:endParaRPr lang="en-FR" sz="1100" dirty="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FR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19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7817443-70B9-1543-B3AC-0BBD6DD3E2C1}" vid="{C5D75EF0-784F-7A40-9918-498EEAE15291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7817443-70B9-1543-B3AC-0BBD6DD3E2C1}" vid="{B0E1CC6F-C114-3E48-8D7A-10A21559079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1A0E036F1A744B2F3D7991F2440AB" ma:contentTypeVersion="11" ma:contentTypeDescription="Create a new document." ma:contentTypeScope="" ma:versionID="23c4da8723ccbf16f24917cc7f8b9596">
  <xsd:schema xmlns:xsd="http://www.w3.org/2001/XMLSchema" xmlns:xs="http://www.w3.org/2001/XMLSchema" xmlns:p="http://schemas.microsoft.com/office/2006/metadata/properties" xmlns:ns2="a9887e9f-a08f-414c-a858-d8f1794d4fa6" xmlns:ns3="603d6057-f3e3-46ee-b2d8-1eb694b42fe3" targetNamespace="http://schemas.microsoft.com/office/2006/metadata/properties" ma:root="true" ma:fieldsID="b5473fddf3051406b90db5c7fc9aa6bf" ns2:_="" ns3:_="">
    <xsd:import namespace="a9887e9f-a08f-414c-a858-d8f1794d4fa6"/>
    <xsd:import namespace="603d6057-f3e3-46ee-b2d8-1eb694b42f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7e9f-a08f-414c-a858-d8f1794d4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d6057-f3e3-46ee-b2d8-1eb694b42f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478A4-FF32-4D03-BE9A-4A2648C5FF54}">
  <ds:schemaRefs>
    <ds:schemaRef ds:uri="a9887e9f-a08f-414c-a858-d8f1794d4fa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603d6057-f3e3-46ee-b2d8-1eb694b42fe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89B208-2723-4EFD-B5A9-1AE5D5B601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AB71B5-0B28-4910-8E38-41F1A9AFBA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7e9f-a08f-414c-a858-d8f1794d4fa6"/>
    <ds:schemaRef ds:uri="603d6057-f3e3-46ee-b2d8-1eb694b42f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SAS-Confidential-16x9</Template>
  <TotalTime>0</TotalTime>
  <Words>1981</Words>
  <Application>Microsoft Office PowerPoint</Application>
  <PresentationFormat>Widescreen</PresentationFormat>
  <Paragraphs>646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1_2020-Template-External</vt:lpstr>
      <vt:lpstr>1_NDA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 Gupta</cp:lastModifiedBy>
  <cp:revision>555</cp:revision>
  <cp:lastPrinted>2021-08-12T14:07:34Z</cp:lastPrinted>
  <dcterms:created xsi:type="dcterms:W3CDTF">2021-02-24T14:25:47Z</dcterms:created>
  <dcterms:modified xsi:type="dcterms:W3CDTF">2022-11-18T03:55:52Z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0x0101005891A0E036F1A744B2F3D7991F2440AB</vt:lpwstr>
  </property>
</Properties>
</file>