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4"/>
    <p:sldMasterId id="2147483943" r:id="rId5"/>
  </p:sldMasterIdLst>
  <p:notesMasterIdLst>
    <p:notesMasterId r:id="rId15"/>
  </p:notesMasterIdLst>
  <p:sldIdLst>
    <p:sldId id="256" r:id="rId6"/>
    <p:sldId id="265" r:id="rId7"/>
    <p:sldId id="258" r:id="rId8"/>
    <p:sldId id="273" r:id="rId9"/>
    <p:sldId id="264" r:id="rId10"/>
    <p:sldId id="272" r:id="rId11"/>
    <p:sldId id="274" r:id="rId12"/>
    <p:sldId id="268" r:id="rId13"/>
    <p:sldId id="27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guide id="3" orient="horz" pos="1619">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5031FE-9892-4A9A-93FD-8CD1EF6D6907}" v="15" dt="2019-10-30T19:04:31.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5172" autoAdjust="0"/>
  </p:normalViewPr>
  <p:slideViewPr>
    <p:cSldViewPr snapToGrid="0" snapToObjects="1">
      <p:cViewPr varScale="1">
        <p:scale>
          <a:sx n="112" d="100"/>
          <a:sy n="112" d="100"/>
        </p:scale>
        <p:origin x="108" y="156"/>
      </p:cViewPr>
      <p:guideLst>
        <p:guide orient="horz" pos="1616"/>
        <p:guide pos="2880"/>
        <p:guide orient="horz" pos="1619"/>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881"/>
        <p:guide pos="2160"/>
        <p:guide orient="horz" pos="28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5CA8E-F0D3-4783-B1F8-801C4BFF47DA}" type="datetimeFigureOut">
              <a:rPr lang="en-US" smtClean="0"/>
              <a:t>10/30/2019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A633D-07AC-4786-97FC-0941F5FC60F5}" type="slidenum">
              <a:rPr lang="en-US" smtClean="0"/>
              <a:t>‹#›</a:t>
            </a:fld>
            <a:endParaRPr lang="en-US"/>
          </a:p>
        </p:txBody>
      </p:sp>
    </p:spTree>
    <p:extLst>
      <p:ext uri="{BB962C8B-B14F-4D97-AF65-F5344CB8AC3E}">
        <p14:creationId xmlns:p14="http://schemas.microsoft.com/office/powerpoint/2010/main" val="1680189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A633D-07AC-4786-97FC-0941F5FC60F5}" type="slidenum">
              <a:rPr lang="en-US" smtClean="0"/>
              <a:t>2</a:t>
            </a:fld>
            <a:endParaRPr lang="en-US"/>
          </a:p>
        </p:txBody>
      </p:sp>
    </p:spTree>
    <p:extLst>
      <p:ext uri="{BB962C8B-B14F-4D97-AF65-F5344CB8AC3E}">
        <p14:creationId xmlns:p14="http://schemas.microsoft.com/office/powerpoint/2010/main" val="194310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Imagine you are responsible for cube quality at your company and you need to provide the plants quality metrics, determine preventive actions based on  those metrics and formulate a plan to automate and improve the plant quality for the future.  Computer Vision and Image classification will help you towards these goals.  </a:t>
            </a:r>
          </a:p>
          <a:p>
            <a:endParaRPr lang="en-US" dirty="0"/>
          </a:p>
        </p:txBody>
      </p:sp>
      <p:sp>
        <p:nvSpPr>
          <p:cNvPr id="4" name="Slide Number Placeholder 3"/>
          <p:cNvSpPr>
            <a:spLocks noGrp="1"/>
          </p:cNvSpPr>
          <p:nvPr>
            <p:ph type="sldNum" sz="quarter" idx="10"/>
          </p:nvPr>
        </p:nvSpPr>
        <p:spPr/>
        <p:txBody>
          <a:bodyPr/>
          <a:lstStyle/>
          <a:p>
            <a:fld id="{9A9A633D-07AC-4786-97FC-0941F5FC60F5}" type="slidenum">
              <a:rPr lang="en-US" smtClean="0"/>
              <a:t>3</a:t>
            </a:fld>
            <a:endParaRPr lang="en-US"/>
          </a:p>
        </p:txBody>
      </p:sp>
    </p:spTree>
    <p:extLst>
      <p:ext uri="{BB962C8B-B14F-4D97-AF65-F5344CB8AC3E}">
        <p14:creationId xmlns:p14="http://schemas.microsoft.com/office/powerpoint/2010/main" val="139383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components to a well trained model is an awesome dataset.  </a:t>
            </a:r>
          </a:p>
          <a:p>
            <a:r>
              <a:rPr lang="en-US" dirty="0"/>
              <a:t>Many people think you need 10s of thousands of images to train a model.  The number of images you need depends on your project of course but a good rule of thumb is you will need at least 1000 images of each class because you have to split them into training and test data sets.  </a:t>
            </a:r>
          </a:p>
          <a:p>
            <a:endParaRPr lang="en-US" dirty="0"/>
          </a:p>
          <a:p>
            <a:r>
              <a:rPr lang="en-US" dirty="0"/>
              <a:t>Collect images from the camera you will use in production, including the lighting which will be available.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A9A633D-07AC-4786-97FC-0941F5FC60F5}" type="slidenum">
              <a:rPr lang="en-US" smtClean="0"/>
              <a:t>4</a:t>
            </a:fld>
            <a:endParaRPr lang="en-US"/>
          </a:p>
        </p:txBody>
      </p:sp>
    </p:spTree>
    <p:extLst>
      <p:ext uri="{BB962C8B-B14F-4D97-AF65-F5344CB8AC3E}">
        <p14:creationId xmlns:p14="http://schemas.microsoft.com/office/powerpoint/2010/main" val="4006180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Complete the model lifecycle there are two distinct environments needed</a:t>
            </a:r>
          </a:p>
          <a:p>
            <a:endParaRPr lang="en-US" dirty="0"/>
          </a:p>
          <a:p>
            <a:r>
              <a:rPr lang="en-US" dirty="0"/>
              <a:t>First is a SAS deep learning CAS environment where the model is created and maintained. </a:t>
            </a:r>
          </a:p>
          <a:p>
            <a:endParaRPr lang="en-US" dirty="0"/>
          </a:p>
          <a:p>
            <a:r>
              <a:rPr lang="en-US" dirty="0"/>
              <a:t>The second is an ESP environment which uses models trained by the first step in a production application.</a:t>
            </a:r>
          </a:p>
        </p:txBody>
      </p:sp>
      <p:sp>
        <p:nvSpPr>
          <p:cNvPr id="4" name="Slide Number Placeholder 3"/>
          <p:cNvSpPr>
            <a:spLocks noGrp="1"/>
          </p:cNvSpPr>
          <p:nvPr>
            <p:ph type="sldNum" sz="quarter" idx="10"/>
          </p:nvPr>
        </p:nvSpPr>
        <p:spPr/>
        <p:txBody>
          <a:bodyPr/>
          <a:lstStyle/>
          <a:p>
            <a:fld id="{9A9A633D-07AC-4786-97FC-0941F5FC60F5}" type="slidenum">
              <a:rPr lang="en-US" smtClean="0"/>
              <a:t>5</a:t>
            </a:fld>
            <a:endParaRPr lang="en-US"/>
          </a:p>
        </p:txBody>
      </p:sp>
    </p:spTree>
    <p:extLst>
      <p:ext uri="{BB962C8B-B14F-4D97-AF65-F5344CB8AC3E}">
        <p14:creationId xmlns:p14="http://schemas.microsoft.com/office/powerpoint/2010/main" val="2176660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CV model training process involves taking images, running deep learning algorithms on those images and creating a portable </a:t>
            </a:r>
            <a:r>
              <a:rPr lang="en-US" sz="1200" b="0" i="0" kern="1200" dirty="0" err="1">
                <a:solidFill>
                  <a:schemeClr val="tx1"/>
                </a:solidFill>
                <a:effectLst/>
                <a:latin typeface="+mn-lt"/>
                <a:ea typeface="+mn-ea"/>
                <a:cs typeface="+mn-cs"/>
              </a:rPr>
              <a:t>astore</a:t>
            </a:r>
            <a:r>
              <a:rPr lang="en-US" sz="1200" b="0" i="0" kern="1200" dirty="0">
                <a:solidFill>
                  <a:schemeClr val="tx1"/>
                </a:solidFill>
                <a:effectLst/>
                <a:latin typeface="+mn-lt"/>
                <a:ea typeface="+mn-ea"/>
                <a:cs typeface="+mn-cs"/>
              </a:rPr>
              <a:t> file.   We do that by first  separating the images into a test and training dataset.   Load them into </a:t>
            </a:r>
            <a:r>
              <a:rPr lang="en-US" sz="1200" b="0" i="0" kern="1200" dirty="0" err="1">
                <a:solidFill>
                  <a:schemeClr val="tx1"/>
                </a:solidFill>
                <a:effectLst/>
                <a:latin typeface="+mn-lt"/>
                <a:ea typeface="+mn-ea"/>
                <a:cs typeface="+mn-cs"/>
              </a:rPr>
              <a:t>Viya</a:t>
            </a:r>
            <a:r>
              <a:rPr lang="en-US" sz="1200" b="0" i="0" kern="1200" dirty="0">
                <a:solidFill>
                  <a:schemeClr val="tx1"/>
                </a:solidFill>
                <a:effectLst/>
                <a:latin typeface="+mn-lt"/>
                <a:ea typeface="+mn-ea"/>
                <a:cs typeface="+mn-cs"/>
              </a:rPr>
              <a:t> and run deep learning algorithms against the images.   </a:t>
            </a:r>
            <a:r>
              <a:rPr lang="en-US" sz="1200" b="0" i="0" kern="1200" dirty="0" err="1">
                <a:solidFill>
                  <a:schemeClr val="tx1"/>
                </a:solidFill>
                <a:effectLst/>
                <a:latin typeface="+mn-lt"/>
                <a:ea typeface="+mn-ea"/>
                <a:cs typeface="+mn-cs"/>
              </a:rPr>
              <a:t>Viya</a:t>
            </a:r>
            <a:r>
              <a:rPr lang="en-US" sz="1200" b="0" i="0" kern="1200" dirty="0">
                <a:solidFill>
                  <a:schemeClr val="tx1"/>
                </a:solidFill>
                <a:effectLst/>
                <a:latin typeface="+mn-lt"/>
                <a:ea typeface="+mn-ea"/>
                <a:cs typeface="+mn-cs"/>
              </a:rPr>
              <a:t> takes the workload and farms it to the worker nodes to complete the work efficiently.  </a:t>
            </a:r>
          </a:p>
          <a:p>
            <a:r>
              <a:rPr lang="en-US" sz="1200" b="0" i="0" kern="1200" dirty="0">
                <a:solidFill>
                  <a:schemeClr val="tx1"/>
                </a:solidFill>
                <a:effectLst/>
                <a:latin typeface="+mn-lt"/>
                <a:ea typeface="+mn-ea"/>
                <a:cs typeface="+mn-cs"/>
              </a:rPr>
              <a:t>The process is controlled via 2 python API libraries called DLPy and SWAT.   These commands are run interactively using a Jupyter notebook.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DLPY:   Deep Learning Python Interface</a:t>
            </a:r>
          </a:p>
          <a:p>
            <a:r>
              <a:rPr lang="en-US" sz="1200" kern="1200" dirty="0">
                <a:solidFill>
                  <a:schemeClr val="tx1"/>
                </a:solidFill>
                <a:effectLst/>
                <a:latin typeface="+mn-lt"/>
                <a:ea typeface="+mn-ea"/>
                <a:cs typeface="+mn-cs"/>
              </a:rPr>
              <a:t>SWAT:   https://github.com/sassoftware/python-swat  (</a:t>
            </a:r>
            <a:r>
              <a:rPr lang="en-US" sz="1200" b="0" i="0" kern="1200" dirty="0">
                <a:solidFill>
                  <a:schemeClr val="tx1"/>
                </a:solidFill>
                <a:effectLst/>
                <a:latin typeface="+mn-lt"/>
                <a:ea typeface="+mn-ea"/>
                <a:cs typeface="+mn-cs"/>
              </a:rPr>
              <a:t>Scripting Wrapper for Analytics Transfer</a:t>
            </a:r>
            <a:r>
              <a:rPr lang="en-US" sz="1200" kern="1200" dirty="0">
                <a:solidFill>
                  <a:schemeClr val="tx1"/>
                </a:solidFill>
                <a:effectLst/>
                <a:latin typeface="+mn-lt"/>
                <a:ea typeface="+mn-ea"/>
                <a:cs typeface="+mn-cs"/>
              </a:rPr>
              <a:t>)   Sets up session with </a:t>
            </a:r>
            <a:r>
              <a:rPr lang="en-US" sz="1200" kern="1200" dirty="0" err="1">
                <a:solidFill>
                  <a:schemeClr val="tx1"/>
                </a:solidFill>
                <a:effectLst/>
                <a:latin typeface="+mn-lt"/>
                <a:ea typeface="+mn-ea"/>
                <a:cs typeface="+mn-cs"/>
              </a:rPr>
              <a:t>Viya</a:t>
            </a:r>
            <a:r>
              <a:rPr lang="en-US" sz="1200" kern="1200" dirty="0">
                <a:solidFill>
                  <a:schemeClr val="tx1"/>
                </a:solidFill>
                <a:effectLst/>
                <a:latin typeface="+mn-lt"/>
                <a:ea typeface="+mn-ea"/>
                <a:cs typeface="+mn-cs"/>
              </a:rPr>
              <a:t> and control CAS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Jupyter:  https://jupyter.org/   </a:t>
            </a:r>
            <a:r>
              <a:rPr lang="en-US" sz="1200" b="0" i="0" kern="1200" dirty="0">
                <a:solidFill>
                  <a:schemeClr val="tx1"/>
                </a:solidFill>
                <a:effectLst/>
                <a:latin typeface="+mn-lt"/>
                <a:ea typeface="+mn-ea"/>
                <a:cs typeface="+mn-cs"/>
              </a:rPr>
              <a:t>web application that allows you to create and share documents that contain live code, equations, visualizations and narrative text.</a:t>
            </a:r>
          </a:p>
          <a:p>
            <a:r>
              <a:rPr lang="en-US" sz="1200" b="1" i="0" kern="1200" dirty="0">
                <a:solidFill>
                  <a:schemeClr val="tx1"/>
                </a:solidFill>
                <a:effectLst/>
                <a:latin typeface="+mn-lt"/>
                <a:ea typeface="+mn-ea"/>
                <a:cs typeface="+mn-cs"/>
              </a:rPr>
              <a:t>SAS </a:t>
            </a:r>
            <a:r>
              <a:rPr lang="en-US" sz="1200" b="1" i="0" kern="1200" dirty="0" err="1">
                <a:solidFill>
                  <a:schemeClr val="tx1"/>
                </a:solidFill>
                <a:effectLst/>
                <a:latin typeface="+mn-lt"/>
                <a:ea typeface="+mn-ea"/>
                <a:cs typeface="+mn-cs"/>
              </a:rPr>
              <a:t>Viya</a:t>
            </a:r>
            <a:r>
              <a:rPr lang="en-US" sz="1200" b="0" i="0" kern="1200" dirty="0">
                <a:solidFill>
                  <a:schemeClr val="tx1"/>
                </a:solidFill>
                <a:effectLst/>
                <a:latin typeface="+mn-lt"/>
                <a:ea typeface="+mn-ea"/>
                <a:cs typeface="+mn-cs"/>
              </a:rPr>
              <a:t> is a cloud-enabled, in-memory analytics engine; based on an expandable microservices architecture;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Astore:   Condensed form of the Convolutional Neural Network that is used to run our model from SAS ESP. </a:t>
            </a:r>
          </a:p>
          <a:p>
            <a:endParaRPr lang="en-US" sz="1200" b="0" i="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A9A633D-07AC-4786-97FC-0941F5FC60F5}" type="slidenum">
              <a:rPr lang="en-US" smtClean="0"/>
              <a:t>6</a:t>
            </a:fld>
            <a:endParaRPr lang="en-US"/>
          </a:p>
        </p:txBody>
      </p:sp>
    </p:spTree>
    <p:extLst>
      <p:ext uri="{BB962C8B-B14F-4D97-AF65-F5344CB8AC3E}">
        <p14:creationId xmlns:p14="http://schemas.microsoft.com/office/powerpoint/2010/main" val="3214670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production environment uses the </a:t>
            </a:r>
            <a:r>
              <a:rPr lang="en-US" dirty="0" err="1"/>
              <a:t>astore</a:t>
            </a:r>
            <a:r>
              <a:rPr lang="en-US" dirty="0"/>
              <a:t> file created by the training process to score images in real time.  SAS Event Stream Processing does all the heavy lifting here.  The ESP server represented here can be on the edge or in the cloud because this example shows how to connect to the ESP server over a </a:t>
            </a:r>
            <a:r>
              <a:rPr lang="en-US" dirty="0" err="1"/>
              <a:t>websocket</a:t>
            </a:r>
            <a:r>
              <a:rPr lang="en-US" dirty="0"/>
              <a:t> REST interface using </a:t>
            </a:r>
            <a:r>
              <a:rPr lang="en-US" dirty="0" err="1"/>
              <a:t>ESPPy</a:t>
            </a:r>
            <a:r>
              <a:rPr lang="en-US" dirty="0"/>
              <a:t>.  A python script running near the camera does pre-processing on the image before ending them to ESP.</a:t>
            </a:r>
          </a:p>
          <a:p>
            <a:endParaRPr lang="en-US" dirty="0"/>
          </a:p>
          <a:p>
            <a:r>
              <a:rPr lang="en-US" dirty="0"/>
              <a:t>OpenCV is used to grab frames from the webcam.  </a:t>
            </a:r>
            <a:r>
              <a:rPr lang="en-US"/>
              <a:t>The pictures </a:t>
            </a:r>
            <a:r>
              <a:rPr lang="en-US" dirty="0"/>
              <a:t>are downsized and base64 encoded.  Then using </a:t>
            </a:r>
            <a:r>
              <a:rPr lang="en-US" dirty="0" err="1"/>
              <a:t>esppy</a:t>
            </a:r>
            <a:r>
              <a:rPr lang="en-US" dirty="0"/>
              <a:t> images are sent to the ESP server for analysis. </a:t>
            </a:r>
            <a:r>
              <a:rPr lang="en-US" dirty="0" err="1"/>
              <a:t>ESPPy</a:t>
            </a:r>
            <a:r>
              <a:rPr lang="en-US" dirty="0"/>
              <a:t> is also used to listen and format the results that ESP produces. </a:t>
            </a:r>
          </a:p>
          <a:p>
            <a:endParaRPr lang="en-US" dirty="0"/>
          </a:p>
          <a:p>
            <a:r>
              <a:rPr lang="en-US" sz="1200" kern="1200" dirty="0">
                <a:solidFill>
                  <a:schemeClr val="tx1"/>
                </a:solidFill>
                <a:effectLst/>
                <a:latin typeface="+mn-lt"/>
                <a:ea typeface="+mn-ea"/>
                <a:cs typeface="+mn-cs"/>
              </a:rPr>
              <a:t>ESP:   Event Stream Processor</a:t>
            </a:r>
          </a:p>
          <a:p>
            <a:r>
              <a:rPr lang="en-US" sz="1200" b="0" i="0" kern="1200" dirty="0">
                <a:solidFill>
                  <a:schemeClr val="tx1"/>
                </a:solidFill>
                <a:effectLst/>
                <a:latin typeface="+mn-lt"/>
                <a:ea typeface="+mn-ea"/>
                <a:cs typeface="+mn-cs"/>
              </a:rPr>
              <a:t>Astore:   Condensed form of the Convolutional Neural Network that is used to run our model from SAS ESP. </a:t>
            </a:r>
          </a:p>
          <a:p>
            <a:r>
              <a:rPr lang="en-US" dirty="0"/>
              <a:t>OpenCV:  Python library that allows you to capture and manipulate images.  </a:t>
            </a:r>
          </a:p>
          <a:p>
            <a:r>
              <a:rPr lang="en-US" dirty="0" err="1"/>
              <a:t>ESPPy</a:t>
            </a:r>
            <a:r>
              <a:rPr lang="en-US" dirty="0"/>
              <a:t>:   Python library that allows communication and control of an ESP Server.  </a:t>
            </a:r>
          </a:p>
          <a:p>
            <a:endParaRPr lang="en-US" dirty="0"/>
          </a:p>
        </p:txBody>
      </p:sp>
      <p:sp>
        <p:nvSpPr>
          <p:cNvPr id="4" name="Slide Number Placeholder 3"/>
          <p:cNvSpPr>
            <a:spLocks noGrp="1"/>
          </p:cNvSpPr>
          <p:nvPr>
            <p:ph type="sldNum" sz="quarter" idx="10"/>
          </p:nvPr>
        </p:nvSpPr>
        <p:spPr/>
        <p:txBody>
          <a:bodyPr/>
          <a:lstStyle/>
          <a:p>
            <a:fld id="{9A9A633D-07AC-4786-97FC-0941F5FC60F5}" type="slidenum">
              <a:rPr lang="en-US" smtClean="0"/>
              <a:t>7</a:t>
            </a:fld>
            <a:endParaRPr lang="en-US"/>
          </a:p>
        </p:txBody>
      </p:sp>
    </p:spTree>
    <p:extLst>
      <p:ext uri="{BB962C8B-B14F-4D97-AF65-F5344CB8AC3E}">
        <p14:creationId xmlns:p14="http://schemas.microsoft.com/office/powerpoint/2010/main" val="3619525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ESP flow show here is quite simple and straightforward.  The </a:t>
            </a:r>
            <a:r>
              <a:rPr lang="en-US" dirty="0" err="1"/>
              <a:t>scoreRequest</a:t>
            </a:r>
            <a:r>
              <a:rPr lang="en-US" dirty="0"/>
              <a:t> and </a:t>
            </a:r>
            <a:r>
              <a:rPr lang="en-US" dirty="0" err="1"/>
              <a:t>modelReader</a:t>
            </a:r>
            <a:r>
              <a:rPr lang="en-US" dirty="0"/>
              <a:t> windows handle getting the CV model loaded into memory.   </a:t>
            </a:r>
          </a:p>
          <a:p>
            <a:endParaRPr lang="en-US" dirty="0"/>
          </a:p>
          <a:p>
            <a:r>
              <a:rPr lang="en-US" dirty="0"/>
              <a:t>The image window processes incoming pictures sent by our </a:t>
            </a:r>
            <a:r>
              <a:rPr lang="en-US" dirty="0" err="1"/>
              <a:t>ESPPy</a:t>
            </a:r>
            <a:r>
              <a:rPr lang="en-US" dirty="0"/>
              <a:t> python script and the </a:t>
            </a:r>
            <a:r>
              <a:rPr lang="en-US" dirty="0" err="1"/>
              <a:t>imageScoring</a:t>
            </a:r>
            <a:r>
              <a:rPr lang="en-US" dirty="0"/>
              <a:t> windows generates our results.  </a:t>
            </a:r>
          </a:p>
          <a:p>
            <a:endParaRPr lang="en-US" dirty="0"/>
          </a:p>
          <a:p>
            <a:endParaRPr lang="en-US" dirty="0"/>
          </a:p>
          <a:p>
            <a:endParaRPr lang="en-US" dirty="0"/>
          </a:p>
          <a:p>
            <a:endParaRPr lang="en-US" dirty="0"/>
          </a:p>
          <a:p>
            <a:endParaRPr lang="en-US" dirty="0"/>
          </a:p>
          <a:p>
            <a:r>
              <a:rPr lang="en-US" dirty="0"/>
              <a:t>Event Stream Processing:  </a:t>
            </a:r>
            <a:r>
              <a:rPr lang="en-US" sz="1200" b="0" i="0" kern="1200" dirty="0">
                <a:solidFill>
                  <a:schemeClr val="tx1"/>
                </a:solidFill>
                <a:effectLst/>
                <a:latin typeface="+mn-lt"/>
                <a:ea typeface="+mn-ea"/>
                <a:cs typeface="+mn-cs"/>
              </a:rPr>
              <a:t>SAS ESP is an extremely fast streaming analytics engine, also architected to run in the Data Center and out to an edge.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ScoreRequest</a:t>
            </a:r>
            <a:r>
              <a:rPr lang="en-US" sz="1200" b="0" i="0" kern="1200" dirty="0">
                <a:solidFill>
                  <a:schemeClr val="tx1"/>
                </a:solidFill>
                <a:effectLst/>
                <a:latin typeface="+mn-lt"/>
                <a:ea typeface="+mn-ea"/>
                <a:cs typeface="+mn-cs"/>
              </a:rPr>
              <a:t> and Image windows are Source windows:  That means they listen for inputs via connectors.  In this case a WebSocket and a File Listener.   Images are base64 encoded strings which can be sent in as XML, CSV or JSON.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A9A633D-07AC-4786-97FC-0941F5FC60F5}" type="slidenum">
              <a:rPr lang="en-US" smtClean="0"/>
              <a:t>8</a:t>
            </a:fld>
            <a:endParaRPr lang="en-US"/>
          </a:p>
        </p:txBody>
      </p:sp>
    </p:spTree>
    <p:extLst>
      <p:ext uri="{BB962C8B-B14F-4D97-AF65-F5344CB8AC3E}">
        <p14:creationId xmlns:p14="http://schemas.microsoft.com/office/powerpoint/2010/main" val="275037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A633D-07AC-4786-97FC-0941F5FC60F5}" type="slidenum">
              <a:rPr lang="en-US" smtClean="0"/>
              <a:t>9</a:t>
            </a:fld>
            <a:endParaRPr lang="en-US"/>
          </a:p>
        </p:txBody>
      </p:sp>
    </p:spTree>
    <p:extLst>
      <p:ext uri="{BB962C8B-B14F-4D97-AF65-F5344CB8AC3E}">
        <p14:creationId xmlns:p14="http://schemas.microsoft.com/office/powerpoint/2010/main" val="1733517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sp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sp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7783790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365760" rIns="274320" anchor="t">
            <a:normAutofit/>
          </a:bodyPr>
          <a:lstStyle>
            <a:lvl1pPr>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1869230"/>
          </a:xfrm>
        </p:spPr>
        <p:txBody>
          <a:bodyPr wrap="square" anchor="t">
            <a:spAutoFit/>
          </a:bodyPr>
          <a:lstStyle>
            <a:lvl1pPr marL="0" indent="-182880">
              <a:lnSpc>
                <a:spcPct val="85000"/>
              </a:lnSpc>
              <a:buFont typeface="Arial" pitchFamily="34" charset="0"/>
              <a:buNone/>
              <a:defRPr sz="16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sp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sp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010370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63723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2750393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1844816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9954639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535742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6458494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7025376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950828"/>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a:xfrm>
            <a:off x="4114800" y="4630109"/>
            <a:ext cx="914400" cy="230832"/>
          </a:xfrm>
        </p:spPr>
        <p:txBody>
          <a:bodyPr/>
          <a:lstStyle/>
          <a:p>
            <a:fld id="{4976208B-6111-490B-8CEC-FFB249DB2100}" type="slidenum">
              <a:rPr lang="en-US" smtClean="0"/>
              <a:pPr/>
              <a:t>‹#›</a:t>
            </a:fld>
            <a:endParaRPr lang="en-US" dirty="0"/>
          </a:p>
        </p:txBody>
      </p:sp>
      <p:sp>
        <p:nvSpPr>
          <p:cNvPr id="3" name="Rectangle 2">
            <a:extLst>
              <a:ext uri="{FF2B5EF4-FFF2-40B4-BE49-F238E27FC236}">
                <a16:creationId xmlns:a16="http://schemas.microsoft.com/office/drawing/2014/main" id="{5C3B1E49-C811-4362-BE53-321550F959EA}"/>
              </a:ext>
            </a:extLst>
          </p:cNvPr>
          <p:cNvSpPr/>
          <p:nvPr userDrawn="1"/>
        </p:nvSpPr>
        <p:spPr>
          <a:xfrm>
            <a:off x="3187581" y="4897369"/>
            <a:ext cx="2768837" cy="19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defRPr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259638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458049" y="640080"/>
            <a:ext cx="7068312" cy="27432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chorCtr="0">
            <a:normAutofit/>
          </a:bodyPr>
          <a:lstStyle>
            <a:lvl1pPr>
              <a:buClr>
                <a:srgbClr val="19BBB7"/>
              </a:buClr>
              <a:defRPr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3613763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02870495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 Two Conten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192024"/>
            <a:ext cx="7068312" cy="457200"/>
          </a:xfrm>
        </p:spPr>
        <p:txBody>
          <a:bodyPr>
            <a:noAutofit/>
          </a:bodyPr>
          <a:lstStyle>
            <a:lvl1pPr algn="l">
              <a:defRPr baseline="0">
                <a:solidFill>
                  <a:schemeClr val="tx2"/>
                </a:solidFill>
              </a:defRPr>
            </a:lvl1pPr>
          </a:lstStyle>
          <a:p>
            <a:r>
              <a:rPr lang="en-US" dirty="0"/>
              <a:t>Click to Edit Title</a:t>
            </a:r>
          </a:p>
        </p:txBody>
      </p:sp>
      <p:sp>
        <p:nvSpPr>
          <p:cNvPr id="6" name="Content Placeholder 2"/>
          <p:cNvSpPr>
            <a:spLocks noGrp="1"/>
          </p:cNvSpPr>
          <p:nvPr>
            <p:ph sz="quarter" idx="4" hasCustomPrompt="1"/>
          </p:nvPr>
        </p:nvSpPr>
        <p:spPr>
          <a:xfrm>
            <a:off x="627641" y="1014984"/>
            <a:ext cx="3886200" cy="3639312"/>
          </a:xfrm>
        </p:spPr>
        <p:txBody>
          <a:bodyPr wrap="square" anchor="t" anchorCtr="0">
            <a:normAutofit/>
          </a:bodyPr>
          <a:lstStyle>
            <a:lvl1pPr>
              <a:buClr>
                <a:srgbClr val="19BBB7"/>
              </a:buClr>
              <a:defRPr sz="2000" baseline="0">
                <a:solidFill>
                  <a:schemeClr val="tx2"/>
                </a:solidFill>
                <a:latin typeface="+mn-lt"/>
              </a:defRPr>
            </a:lvl1pPr>
            <a:lvl2pPr>
              <a:buClr>
                <a:srgbClr val="19BBB7"/>
              </a:buClr>
              <a:defRPr sz="1800" baseline="0">
                <a:latin typeface="+mn-lt"/>
              </a:defRPr>
            </a:lvl2pPr>
            <a:lvl3pPr>
              <a:buClr>
                <a:srgbClr val="19BBB7"/>
              </a:buClr>
              <a:defRPr sz="1400" baseline="0">
                <a:latin typeface="+mn-lt"/>
              </a:defRPr>
            </a:lvl3pPr>
            <a:lvl4pPr>
              <a:buClr>
                <a:srgbClr val="19BBB7"/>
              </a:buClr>
              <a:defRPr sz="1200" baseline="0">
                <a:latin typeface="+mj-lt"/>
              </a:defRPr>
            </a:lvl4pPr>
            <a:lvl5pPr>
              <a:buClr>
                <a:srgbClr val="19BBB7"/>
              </a:buCl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4633882" y="1014984"/>
            <a:ext cx="3886200" cy="3639312"/>
          </a:xfrm>
        </p:spPr>
        <p:txBody>
          <a:bodyPr wrap="square">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91054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14984"/>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60"/>
            <a:ext cx="6016752" cy="4507140"/>
          </a:xfrm>
        </p:spPr>
        <p:txBody>
          <a:bodyPr vert="horz" lIns="274320" tIns="45720" rIns="457200" bIns="91440" rtlCol="0" anchor="t" anchorCtr="0">
            <a:normAutofit/>
          </a:bodyPr>
          <a:lstStyle>
            <a:lvl1pPr>
              <a:defRPr lang="en-US" dirty="0" smtClean="0">
                <a:solidFill>
                  <a:schemeClr val="tx2"/>
                </a:solidFill>
                <a:latin typeface="+mn-lt"/>
              </a:defRPr>
            </a:lvl1pPr>
            <a:lvl2pPr>
              <a:defRPr lang="en-US" dirty="0" smtClean="0">
                <a:latin typeface="+mn-lt"/>
              </a:defRPr>
            </a:lvl2pPr>
            <a:lvl3pPr>
              <a:defRPr lang="en-US" dirty="0" smtClean="0">
                <a:latin typeface="+mn-lt"/>
              </a:defRPr>
            </a:lvl3pPr>
            <a:lvl4pPr>
              <a:defRPr lang="en-US" dirty="0" smtClean="0"/>
            </a:lvl4pPr>
            <a:lvl5pPr>
              <a:defRPr lang="en-US" dirty="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1489933"/>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
        <p:nvSpPr>
          <p:cNvPr id="7" name="TextBox 6"/>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818" y="133531"/>
            <a:ext cx="914366" cy="63497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23815054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4142"/>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rgbClr val="19BBB7"/>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1232"/>
            <a:ext cx="6016752" cy="4216330"/>
          </a:xfrm>
        </p:spPr>
        <p:txBody>
          <a:bodyPr wrap="square" lIns="365760" rIns="274320" bIns="91440" anchor="t" anchorCtr="0">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1014984"/>
            <a:ext cx="3127247"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1489933"/>
            <a:ext cx="2304288" cy="3154680"/>
          </a:xfrm>
        </p:spPr>
        <p:txBody>
          <a:bodyPr wrap="square" anchor="t" anchorCtr="0">
            <a:sp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sp>
        <p:nvSpPr>
          <p:cNvPr id="9" name="TextBox 7"/>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7164" y="141049"/>
            <a:ext cx="914366" cy="634977"/>
          </a:xfrm>
          <a:prstGeom prst="rect">
            <a:avLst/>
          </a:prstGeom>
        </p:spPr>
      </p:pic>
      <p:pic>
        <p:nvPicPr>
          <p:cNvPr id="12"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4538709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AS Viya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pic>
        <p:nvPicPr>
          <p:cNvPr id="3"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4782" y="338735"/>
            <a:ext cx="1714437" cy="393686"/>
          </a:xfrm>
          <a:prstGeom prst="rect">
            <a:avLst/>
          </a:prstGeom>
        </p:spPr>
      </p:pic>
      <p:pic>
        <p:nvPicPr>
          <p:cNvPr id="11"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8408435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AS Viya Blank">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9074315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7187303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a:xfrm>
            <a:off x="4114800" y="4684628"/>
            <a:ext cx="914400" cy="230832"/>
          </a:xfrm>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000" baseline="0">
                <a:solidFill>
                  <a:schemeClr val="tx2"/>
                </a:solidFill>
                <a:latin typeface="+mn-lt"/>
              </a:defRPr>
            </a:lvl1pPr>
            <a:lvl2pPr>
              <a:defRPr sz="1800" baseline="0">
                <a:latin typeface="+mn-lt"/>
              </a:defRPr>
            </a:lvl2pPr>
            <a:lvl3pPr>
              <a:defRPr sz="14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47598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91440" rIns="91440" anchor="t" anchorCtr="0">
            <a:sp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274320" tIns="45720" rIns="457200" bIns="91440" rtlCol="0" anchor="t" anchorCtr="0">
            <a:normAutofit/>
          </a:bodyPr>
          <a:lstStyle>
            <a:lvl1pPr>
              <a:defRPr lang="en-US" dirty="0" smtClean="0"/>
            </a:lvl1pPr>
            <a:lvl2pPr>
              <a:defRPr lang="en-US" dirty="0" smtClean="0"/>
            </a:lvl2pPr>
            <a:lvl3pPr>
              <a:defRPr lang="en-US" dirty="0" smtClean="0"/>
            </a:lvl3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6694"/>
            <a:ext cx="2304288" cy="3154680"/>
          </a:xfrm>
        </p:spPr>
        <p:txBody>
          <a:bodyPr wrap="square" anchor="t" anchorCtr="0">
            <a:spAutoFit/>
          </a:bodyPr>
          <a:lstStyle>
            <a:lvl1pPr marL="0" indent="-182880" algn="l">
              <a:buFont typeface="Arial" pitchFamily="34" charset="0"/>
              <a:buNone/>
              <a:defRPr sz="2000" b="0" cap="none" baseline="0">
                <a:solidFill>
                  <a:schemeClr val="bg1"/>
                </a:solidFill>
                <a:effectLst/>
                <a:latin typeface="+mj-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41050795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365760" rIns="274320" bIns="91440" anchor="t" anchorCtr="0">
            <a:norm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615553"/>
          </a:xfrm>
        </p:spPr>
        <p:txBody>
          <a:bodyPr wrap="square" anchor="t" anchorCtr="0">
            <a:spAutoFit/>
          </a:bodyPr>
          <a:lstStyle>
            <a:lvl1pPr marL="0" indent="-182880" algn="l">
              <a:buFont typeface="Arial" pitchFamily="34" charset="0"/>
              <a:buNone/>
              <a:defRPr sz="2000" b="0" cap="none" baseline="0">
                <a:solidFill>
                  <a:schemeClr val="bg1"/>
                </a:solidFill>
                <a:latin typeface="+mj-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1010590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png"/><Relationship Id="rId5" Type="http://schemas.openxmlformats.org/officeDocument/2006/relationships/slideLayout" Target="../slideLayouts/slideLayout24.xml"/><Relationship Id="rId10" Type="http://schemas.openxmlformats.org/officeDocument/2006/relationships/image" Target="../media/image12.png"/><Relationship Id="rId4" Type="http://schemas.openxmlformats.org/officeDocument/2006/relationships/slideLayout" Target="../slideLayouts/slideLayout2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684628"/>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64" r:id="rId3"/>
    <p:sldLayoutId id="2147483928" r:id="rId4"/>
    <p:sldLayoutId id="2147483929" r:id="rId5"/>
    <p:sldLayoutId id="2147483930" r:id="rId6"/>
    <p:sldLayoutId id="2147483931" r:id="rId7"/>
    <p:sldLayoutId id="2147483932" r:id="rId8"/>
    <p:sldLayoutId id="2147483933" r:id="rId9"/>
    <p:sldLayoutId id="2147483962" r:id="rId10"/>
    <p:sldLayoutId id="2147483936" r:id="rId11"/>
    <p:sldLayoutId id="2147483937" r:id="rId12"/>
    <p:sldLayoutId id="2147483938" r:id="rId13"/>
    <p:sldLayoutId id="2147483939" r:id="rId14"/>
    <p:sldLayoutId id="2147483940" r:id="rId15"/>
    <p:sldLayoutId id="2147483935" r:id="rId16"/>
    <p:sldLayoutId id="2147483941" r:id="rId17"/>
    <p:sldLayoutId id="2147483963" r:id="rId18"/>
    <p:sldLayoutId id="2147483942" r:id="rId19"/>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447560" y="192024"/>
            <a:ext cx="706831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684628"/>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8497" y="135169"/>
            <a:ext cx="914366" cy="634977"/>
          </a:xfrm>
          <a:prstGeom prst="rect">
            <a:avLst/>
          </a:prstGeom>
        </p:spPr>
      </p:pic>
      <p:pic>
        <p:nvPicPr>
          <p:cNvPr id="11"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1737813842"/>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hyperlink" Target="https://en.wikipedia.org/wiki/Pocket_Cub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28.png"/><Relationship Id="rId7"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0.png"/><Relationship Id="rId10" Type="http://schemas.openxmlformats.org/officeDocument/2006/relationships/image" Target="../media/image16.jpg"/><Relationship Id="rId4" Type="http://schemas.openxmlformats.org/officeDocument/2006/relationships/image" Target="../media/image29.png"/><Relationship Id="rId9" Type="http://schemas.openxmlformats.org/officeDocument/2006/relationships/hyperlink" Target="https://en.wikipedia.org/wiki/Pocket_Cube"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5.jp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hyperlink" Target="https://en.wikipedia.org/wiki/Pocket_Cub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0874-CCB1-DD40-8CD1-2FB1AEAB89F7}"/>
              </a:ext>
            </a:extLst>
          </p:cNvPr>
          <p:cNvSpPr>
            <a:spLocks noGrp="1"/>
          </p:cNvSpPr>
          <p:nvPr>
            <p:ph type="title"/>
          </p:nvPr>
        </p:nvSpPr>
        <p:spPr/>
        <p:txBody>
          <a:bodyPr/>
          <a:lstStyle/>
          <a:p>
            <a:r>
              <a:rPr lang="en-US" dirty="0"/>
              <a:t>Image Classification Using Rubik’s Cubes</a:t>
            </a:r>
          </a:p>
        </p:txBody>
      </p:sp>
      <p:sp>
        <p:nvSpPr>
          <p:cNvPr id="3" name="Text Placeholder 2">
            <a:extLst>
              <a:ext uri="{FF2B5EF4-FFF2-40B4-BE49-F238E27FC236}">
                <a16:creationId xmlns:a16="http://schemas.microsoft.com/office/drawing/2014/main" id="{8AEA45B0-9960-7E46-ABE8-8A4BF8B37E40}"/>
              </a:ext>
            </a:extLst>
          </p:cNvPr>
          <p:cNvSpPr>
            <a:spLocks noGrp="1"/>
          </p:cNvSpPr>
          <p:nvPr>
            <p:ph type="body" sz="quarter" idx="13"/>
          </p:nvPr>
        </p:nvSpPr>
        <p:spPr/>
        <p:txBody>
          <a:bodyPr/>
          <a:lstStyle/>
          <a:p>
            <a:r>
              <a:rPr lang="en-US" dirty="0"/>
              <a:t>Using SAS Deep Learning with ESP for Image Analysis.</a:t>
            </a:r>
          </a:p>
        </p:txBody>
      </p:sp>
      <p:sp>
        <p:nvSpPr>
          <p:cNvPr id="4" name="TextBox 3">
            <a:extLst>
              <a:ext uri="{FF2B5EF4-FFF2-40B4-BE49-F238E27FC236}">
                <a16:creationId xmlns:a16="http://schemas.microsoft.com/office/drawing/2014/main" id="{7B8291AC-AD07-4944-AF0B-D22534E84358}"/>
              </a:ext>
            </a:extLst>
          </p:cNvPr>
          <p:cNvSpPr txBox="1"/>
          <p:nvPr/>
        </p:nvSpPr>
        <p:spPr>
          <a:xfrm>
            <a:off x="1256232" y="3956703"/>
            <a:ext cx="1249316" cy="369332"/>
          </a:xfrm>
          <a:prstGeom prst="rect">
            <a:avLst/>
          </a:prstGeom>
          <a:noFill/>
        </p:spPr>
        <p:txBody>
          <a:bodyPr wrap="none" rtlCol="0">
            <a:spAutoFit/>
          </a:bodyPr>
          <a:lstStyle/>
          <a:p>
            <a:r>
              <a:rPr lang="en-US" dirty="0">
                <a:solidFill>
                  <a:schemeClr val="bg1"/>
                </a:solidFill>
              </a:rPr>
              <a:t>Tom Tuning</a:t>
            </a:r>
          </a:p>
        </p:txBody>
      </p:sp>
    </p:spTree>
    <p:extLst>
      <p:ext uri="{BB962C8B-B14F-4D97-AF65-F5344CB8AC3E}">
        <p14:creationId xmlns:p14="http://schemas.microsoft.com/office/powerpoint/2010/main" val="36849923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430C-CAAC-F14E-A839-3DCD098CA0CA}"/>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84C36C6F-4D4E-3C43-A3E3-C2EF0D9340B9}"/>
              </a:ext>
            </a:extLst>
          </p:cNvPr>
          <p:cNvSpPr>
            <a:spLocks noGrp="1"/>
          </p:cNvSpPr>
          <p:nvPr>
            <p:ph type="body" sz="quarter" idx="12"/>
          </p:nvPr>
        </p:nvSpPr>
        <p:spPr/>
        <p:txBody>
          <a:bodyPr/>
          <a:lstStyle/>
          <a:p>
            <a:r>
              <a:rPr lang="en-US" dirty="0"/>
              <a:t>Guaranteed Quality</a:t>
            </a:r>
          </a:p>
        </p:txBody>
      </p:sp>
      <p:sp>
        <p:nvSpPr>
          <p:cNvPr id="4" name="Content Placeholder 3">
            <a:extLst>
              <a:ext uri="{FF2B5EF4-FFF2-40B4-BE49-F238E27FC236}">
                <a16:creationId xmlns:a16="http://schemas.microsoft.com/office/drawing/2014/main" id="{B5F37C01-D38C-7145-9596-7F505B93A7C0}"/>
              </a:ext>
            </a:extLst>
          </p:cNvPr>
          <p:cNvSpPr>
            <a:spLocks noGrp="1"/>
          </p:cNvSpPr>
          <p:nvPr>
            <p:ph sz="quarter" idx="11"/>
          </p:nvPr>
        </p:nvSpPr>
        <p:spPr>
          <a:xfrm>
            <a:off x="626364" y="1308623"/>
            <a:ext cx="7891272" cy="3642853"/>
          </a:xfrm>
        </p:spPr>
        <p:txBody>
          <a:bodyPr>
            <a:normAutofit/>
          </a:bodyPr>
          <a:lstStyle/>
          <a:p>
            <a:r>
              <a:rPr lang="en-US" dirty="0"/>
              <a:t>Using image classification to understand quality</a:t>
            </a:r>
          </a:p>
          <a:p>
            <a:pPr lvl="1"/>
            <a:r>
              <a:rPr lang="en-US" dirty="0"/>
              <a:t>Product Control</a:t>
            </a:r>
          </a:p>
          <a:p>
            <a:pPr lvl="1"/>
            <a:r>
              <a:rPr lang="en-US" dirty="0"/>
              <a:t>Quality Management </a:t>
            </a:r>
          </a:p>
          <a:p>
            <a:pPr lvl="1"/>
            <a:r>
              <a:rPr lang="en-US" dirty="0"/>
              <a:t>Defect Prevention</a:t>
            </a:r>
          </a:p>
          <a:p>
            <a:pPr lvl="1"/>
            <a:endParaRPr lang="en-US" dirty="0"/>
          </a:p>
          <a:p>
            <a:r>
              <a:rPr lang="en-US" dirty="0"/>
              <a:t>Data Set Creation</a:t>
            </a:r>
          </a:p>
          <a:p>
            <a:r>
              <a:rPr lang="en-US" dirty="0"/>
              <a:t>Model Lifecycle</a:t>
            </a:r>
          </a:p>
          <a:p>
            <a:r>
              <a:rPr lang="en-US" dirty="0"/>
              <a:t>Computer Vision Model Training </a:t>
            </a:r>
          </a:p>
          <a:p>
            <a:r>
              <a:rPr lang="en-US" dirty="0"/>
              <a:t>Streaming Analytics </a:t>
            </a:r>
          </a:p>
        </p:txBody>
      </p:sp>
      <p:pic>
        <p:nvPicPr>
          <p:cNvPr id="5" name="Picture 4">
            <a:extLst>
              <a:ext uri="{FF2B5EF4-FFF2-40B4-BE49-F238E27FC236}">
                <a16:creationId xmlns:a16="http://schemas.microsoft.com/office/drawing/2014/main" id="{1C0B5E68-5392-4990-98FF-5444782CACC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64422" y="1223448"/>
            <a:ext cx="1044244" cy="1044244"/>
          </a:xfrm>
          <a:prstGeom prst="rect">
            <a:avLst/>
          </a:prstGeom>
        </p:spPr>
      </p:pic>
      <p:pic>
        <p:nvPicPr>
          <p:cNvPr id="6" name="Picture 5">
            <a:extLst>
              <a:ext uri="{FF2B5EF4-FFF2-40B4-BE49-F238E27FC236}">
                <a16:creationId xmlns:a16="http://schemas.microsoft.com/office/drawing/2014/main" id="{D9DA803C-94C7-49C8-B26B-E078F17C6F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2652" y="3226760"/>
            <a:ext cx="904508" cy="904508"/>
          </a:xfrm>
          <a:prstGeom prst="rect">
            <a:avLst/>
          </a:prstGeom>
        </p:spPr>
      </p:pic>
    </p:spTree>
    <p:extLst>
      <p:ext uri="{BB962C8B-B14F-4D97-AF65-F5344CB8AC3E}">
        <p14:creationId xmlns:p14="http://schemas.microsoft.com/office/powerpoint/2010/main" val="29441103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21C1-D51E-46D6-A8D8-268B6F5F9464}"/>
              </a:ext>
            </a:extLst>
          </p:cNvPr>
          <p:cNvSpPr>
            <a:spLocks noGrp="1"/>
          </p:cNvSpPr>
          <p:nvPr>
            <p:ph type="title"/>
          </p:nvPr>
        </p:nvSpPr>
        <p:spPr/>
        <p:txBody>
          <a:bodyPr/>
          <a:lstStyle/>
          <a:p>
            <a:r>
              <a:rPr lang="en-US" dirty="0"/>
              <a:t>Goal</a:t>
            </a:r>
          </a:p>
        </p:txBody>
      </p:sp>
      <p:sp>
        <p:nvSpPr>
          <p:cNvPr id="11" name="TextBox 10">
            <a:extLst>
              <a:ext uri="{FF2B5EF4-FFF2-40B4-BE49-F238E27FC236}">
                <a16:creationId xmlns:a16="http://schemas.microsoft.com/office/drawing/2014/main" id="{9D48B3E6-7A45-4225-B8AD-C2FE0403A5D0}"/>
              </a:ext>
            </a:extLst>
          </p:cNvPr>
          <p:cNvSpPr txBox="1"/>
          <p:nvPr/>
        </p:nvSpPr>
        <p:spPr>
          <a:xfrm>
            <a:off x="926255" y="3311445"/>
            <a:ext cx="1991677" cy="369332"/>
          </a:xfrm>
          <a:prstGeom prst="rect">
            <a:avLst/>
          </a:prstGeom>
          <a:noFill/>
        </p:spPr>
        <p:txBody>
          <a:bodyPr wrap="square" rtlCol="0">
            <a:spAutoFit/>
          </a:bodyPr>
          <a:lstStyle/>
          <a:p>
            <a:r>
              <a:rPr lang="en-US" b="1" dirty="0"/>
              <a:t>Good  or  Bad?</a:t>
            </a:r>
          </a:p>
        </p:txBody>
      </p:sp>
      <p:sp>
        <p:nvSpPr>
          <p:cNvPr id="13" name="TextBox 12">
            <a:extLst>
              <a:ext uri="{FF2B5EF4-FFF2-40B4-BE49-F238E27FC236}">
                <a16:creationId xmlns:a16="http://schemas.microsoft.com/office/drawing/2014/main" id="{14DC4F9B-9367-4A7B-B4C8-A411815763C9}"/>
              </a:ext>
            </a:extLst>
          </p:cNvPr>
          <p:cNvSpPr txBox="1"/>
          <p:nvPr/>
        </p:nvSpPr>
        <p:spPr>
          <a:xfrm>
            <a:off x="3468577" y="1244390"/>
            <a:ext cx="4631820" cy="2862322"/>
          </a:xfrm>
          <a:prstGeom prst="rect">
            <a:avLst/>
          </a:prstGeom>
          <a:noFill/>
        </p:spPr>
        <p:txBody>
          <a:bodyPr wrap="square" rtlCol="0">
            <a:spAutoFit/>
          </a:bodyPr>
          <a:lstStyle/>
          <a:p>
            <a:r>
              <a:rPr lang="en-US" dirty="0"/>
              <a:t>Imagine you are responsible for cube quality</a:t>
            </a:r>
          </a:p>
          <a:p>
            <a:endParaRPr lang="en-US" dirty="0"/>
          </a:p>
          <a:p>
            <a:r>
              <a:rPr lang="en-US" dirty="0"/>
              <a:t>How might you determine your plants quality metrics  </a:t>
            </a:r>
          </a:p>
          <a:p>
            <a:endParaRPr lang="en-US" dirty="0"/>
          </a:p>
          <a:p>
            <a:r>
              <a:rPr lang="en-US" dirty="0"/>
              <a:t>Determine preventive actions</a:t>
            </a:r>
          </a:p>
          <a:p>
            <a:endParaRPr lang="en-US" dirty="0"/>
          </a:p>
          <a:p>
            <a:r>
              <a:rPr lang="en-US" dirty="0"/>
              <a:t>Automate quality</a:t>
            </a:r>
          </a:p>
          <a:p>
            <a:endParaRPr lang="en-US" dirty="0"/>
          </a:p>
          <a:p>
            <a:endParaRPr lang="en-US" dirty="0"/>
          </a:p>
        </p:txBody>
      </p:sp>
      <p:pic>
        <p:nvPicPr>
          <p:cNvPr id="8" name="Content Placeholder 7">
            <a:extLst>
              <a:ext uri="{FF2B5EF4-FFF2-40B4-BE49-F238E27FC236}">
                <a16:creationId xmlns:a16="http://schemas.microsoft.com/office/drawing/2014/main" id="{125064D8-4827-4DA5-BC59-7C84AAA1A6D6}"/>
              </a:ext>
            </a:extLst>
          </p:cNvPr>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668338" y="1062037"/>
            <a:ext cx="2095500" cy="2095500"/>
          </a:xfrm>
        </p:spPr>
      </p:pic>
    </p:spTree>
    <p:extLst>
      <p:ext uri="{BB962C8B-B14F-4D97-AF65-F5344CB8AC3E}">
        <p14:creationId xmlns:p14="http://schemas.microsoft.com/office/powerpoint/2010/main" val="22649757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430C-CAAC-F14E-A839-3DCD098CA0CA}"/>
              </a:ext>
            </a:extLst>
          </p:cNvPr>
          <p:cNvSpPr>
            <a:spLocks noGrp="1"/>
          </p:cNvSpPr>
          <p:nvPr>
            <p:ph type="title"/>
          </p:nvPr>
        </p:nvSpPr>
        <p:spPr>
          <a:xfrm>
            <a:off x="3501446" y="192024"/>
            <a:ext cx="2055290" cy="457200"/>
          </a:xfrm>
        </p:spPr>
        <p:txBody>
          <a:bodyPr/>
          <a:lstStyle/>
          <a:p>
            <a:r>
              <a:rPr lang="en-US" dirty="0"/>
              <a:t>Images</a:t>
            </a:r>
          </a:p>
        </p:txBody>
      </p:sp>
      <p:sp>
        <p:nvSpPr>
          <p:cNvPr id="4" name="Content Placeholder 3">
            <a:extLst>
              <a:ext uri="{FF2B5EF4-FFF2-40B4-BE49-F238E27FC236}">
                <a16:creationId xmlns:a16="http://schemas.microsoft.com/office/drawing/2014/main" id="{B5F37C01-D38C-7145-9596-7F505B93A7C0}"/>
              </a:ext>
            </a:extLst>
          </p:cNvPr>
          <p:cNvSpPr>
            <a:spLocks noGrp="1"/>
          </p:cNvSpPr>
          <p:nvPr>
            <p:ph sz="quarter" idx="11"/>
          </p:nvPr>
        </p:nvSpPr>
        <p:spPr>
          <a:xfrm>
            <a:off x="492417" y="1310054"/>
            <a:ext cx="5199082" cy="3491688"/>
          </a:xfrm>
        </p:spPr>
        <p:txBody>
          <a:bodyPr>
            <a:normAutofit/>
          </a:bodyPr>
          <a:lstStyle/>
          <a:p>
            <a:r>
              <a:rPr lang="en-US" dirty="0"/>
              <a:t>How many</a:t>
            </a:r>
          </a:p>
          <a:p>
            <a:pPr lvl="1"/>
            <a:r>
              <a:rPr lang="en-US" dirty="0"/>
              <a:t>1000 per class </a:t>
            </a:r>
          </a:p>
          <a:p>
            <a:r>
              <a:rPr lang="en-US" dirty="0"/>
              <a:t>What size </a:t>
            </a:r>
          </a:p>
          <a:p>
            <a:pPr lvl="1"/>
            <a:r>
              <a:rPr lang="en-US" dirty="0"/>
              <a:t>Ideally 224 by 224 pixels</a:t>
            </a:r>
          </a:p>
          <a:p>
            <a:r>
              <a:rPr lang="en-US" dirty="0"/>
              <a:t>Split into 2 sets, train and test  </a:t>
            </a:r>
          </a:p>
          <a:p>
            <a:r>
              <a:rPr lang="en-US" dirty="0"/>
              <a:t>Categorized by class </a:t>
            </a:r>
          </a:p>
          <a:p>
            <a:pPr lvl="1"/>
            <a:r>
              <a:rPr lang="en-US" dirty="0"/>
              <a:t>Good, Bad and Empty</a:t>
            </a:r>
          </a:p>
          <a:p>
            <a:pPr lvl="1"/>
            <a:r>
              <a:rPr lang="en-US" dirty="0"/>
              <a:t>More classes may be added</a:t>
            </a:r>
          </a:p>
          <a:p>
            <a:pPr marL="0" indent="0">
              <a:buNone/>
            </a:pPr>
            <a:endParaRPr lang="en-US" dirty="0"/>
          </a:p>
          <a:p>
            <a:endParaRPr lang="en-US" dirty="0"/>
          </a:p>
        </p:txBody>
      </p:sp>
      <p:pic>
        <p:nvPicPr>
          <p:cNvPr id="3" name="Picture 2">
            <a:extLst>
              <a:ext uri="{FF2B5EF4-FFF2-40B4-BE49-F238E27FC236}">
                <a16:creationId xmlns:a16="http://schemas.microsoft.com/office/drawing/2014/main" id="{D244B4D9-A2B8-4E8C-AA9B-9FD6A5EE9C95}"/>
              </a:ext>
            </a:extLst>
          </p:cNvPr>
          <p:cNvPicPr>
            <a:picLocks noChangeAspect="1"/>
          </p:cNvPicPr>
          <p:nvPr/>
        </p:nvPicPr>
        <p:blipFill>
          <a:blip r:embed="rId3"/>
          <a:stretch>
            <a:fillRect/>
          </a:stretch>
        </p:blipFill>
        <p:spPr>
          <a:xfrm>
            <a:off x="4403335" y="1218112"/>
            <a:ext cx="3774784" cy="2205311"/>
          </a:xfrm>
          <a:prstGeom prst="rect">
            <a:avLst/>
          </a:prstGeom>
        </p:spPr>
      </p:pic>
    </p:spTree>
    <p:extLst>
      <p:ext uri="{BB962C8B-B14F-4D97-AF65-F5344CB8AC3E}">
        <p14:creationId xmlns:p14="http://schemas.microsoft.com/office/powerpoint/2010/main" val="3833511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430C-CAAC-F14E-A839-3DCD098CA0CA}"/>
              </a:ext>
            </a:extLst>
          </p:cNvPr>
          <p:cNvSpPr>
            <a:spLocks noGrp="1"/>
          </p:cNvSpPr>
          <p:nvPr>
            <p:ph type="title"/>
          </p:nvPr>
        </p:nvSpPr>
        <p:spPr/>
        <p:txBody>
          <a:bodyPr/>
          <a:lstStyle/>
          <a:p>
            <a:r>
              <a:rPr lang="en-US" dirty="0"/>
              <a:t>Model Lifecycle</a:t>
            </a:r>
          </a:p>
        </p:txBody>
      </p:sp>
      <p:sp>
        <p:nvSpPr>
          <p:cNvPr id="3" name="Text Placeholder 2">
            <a:extLst>
              <a:ext uri="{FF2B5EF4-FFF2-40B4-BE49-F238E27FC236}">
                <a16:creationId xmlns:a16="http://schemas.microsoft.com/office/drawing/2014/main" id="{84C36C6F-4D4E-3C43-A3E3-C2EF0D9340B9}"/>
              </a:ext>
            </a:extLst>
          </p:cNvPr>
          <p:cNvSpPr>
            <a:spLocks noGrp="1"/>
          </p:cNvSpPr>
          <p:nvPr>
            <p:ph type="body" sz="quarter" idx="12"/>
          </p:nvPr>
        </p:nvSpPr>
        <p:spPr/>
        <p:txBody>
          <a:bodyPr/>
          <a:lstStyle/>
          <a:p>
            <a:r>
              <a:rPr lang="en-US" dirty="0"/>
              <a:t>Training vs Production</a:t>
            </a:r>
          </a:p>
        </p:txBody>
      </p:sp>
      <p:sp>
        <p:nvSpPr>
          <p:cNvPr id="4" name="Content Placeholder 3">
            <a:extLst>
              <a:ext uri="{FF2B5EF4-FFF2-40B4-BE49-F238E27FC236}">
                <a16:creationId xmlns:a16="http://schemas.microsoft.com/office/drawing/2014/main" id="{B5F37C01-D38C-7145-9596-7F505B93A7C0}"/>
              </a:ext>
            </a:extLst>
          </p:cNvPr>
          <p:cNvSpPr>
            <a:spLocks noGrp="1"/>
          </p:cNvSpPr>
          <p:nvPr>
            <p:ph sz="quarter" idx="11"/>
          </p:nvPr>
        </p:nvSpPr>
        <p:spPr>
          <a:xfrm>
            <a:off x="626364" y="1124034"/>
            <a:ext cx="5449696" cy="3642853"/>
          </a:xfrm>
        </p:spPr>
        <p:txBody>
          <a:bodyPr>
            <a:normAutofit lnSpcReduction="10000"/>
          </a:bodyPr>
          <a:lstStyle/>
          <a:p>
            <a:r>
              <a:rPr lang="en-US" dirty="0"/>
              <a:t>Training</a:t>
            </a:r>
          </a:p>
          <a:p>
            <a:pPr lvl="1"/>
            <a:r>
              <a:rPr lang="en-US" dirty="0"/>
              <a:t>Acquire and organize images</a:t>
            </a:r>
          </a:p>
          <a:p>
            <a:pPr lvl="1"/>
            <a:r>
              <a:rPr lang="en-US" dirty="0"/>
              <a:t>Model training environment based on VDMML</a:t>
            </a:r>
          </a:p>
          <a:p>
            <a:pPr lvl="1"/>
            <a:r>
              <a:rPr lang="en-US" dirty="0" err="1"/>
              <a:t>DLPy</a:t>
            </a:r>
            <a:r>
              <a:rPr lang="en-US" dirty="0"/>
              <a:t>:  Python interface to </a:t>
            </a:r>
            <a:r>
              <a:rPr lang="en-US" dirty="0" err="1"/>
              <a:t>Viya</a:t>
            </a:r>
            <a:r>
              <a:rPr lang="en-US" dirty="0"/>
              <a:t> </a:t>
            </a:r>
          </a:p>
          <a:p>
            <a:pPr lvl="1"/>
            <a:r>
              <a:rPr lang="en-US" dirty="0"/>
              <a:t>Jupyter notebook server, used for interactive testing</a:t>
            </a:r>
          </a:p>
          <a:p>
            <a:endParaRPr lang="en-US" dirty="0"/>
          </a:p>
          <a:p>
            <a:r>
              <a:rPr lang="en-US" dirty="0"/>
              <a:t>Production</a:t>
            </a:r>
          </a:p>
          <a:p>
            <a:pPr lvl="1"/>
            <a:r>
              <a:rPr lang="en-US" dirty="0"/>
              <a:t>Event Stream Processing</a:t>
            </a:r>
          </a:p>
          <a:p>
            <a:pPr lvl="1"/>
            <a:r>
              <a:rPr lang="en-US" dirty="0"/>
              <a:t>Pre-trained model</a:t>
            </a:r>
          </a:p>
          <a:p>
            <a:pPr lvl="1"/>
            <a:r>
              <a:rPr lang="en-US" dirty="0"/>
              <a:t>Score streaming images</a:t>
            </a:r>
          </a:p>
          <a:p>
            <a:pPr lvl="1"/>
            <a:r>
              <a:rPr lang="en-US" dirty="0"/>
              <a:t>ESPPy: Python interface to ESP</a:t>
            </a:r>
          </a:p>
        </p:txBody>
      </p:sp>
      <p:pic>
        <p:nvPicPr>
          <p:cNvPr id="5" name="Picture 4">
            <a:extLst>
              <a:ext uri="{FF2B5EF4-FFF2-40B4-BE49-F238E27FC236}">
                <a16:creationId xmlns:a16="http://schemas.microsoft.com/office/drawing/2014/main" id="{F0EDAC5A-194E-435F-B6D1-1B0C01491B65}"/>
              </a:ext>
            </a:extLst>
          </p:cNvPr>
          <p:cNvPicPr>
            <a:picLocks noChangeAspect="1"/>
          </p:cNvPicPr>
          <p:nvPr/>
        </p:nvPicPr>
        <p:blipFill>
          <a:blip r:embed="rId3"/>
          <a:stretch>
            <a:fillRect/>
          </a:stretch>
        </p:blipFill>
        <p:spPr>
          <a:xfrm>
            <a:off x="5896598" y="1285760"/>
            <a:ext cx="2782546" cy="847663"/>
          </a:xfrm>
          <a:prstGeom prst="rect">
            <a:avLst/>
          </a:prstGeom>
        </p:spPr>
      </p:pic>
      <p:pic>
        <p:nvPicPr>
          <p:cNvPr id="6" name="Picture 5">
            <a:extLst>
              <a:ext uri="{FF2B5EF4-FFF2-40B4-BE49-F238E27FC236}">
                <a16:creationId xmlns:a16="http://schemas.microsoft.com/office/drawing/2014/main" id="{3C520BBB-53BC-4C76-85F3-5C7EF63C1429}"/>
              </a:ext>
            </a:extLst>
          </p:cNvPr>
          <p:cNvPicPr>
            <a:picLocks noChangeAspect="1"/>
          </p:cNvPicPr>
          <p:nvPr/>
        </p:nvPicPr>
        <p:blipFill>
          <a:blip r:embed="rId4"/>
          <a:stretch>
            <a:fillRect/>
          </a:stretch>
        </p:blipFill>
        <p:spPr>
          <a:xfrm>
            <a:off x="4572000" y="3857740"/>
            <a:ext cx="3541431" cy="762153"/>
          </a:xfrm>
          <a:prstGeom prst="rect">
            <a:avLst/>
          </a:prstGeom>
        </p:spPr>
      </p:pic>
    </p:spTree>
    <p:extLst>
      <p:ext uri="{BB962C8B-B14F-4D97-AF65-F5344CB8AC3E}">
        <p14:creationId xmlns:p14="http://schemas.microsoft.com/office/powerpoint/2010/main" val="20966051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430C-CAAC-F14E-A839-3DCD098CA0CA}"/>
              </a:ext>
            </a:extLst>
          </p:cNvPr>
          <p:cNvSpPr>
            <a:spLocks noGrp="1"/>
          </p:cNvSpPr>
          <p:nvPr>
            <p:ph type="title"/>
          </p:nvPr>
        </p:nvSpPr>
        <p:spPr/>
        <p:txBody>
          <a:bodyPr/>
          <a:lstStyle/>
          <a:p>
            <a:r>
              <a:rPr lang="en-US" dirty="0"/>
              <a:t>Computer Vision Model Training</a:t>
            </a:r>
          </a:p>
        </p:txBody>
      </p:sp>
      <p:sp>
        <p:nvSpPr>
          <p:cNvPr id="3" name="Text Placeholder 2">
            <a:extLst>
              <a:ext uri="{FF2B5EF4-FFF2-40B4-BE49-F238E27FC236}">
                <a16:creationId xmlns:a16="http://schemas.microsoft.com/office/drawing/2014/main" id="{84C36C6F-4D4E-3C43-A3E3-C2EF0D9340B9}"/>
              </a:ext>
            </a:extLst>
          </p:cNvPr>
          <p:cNvSpPr>
            <a:spLocks noGrp="1"/>
          </p:cNvSpPr>
          <p:nvPr>
            <p:ph type="body" sz="quarter" idx="12"/>
          </p:nvPr>
        </p:nvSpPr>
        <p:spPr>
          <a:xfrm flipH="1">
            <a:off x="3936216" y="649224"/>
            <a:ext cx="1271568" cy="274320"/>
          </a:xfrm>
        </p:spPr>
        <p:txBody>
          <a:bodyPr/>
          <a:lstStyle/>
          <a:p>
            <a:r>
              <a:rPr lang="en-US" dirty="0"/>
              <a:t>Training</a:t>
            </a:r>
          </a:p>
        </p:txBody>
      </p:sp>
      <p:sp>
        <p:nvSpPr>
          <p:cNvPr id="4" name="Content Placeholder 3">
            <a:extLst>
              <a:ext uri="{FF2B5EF4-FFF2-40B4-BE49-F238E27FC236}">
                <a16:creationId xmlns:a16="http://schemas.microsoft.com/office/drawing/2014/main" id="{B5F37C01-D38C-7145-9596-7F505B93A7C0}"/>
              </a:ext>
            </a:extLst>
          </p:cNvPr>
          <p:cNvSpPr>
            <a:spLocks noGrp="1"/>
          </p:cNvSpPr>
          <p:nvPr>
            <p:ph sz="quarter" idx="11"/>
          </p:nvPr>
        </p:nvSpPr>
        <p:spPr>
          <a:xfrm>
            <a:off x="6302216" y="2930738"/>
            <a:ext cx="2678629" cy="1810042"/>
          </a:xfrm>
        </p:spPr>
        <p:txBody>
          <a:bodyPr>
            <a:normAutofit fontScale="92500" lnSpcReduction="20000"/>
          </a:bodyPr>
          <a:lstStyle/>
          <a:p>
            <a:r>
              <a:rPr lang="en-US" dirty="0"/>
              <a:t>SAS </a:t>
            </a:r>
            <a:r>
              <a:rPr lang="en-US" dirty="0" err="1"/>
              <a:t>Viya</a:t>
            </a:r>
            <a:endParaRPr lang="en-US" dirty="0"/>
          </a:p>
          <a:p>
            <a:pPr lvl="1"/>
            <a:r>
              <a:rPr lang="en-US" dirty="0" err="1"/>
              <a:t>Viya</a:t>
            </a:r>
            <a:r>
              <a:rPr lang="en-US" dirty="0"/>
              <a:t> multi node environment </a:t>
            </a:r>
          </a:p>
          <a:p>
            <a:pPr lvl="1"/>
            <a:r>
              <a:rPr lang="en-US" dirty="0"/>
              <a:t>Python interface to SAS, DLPy</a:t>
            </a:r>
          </a:p>
          <a:p>
            <a:pPr lvl="1"/>
            <a:r>
              <a:rPr lang="en-US" dirty="0"/>
              <a:t>Jupyter Notebook server, used for interactive testing</a:t>
            </a:r>
          </a:p>
          <a:p>
            <a:endParaRPr lang="en-US" dirty="0"/>
          </a:p>
          <a:p>
            <a:endParaRPr lang="en-US" dirty="0"/>
          </a:p>
        </p:txBody>
      </p:sp>
      <p:pic>
        <p:nvPicPr>
          <p:cNvPr id="7" name="Picture 6">
            <a:extLst>
              <a:ext uri="{FF2B5EF4-FFF2-40B4-BE49-F238E27FC236}">
                <a16:creationId xmlns:a16="http://schemas.microsoft.com/office/drawing/2014/main" id="{3B102981-8C08-40F3-8958-DC368705CB81}"/>
              </a:ext>
            </a:extLst>
          </p:cNvPr>
          <p:cNvPicPr>
            <a:picLocks noChangeAspect="1"/>
          </p:cNvPicPr>
          <p:nvPr/>
        </p:nvPicPr>
        <p:blipFill>
          <a:blip r:embed="rId3"/>
          <a:stretch>
            <a:fillRect/>
          </a:stretch>
        </p:blipFill>
        <p:spPr>
          <a:xfrm>
            <a:off x="450599" y="2841234"/>
            <a:ext cx="748609" cy="488887"/>
          </a:xfrm>
          <a:prstGeom prst="rect">
            <a:avLst/>
          </a:prstGeom>
        </p:spPr>
      </p:pic>
      <p:sp>
        <p:nvSpPr>
          <p:cNvPr id="8" name="TextBox 7">
            <a:extLst>
              <a:ext uri="{FF2B5EF4-FFF2-40B4-BE49-F238E27FC236}">
                <a16:creationId xmlns:a16="http://schemas.microsoft.com/office/drawing/2014/main" id="{1873437F-DC62-4C42-96E8-FFC6D654B514}"/>
              </a:ext>
            </a:extLst>
          </p:cNvPr>
          <p:cNvSpPr txBox="1"/>
          <p:nvPr/>
        </p:nvSpPr>
        <p:spPr>
          <a:xfrm>
            <a:off x="429723" y="2416781"/>
            <a:ext cx="843436" cy="369332"/>
          </a:xfrm>
          <a:prstGeom prst="rect">
            <a:avLst/>
          </a:prstGeom>
          <a:noFill/>
        </p:spPr>
        <p:txBody>
          <a:bodyPr wrap="none" rtlCol="0">
            <a:spAutoFit/>
          </a:bodyPr>
          <a:lstStyle/>
          <a:p>
            <a:r>
              <a:rPr lang="en-US" b="1" dirty="0"/>
              <a:t>Images</a:t>
            </a:r>
          </a:p>
        </p:txBody>
      </p:sp>
      <p:sp>
        <p:nvSpPr>
          <p:cNvPr id="9" name="Rectangle: Rounded Corners 8">
            <a:extLst>
              <a:ext uri="{FF2B5EF4-FFF2-40B4-BE49-F238E27FC236}">
                <a16:creationId xmlns:a16="http://schemas.microsoft.com/office/drawing/2014/main" id="{DCE3E44F-925F-4F85-A4C1-E854FDDD3CB4}"/>
              </a:ext>
            </a:extLst>
          </p:cNvPr>
          <p:cNvSpPr/>
          <p:nvPr/>
        </p:nvSpPr>
        <p:spPr>
          <a:xfrm>
            <a:off x="3097611" y="981497"/>
            <a:ext cx="3235838" cy="3446796"/>
          </a:xfrm>
          <a:prstGeom prst="roundRect">
            <a:avLst>
              <a:gd name="adj" fmla="val 1159"/>
            </a:avLst>
          </a:prstGeom>
          <a:pattFill prst="ltUpDiag">
            <a:fgClr>
              <a:schemeClr val="tx2">
                <a:lumMod val="10000"/>
                <a:lumOff val="90000"/>
              </a:schemeClr>
            </a:fgClr>
            <a:bgClr>
              <a:schemeClr val="bg1"/>
            </a:bgClr>
          </a:pattFill>
          <a:ln>
            <a:solidFill>
              <a:schemeClr val="accent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nvGrpSpPr>
          <p:cNvPr id="20" name="Group 19">
            <a:extLst>
              <a:ext uri="{FF2B5EF4-FFF2-40B4-BE49-F238E27FC236}">
                <a16:creationId xmlns:a16="http://schemas.microsoft.com/office/drawing/2014/main" id="{FEC199C2-C927-419A-B775-583BEE03C9C2}"/>
              </a:ext>
            </a:extLst>
          </p:cNvPr>
          <p:cNvGrpSpPr/>
          <p:nvPr/>
        </p:nvGrpSpPr>
        <p:grpSpPr>
          <a:xfrm>
            <a:off x="4901774" y="2182713"/>
            <a:ext cx="936411" cy="667797"/>
            <a:chOff x="6623431" y="1236459"/>
            <a:chExt cx="1977683" cy="1259834"/>
          </a:xfrm>
        </p:grpSpPr>
        <p:pic>
          <p:nvPicPr>
            <p:cNvPr id="21" name="Picture 20">
              <a:extLst>
                <a:ext uri="{FF2B5EF4-FFF2-40B4-BE49-F238E27FC236}">
                  <a16:creationId xmlns:a16="http://schemas.microsoft.com/office/drawing/2014/main" id="{1106505F-FE38-41CC-A8DD-0275D68CFCD8}"/>
                </a:ext>
              </a:extLst>
            </p:cNvPr>
            <p:cNvPicPr>
              <a:picLocks noChangeAspect="1"/>
            </p:cNvPicPr>
            <p:nvPr/>
          </p:nvPicPr>
          <p:blipFill>
            <a:blip r:embed="rId4"/>
            <a:stretch>
              <a:fillRect/>
            </a:stretch>
          </p:blipFill>
          <p:spPr>
            <a:xfrm>
              <a:off x="6623431" y="1236459"/>
              <a:ext cx="1520483" cy="802634"/>
            </a:xfrm>
            <a:prstGeom prst="rect">
              <a:avLst/>
            </a:prstGeom>
          </p:spPr>
        </p:pic>
        <p:pic>
          <p:nvPicPr>
            <p:cNvPr id="22" name="Picture 21">
              <a:extLst>
                <a:ext uri="{FF2B5EF4-FFF2-40B4-BE49-F238E27FC236}">
                  <a16:creationId xmlns:a16="http://schemas.microsoft.com/office/drawing/2014/main" id="{22EA9F4C-F61A-4794-87C9-F201244F9C71}"/>
                </a:ext>
              </a:extLst>
            </p:cNvPr>
            <p:cNvPicPr>
              <a:picLocks noChangeAspect="1"/>
            </p:cNvPicPr>
            <p:nvPr/>
          </p:nvPicPr>
          <p:blipFill>
            <a:blip r:embed="rId4"/>
            <a:stretch>
              <a:fillRect/>
            </a:stretch>
          </p:blipFill>
          <p:spPr>
            <a:xfrm>
              <a:off x="6775831" y="1388859"/>
              <a:ext cx="1520483" cy="802634"/>
            </a:xfrm>
            <a:prstGeom prst="rect">
              <a:avLst/>
            </a:prstGeom>
          </p:spPr>
        </p:pic>
        <p:pic>
          <p:nvPicPr>
            <p:cNvPr id="23" name="Picture 22">
              <a:extLst>
                <a:ext uri="{FF2B5EF4-FFF2-40B4-BE49-F238E27FC236}">
                  <a16:creationId xmlns:a16="http://schemas.microsoft.com/office/drawing/2014/main" id="{29FDE46B-3EB8-43D4-8C31-84E82EDD6D82}"/>
                </a:ext>
              </a:extLst>
            </p:cNvPr>
            <p:cNvPicPr>
              <a:picLocks noChangeAspect="1"/>
            </p:cNvPicPr>
            <p:nvPr/>
          </p:nvPicPr>
          <p:blipFill>
            <a:blip r:embed="rId4"/>
            <a:stretch>
              <a:fillRect/>
            </a:stretch>
          </p:blipFill>
          <p:spPr>
            <a:xfrm>
              <a:off x="6928231" y="1541259"/>
              <a:ext cx="1520483" cy="802634"/>
            </a:xfrm>
            <a:prstGeom prst="rect">
              <a:avLst/>
            </a:prstGeom>
          </p:spPr>
        </p:pic>
        <p:pic>
          <p:nvPicPr>
            <p:cNvPr id="24" name="Picture 23">
              <a:extLst>
                <a:ext uri="{FF2B5EF4-FFF2-40B4-BE49-F238E27FC236}">
                  <a16:creationId xmlns:a16="http://schemas.microsoft.com/office/drawing/2014/main" id="{EA987C5E-56C4-456D-9B79-ED22C10DF6D8}"/>
                </a:ext>
              </a:extLst>
            </p:cNvPr>
            <p:cNvPicPr>
              <a:picLocks noChangeAspect="1"/>
            </p:cNvPicPr>
            <p:nvPr/>
          </p:nvPicPr>
          <p:blipFill>
            <a:blip r:embed="rId4"/>
            <a:stretch>
              <a:fillRect/>
            </a:stretch>
          </p:blipFill>
          <p:spPr>
            <a:xfrm>
              <a:off x="7080631" y="1693659"/>
              <a:ext cx="1520483" cy="802634"/>
            </a:xfrm>
            <a:prstGeom prst="rect">
              <a:avLst/>
            </a:prstGeom>
          </p:spPr>
        </p:pic>
      </p:grpSp>
      <p:pic>
        <p:nvPicPr>
          <p:cNvPr id="25" name="Picture 24">
            <a:extLst>
              <a:ext uri="{FF2B5EF4-FFF2-40B4-BE49-F238E27FC236}">
                <a16:creationId xmlns:a16="http://schemas.microsoft.com/office/drawing/2014/main" id="{ED069000-8DC3-4CFA-AB85-0DE26A072B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9351" y="1203044"/>
            <a:ext cx="1905712" cy="428785"/>
          </a:xfrm>
          <a:prstGeom prst="rect">
            <a:avLst/>
          </a:prstGeom>
        </p:spPr>
      </p:pic>
      <p:sp>
        <p:nvSpPr>
          <p:cNvPr id="26" name="TextBox 25">
            <a:extLst>
              <a:ext uri="{FF2B5EF4-FFF2-40B4-BE49-F238E27FC236}">
                <a16:creationId xmlns:a16="http://schemas.microsoft.com/office/drawing/2014/main" id="{D13A0FDB-8FEE-4B82-B78E-914781F73294}"/>
              </a:ext>
            </a:extLst>
          </p:cNvPr>
          <p:cNvSpPr txBox="1"/>
          <p:nvPr/>
        </p:nvSpPr>
        <p:spPr>
          <a:xfrm>
            <a:off x="4786699" y="1821754"/>
            <a:ext cx="936410" cy="369332"/>
          </a:xfrm>
          <a:prstGeom prst="rect">
            <a:avLst/>
          </a:prstGeom>
          <a:noFill/>
        </p:spPr>
        <p:txBody>
          <a:bodyPr wrap="none" rtlCol="0">
            <a:spAutoFit/>
          </a:bodyPr>
          <a:lstStyle/>
          <a:p>
            <a:r>
              <a:rPr lang="en-US" b="1" dirty="0"/>
              <a:t>Workers</a:t>
            </a:r>
          </a:p>
        </p:txBody>
      </p:sp>
      <p:pic>
        <p:nvPicPr>
          <p:cNvPr id="27" name="Picture 26">
            <a:extLst>
              <a:ext uri="{FF2B5EF4-FFF2-40B4-BE49-F238E27FC236}">
                <a16:creationId xmlns:a16="http://schemas.microsoft.com/office/drawing/2014/main" id="{096A89F1-0DB4-451E-80BF-D3A61A5DB9CE}"/>
              </a:ext>
            </a:extLst>
          </p:cNvPr>
          <p:cNvPicPr>
            <a:picLocks noChangeAspect="1"/>
          </p:cNvPicPr>
          <p:nvPr/>
        </p:nvPicPr>
        <p:blipFill>
          <a:blip r:embed="rId6"/>
          <a:stretch>
            <a:fillRect/>
          </a:stretch>
        </p:blipFill>
        <p:spPr>
          <a:xfrm>
            <a:off x="3536954" y="2177579"/>
            <a:ext cx="749670" cy="551082"/>
          </a:xfrm>
          <a:prstGeom prst="rect">
            <a:avLst/>
          </a:prstGeom>
        </p:spPr>
      </p:pic>
      <p:sp>
        <p:nvSpPr>
          <p:cNvPr id="28" name="TextBox 27">
            <a:extLst>
              <a:ext uri="{FF2B5EF4-FFF2-40B4-BE49-F238E27FC236}">
                <a16:creationId xmlns:a16="http://schemas.microsoft.com/office/drawing/2014/main" id="{A635F6F0-3F98-4DD6-A3E4-97620AB602B4}"/>
              </a:ext>
            </a:extLst>
          </p:cNvPr>
          <p:cNvSpPr txBox="1"/>
          <p:nvPr/>
        </p:nvSpPr>
        <p:spPr>
          <a:xfrm>
            <a:off x="3366252" y="1844703"/>
            <a:ext cx="1181249" cy="369332"/>
          </a:xfrm>
          <a:prstGeom prst="rect">
            <a:avLst/>
          </a:prstGeom>
          <a:noFill/>
        </p:spPr>
        <p:txBody>
          <a:bodyPr wrap="square" rtlCol="0">
            <a:spAutoFit/>
          </a:bodyPr>
          <a:lstStyle/>
          <a:p>
            <a:r>
              <a:rPr lang="en-US" b="1" dirty="0"/>
              <a:t>Controller</a:t>
            </a:r>
          </a:p>
        </p:txBody>
      </p:sp>
      <p:sp>
        <p:nvSpPr>
          <p:cNvPr id="33" name="Rectangle: Rounded Corners 32" title="ASTORE">
            <a:extLst>
              <a:ext uri="{FF2B5EF4-FFF2-40B4-BE49-F238E27FC236}">
                <a16:creationId xmlns:a16="http://schemas.microsoft.com/office/drawing/2014/main" id="{F388AF5F-EDF7-4D39-A6FD-FA433E286A00}"/>
              </a:ext>
            </a:extLst>
          </p:cNvPr>
          <p:cNvSpPr/>
          <p:nvPr/>
        </p:nvSpPr>
        <p:spPr>
          <a:xfrm>
            <a:off x="6808781" y="2200944"/>
            <a:ext cx="996898" cy="649566"/>
          </a:xfrm>
          <a:prstGeom prst="roundRect">
            <a:avLst/>
          </a:prstGeom>
          <a:pattFill prst="wdUpDiag">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ASTORE</a:t>
            </a:r>
          </a:p>
        </p:txBody>
      </p:sp>
      <p:grpSp>
        <p:nvGrpSpPr>
          <p:cNvPr id="45" name="Group 44">
            <a:extLst>
              <a:ext uri="{FF2B5EF4-FFF2-40B4-BE49-F238E27FC236}">
                <a16:creationId xmlns:a16="http://schemas.microsoft.com/office/drawing/2014/main" id="{43B58920-1BCD-4835-9832-46D9E47C31C1}"/>
              </a:ext>
            </a:extLst>
          </p:cNvPr>
          <p:cNvGrpSpPr/>
          <p:nvPr/>
        </p:nvGrpSpPr>
        <p:grpSpPr>
          <a:xfrm>
            <a:off x="182646" y="1324438"/>
            <a:ext cx="1508440" cy="931086"/>
            <a:chOff x="6231091" y="829405"/>
            <a:chExt cx="2035690" cy="829572"/>
          </a:xfrm>
        </p:grpSpPr>
        <p:grpSp>
          <p:nvGrpSpPr>
            <p:cNvPr id="32" name="Group 31">
              <a:extLst>
                <a:ext uri="{FF2B5EF4-FFF2-40B4-BE49-F238E27FC236}">
                  <a16:creationId xmlns:a16="http://schemas.microsoft.com/office/drawing/2014/main" id="{2DF72374-1509-4BEC-9677-47977BE56190}"/>
                </a:ext>
              </a:extLst>
            </p:cNvPr>
            <p:cNvGrpSpPr/>
            <p:nvPr/>
          </p:nvGrpSpPr>
          <p:grpSpPr>
            <a:xfrm>
              <a:off x="6231091" y="1009412"/>
              <a:ext cx="2035690" cy="649565"/>
              <a:chOff x="6173858" y="1146572"/>
              <a:chExt cx="2035690" cy="786213"/>
            </a:xfrm>
          </p:grpSpPr>
          <p:pic>
            <p:nvPicPr>
              <p:cNvPr id="29" name="Picture 28">
                <a:extLst>
                  <a:ext uri="{FF2B5EF4-FFF2-40B4-BE49-F238E27FC236}">
                    <a16:creationId xmlns:a16="http://schemas.microsoft.com/office/drawing/2014/main" id="{0C08E6EA-6526-478A-B3EB-6765F7D227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3858" y="1146572"/>
                <a:ext cx="786213" cy="786213"/>
              </a:xfrm>
              <a:prstGeom prst="rect">
                <a:avLst/>
              </a:prstGeom>
            </p:spPr>
          </p:pic>
          <p:pic>
            <p:nvPicPr>
              <p:cNvPr id="30" name="Graphic 29">
                <a:extLst>
                  <a:ext uri="{FF2B5EF4-FFF2-40B4-BE49-F238E27FC236}">
                    <a16:creationId xmlns:a16="http://schemas.microsoft.com/office/drawing/2014/main" id="{0B5DC986-14B2-41DC-9C52-F7CC0D7BA9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62686" y="1283220"/>
                <a:ext cx="1446862" cy="606249"/>
              </a:xfrm>
              <a:prstGeom prst="rect">
                <a:avLst/>
              </a:prstGeom>
            </p:spPr>
          </p:pic>
          <p:sp>
            <p:nvSpPr>
              <p:cNvPr id="31" name="Cross 30">
                <a:extLst>
                  <a:ext uri="{FF2B5EF4-FFF2-40B4-BE49-F238E27FC236}">
                    <a16:creationId xmlns:a16="http://schemas.microsoft.com/office/drawing/2014/main" id="{9702CF10-0C1E-49C1-8ECE-742993C33F36}"/>
                  </a:ext>
                </a:extLst>
              </p:cNvPr>
              <p:cNvSpPr/>
              <p:nvPr/>
            </p:nvSpPr>
            <p:spPr>
              <a:xfrm>
                <a:off x="6809125" y="1374125"/>
                <a:ext cx="404443" cy="389806"/>
              </a:xfrm>
              <a:prstGeom prst="plus">
                <a:avLst>
                  <a:gd name="adj" fmla="val 415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sp>
          <p:nvSpPr>
            <p:cNvPr id="34" name="TextBox 33">
              <a:extLst>
                <a:ext uri="{FF2B5EF4-FFF2-40B4-BE49-F238E27FC236}">
                  <a16:creationId xmlns:a16="http://schemas.microsoft.com/office/drawing/2014/main" id="{1028A47E-A0D2-405F-BDA7-2A866165FC55}"/>
                </a:ext>
              </a:extLst>
            </p:cNvPr>
            <p:cNvSpPr txBox="1"/>
            <p:nvPr/>
          </p:nvSpPr>
          <p:spPr>
            <a:xfrm>
              <a:off x="6582890" y="829405"/>
              <a:ext cx="868828" cy="369332"/>
            </a:xfrm>
            <a:prstGeom prst="rect">
              <a:avLst/>
            </a:prstGeom>
            <a:noFill/>
          </p:spPr>
          <p:txBody>
            <a:bodyPr wrap="none" rtlCol="0">
              <a:spAutoFit/>
            </a:bodyPr>
            <a:lstStyle/>
            <a:p>
              <a:r>
                <a:rPr lang="en-US" b="1" dirty="0"/>
                <a:t>Control</a:t>
              </a:r>
            </a:p>
          </p:txBody>
        </p:sp>
      </p:grpSp>
      <p:sp>
        <p:nvSpPr>
          <p:cNvPr id="36" name="TextBox 35">
            <a:extLst>
              <a:ext uri="{FF2B5EF4-FFF2-40B4-BE49-F238E27FC236}">
                <a16:creationId xmlns:a16="http://schemas.microsoft.com/office/drawing/2014/main" id="{426A87F0-DE5D-4612-84BA-01FACDE3D1BD}"/>
              </a:ext>
            </a:extLst>
          </p:cNvPr>
          <p:cNvSpPr txBox="1"/>
          <p:nvPr/>
        </p:nvSpPr>
        <p:spPr>
          <a:xfrm>
            <a:off x="1951963" y="2224578"/>
            <a:ext cx="1341100" cy="307777"/>
          </a:xfrm>
          <a:prstGeom prst="rect">
            <a:avLst/>
          </a:prstGeom>
          <a:noFill/>
        </p:spPr>
        <p:txBody>
          <a:bodyPr wrap="square" rtlCol="0">
            <a:spAutoFit/>
          </a:bodyPr>
          <a:lstStyle/>
          <a:p>
            <a:r>
              <a:rPr lang="en-US" sz="1400" b="1" dirty="0"/>
              <a:t>DLPy / SWAT</a:t>
            </a:r>
          </a:p>
        </p:txBody>
      </p:sp>
      <p:sp>
        <p:nvSpPr>
          <p:cNvPr id="37" name="Arrow: Right 36">
            <a:extLst>
              <a:ext uri="{FF2B5EF4-FFF2-40B4-BE49-F238E27FC236}">
                <a16:creationId xmlns:a16="http://schemas.microsoft.com/office/drawing/2014/main" id="{F28137F2-4981-4549-BD71-97FB753C8860}"/>
              </a:ext>
            </a:extLst>
          </p:cNvPr>
          <p:cNvSpPr/>
          <p:nvPr/>
        </p:nvSpPr>
        <p:spPr>
          <a:xfrm>
            <a:off x="6326441" y="2471548"/>
            <a:ext cx="402568" cy="1878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 name="Arrow: Right 37">
            <a:extLst>
              <a:ext uri="{FF2B5EF4-FFF2-40B4-BE49-F238E27FC236}">
                <a16:creationId xmlns:a16="http://schemas.microsoft.com/office/drawing/2014/main" id="{F0642D51-51C3-4743-B0A3-F4761900CD9A}"/>
              </a:ext>
            </a:extLst>
          </p:cNvPr>
          <p:cNvSpPr/>
          <p:nvPr/>
        </p:nvSpPr>
        <p:spPr>
          <a:xfrm>
            <a:off x="1910991" y="2551173"/>
            <a:ext cx="1042257" cy="1879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9" name="Arrow: Right 38">
            <a:extLst>
              <a:ext uri="{FF2B5EF4-FFF2-40B4-BE49-F238E27FC236}">
                <a16:creationId xmlns:a16="http://schemas.microsoft.com/office/drawing/2014/main" id="{4C14B53E-5A65-4C42-9E56-2B9F22FFB2BC}"/>
              </a:ext>
            </a:extLst>
          </p:cNvPr>
          <p:cNvSpPr/>
          <p:nvPr/>
        </p:nvSpPr>
        <p:spPr>
          <a:xfrm>
            <a:off x="4357234" y="2342285"/>
            <a:ext cx="529986" cy="1878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0" name="Rectangle: Rounded Corners 39" title="ASTORE">
            <a:extLst>
              <a:ext uri="{FF2B5EF4-FFF2-40B4-BE49-F238E27FC236}">
                <a16:creationId xmlns:a16="http://schemas.microsoft.com/office/drawing/2014/main" id="{611BF451-7DFF-4C25-B1DF-B5071D755C10}"/>
              </a:ext>
            </a:extLst>
          </p:cNvPr>
          <p:cNvSpPr/>
          <p:nvPr/>
        </p:nvSpPr>
        <p:spPr>
          <a:xfrm>
            <a:off x="4927982" y="3435243"/>
            <a:ext cx="1112339" cy="649566"/>
          </a:xfrm>
          <a:prstGeom prst="round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Deep Learning</a:t>
            </a:r>
          </a:p>
        </p:txBody>
      </p:sp>
      <p:sp>
        <p:nvSpPr>
          <p:cNvPr id="41" name="Cylinder 40">
            <a:extLst>
              <a:ext uri="{FF2B5EF4-FFF2-40B4-BE49-F238E27FC236}">
                <a16:creationId xmlns:a16="http://schemas.microsoft.com/office/drawing/2014/main" id="{FFE11AD0-941B-49B2-B619-6F9A05C47B64}"/>
              </a:ext>
            </a:extLst>
          </p:cNvPr>
          <p:cNvSpPr/>
          <p:nvPr/>
        </p:nvSpPr>
        <p:spPr>
          <a:xfrm>
            <a:off x="3406944" y="3247402"/>
            <a:ext cx="1112339" cy="974220"/>
          </a:xfrm>
          <a:prstGeom prst="ca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Image</a:t>
            </a:r>
            <a:br>
              <a:rPr lang="en-US" dirty="0">
                <a:solidFill>
                  <a:schemeClr val="accent1"/>
                </a:solidFill>
              </a:rPr>
            </a:br>
            <a:r>
              <a:rPr lang="en-US" dirty="0">
                <a:solidFill>
                  <a:schemeClr val="accent1"/>
                </a:solidFill>
              </a:rPr>
              <a:t>Data</a:t>
            </a:r>
          </a:p>
        </p:txBody>
      </p:sp>
      <p:cxnSp>
        <p:nvCxnSpPr>
          <p:cNvPr id="43" name="Straight Arrow Connector 42">
            <a:extLst>
              <a:ext uri="{FF2B5EF4-FFF2-40B4-BE49-F238E27FC236}">
                <a16:creationId xmlns:a16="http://schemas.microsoft.com/office/drawing/2014/main" id="{1E6AC8C6-E75B-438B-B060-2DCD08561852}"/>
              </a:ext>
            </a:extLst>
          </p:cNvPr>
          <p:cNvCxnSpPr/>
          <p:nvPr/>
        </p:nvCxnSpPr>
        <p:spPr>
          <a:xfrm flipH="1">
            <a:off x="4597664" y="3777241"/>
            <a:ext cx="277983"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BF2D7E7-313A-4801-8DED-C743046CA5E1}"/>
              </a:ext>
            </a:extLst>
          </p:cNvPr>
          <p:cNvSpPr txBox="1"/>
          <p:nvPr/>
        </p:nvSpPr>
        <p:spPr>
          <a:xfrm>
            <a:off x="363462" y="3318718"/>
            <a:ext cx="989117" cy="646331"/>
          </a:xfrm>
          <a:prstGeom prst="rect">
            <a:avLst/>
          </a:prstGeom>
          <a:noFill/>
        </p:spPr>
        <p:txBody>
          <a:bodyPr wrap="none" rtlCol="0">
            <a:spAutoFit/>
          </a:bodyPr>
          <a:lstStyle/>
          <a:p>
            <a:r>
              <a:rPr lang="en-US" dirty="0"/>
              <a:t>training/</a:t>
            </a:r>
          </a:p>
          <a:p>
            <a:r>
              <a:rPr lang="en-US" dirty="0"/>
              <a:t>test</a:t>
            </a:r>
          </a:p>
        </p:txBody>
      </p:sp>
      <p:sp>
        <p:nvSpPr>
          <p:cNvPr id="42" name="TextBox 41">
            <a:extLst>
              <a:ext uri="{FF2B5EF4-FFF2-40B4-BE49-F238E27FC236}">
                <a16:creationId xmlns:a16="http://schemas.microsoft.com/office/drawing/2014/main" id="{CB5F5E26-9C91-4FD4-A4D2-A1B25C535D5A}"/>
              </a:ext>
            </a:extLst>
          </p:cNvPr>
          <p:cNvSpPr txBox="1"/>
          <p:nvPr/>
        </p:nvSpPr>
        <p:spPr>
          <a:xfrm>
            <a:off x="5069446" y="3022344"/>
            <a:ext cx="865768" cy="307777"/>
          </a:xfrm>
          <a:prstGeom prst="rect">
            <a:avLst/>
          </a:prstGeom>
          <a:noFill/>
        </p:spPr>
        <p:txBody>
          <a:bodyPr wrap="square" rtlCol="0">
            <a:spAutoFit/>
          </a:bodyPr>
          <a:lstStyle/>
          <a:p>
            <a:r>
              <a:rPr lang="en-US" sz="1400" b="1" dirty="0"/>
              <a:t>VDMML</a:t>
            </a:r>
          </a:p>
        </p:txBody>
      </p:sp>
      <p:cxnSp>
        <p:nvCxnSpPr>
          <p:cNvPr id="6" name="Straight Connector 5">
            <a:extLst>
              <a:ext uri="{FF2B5EF4-FFF2-40B4-BE49-F238E27FC236}">
                <a16:creationId xmlns:a16="http://schemas.microsoft.com/office/drawing/2014/main" id="{13919309-8118-40DE-A8F3-226C00CB5C8E}"/>
              </a:ext>
            </a:extLst>
          </p:cNvPr>
          <p:cNvCxnSpPr>
            <a:cxnSpLocks/>
          </p:cNvCxnSpPr>
          <p:nvPr/>
        </p:nvCxnSpPr>
        <p:spPr>
          <a:xfrm>
            <a:off x="1699443" y="1602839"/>
            <a:ext cx="0" cy="21393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9275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0666A014-B60B-4D03-BA13-E7462A9783B2}"/>
              </a:ext>
            </a:extLst>
          </p:cNvPr>
          <p:cNvSpPr/>
          <p:nvPr/>
        </p:nvSpPr>
        <p:spPr>
          <a:xfrm>
            <a:off x="3097611" y="981497"/>
            <a:ext cx="3235838" cy="3446796"/>
          </a:xfrm>
          <a:prstGeom prst="roundRect">
            <a:avLst>
              <a:gd name="adj" fmla="val 1159"/>
            </a:avLst>
          </a:prstGeom>
          <a:pattFill prst="ltUpDiag">
            <a:fgClr>
              <a:schemeClr val="tx2">
                <a:lumMod val="10000"/>
                <a:lumOff val="90000"/>
              </a:schemeClr>
            </a:fgClr>
            <a:bgClr>
              <a:schemeClr val="bg1"/>
            </a:bgClr>
          </a:pattFill>
          <a:ln>
            <a:solidFill>
              <a:schemeClr val="accent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0" name="Rectangle: Rounded Corners 49">
            <a:extLst>
              <a:ext uri="{FF2B5EF4-FFF2-40B4-BE49-F238E27FC236}">
                <a16:creationId xmlns:a16="http://schemas.microsoft.com/office/drawing/2014/main" id="{A3C9C450-CDFC-40D2-8668-CE45D2791F8B}"/>
              </a:ext>
            </a:extLst>
          </p:cNvPr>
          <p:cNvSpPr/>
          <p:nvPr/>
        </p:nvSpPr>
        <p:spPr>
          <a:xfrm>
            <a:off x="154181" y="1684875"/>
            <a:ext cx="1910365" cy="1600367"/>
          </a:xfrm>
          <a:prstGeom prst="roundRect">
            <a:avLst>
              <a:gd name="adj" fmla="val 4125"/>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72C0430C-CAAC-F14E-A839-3DCD098CA0CA}"/>
              </a:ext>
            </a:extLst>
          </p:cNvPr>
          <p:cNvSpPr>
            <a:spLocks noGrp="1"/>
          </p:cNvSpPr>
          <p:nvPr>
            <p:ph type="title"/>
          </p:nvPr>
        </p:nvSpPr>
        <p:spPr/>
        <p:txBody>
          <a:bodyPr/>
          <a:lstStyle/>
          <a:p>
            <a:r>
              <a:rPr lang="en-US" dirty="0"/>
              <a:t>Streaming Analytics</a:t>
            </a:r>
          </a:p>
        </p:txBody>
      </p:sp>
      <p:sp>
        <p:nvSpPr>
          <p:cNvPr id="3" name="Text Placeholder 2">
            <a:extLst>
              <a:ext uri="{FF2B5EF4-FFF2-40B4-BE49-F238E27FC236}">
                <a16:creationId xmlns:a16="http://schemas.microsoft.com/office/drawing/2014/main" id="{84C36C6F-4D4E-3C43-A3E3-C2EF0D9340B9}"/>
              </a:ext>
            </a:extLst>
          </p:cNvPr>
          <p:cNvSpPr>
            <a:spLocks noGrp="1"/>
          </p:cNvSpPr>
          <p:nvPr>
            <p:ph type="body" sz="quarter" idx="12"/>
          </p:nvPr>
        </p:nvSpPr>
        <p:spPr>
          <a:xfrm flipH="1">
            <a:off x="3597779" y="649224"/>
            <a:ext cx="1956987" cy="274320"/>
          </a:xfrm>
        </p:spPr>
        <p:txBody>
          <a:bodyPr/>
          <a:lstStyle/>
          <a:p>
            <a:r>
              <a:rPr lang="en-US" dirty="0"/>
              <a:t>Production</a:t>
            </a:r>
          </a:p>
        </p:txBody>
      </p:sp>
      <p:sp>
        <p:nvSpPr>
          <p:cNvPr id="4" name="Content Placeholder 3">
            <a:extLst>
              <a:ext uri="{FF2B5EF4-FFF2-40B4-BE49-F238E27FC236}">
                <a16:creationId xmlns:a16="http://schemas.microsoft.com/office/drawing/2014/main" id="{B5F37C01-D38C-7145-9596-7F505B93A7C0}"/>
              </a:ext>
            </a:extLst>
          </p:cNvPr>
          <p:cNvSpPr>
            <a:spLocks noGrp="1"/>
          </p:cNvSpPr>
          <p:nvPr>
            <p:ph sz="quarter" idx="11"/>
          </p:nvPr>
        </p:nvSpPr>
        <p:spPr>
          <a:xfrm>
            <a:off x="6207895" y="431853"/>
            <a:ext cx="2678629" cy="1364958"/>
          </a:xfrm>
        </p:spPr>
        <p:txBody>
          <a:bodyPr>
            <a:normAutofit/>
          </a:bodyPr>
          <a:lstStyle/>
          <a:p>
            <a:pPr lvl="1"/>
            <a:r>
              <a:rPr lang="en-US" dirty="0"/>
              <a:t>Collect webcam image</a:t>
            </a:r>
          </a:p>
          <a:p>
            <a:pPr lvl="1"/>
            <a:r>
              <a:rPr lang="en-US" dirty="0"/>
              <a:t>Python interface to ESP, ESPPy</a:t>
            </a:r>
          </a:p>
          <a:p>
            <a:pPr lvl="1"/>
            <a:r>
              <a:rPr lang="en-US" dirty="0"/>
              <a:t>OpenCV</a:t>
            </a:r>
          </a:p>
          <a:p>
            <a:endParaRPr lang="en-US" dirty="0"/>
          </a:p>
          <a:p>
            <a:endParaRPr lang="en-US" dirty="0"/>
          </a:p>
        </p:txBody>
      </p:sp>
      <p:sp>
        <p:nvSpPr>
          <p:cNvPr id="8" name="TextBox 7">
            <a:extLst>
              <a:ext uri="{FF2B5EF4-FFF2-40B4-BE49-F238E27FC236}">
                <a16:creationId xmlns:a16="http://schemas.microsoft.com/office/drawing/2014/main" id="{1873437F-DC62-4C42-96E8-FFC6D654B514}"/>
              </a:ext>
            </a:extLst>
          </p:cNvPr>
          <p:cNvSpPr txBox="1"/>
          <p:nvPr/>
        </p:nvSpPr>
        <p:spPr>
          <a:xfrm>
            <a:off x="2226569" y="2568471"/>
            <a:ext cx="753668" cy="369332"/>
          </a:xfrm>
          <a:prstGeom prst="rect">
            <a:avLst/>
          </a:prstGeom>
          <a:noFill/>
        </p:spPr>
        <p:txBody>
          <a:bodyPr wrap="none" rtlCol="0">
            <a:spAutoFit/>
          </a:bodyPr>
          <a:lstStyle/>
          <a:p>
            <a:r>
              <a:rPr lang="en-US" dirty="0"/>
              <a:t>Image</a:t>
            </a:r>
          </a:p>
        </p:txBody>
      </p:sp>
      <p:sp>
        <p:nvSpPr>
          <p:cNvPr id="26" name="TextBox 25">
            <a:extLst>
              <a:ext uri="{FF2B5EF4-FFF2-40B4-BE49-F238E27FC236}">
                <a16:creationId xmlns:a16="http://schemas.microsoft.com/office/drawing/2014/main" id="{D13A0FDB-8FEE-4B82-B78E-914781F73294}"/>
              </a:ext>
            </a:extLst>
          </p:cNvPr>
          <p:cNvSpPr txBox="1"/>
          <p:nvPr/>
        </p:nvSpPr>
        <p:spPr>
          <a:xfrm>
            <a:off x="4128318" y="1093289"/>
            <a:ext cx="1145826" cy="369332"/>
          </a:xfrm>
          <a:prstGeom prst="rect">
            <a:avLst/>
          </a:prstGeom>
          <a:noFill/>
        </p:spPr>
        <p:txBody>
          <a:bodyPr wrap="none" rtlCol="0">
            <a:spAutoFit/>
          </a:bodyPr>
          <a:lstStyle/>
          <a:p>
            <a:r>
              <a:rPr lang="en-US" b="1" dirty="0"/>
              <a:t>ESP Server</a:t>
            </a:r>
          </a:p>
        </p:txBody>
      </p:sp>
      <p:sp>
        <p:nvSpPr>
          <p:cNvPr id="35" name="Arrow: Right 34">
            <a:extLst>
              <a:ext uri="{FF2B5EF4-FFF2-40B4-BE49-F238E27FC236}">
                <a16:creationId xmlns:a16="http://schemas.microsoft.com/office/drawing/2014/main" id="{4730241D-6BBD-405E-B46D-52563C38AFB2}"/>
              </a:ext>
            </a:extLst>
          </p:cNvPr>
          <p:cNvSpPr/>
          <p:nvPr/>
        </p:nvSpPr>
        <p:spPr>
          <a:xfrm rot="5216756">
            <a:off x="693659" y="1207838"/>
            <a:ext cx="720577" cy="19087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TextBox 35">
            <a:extLst>
              <a:ext uri="{FF2B5EF4-FFF2-40B4-BE49-F238E27FC236}">
                <a16:creationId xmlns:a16="http://schemas.microsoft.com/office/drawing/2014/main" id="{426A87F0-DE5D-4612-84BA-01FACDE3D1BD}"/>
              </a:ext>
            </a:extLst>
          </p:cNvPr>
          <p:cNvSpPr txBox="1"/>
          <p:nvPr/>
        </p:nvSpPr>
        <p:spPr>
          <a:xfrm>
            <a:off x="1225177" y="2624176"/>
            <a:ext cx="839369" cy="307777"/>
          </a:xfrm>
          <a:prstGeom prst="rect">
            <a:avLst/>
          </a:prstGeom>
          <a:noFill/>
        </p:spPr>
        <p:txBody>
          <a:bodyPr wrap="square" rtlCol="0">
            <a:spAutoFit/>
          </a:bodyPr>
          <a:lstStyle/>
          <a:p>
            <a:r>
              <a:rPr lang="en-US" sz="1400" b="1" dirty="0"/>
              <a:t>ESPPy</a:t>
            </a:r>
          </a:p>
        </p:txBody>
      </p:sp>
      <p:sp>
        <p:nvSpPr>
          <p:cNvPr id="37" name="Arrow: Right 36">
            <a:extLst>
              <a:ext uri="{FF2B5EF4-FFF2-40B4-BE49-F238E27FC236}">
                <a16:creationId xmlns:a16="http://schemas.microsoft.com/office/drawing/2014/main" id="{F28137F2-4981-4549-BD71-97FB753C8860}"/>
              </a:ext>
            </a:extLst>
          </p:cNvPr>
          <p:cNvSpPr/>
          <p:nvPr/>
        </p:nvSpPr>
        <p:spPr>
          <a:xfrm>
            <a:off x="6333449" y="2894842"/>
            <a:ext cx="944205" cy="1871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 name="Arrow: Right 37">
            <a:extLst>
              <a:ext uri="{FF2B5EF4-FFF2-40B4-BE49-F238E27FC236}">
                <a16:creationId xmlns:a16="http://schemas.microsoft.com/office/drawing/2014/main" id="{F0642D51-51C3-4743-B0A3-F4761900CD9A}"/>
              </a:ext>
            </a:extLst>
          </p:cNvPr>
          <p:cNvSpPr/>
          <p:nvPr/>
        </p:nvSpPr>
        <p:spPr>
          <a:xfrm>
            <a:off x="2082275" y="2436225"/>
            <a:ext cx="1042257" cy="1879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46" name="Picture 45">
            <a:extLst>
              <a:ext uri="{FF2B5EF4-FFF2-40B4-BE49-F238E27FC236}">
                <a16:creationId xmlns:a16="http://schemas.microsoft.com/office/drawing/2014/main" id="{89B509B6-E9FF-430C-BE03-94668611D371}"/>
              </a:ext>
            </a:extLst>
          </p:cNvPr>
          <p:cNvPicPr>
            <a:picLocks noChangeAspect="1"/>
          </p:cNvPicPr>
          <p:nvPr/>
        </p:nvPicPr>
        <p:blipFill>
          <a:blip r:embed="rId3"/>
          <a:stretch>
            <a:fillRect/>
          </a:stretch>
        </p:blipFill>
        <p:spPr>
          <a:xfrm>
            <a:off x="628740" y="501850"/>
            <a:ext cx="808705" cy="776866"/>
          </a:xfrm>
          <a:prstGeom prst="rect">
            <a:avLst/>
          </a:prstGeom>
        </p:spPr>
      </p:pic>
      <p:pic>
        <p:nvPicPr>
          <p:cNvPr id="47" name="Picture 46">
            <a:extLst>
              <a:ext uri="{FF2B5EF4-FFF2-40B4-BE49-F238E27FC236}">
                <a16:creationId xmlns:a16="http://schemas.microsoft.com/office/drawing/2014/main" id="{CB6FE0CD-BA9B-4820-85FF-43944C7F7E54}"/>
              </a:ext>
            </a:extLst>
          </p:cNvPr>
          <p:cNvPicPr>
            <a:picLocks noChangeAspect="1"/>
          </p:cNvPicPr>
          <p:nvPr/>
        </p:nvPicPr>
        <p:blipFill>
          <a:blip r:embed="rId4"/>
          <a:stretch>
            <a:fillRect/>
          </a:stretch>
        </p:blipFill>
        <p:spPr>
          <a:xfrm>
            <a:off x="5175764" y="2282336"/>
            <a:ext cx="697211" cy="706446"/>
          </a:xfrm>
          <a:prstGeom prst="rect">
            <a:avLst/>
          </a:prstGeom>
        </p:spPr>
      </p:pic>
      <p:pic>
        <p:nvPicPr>
          <p:cNvPr id="48" name="Picture 47">
            <a:extLst>
              <a:ext uri="{FF2B5EF4-FFF2-40B4-BE49-F238E27FC236}">
                <a16:creationId xmlns:a16="http://schemas.microsoft.com/office/drawing/2014/main" id="{5E8B5438-B303-4304-BA15-A4BAA6DA43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95" y="2458033"/>
            <a:ext cx="479195" cy="590208"/>
          </a:xfrm>
          <a:prstGeom prst="rect">
            <a:avLst/>
          </a:prstGeom>
        </p:spPr>
      </p:pic>
      <p:pic>
        <p:nvPicPr>
          <p:cNvPr id="49" name="Picture 48">
            <a:extLst>
              <a:ext uri="{FF2B5EF4-FFF2-40B4-BE49-F238E27FC236}">
                <a16:creationId xmlns:a16="http://schemas.microsoft.com/office/drawing/2014/main" id="{93E4ED6F-B297-421C-BA5F-B381F9D412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451" y="1692614"/>
            <a:ext cx="625329" cy="625329"/>
          </a:xfrm>
          <a:prstGeom prst="rect">
            <a:avLst/>
          </a:prstGeom>
        </p:spPr>
      </p:pic>
      <p:cxnSp>
        <p:nvCxnSpPr>
          <p:cNvPr id="6" name="Straight Arrow Connector 5">
            <a:extLst>
              <a:ext uri="{FF2B5EF4-FFF2-40B4-BE49-F238E27FC236}">
                <a16:creationId xmlns:a16="http://schemas.microsoft.com/office/drawing/2014/main" id="{9BFC2AE9-004E-48D8-9C0B-06A52599E673}"/>
              </a:ext>
            </a:extLst>
          </p:cNvPr>
          <p:cNvCxnSpPr/>
          <p:nvPr/>
        </p:nvCxnSpPr>
        <p:spPr>
          <a:xfrm>
            <a:off x="4401084" y="2125085"/>
            <a:ext cx="666572" cy="31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F5C6DED-D79D-4084-9F8C-80B6C36C6D8D}"/>
              </a:ext>
            </a:extLst>
          </p:cNvPr>
          <p:cNvCxnSpPr/>
          <p:nvPr/>
        </p:nvCxnSpPr>
        <p:spPr>
          <a:xfrm flipV="1">
            <a:off x="4572000" y="2854295"/>
            <a:ext cx="495656" cy="43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44BC13-7765-48DE-9337-D19A633E859C}"/>
              </a:ext>
            </a:extLst>
          </p:cNvPr>
          <p:cNvSpPr txBox="1"/>
          <p:nvPr/>
        </p:nvSpPr>
        <p:spPr>
          <a:xfrm>
            <a:off x="7547209" y="2753137"/>
            <a:ext cx="458780" cy="369332"/>
          </a:xfrm>
          <a:prstGeom prst="rect">
            <a:avLst/>
          </a:prstGeom>
          <a:noFill/>
        </p:spPr>
        <p:txBody>
          <a:bodyPr wrap="none" rtlCol="0">
            <a:spAutoFit/>
          </a:bodyPr>
          <a:lstStyle/>
          <a:p>
            <a:r>
              <a:rPr lang="en-US" b="1" dirty="0"/>
              <a:t>OR</a:t>
            </a:r>
          </a:p>
        </p:txBody>
      </p:sp>
      <p:pic>
        <p:nvPicPr>
          <p:cNvPr id="24" name="Picture 23">
            <a:extLst>
              <a:ext uri="{FF2B5EF4-FFF2-40B4-BE49-F238E27FC236}">
                <a16:creationId xmlns:a16="http://schemas.microsoft.com/office/drawing/2014/main" id="{8AC3FF10-D22F-4CBA-ABED-3F92DCC198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9690" y="2193715"/>
            <a:ext cx="625329" cy="625329"/>
          </a:xfrm>
          <a:prstGeom prst="rect">
            <a:avLst/>
          </a:prstGeom>
        </p:spPr>
      </p:pic>
      <p:sp>
        <p:nvSpPr>
          <p:cNvPr id="25" name="TextBox 24">
            <a:extLst>
              <a:ext uri="{FF2B5EF4-FFF2-40B4-BE49-F238E27FC236}">
                <a16:creationId xmlns:a16="http://schemas.microsoft.com/office/drawing/2014/main" id="{D101B59F-7E08-4363-A312-79124F7EAC01}"/>
              </a:ext>
            </a:extLst>
          </p:cNvPr>
          <p:cNvSpPr txBox="1"/>
          <p:nvPr/>
        </p:nvSpPr>
        <p:spPr>
          <a:xfrm>
            <a:off x="6511745" y="3082002"/>
            <a:ext cx="839369" cy="307777"/>
          </a:xfrm>
          <a:prstGeom prst="rect">
            <a:avLst/>
          </a:prstGeom>
          <a:noFill/>
        </p:spPr>
        <p:txBody>
          <a:bodyPr wrap="square" rtlCol="0">
            <a:spAutoFit/>
          </a:bodyPr>
          <a:lstStyle/>
          <a:p>
            <a:r>
              <a:rPr lang="en-US" sz="1400" b="1" dirty="0"/>
              <a:t>ESPPy</a:t>
            </a:r>
          </a:p>
        </p:txBody>
      </p:sp>
      <p:sp>
        <p:nvSpPr>
          <p:cNvPr id="28" name="Rectangle: Rounded Corners 27" title="ASTORE">
            <a:extLst>
              <a:ext uri="{FF2B5EF4-FFF2-40B4-BE49-F238E27FC236}">
                <a16:creationId xmlns:a16="http://schemas.microsoft.com/office/drawing/2014/main" id="{4BC8B04A-7CC8-4193-A542-7C0E394A4EDF}"/>
              </a:ext>
            </a:extLst>
          </p:cNvPr>
          <p:cNvSpPr/>
          <p:nvPr/>
        </p:nvSpPr>
        <p:spPr>
          <a:xfrm>
            <a:off x="3569071" y="3095799"/>
            <a:ext cx="996898" cy="649566"/>
          </a:xfrm>
          <a:prstGeom prst="roundRect">
            <a:avLst/>
          </a:prstGeom>
          <a:pattFill prst="wdUpDiag">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ASTORE</a:t>
            </a:r>
          </a:p>
        </p:txBody>
      </p:sp>
      <p:pic>
        <p:nvPicPr>
          <p:cNvPr id="29" name="Content Placeholder 7">
            <a:extLst>
              <a:ext uri="{FF2B5EF4-FFF2-40B4-BE49-F238E27FC236}">
                <a16:creationId xmlns:a16="http://schemas.microsoft.com/office/drawing/2014/main" id="{BC9D729B-9DED-4B94-ADFD-60FBC84B5D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4096" y="1473927"/>
            <a:ext cx="1032452" cy="1032452"/>
          </a:xfrm>
          <a:prstGeom prst="rect">
            <a:avLst/>
          </a:prstGeom>
        </p:spPr>
      </p:pic>
      <p:pic>
        <p:nvPicPr>
          <p:cNvPr id="10" name="Picture 9">
            <a:extLst>
              <a:ext uri="{FF2B5EF4-FFF2-40B4-BE49-F238E27FC236}">
                <a16:creationId xmlns:a16="http://schemas.microsoft.com/office/drawing/2014/main" id="{EBC8DC1B-D72C-48A1-A85F-9B718ECB8862}"/>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340437" y="1708894"/>
            <a:ext cx="1044244" cy="1044244"/>
          </a:xfrm>
          <a:prstGeom prst="rect">
            <a:avLst/>
          </a:prstGeom>
        </p:spPr>
      </p:pic>
      <p:pic>
        <p:nvPicPr>
          <p:cNvPr id="15" name="Picture 14">
            <a:extLst>
              <a:ext uri="{FF2B5EF4-FFF2-40B4-BE49-F238E27FC236}">
                <a16:creationId xmlns:a16="http://schemas.microsoft.com/office/drawing/2014/main" id="{853DB3E8-51D4-4FFB-95B8-8BD441EF680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06827" y="3226760"/>
            <a:ext cx="904508" cy="904508"/>
          </a:xfrm>
          <a:prstGeom prst="rect">
            <a:avLst/>
          </a:prstGeom>
        </p:spPr>
      </p:pic>
    </p:spTree>
    <p:extLst>
      <p:ext uri="{BB962C8B-B14F-4D97-AF65-F5344CB8AC3E}">
        <p14:creationId xmlns:p14="http://schemas.microsoft.com/office/powerpoint/2010/main" val="19994723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a:extLst>
              <a:ext uri="{FF2B5EF4-FFF2-40B4-BE49-F238E27FC236}">
                <a16:creationId xmlns:a16="http://schemas.microsoft.com/office/drawing/2014/main" id="{E815F961-1D33-42BA-9947-34B1A9DF839C}"/>
              </a:ext>
            </a:extLst>
          </p:cNvPr>
          <p:cNvSpPr/>
          <p:nvPr/>
        </p:nvSpPr>
        <p:spPr>
          <a:xfrm rot="5400000">
            <a:off x="7750996" y="3081820"/>
            <a:ext cx="946927" cy="1710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72C0430C-CAAC-F14E-A839-3DCD098CA0CA}"/>
              </a:ext>
            </a:extLst>
          </p:cNvPr>
          <p:cNvSpPr>
            <a:spLocks noGrp="1"/>
          </p:cNvSpPr>
          <p:nvPr>
            <p:ph type="title"/>
          </p:nvPr>
        </p:nvSpPr>
        <p:spPr/>
        <p:txBody>
          <a:bodyPr/>
          <a:lstStyle/>
          <a:p>
            <a:r>
              <a:rPr lang="en-US" dirty="0"/>
              <a:t>ESP and Computer Vision</a:t>
            </a:r>
          </a:p>
        </p:txBody>
      </p:sp>
      <p:sp>
        <p:nvSpPr>
          <p:cNvPr id="3" name="Text Placeholder 2">
            <a:extLst>
              <a:ext uri="{FF2B5EF4-FFF2-40B4-BE49-F238E27FC236}">
                <a16:creationId xmlns:a16="http://schemas.microsoft.com/office/drawing/2014/main" id="{84C36C6F-4D4E-3C43-A3E3-C2EF0D9340B9}"/>
              </a:ext>
            </a:extLst>
          </p:cNvPr>
          <p:cNvSpPr>
            <a:spLocks noGrp="1"/>
          </p:cNvSpPr>
          <p:nvPr>
            <p:ph type="body" sz="quarter" idx="12"/>
          </p:nvPr>
        </p:nvSpPr>
        <p:spPr/>
        <p:txBody>
          <a:bodyPr/>
          <a:lstStyle/>
          <a:p>
            <a:r>
              <a:rPr lang="en-US" dirty="0"/>
              <a:t>ESP Details</a:t>
            </a:r>
          </a:p>
        </p:txBody>
      </p:sp>
      <p:sp>
        <p:nvSpPr>
          <p:cNvPr id="4" name="Content Placeholder 3">
            <a:extLst>
              <a:ext uri="{FF2B5EF4-FFF2-40B4-BE49-F238E27FC236}">
                <a16:creationId xmlns:a16="http://schemas.microsoft.com/office/drawing/2014/main" id="{B5F37C01-D38C-7145-9596-7F505B93A7C0}"/>
              </a:ext>
            </a:extLst>
          </p:cNvPr>
          <p:cNvSpPr>
            <a:spLocks noGrp="1"/>
          </p:cNvSpPr>
          <p:nvPr>
            <p:ph sz="quarter" idx="11"/>
          </p:nvPr>
        </p:nvSpPr>
        <p:spPr>
          <a:xfrm>
            <a:off x="567641" y="1158145"/>
            <a:ext cx="3475853" cy="2675624"/>
          </a:xfrm>
        </p:spPr>
        <p:txBody>
          <a:bodyPr>
            <a:normAutofit/>
          </a:bodyPr>
          <a:lstStyle/>
          <a:p>
            <a:r>
              <a:rPr lang="en-US" dirty="0"/>
              <a:t>ESP Server needs the following: </a:t>
            </a:r>
          </a:p>
          <a:p>
            <a:pPr lvl="1"/>
            <a:r>
              <a:rPr lang="en-US" dirty="0"/>
              <a:t>XML file which represents the streaming model to be run</a:t>
            </a:r>
          </a:p>
          <a:p>
            <a:pPr lvl="1"/>
            <a:r>
              <a:rPr lang="en-US" dirty="0"/>
              <a:t>Access to the ASTORE file generated by the DL process</a:t>
            </a:r>
          </a:p>
          <a:p>
            <a:pPr lvl="1"/>
            <a:r>
              <a:rPr lang="en-US" dirty="0"/>
              <a:t>CSV file which is used to load the ASTORE file on startup.  </a:t>
            </a:r>
          </a:p>
        </p:txBody>
      </p:sp>
      <p:pic>
        <p:nvPicPr>
          <p:cNvPr id="16" name="Picture 15">
            <a:extLst>
              <a:ext uri="{FF2B5EF4-FFF2-40B4-BE49-F238E27FC236}">
                <a16:creationId xmlns:a16="http://schemas.microsoft.com/office/drawing/2014/main" id="{2DAFE306-73DD-4043-9E3A-81AC52ED4F8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1776" y="3633290"/>
            <a:ext cx="690046" cy="690046"/>
          </a:xfrm>
          <a:prstGeom prst="rect">
            <a:avLst/>
          </a:prstGeom>
        </p:spPr>
      </p:pic>
      <p:pic>
        <p:nvPicPr>
          <p:cNvPr id="17" name="Picture 16">
            <a:extLst>
              <a:ext uri="{FF2B5EF4-FFF2-40B4-BE49-F238E27FC236}">
                <a16:creationId xmlns:a16="http://schemas.microsoft.com/office/drawing/2014/main" id="{A36CBFAB-88B7-4B55-9CC0-307667A13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0987" y="3687994"/>
            <a:ext cx="597707" cy="597707"/>
          </a:xfrm>
          <a:prstGeom prst="rect">
            <a:avLst/>
          </a:prstGeom>
        </p:spPr>
      </p:pic>
      <p:pic>
        <p:nvPicPr>
          <p:cNvPr id="18" name="Content Placeholder 7">
            <a:extLst>
              <a:ext uri="{FF2B5EF4-FFF2-40B4-BE49-F238E27FC236}">
                <a16:creationId xmlns:a16="http://schemas.microsoft.com/office/drawing/2014/main" id="{C6A392B6-870A-47C5-8A1B-96C0D045F0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9320" y="892894"/>
            <a:ext cx="800539" cy="800539"/>
          </a:xfrm>
          <a:prstGeom prst="rect">
            <a:avLst/>
          </a:prstGeom>
        </p:spPr>
      </p:pic>
      <p:pic>
        <p:nvPicPr>
          <p:cNvPr id="5" name="Picture 4">
            <a:extLst>
              <a:ext uri="{FF2B5EF4-FFF2-40B4-BE49-F238E27FC236}">
                <a16:creationId xmlns:a16="http://schemas.microsoft.com/office/drawing/2014/main" id="{AAEF36AC-574C-4302-A49D-2DB050E0628A}"/>
              </a:ext>
            </a:extLst>
          </p:cNvPr>
          <p:cNvPicPr>
            <a:picLocks noChangeAspect="1"/>
          </p:cNvPicPr>
          <p:nvPr/>
        </p:nvPicPr>
        <p:blipFill>
          <a:blip r:embed="rId7"/>
          <a:stretch>
            <a:fillRect/>
          </a:stretch>
        </p:blipFill>
        <p:spPr>
          <a:xfrm>
            <a:off x="668803" y="3791587"/>
            <a:ext cx="5543550" cy="1047750"/>
          </a:xfrm>
          <a:prstGeom prst="rect">
            <a:avLst/>
          </a:prstGeom>
        </p:spPr>
      </p:pic>
      <p:pic>
        <p:nvPicPr>
          <p:cNvPr id="8" name="Picture 7">
            <a:extLst>
              <a:ext uri="{FF2B5EF4-FFF2-40B4-BE49-F238E27FC236}">
                <a16:creationId xmlns:a16="http://schemas.microsoft.com/office/drawing/2014/main" id="{3BD0F7CF-C1C0-4538-9EE4-F4BBC3FC648F}"/>
              </a:ext>
            </a:extLst>
          </p:cNvPr>
          <p:cNvPicPr>
            <a:picLocks noChangeAspect="1"/>
          </p:cNvPicPr>
          <p:nvPr/>
        </p:nvPicPr>
        <p:blipFill>
          <a:blip r:embed="rId8"/>
          <a:stretch>
            <a:fillRect/>
          </a:stretch>
        </p:blipFill>
        <p:spPr>
          <a:xfrm>
            <a:off x="4647048" y="1166955"/>
            <a:ext cx="4277575" cy="1566058"/>
          </a:xfrm>
          <a:prstGeom prst="rect">
            <a:avLst/>
          </a:prstGeom>
        </p:spPr>
      </p:pic>
      <p:sp>
        <p:nvSpPr>
          <p:cNvPr id="10" name="Arrow: Right 9">
            <a:extLst>
              <a:ext uri="{FF2B5EF4-FFF2-40B4-BE49-F238E27FC236}">
                <a16:creationId xmlns:a16="http://schemas.microsoft.com/office/drawing/2014/main" id="{29391C5D-D9A2-491E-9334-F7C59D5EED44}"/>
              </a:ext>
            </a:extLst>
          </p:cNvPr>
          <p:cNvSpPr/>
          <p:nvPr/>
        </p:nvSpPr>
        <p:spPr>
          <a:xfrm rot="695006" flipV="1">
            <a:off x="4196238" y="1445479"/>
            <a:ext cx="1923752" cy="1590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 name="Arrow: Right 10">
            <a:extLst>
              <a:ext uri="{FF2B5EF4-FFF2-40B4-BE49-F238E27FC236}">
                <a16:creationId xmlns:a16="http://schemas.microsoft.com/office/drawing/2014/main" id="{C1D4ED1C-A5E5-42B3-AC3F-054C2D1C11B4}"/>
              </a:ext>
            </a:extLst>
          </p:cNvPr>
          <p:cNvSpPr/>
          <p:nvPr/>
        </p:nvSpPr>
        <p:spPr>
          <a:xfrm rot="18887582">
            <a:off x="3600237" y="3097610"/>
            <a:ext cx="1307507" cy="1710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Arrow: Right 18">
            <a:extLst>
              <a:ext uri="{FF2B5EF4-FFF2-40B4-BE49-F238E27FC236}">
                <a16:creationId xmlns:a16="http://schemas.microsoft.com/office/drawing/2014/main" id="{68282063-66E4-4772-9F55-0D2177EE647B}"/>
              </a:ext>
            </a:extLst>
          </p:cNvPr>
          <p:cNvSpPr/>
          <p:nvPr/>
        </p:nvSpPr>
        <p:spPr>
          <a:xfrm rot="17487056">
            <a:off x="6237282" y="2786905"/>
            <a:ext cx="373412" cy="17281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Rectangle: Rounded Corners 14" title="ASTORE">
            <a:extLst>
              <a:ext uri="{FF2B5EF4-FFF2-40B4-BE49-F238E27FC236}">
                <a16:creationId xmlns:a16="http://schemas.microsoft.com/office/drawing/2014/main" id="{BAE39ED4-EB0B-4BC9-8875-FE86C86FA1C7}"/>
              </a:ext>
            </a:extLst>
          </p:cNvPr>
          <p:cNvSpPr/>
          <p:nvPr/>
        </p:nvSpPr>
        <p:spPr>
          <a:xfrm>
            <a:off x="5780029" y="3070358"/>
            <a:ext cx="996898" cy="324783"/>
          </a:xfrm>
          <a:prstGeom prst="roundRect">
            <a:avLst/>
          </a:prstGeom>
          <a:pattFill prst="wdUpDiag">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ASTORE</a:t>
            </a:r>
          </a:p>
        </p:txBody>
      </p:sp>
    </p:spTree>
    <p:extLst>
      <p:ext uri="{BB962C8B-B14F-4D97-AF65-F5344CB8AC3E}">
        <p14:creationId xmlns:p14="http://schemas.microsoft.com/office/powerpoint/2010/main" val="4907777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430C-CAAC-F14E-A839-3DCD098CA0CA}"/>
              </a:ext>
            </a:extLst>
          </p:cNvPr>
          <p:cNvSpPr>
            <a:spLocks noGrp="1"/>
          </p:cNvSpPr>
          <p:nvPr>
            <p:ph type="title"/>
          </p:nvPr>
        </p:nvSpPr>
        <p:spPr/>
        <p:txBody>
          <a:bodyPr/>
          <a:lstStyle/>
          <a:p>
            <a:r>
              <a:rPr lang="en-US" dirty="0"/>
              <a:t>Building the Total Solution</a:t>
            </a:r>
          </a:p>
        </p:txBody>
      </p:sp>
      <p:sp>
        <p:nvSpPr>
          <p:cNvPr id="3" name="Text Placeholder 2">
            <a:extLst>
              <a:ext uri="{FF2B5EF4-FFF2-40B4-BE49-F238E27FC236}">
                <a16:creationId xmlns:a16="http://schemas.microsoft.com/office/drawing/2014/main" id="{84C36C6F-4D4E-3C43-A3E3-C2EF0D9340B9}"/>
              </a:ext>
            </a:extLst>
          </p:cNvPr>
          <p:cNvSpPr>
            <a:spLocks noGrp="1"/>
          </p:cNvSpPr>
          <p:nvPr>
            <p:ph type="body" sz="quarter" idx="12"/>
          </p:nvPr>
        </p:nvSpPr>
        <p:spPr/>
        <p:txBody>
          <a:bodyPr/>
          <a:lstStyle/>
          <a:p>
            <a:r>
              <a:rPr lang="en-US" dirty="0"/>
              <a:t>Summary	</a:t>
            </a:r>
          </a:p>
        </p:txBody>
      </p:sp>
      <p:sp>
        <p:nvSpPr>
          <p:cNvPr id="4" name="Content Placeholder 3">
            <a:extLst>
              <a:ext uri="{FF2B5EF4-FFF2-40B4-BE49-F238E27FC236}">
                <a16:creationId xmlns:a16="http://schemas.microsoft.com/office/drawing/2014/main" id="{B5F37C01-D38C-7145-9596-7F505B93A7C0}"/>
              </a:ext>
            </a:extLst>
          </p:cNvPr>
          <p:cNvSpPr>
            <a:spLocks noGrp="1"/>
          </p:cNvSpPr>
          <p:nvPr>
            <p:ph sz="quarter" idx="11"/>
          </p:nvPr>
        </p:nvSpPr>
        <p:spPr>
          <a:xfrm>
            <a:off x="626364" y="1223279"/>
            <a:ext cx="7891272" cy="3642853"/>
          </a:xfrm>
        </p:spPr>
        <p:txBody>
          <a:bodyPr>
            <a:normAutofit lnSpcReduction="10000"/>
          </a:bodyPr>
          <a:lstStyle/>
          <a:p>
            <a:r>
              <a:rPr lang="en-US" dirty="0"/>
              <a:t>Using </a:t>
            </a:r>
            <a:r>
              <a:rPr lang="en-US" dirty="0" err="1"/>
              <a:t>DLPy</a:t>
            </a:r>
            <a:r>
              <a:rPr lang="en-US" dirty="0"/>
              <a:t> and SWAT you can use Python APIs and run SAS’s Deep Learning modules.</a:t>
            </a:r>
          </a:p>
          <a:p>
            <a:pPr lvl="1"/>
            <a:r>
              <a:rPr lang="en-US" dirty="0"/>
              <a:t>Take advantage of existing best of class CNN models</a:t>
            </a:r>
          </a:p>
          <a:p>
            <a:r>
              <a:rPr lang="en-US" dirty="0"/>
              <a:t>SAS </a:t>
            </a:r>
            <a:r>
              <a:rPr lang="en-US" dirty="0" err="1"/>
              <a:t>Viya</a:t>
            </a:r>
            <a:r>
              <a:rPr lang="en-US" dirty="0"/>
              <a:t> provides a fast cloud ready environment </a:t>
            </a:r>
          </a:p>
          <a:p>
            <a:pPr lvl="1"/>
            <a:r>
              <a:rPr lang="en-US" dirty="0"/>
              <a:t>Faster run times </a:t>
            </a:r>
          </a:p>
          <a:p>
            <a:pPr lvl="1"/>
            <a:r>
              <a:rPr lang="en-US" dirty="0"/>
              <a:t>Multi server throughput </a:t>
            </a:r>
          </a:p>
          <a:p>
            <a:r>
              <a:rPr lang="en-US" dirty="0"/>
              <a:t>ESP enables streaming analytics</a:t>
            </a:r>
          </a:p>
          <a:p>
            <a:r>
              <a:rPr lang="en-US" dirty="0"/>
              <a:t>ESPPy, python interface to ESP </a:t>
            </a:r>
          </a:p>
          <a:p>
            <a:pPr lvl="1"/>
            <a:r>
              <a:rPr lang="en-US" dirty="0"/>
              <a:t>Build and control streaming models</a:t>
            </a:r>
          </a:p>
          <a:p>
            <a:pPr lvl="1"/>
            <a:r>
              <a:rPr lang="en-US" dirty="0"/>
              <a:t>Inject and Visualize data</a:t>
            </a:r>
          </a:p>
          <a:p>
            <a:pPr lvl="1"/>
            <a:r>
              <a:rPr lang="en-US" dirty="0"/>
              <a:t>Runs on Small edge devices </a:t>
            </a:r>
          </a:p>
          <a:p>
            <a:endParaRPr lang="en-US" dirty="0"/>
          </a:p>
        </p:txBody>
      </p:sp>
    </p:spTree>
    <p:extLst>
      <p:ext uri="{BB962C8B-B14F-4D97-AF65-F5344CB8AC3E}">
        <p14:creationId xmlns:p14="http://schemas.microsoft.com/office/powerpoint/2010/main" val="3035424885"/>
      </p:ext>
    </p:extLst>
  </p:cSld>
  <p:clrMapOvr>
    <a:masterClrMapping/>
  </p:clrMapOvr>
  <p:transition>
    <p:fade/>
  </p:transition>
</p:sld>
</file>

<file path=ppt/theme/theme1.xml><?xml version="1.0" encoding="utf-8"?>
<a:theme xmlns:a="http://schemas.openxmlformats.org/drawingml/2006/main" name="SAS-Confidential-16x9">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8F6EB3A7-7129-8546-BAB3-DA94249E9A29}" vid="{B97DB20D-021D-5E48-8469-B18AEBCAFB7E}"/>
    </a:ext>
  </a:extLst>
</a:theme>
</file>

<file path=ppt/theme/theme2.xml><?xml version="1.0" encoding="utf-8"?>
<a:theme xmlns:a="http://schemas.openxmlformats.org/drawingml/2006/main" name="SAS Viy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2F74E69A-85CC-B849-AC06-7272C4C1D3A7}" vid="{D34561D0-FA8C-6E46-A5F4-5A8D30B569E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B5BF93F152D2409C2963A3583CA9E7" ma:contentTypeVersion="0" ma:contentTypeDescription="Create a new document." ma:contentTypeScope="" ma:versionID="a1515066796177a085d13dd9c4771c0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9860D0-C7A2-4278-83BA-D8D822193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F8BC03-E3BC-4FB8-A616-5857DB5D1A2C}">
  <ds:schemaRefs>
    <ds:schemaRef ds:uri="http://schemas.microsoft.com/sharepoint/v3/contenttype/forms"/>
  </ds:schemaRefs>
</ds:datastoreItem>
</file>

<file path=customXml/itemProps3.xml><?xml version="1.0" encoding="utf-8"?>
<ds:datastoreItem xmlns:ds="http://schemas.openxmlformats.org/officeDocument/2006/customXml" ds:itemID="{9BE15BB5-4B6B-48FA-A088-AFD2D5B86CC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SAS-Confidential-16x9</Template>
  <TotalTime>0</TotalTime>
  <Words>975</Words>
  <Application>Microsoft Office PowerPoint</Application>
  <PresentationFormat>On-screen Show (16:9)</PresentationFormat>
  <Paragraphs>148</Paragraphs>
  <Slides>9</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SAS-Confidential-16x9</vt:lpstr>
      <vt:lpstr>SAS Viya</vt:lpstr>
      <vt:lpstr>Image Classification Using Rubik’s Cubes</vt:lpstr>
      <vt:lpstr>Overview</vt:lpstr>
      <vt:lpstr>Goal</vt:lpstr>
      <vt:lpstr>Images</vt:lpstr>
      <vt:lpstr>Model Lifecycle</vt:lpstr>
      <vt:lpstr>Computer Vision Model Training</vt:lpstr>
      <vt:lpstr>Streaming Analytics</vt:lpstr>
      <vt:lpstr>ESP and Computer Vision</vt:lpstr>
      <vt:lpstr>Building the Total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2018-09-27T19:51:01Z</dcterms:created>
  <dcterms:modified xsi:type="dcterms:W3CDTF">2019-10-30T19:20:20Z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0x010100B8B5BF93F152D2409C2963A3583CA9E7</vt:lpwstr>
  </property>
</Properties>
</file>