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83" r:id="rId8"/>
    <p:sldId id="284" r:id="rId9"/>
    <p:sldId id="267" r:id="rId10"/>
    <p:sldId id="265" r:id="rId11"/>
    <p:sldId id="264" r:id="rId12"/>
    <p:sldId id="272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31" autoAdjust="0"/>
  </p:normalViewPr>
  <p:slideViewPr>
    <p:cSldViewPr snapToGrid="0">
      <p:cViewPr varScale="1">
        <p:scale>
          <a:sx n="84" d="100"/>
          <a:sy n="84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E4C6-AFC7-4182-BB23-7CB0A0EA0BCE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F648-2ECF-4E74-B5DE-3A8267CB85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1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70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42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41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2B53-508E-4298-B43C-6302275DBE86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9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B750-463E-4199-AE40-599C14B96D69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16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9209-10ED-4D2F-98C2-1C4F4AA0955F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0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B86-CE7A-4FDB-98C8-FB2DB9537577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88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074B-577B-4789-A047-7277D742E1D0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8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FB9-6D44-4EC5-9C7D-05CC40BB357E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91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C2C3-2425-4097-B718-21A987A1D19A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2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5F3E-D809-4204-8CA4-AFF24763F871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7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EBF2-35B3-4911-992E-703CEC1CB025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8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FB8B-4A42-4893-91C3-EEEE76F5A4D7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20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B1ED-5AA7-4DD3-9134-E33000A5A7AC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A73F-E8ED-4E01-A4F8-E45FC950A645}" type="datetime1">
              <a:rPr lang="es-MX" smtClean="0"/>
              <a:t>23/06/2015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2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448-D370-4582-844B-4926571FE942}" type="datetime1">
              <a:rPr lang="es-MX" smtClean="0"/>
              <a:t>23/06/2015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3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26C7-57E5-46C0-9EB1-9E7F94D2B190}" type="datetime1">
              <a:rPr lang="es-MX" smtClean="0"/>
              <a:t>23/06/2015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8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D682-587A-4F10-82A8-C6780FD6CDA8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2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4BE0-BD05-4D59-A41C-CD44F742C920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EBB3-5DFB-427B-A749-83E5615C7404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3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rita.det.uvigo.es/200908/uploads/IEEE-RITA.2009.V4.N3.A5.pdf" TargetMode="External"/><Relationship Id="rId3" Type="http://schemas.openxmlformats.org/officeDocument/2006/relationships/hyperlink" Target="http://www.guiainfantil.com/articulos/salud/sindrome-de-down/el-sindrome-de-down-educacion-y-futuro-de-los-ninos/,%20(consultado" TargetMode="External"/><Relationship Id="rId7" Type="http://schemas.openxmlformats.org/officeDocument/2006/relationships/hyperlink" Target="http://www.downmx.com/caracteristicas-del-s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yerwayer.com/2012/04/scut-un-software-para-integrar-a-ninos-autistas-y-con-sindrome-de-down/" TargetMode="External"/><Relationship Id="rId11" Type="http://schemas.openxmlformats.org/officeDocument/2006/relationships/hyperlink" Target="http://asistic.ugr.es/picaa/" TargetMode="External"/><Relationship Id="rId5" Type="http://schemas.openxmlformats.org/officeDocument/2006/relationships/hyperlink" Target="http://www.consumer.es/web/es/salud/psicologia/2013/03/17/216112.php" TargetMode="External"/><Relationship Id="rId10" Type="http://schemas.openxmlformats.org/officeDocument/2006/relationships/hyperlink" Target="http://www.proyectosigueme.com/" TargetMode="External"/><Relationship Id="rId4" Type="http://schemas.openxmlformats.org/officeDocument/2006/relationships/hyperlink" Target="http://www.sindromedown.net/index.php?idMenu=6" TargetMode="External"/><Relationship Id="rId9" Type="http://schemas.openxmlformats.org/officeDocument/2006/relationships/hyperlink" Target="http://scaut.ugr.es/pica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6105" y="2746619"/>
            <a:ext cx="9943930" cy="1092786"/>
          </a:xfrm>
        </p:spPr>
        <p:txBody>
          <a:bodyPr/>
          <a:lstStyle/>
          <a:p>
            <a:pPr algn="ctr"/>
            <a:r>
              <a:rPr lang="es-MX" sz="2800" dirty="0" smtClean="0"/>
              <a:t>“Software Auxiliar en el aprendizaje de la </a:t>
            </a:r>
            <a:r>
              <a:rPr lang="es-MX" sz="2800" dirty="0" smtClean="0"/>
              <a:t>Lecto-Escritura </a:t>
            </a:r>
            <a:r>
              <a:rPr lang="es-MX" sz="2800" dirty="0" smtClean="0"/>
              <a:t>en niños con Síndrome de Down”</a:t>
            </a:r>
            <a:endParaRPr lang="es-MX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0887" y="4160617"/>
            <a:ext cx="7766936" cy="2551041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Asesores:</a:t>
            </a:r>
          </a:p>
          <a:p>
            <a:pPr algn="ctr"/>
            <a:r>
              <a:rPr lang="es-MX" dirty="0" smtClean="0"/>
              <a:t>Dra. Elsa González Paredes</a:t>
            </a:r>
          </a:p>
          <a:p>
            <a:pPr algn="ctr"/>
            <a:r>
              <a:rPr lang="es-MX" dirty="0" smtClean="0"/>
              <a:t>M. en C. Jorge Israel Toledo</a:t>
            </a:r>
          </a:p>
          <a:p>
            <a:pPr algn="ctr"/>
            <a:r>
              <a:rPr lang="es-MX" dirty="0" smtClean="0"/>
              <a:t>Alumnos:</a:t>
            </a:r>
          </a:p>
          <a:p>
            <a:pPr algn="ctr"/>
            <a:r>
              <a:rPr lang="es-MX" dirty="0" smtClean="0"/>
              <a:t>Sassón Esparza Luis Javier</a:t>
            </a:r>
          </a:p>
          <a:p>
            <a:pPr algn="ctr"/>
            <a:r>
              <a:rPr lang="es-MX" dirty="0" smtClean="0"/>
              <a:t>Suarez Buendía Erick</a:t>
            </a:r>
            <a:endParaRPr lang="es-MX" dirty="0"/>
          </a:p>
        </p:txBody>
      </p:sp>
      <p:pic>
        <p:nvPicPr>
          <p:cNvPr id="4" name="Picture 2" descr="C:\Users\sasson\Desktop\logos ipn\ipn log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093" y="394083"/>
            <a:ext cx="792088" cy="1271883"/>
          </a:xfrm>
          <a:prstGeom prst="rect">
            <a:avLst/>
          </a:prstGeom>
          <a:noFill/>
        </p:spPr>
      </p:pic>
      <p:pic>
        <p:nvPicPr>
          <p:cNvPr id="5" name="Picture 3" descr="C:\Users\sasson\Desktop\logos ipn\Logo_ESI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3919" y="394083"/>
            <a:ext cx="1154310" cy="1271883"/>
          </a:xfrm>
          <a:prstGeom prst="rect">
            <a:avLst/>
          </a:prstGeom>
          <a:noFill/>
        </p:spPr>
      </p:pic>
      <p:sp>
        <p:nvSpPr>
          <p:cNvPr id="6" name="CuadroTexto 5"/>
          <p:cNvSpPr txBox="1"/>
          <p:nvPr/>
        </p:nvSpPr>
        <p:spPr>
          <a:xfrm>
            <a:off x="2960370" y="394083"/>
            <a:ext cx="6007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Instituto Politécnico Nacional</a:t>
            </a:r>
          </a:p>
          <a:p>
            <a:pPr algn="ctr"/>
            <a:r>
              <a:rPr lang="es-MX" b="1" dirty="0" smtClean="0"/>
              <a:t>Escuela Superior de Ingeniería Mecánica y Eléctrica</a:t>
            </a:r>
          </a:p>
          <a:p>
            <a:pPr algn="ctr"/>
            <a:r>
              <a:rPr lang="es-MX" b="1" dirty="0" smtClean="0"/>
              <a:t>Unidad Culhuacán</a:t>
            </a:r>
          </a:p>
          <a:p>
            <a:pPr algn="ctr"/>
            <a:endParaRPr lang="es-MX" b="1" dirty="0"/>
          </a:p>
          <a:p>
            <a:pPr algn="ctr"/>
            <a:r>
              <a:rPr lang="es-MX" b="1" dirty="0" smtClean="0"/>
              <a:t>Proyecto Titulación </a:t>
            </a:r>
          </a:p>
          <a:p>
            <a:pPr algn="ctr"/>
            <a:r>
              <a:rPr lang="es-MX" b="1" dirty="0" smtClean="0"/>
              <a:t>Ingeniería en Computación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23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5890" y="617765"/>
            <a:ext cx="5314949" cy="719545"/>
          </a:xfrm>
        </p:spPr>
        <p:txBody>
          <a:bodyPr/>
          <a:lstStyle/>
          <a:p>
            <a:pPr algn="ctr"/>
            <a:r>
              <a:rPr lang="es-MX" dirty="0" smtClean="0"/>
              <a:t>Diagrama a bloques</a:t>
            </a:r>
            <a:endParaRPr lang="es-MX" dirty="0"/>
          </a:p>
        </p:txBody>
      </p:sp>
      <p:pic>
        <p:nvPicPr>
          <p:cNvPr id="9218" name="Picture 2" descr="Z:\home\scratch\Descargas\961764_10204900232483037_96241144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36" y="1224858"/>
            <a:ext cx="8270575" cy="5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92615" y="6288348"/>
            <a:ext cx="683339" cy="365125"/>
          </a:xfrm>
        </p:spPr>
        <p:txBody>
          <a:bodyPr/>
          <a:lstStyle/>
          <a:p>
            <a:fld id="{81189E5A-519A-41C4-BA2C-FD3CC056BF2B}" type="slidenum">
              <a:rPr lang="es-MX" sz="2000" smtClean="0"/>
              <a:t>10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5082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614" y="637470"/>
            <a:ext cx="2911686" cy="665747"/>
          </a:xfrm>
        </p:spPr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5347"/>
            <a:ext cx="8596668" cy="534202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" dirty="0" smtClean="0"/>
              <a:t>Guiainfantil.com</a:t>
            </a:r>
            <a:r>
              <a:rPr lang="es-ES" dirty="0"/>
              <a:t>, “El Síndrome de Down: educación y futuro de los niños”, </a:t>
            </a:r>
            <a:r>
              <a:rPr lang="es-ES" u="sng" dirty="0">
                <a:hlinkClick r:id="rId3"/>
              </a:rPr>
              <a:t>http://www.guiainfantil.com/articulos/salud/sindrome-de-down/el-sindrome-de-down-educacion-y-futuro-de-los-ninos/, (consultado</a:t>
            </a:r>
            <a:r>
              <a:rPr lang="es-ES" dirty="0"/>
              <a:t>: 16/02/15)</a:t>
            </a:r>
            <a:endParaRPr lang="es-MX" dirty="0"/>
          </a:p>
          <a:p>
            <a:pPr lvl="0"/>
            <a:r>
              <a:rPr lang="es-ES" dirty="0"/>
              <a:t>Down España, “El Síndrome de Down”, </a:t>
            </a:r>
            <a:r>
              <a:rPr lang="es-ES" u="sng" dirty="0">
                <a:hlinkClick r:id="rId4"/>
              </a:rPr>
              <a:t>http://www.sindromedown.net/index.php?idMenu=6</a:t>
            </a:r>
            <a:r>
              <a:rPr lang="es-ES" dirty="0"/>
              <a:t>, (consultado: 17/02/15)</a:t>
            </a:r>
            <a:endParaRPr lang="es-MX" dirty="0"/>
          </a:p>
          <a:p>
            <a:pPr lvl="0"/>
            <a:r>
              <a:rPr lang="es-ES" dirty="0"/>
              <a:t>José A. Rodríguez (2013), “Aplicación Móvil para Síndrome de Down y Autismo” , </a:t>
            </a:r>
            <a:r>
              <a:rPr lang="es-ES" u="sng" dirty="0">
                <a:hlinkClick r:id="rId5"/>
              </a:rPr>
              <a:t>http://www.consumer.es/web/es/salud/psicologia/2013/03/17/216112.php</a:t>
            </a:r>
            <a:r>
              <a:rPr lang="es-ES" dirty="0"/>
              <a:t> , (consultado: 17/02/15)</a:t>
            </a:r>
            <a:endParaRPr lang="es-MX" dirty="0"/>
          </a:p>
          <a:p>
            <a:pPr lvl="0"/>
            <a:r>
              <a:rPr lang="es-ES" dirty="0"/>
              <a:t>Rosete María José (2012), ”Sc@ut: un software para integrar a niños autistas y con síndrome de Down”, </a:t>
            </a:r>
            <a:r>
              <a:rPr lang="es-ES" u="sng" dirty="0">
                <a:hlinkClick r:id="rId6"/>
              </a:rPr>
              <a:t>https://www.fayerwayer.com/2012/04/scut-un-software-para-integrar-a-ninos-autistas-y-con-sindrome-de-down/</a:t>
            </a:r>
            <a:r>
              <a:rPr lang="es-ES" dirty="0"/>
              <a:t>, (consultado: 17/02/15)</a:t>
            </a:r>
            <a:endParaRPr lang="es-MX" dirty="0"/>
          </a:p>
          <a:p>
            <a:pPr lvl="0"/>
            <a:r>
              <a:rPr lang="es-ES" dirty="0"/>
              <a:t>Síndrome de Down, “Características del SD”, </a:t>
            </a:r>
            <a:r>
              <a:rPr lang="es-ES" u="sng" dirty="0">
                <a:hlinkClick r:id="rId7"/>
              </a:rPr>
              <a:t>http://www.downmx.com/caracteristicas-del-sd/</a:t>
            </a:r>
            <a:r>
              <a:rPr lang="es-ES" dirty="0"/>
              <a:t> , (consultado: 17/02/15)</a:t>
            </a:r>
            <a:endParaRPr lang="es-MX" dirty="0"/>
          </a:p>
          <a:p>
            <a:pPr lvl="0"/>
            <a:r>
              <a:rPr lang="es-ES" dirty="0" smtClean="0"/>
              <a:t>Álvaro </a:t>
            </a:r>
            <a:r>
              <a:rPr lang="es-ES" dirty="0"/>
              <a:t>Fernández, José Luis González Sánchez, Luz María Roldán, María José Rodríguez </a:t>
            </a:r>
            <a:r>
              <a:rPr lang="es-ES" dirty="0" err="1"/>
              <a:t>Fórtiz</a:t>
            </a:r>
            <a:r>
              <a:rPr lang="es-ES" dirty="0"/>
              <a:t>, María Visitación Hurtado Torres, Nuria Medina </a:t>
            </a:r>
            <a:r>
              <a:rPr lang="es-ES" dirty="0" err="1"/>
              <a:t>Medina</a:t>
            </a:r>
            <a:r>
              <a:rPr lang="es-ES" dirty="0"/>
              <a:t>, “Generador Sc@ut: Sistema de Creación de Comunicadores Personalizados para la Integración”, </a:t>
            </a:r>
            <a:r>
              <a:rPr lang="es-ES" u="sng" dirty="0">
                <a:hlinkClick r:id="rId8"/>
              </a:rPr>
              <a:t>http://rita.det.uvigo.es/200908/uploads/IEEE-RITA.2009.V4.N3.A5.pdf</a:t>
            </a:r>
            <a:r>
              <a:rPr lang="es-ES" dirty="0"/>
              <a:t> , (consultado: 20/02/2015)</a:t>
            </a:r>
            <a:endParaRPr lang="es-MX" dirty="0"/>
          </a:p>
          <a:p>
            <a:pPr lvl="0"/>
            <a:r>
              <a:rPr lang="es-ES" dirty="0"/>
              <a:t>Sc@ut, Sistema de Comunicación Aumentativa y Adaptativa(2009), </a:t>
            </a:r>
            <a:r>
              <a:rPr lang="es-ES" u="sng" dirty="0">
                <a:hlinkClick r:id="rId9"/>
              </a:rPr>
              <a:t>http://scaut.ugr.es/picaa/</a:t>
            </a:r>
            <a:r>
              <a:rPr lang="es-ES" dirty="0"/>
              <a:t> , (consultado: 20/02/2015)</a:t>
            </a:r>
            <a:endParaRPr lang="es-MX" dirty="0"/>
          </a:p>
          <a:p>
            <a:pPr lvl="0"/>
            <a:r>
              <a:rPr lang="es-ES" dirty="0"/>
              <a:t>Fundación Orange, “Sígueme” , </a:t>
            </a:r>
            <a:r>
              <a:rPr lang="es-ES" u="sng" dirty="0">
                <a:hlinkClick r:id="rId10"/>
              </a:rPr>
              <a:t>http://www.proyectosigueme.com/</a:t>
            </a:r>
            <a:r>
              <a:rPr lang="es-ES" dirty="0"/>
              <a:t> , (consultado: 20/02/2015</a:t>
            </a:r>
            <a:r>
              <a:rPr lang="es-ES" dirty="0" smtClean="0"/>
              <a:t>)</a:t>
            </a:r>
          </a:p>
          <a:p>
            <a:pPr lvl="0"/>
            <a:r>
              <a:rPr lang="es-ES" dirty="0"/>
              <a:t>Picaa: Aprendizaje </a:t>
            </a:r>
            <a:r>
              <a:rPr lang="es-ES" dirty="0" smtClean="0"/>
              <a:t>Móvil</a:t>
            </a:r>
            <a:r>
              <a:rPr lang="es-MX" b="1" dirty="0" smtClean="0"/>
              <a:t>, </a:t>
            </a:r>
            <a:r>
              <a:rPr lang="es-MX" dirty="0" smtClean="0">
                <a:solidFill>
                  <a:schemeClr val="tx1"/>
                </a:solidFill>
              </a:rPr>
              <a:t>Ing</a:t>
            </a:r>
            <a:r>
              <a:rPr lang="es-MX" dirty="0">
                <a:solidFill>
                  <a:schemeClr val="tx1"/>
                </a:solidFill>
              </a:rPr>
              <a:t>. Álvaro Fernández, Universidad de Granada(2012</a:t>
            </a:r>
            <a:r>
              <a:rPr lang="es-MX" dirty="0" smtClean="0">
                <a:solidFill>
                  <a:schemeClr val="tx1"/>
                </a:solidFill>
              </a:rPr>
              <a:t>), </a:t>
            </a:r>
            <a:r>
              <a:rPr lang="es-MX" dirty="0" smtClean="0">
                <a:solidFill>
                  <a:schemeClr val="tx1"/>
                </a:solidFill>
                <a:hlinkClick r:id="rId11"/>
              </a:rPr>
              <a:t>http</a:t>
            </a:r>
            <a:r>
              <a:rPr lang="es-MX" dirty="0">
                <a:solidFill>
                  <a:schemeClr val="tx1"/>
                </a:solidFill>
                <a:hlinkClick r:id="rId11"/>
              </a:rPr>
              <a:t>://asistic.ugr.es/picaa</a:t>
            </a:r>
            <a:r>
              <a:rPr lang="es-MX" dirty="0" smtClean="0">
                <a:solidFill>
                  <a:schemeClr val="tx1"/>
                </a:solidFill>
                <a:hlinkClick r:id="rId11"/>
              </a:rPr>
              <a:t>/</a:t>
            </a:r>
            <a:r>
              <a:rPr lang="es-MX" dirty="0" smtClean="0">
                <a:solidFill>
                  <a:schemeClr val="tx1"/>
                </a:solidFill>
              </a:rPr>
              <a:t> , </a:t>
            </a:r>
            <a:r>
              <a:rPr lang="es-ES" dirty="0"/>
              <a:t>(consultado: </a:t>
            </a:r>
            <a:r>
              <a:rPr lang="es-ES" dirty="0" smtClean="0"/>
              <a:t>25/02/2015)</a:t>
            </a:r>
          </a:p>
          <a:p>
            <a:pPr marL="0" lvl="0" indent="0">
              <a:buNone/>
            </a:pPr>
            <a:endParaRPr lang="es-ES" dirty="0"/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012680" y="6492875"/>
            <a:ext cx="1328101" cy="365125"/>
          </a:xfrm>
        </p:spPr>
        <p:txBody>
          <a:bodyPr/>
          <a:lstStyle/>
          <a:p>
            <a:r>
              <a:rPr lang="es-MX" dirty="0" err="1" smtClean="0"/>
              <a:t>EduDown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7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4716415"/>
          </a:xfrm>
        </p:spPr>
        <p:txBody>
          <a:bodyPr>
            <a:normAutofit/>
          </a:bodyPr>
          <a:lstStyle/>
          <a:p>
            <a:r>
              <a:rPr lang="es-MX" sz="1400" dirty="0"/>
              <a:t>Alfredo Weitzenfeld. (2005). INGENIERIA DE SOFTWARE ORIENTADA A OBJETOS. México: S.A. EDICIONES PARANINFO</a:t>
            </a:r>
            <a:r>
              <a:rPr lang="es-MX" sz="1400" dirty="0" smtClean="0"/>
              <a:t>.</a:t>
            </a:r>
          </a:p>
          <a:p>
            <a:r>
              <a:rPr lang="es-MX" sz="1400" dirty="0"/>
              <a:t>Abraham Silberschatz, Henry F. Korth, S. Sudarshan. (2002). FUNDAMENTOS DE BASES DE DATOS. ESPAÑA: Concepción Fernández Madrid.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0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535503"/>
            <a:ext cx="8596668" cy="4505860"/>
          </a:xfrm>
        </p:spPr>
        <p:txBody>
          <a:bodyPr>
            <a:normAutofit/>
          </a:bodyPr>
          <a:lstStyle/>
          <a:p>
            <a:r>
              <a:rPr lang="es-MX" dirty="0" smtClean="0"/>
              <a:t>Planteamiento del problema</a:t>
            </a:r>
          </a:p>
          <a:p>
            <a:r>
              <a:rPr lang="es-MX" dirty="0" smtClean="0"/>
              <a:t>Objetivo general</a:t>
            </a:r>
          </a:p>
          <a:p>
            <a:r>
              <a:rPr lang="es-MX" dirty="0" smtClean="0"/>
              <a:t>Objetivos específicos</a:t>
            </a:r>
          </a:p>
          <a:p>
            <a:r>
              <a:rPr lang="es-MX" dirty="0" smtClean="0"/>
              <a:t>Justificación</a:t>
            </a:r>
          </a:p>
          <a:p>
            <a:r>
              <a:rPr lang="es-MX" dirty="0" smtClean="0"/>
              <a:t>Estado del arte</a:t>
            </a:r>
          </a:p>
          <a:p>
            <a:r>
              <a:rPr lang="es-MX" dirty="0" smtClean="0"/>
              <a:t>Desarrollo</a:t>
            </a:r>
          </a:p>
          <a:p>
            <a:pPr lvl="1"/>
            <a:r>
              <a:rPr lang="es-MX" dirty="0" smtClean="0"/>
              <a:t>Diagramas a bloques</a:t>
            </a:r>
          </a:p>
          <a:p>
            <a:pPr lvl="1"/>
            <a:r>
              <a:rPr lang="es-MX" dirty="0" smtClean="0"/>
              <a:t>Diagrama de secuencia</a:t>
            </a:r>
          </a:p>
          <a:p>
            <a:pPr lvl="1"/>
            <a:r>
              <a:rPr lang="es-MX" dirty="0" smtClean="0"/>
              <a:t>Diagramas de clases</a:t>
            </a:r>
          </a:p>
          <a:p>
            <a:pPr lvl="1"/>
            <a:r>
              <a:rPr lang="es-MX" dirty="0" smtClean="0"/>
              <a:t>Diagrama entidad relación</a:t>
            </a:r>
          </a:p>
          <a:p>
            <a:pPr lvl="1"/>
            <a:r>
              <a:rPr lang="es-MX" dirty="0" smtClean="0"/>
              <a:t>Avances de la aplicación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200" dirty="0" err="1" smtClean="0"/>
              <a:t>EduDown</a:t>
            </a:r>
            <a:endParaRPr lang="es-MX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2</a:t>
            </a:fld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35579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235" y="624110"/>
            <a:ext cx="8911687" cy="1280890"/>
          </a:xfrm>
        </p:spPr>
        <p:txBody>
          <a:bodyPr/>
          <a:lstStyle/>
          <a:p>
            <a:r>
              <a:rPr lang="es-MX" dirty="0" smtClean="0"/>
              <a:t>Planteamiento del Problema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2166786"/>
            <a:ext cx="9085937" cy="3707236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Las personas con Síndrome de Down no aprenden de la misma manera que una persona que no padece este</a:t>
            </a:r>
            <a:r>
              <a:rPr lang="es-ES" sz="2000" dirty="0" smtClean="0"/>
              <a:t>.</a:t>
            </a:r>
            <a:r>
              <a:rPr lang="es-MX" sz="2000" dirty="0" smtClean="0"/>
              <a:t> </a:t>
            </a:r>
            <a:r>
              <a:rPr lang="es-ES" sz="2000" dirty="0"/>
              <a:t>En la Fundación John Langdon Down llevan a cabo la enseñanza de la </a:t>
            </a:r>
            <a:r>
              <a:rPr lang="es-ES" sz="2000" dirty="0" smtClean="0"/>
              <a:t>lectura mediante </a:t>
            </a:r>
            <a:r>
              <a:rPr lang="es-ES" sz="2000" dirty="0"/>
              <a:t>el método de Lecto-escritura, lo anterior por medio de papel y lápiz, actualmente no existe un software que auxilie en la enseñanza de la lectura en la fundación además de </a:t>
            </a:r>
            <a:r>
              <a:rPr lang="es-ES" sz="2000" dirty="0" smtClean="0"/>
              <a:t>registrar</a:t>
            </a:r>
            <a:r>
              <a:rPr lang="es-ES" sz="2000" dirty="0" smtClean="0"/>
              <a:t> </a:t>
            </a:r>
            <a:r>
              <a:rPr lang="es-ES" sz="2000" dirty="0"/>
              <a:t>el avance y aprendizaje de los alumnos en la </a:t>
            </a:r>
            <a:r>
              <a:rPr lang="es-ES" sz="2000" dirty="0" smtClean="0"/>
              <a:t>misma. Esto </a:t>
            </a:r>
            <a:r>
              <a:rPr lang="es-ES" sz="2000" dirty="0"/>
              <a:t>sin duda representa un área de oportunidad muy extensa para </a:t>
            </a:r>
            <a:r>
              <a:rPr lang="es-ES" sz="2000" dirty="0" smtClean="0"/>
              <a:t>la Ingeniería </a:t>
            </a:r>
            <a:r>
              <a:rPr lang="es-ES" sz="2000" dirty="0"/>
              <a:t>en </a:t>
            </a:r>
            <a:r>
              <a:rPr lang="es-ES" sz="2000" dirty="0" smtClean="0"/>
              <a:t>Computación. </a:t>
            </a:r>
            <a:r>
              <a:rPr lang="es-ES" sz="2000" dirty="0"/>
              <a:t>Así pues podemos aplicar la tecnología de cómputo a la enseñanza de ciertas ramas para niños que padecen Síndrome de Down.</a:t>
            </a:r>
            <a:endParaRPr lang="es-MX" sz="2000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 smtClean="0"/>
              <a:t>EduDown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3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329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2543" y="614808"/>
            <a:ext cx="8596668" cy="711071"/>
          </a:xfrm>
        </p:spPr>
        <p:txBody>
          <a:bodyPr/>
          <a:lstStyle/>
          <a:p>
            <a:r>
              <a:rPr lang="es-MX" dirty="0" smtClean="0"/>
              <a:t>Objetivo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790457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Diseñar un software interactivo utilizando programación orientada a objetos (POO), alojado en la plataforma Google App Engine con la finalidad de auxiliar en la enseñanza de la </a:t>
            </a:r>
            <a:r>
              <a:rPr lang="es-ES" sz="2400" dirty="0" smtClean="0"/>
              <a:t>Lecto-Escritura de </a:t>
            </a:r>
            <a:r>
              <a:rPr lang="es-ES" sz="2400" dirty="0"/>
              <a:t>los niños con Síndrome de </a:t>
            </a:r>
            <a:r>
              <a:rPr lang="es-ES" sz="2400" dirty="0" smtClean="0"/>
              <a:t>Down y mostrar el avance de cada uno.</a:t>
            </a:r>
            <a:endParaRPr lang="es-MX" sz="2400" dirty="0"/>
          </a:p>
          <a:p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 smtClean="0"/>
              <a:t>EduDown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4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909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815" y="594545"/>
            <a:ext cx="8911687" cy="751598"/>
          </a:xfrm>
        </p:spPr>
        <p:txBody>
          <a:bodyPr/>
          <a:lstStyle/>
          <a:p>
            <a:r>
              <a:rPr lang="es-MX" dirty="0" smtClean="0"/>
              <a:t>Objetivos específicos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502347"/>
            <a:ext cx="8596668" cy="4477257"/>
          </a:xfrm>
        </p:spPr>
        <p:txBody>
          <a:bodyPr/>
          <a:lstStyle/>
          <a:p>
            <a:pPr lvl="0"/>
            <a:r>
              <a:rPr lang="es-ES" sz="2400" dirty="0"/>
              <a:t>Diseñar una interfaz gráfica de usuario.</a:t>
            </a:r>
            <a:endParaRPr lang="es-MX" sz="2400" dirty="0"/>
          </a:p>
          <a:p>
            <a:pPr lvl="0"/>
            <a:r>
              <a:rPr lang="es-ES" sz="2400" dirty="0"/>
              <a:t>Alojar el software en la plataforma Google App Engine.</a:t>
            </a:r>
            <a:endParaRPr lang="es-MX" sz="2400" dirty="0"/>
          </a:p>
          <a:p>
            <a:pPr lvl="0"/>
            <a:r>
              <a:rPr lang="es-ES" sz="2400" dirty="0"/>
              <a:t>Diseñar una base de datos en Google App Engine.</a:t>
            </a:r>
            <a:endParaRPr lang="es-MX" sz="2400" dirty="0"/>
          </a:p>
          <a:p>
            <a:pPr lvl="0"/>
            <a:r>
              <a:rPr lang="es-ES" sz="2400" dirty="0"/>
              <a:t>Seleccionar la librería </a:t>
            </a:r>
            <a:r>
              <a:rPr lang="es-ES" sz="2400" dirty="0" smtClean="0"/>
              <a:t>para </a:t>
            </a:r>
            <a:r>
              <a:rPr lang="es-ES" sz="2400" dirty="0"/>
              <a:t>la creación de los juegos que se utilizarán en el software.</a:t>
            </a:r>
            <a:endParaRPr lang="es-MX" sz="2400" dirty="0"/>
          </a:p>
          <a:p>
            <a:pPr lvl="0"/>
            <a:r>
              <a:rPr lang="es-ES" sz="2400" dirty="0"/>
              <a:t>Diseñar los juegos interactivos en Javascript, con la librería previamente seleccionada. </a:t>
            </a:r>
            <a:endParaRPr lang="es-MX" sz="2400" dirty="0"/>
          </a:p>
          <a:p>
            <a:pPr lvl="0"/>
            <a:r>
              <a:rPr lang="es-ES" sz="2400" dirty="0"/>
              <a:t>Crear la interfaz para la conexión entre la parte cliente-servidor.</a:t>
            </a: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5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93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5665" y="642319"/>
            <a:ext cx="8911687" cy="656050"/>
          </a:xfrm>
        </p:spPr>
        <p:txBody>
          <a:bodyPr/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82827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Síndrome de Down es la principal causa de discapacidad intelectual y la alteración genética más común: 1/700 concepciones</a:t>
            </a:r>
            <a:r>
              <a:rPr lang="es-ES" sz="2000" dirty="0" smtClean="0"/>
              <a:t>. </a:t>
            </a:r>
            <a:r>
              <a:rPr lang="es-ES" sz="2000" dirty="0"/>
              <a:t>El Síndrome de Down tiene varias características físicas así como también psicológicas</a:t>
            </a:r>
            <a:r>
              <a:rPr lang="es-ES" sz="2000" dirty="0" smtClean="0"/>
              <a:t>. </a:t>
            </a:r>
            <a:r>
              <a:rPr lang="es-ES" sz="2000" dirty="0"/>
              <a:t>Estas características físicas y psicológicas hacen que lleve un poco más de tiempo y esfuerzo la adaptación de una persona con Síndrome de Down a la sociedad, por esta razón es indispensable que la ingeniería incursione en la situación, mediante herramientas que fortalezcan las aptitudes y habilidades en cuanto a Lectura y habilidades matemáticas se refiere.</a:t>
            </a:r>
            <a:endParaRPr lang="es-MX" sz="20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6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517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7115" y="602314"/>
            <a:ext cx="8911687" cy="736060"/>
          </a:xfrm>
        </p:spPr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015378"/>
              </p:ext>
            </p:extLst>
          </p:nvPr>
        </p:nvGraphicFramePr>
        <p:xfrm>
          <a:off x="1311579" y="1257300"/>
          <a:ext cx="9427222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44"/>
                <a:gridCol w="788959"/>
                <a:gridCol w="677458"/>
                <a:gridCol w="1851660"/>
                <a:gridCol w="4223701"/>
              </a:tblGrid>
              <a:tr h="279070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Titulo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Año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Lugar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Autor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Descripción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</a:tr>
              <a:tr h="14651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smtClean="0"/>
                        <a:t>Sígueme</a:t>
                      </a:r>
                    </a:p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2013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España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/>
                        <a:t>Fundación Orange</a:t>
                      </a:r>
                    </a:p>
                    <a:p>
                      <a:pPr algn="just"/>
                      <a:endParaRPr lang="es-MX" sz="9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smtClean="0"/>
                        <a:t>Sígueme </a:t>
                      </a:r>
                      <a:r>
                        <a:rPr lang="es-ES" sz="900" dirty="0" smtClean="0"/>
                        <a:t>esta orientada  la intervención a realizar con las personas que aún no tienen acceso a la lectura y la escritura.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Esta aplicación educativa para dispositivos táctiles y no táctiles: ordenadores de sobremesa, pizarras digitales, </a:t>
                      </a:r>
                      <a:r>
                        <a:rPr lang="es-ES" sz="900" dirty="0" err="1" smtClean="0"/>
                        <a:t>netbooks</a:t>
                      </a:r>
                      <a:r>
                        <a:rPr lang="es-ES" sz="900" dirty="0" smtClean="0"/>
                        <a:t>, portátiles (Windows y Linux) y tabletas (iPad  y Android). </a:t>
                      </a:r>
                      <a:endParaRPr lang="es-MX" sz="900" dirty="0" smtClean="0"/>
                    </a:p>
                    <a:p>
                      <a:pPr algn="just"/>
                      <a:endParaRPr lang="es-MX" sz="900" dirty="0"/>
                    </a:p>
                  </a:txBody>
                  <a:tcPr marL="66739" marR="66739" marT="33369" marB="33369"/>
                </a:tc>
              </a:tr>
              <a:tr h="1186048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Azahar</a:t>
                      </a:r>
                      <a:endParaRPr lang="es-MX" sz="1000" b="1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2013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Universidad de Valencia y la Fundación Orange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Azahar</a:t>
                      </a:r>
                      <a:r>
                        <a:rPr lang="es-MX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 un conjunto de</a:t>
                      </a:r>
                      <a:r>
                        <a:rPr lang="es-MX" sz="9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aplicaciones</a:t>
                      </a:r>
                      <a:r>
                        <a:rPr lang="es-MX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 descarga gratuita de comunicación, ocio y planificación que, ejecutadas a través de tabletas, ordenadores o </a:t>
                      </a:r>
                      <a:r>
                        <a:rPr lang="es-MX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smartphones</a:t>
                      </a:r>
                      <a:r>
                        <a:rPr lang="es-MX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ayudan a mejorar la calidad de vida y la autonomía de las personas con autismo y/o con discapacidad intelectual.</a:t>
                      </a:r>
                      <a:endParaRPr lang="es-MX" sz="900" dirty="0"/>
                    </a:p>
                  </a:txBody>
                  <a:tcPr marL="66739" marR="66739" marT="33369" marB="33369"/>
                </a:tc>
              </a:tr>
              <a:tr h="13953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 smtClean="0"/>
                        <a:t>Picaa: Aprendizaje Móvil</a:t>
                      </a:r>
                      <a:endParaRPr lang="es-MX" sz="1000" b="1" dirty="0" smtClean="0"/>
                    </a:p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2012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España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Ing. Álvaro Fernández, Universidad de Granada</a:t>
                      </a:r>
                      <a:endParaRPr lang="es-MX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b="1" dirty="0" smtClean="0"/>
                        <a:t>Picaa</a:t>
                      </a:r>
                      <a:r>
                        <a:rPr lang="es-ES" sz="900" dirty="0" smtClean="0"/>
                        <a:t> es una plataforma que permite la creación y personalización de actividades didácticas individuales o en grupo que sirven de apoyo para el aprendizaje de alumnos con necesidades especiales. </a:t>
                      </a:r>
                      <a:endParaRPr lang="es-MX" sz="900" dirty="0" smtClean="0"/>
                    </a:p>
                    <a:p>
                      <a:pPr algn="just"/>
                      <a:r>
                        <a:rPr lang="es-ES" sz="900" dirty="0" smtClean="0"/>
                        <a:t>Picaa funciona sobre los dispositivos iPhone, iPod </a:t>
                      </a:r>
                      <a:r>
                        <a:rPr lang="es-ES" sz="900" dirty="0" err="1" smtClean="0"/>
                        <a:t>touch</a:t>
                      </a:r>
                      <a:r>
                        <a:rPr lang="es-ES" sz="900" dirty="0" smtClean="0"/>
                        <a:t> y  iPad de Apple.</a:t>
                      </a:r>
                      <a:endParaRPr lang="es-MX" sz="900" dirty="0" smtClean="0"/>
                    </a:p>
                    <a:p>
                      <a:endParaRPr lang="es-MX" sz="1300" dirty="0"/>
                    </a:p>
                  </a:txBody>
                  <a:tcPr marL="66739" marR="66739" marT="33369" marB="33369"/>
                </a:tc>
              </a:tr>
              <a:tr h="10465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 smtClean="0"/>
                        <a:t>Sc@ut, Sistema de Comunicación Aumentativa y Adaptativa</a:t>
                      </a:r>
                      <a:endParaRPr lang="es-MX" sz="1000" b="1" dirty="0" smtClean="0"/>
                    </a:p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2011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España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Consorcio Fernando de los Ríos</a:t>
                      </a:r>
                      <a:endParaRPr lang="es-MX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b="1" smtClean="0"/>
                        <a:t>Sc@ut</a:t>
                      </a:r>
                      <a:r>
                        <a:rPr lang="es-ES" sz="900" smtClean="0"/>
                        <a:t> es un software integrado por un conjunto de aplicaciones para dispositivos portátiles (PDA) y para Sistema Operativo Linux</a:t>
                      </a:r>
                      <a:endParaRPr lang="es-MX" sz="900" dirty="0"/>
                    </a:p>
                  </a:txBody>
                  <a:tcPr marL="66739" marR="66739" marT="33369" marB="33369"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67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382" y="662495"/>
            <a:ext cx="3505199" cy="615697"/>
          </a:xfrm>
        </p:spPr>
        <p:txBody>
          <a:bodyPr>
            <a:noAutofit/>
          </a:bodyPr>
          <a:lstStyle/>
          <a:p>
            <a:r>
              <a:rPr lang="es-MX" sz="3600" dirty="0"/>
              <a:t>Marco Teórico 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Casos de uso diagrama….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311579" y="2055934"/>
            <a:ext cx="3146121" cy="2927546"/>
          </a:xfrm>
        </p:spPr>
        <p:txBody>
          <a:bodyPr/>
          <a:lstStyle/>
          <a:p>
            <a:r>
              <a:rPr lang="es-MX" dirty="0" smtClean="0"/>
              <a:t>Herramientas tecnológicas: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HTML y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JavaScript y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Cloud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JSTL.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Java Servlet.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Google Cloud Datastore</a:t>
            </a:r>
            <a:r>
              <a:rPr lang="es-MX" dirty="0" smtClean="0"/>
              <a:t>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Google App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07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8906" y="21623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8000" dirty="0" smtClean="0"/>
              <a:t>DESARROLLO</a:t>
            </a:r>
            <a:endParaRPr lang="es-MX" sz="80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3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8">
      <a:dk1>
        <a:sysClr val="windowText" lastClr="000000"/>
      </a:dk1>
      <a:lt1>
        <a:sysClr val="window" lastClr="FFFFFF"/>
      </a:lt1>
      <a:dk2>
        <a:srgbClr val="FFFFFF"/>
      </a:dk2>
      <a:lt2>
        <a:srgbClr val="691120"/>
      </a:lt2>
      <a:accent1>
        <a:srgbClr val="69112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929</Words>
  <Application>Microsoft Office PowerPoint</Application>
  <PresentationFormat>Panorámica</PresentationFormat>
  <Paragraphs>116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Espiral</vt:lpstr>
      <vt:lpstr>“Software Auxiliar en el aprendizaje de la Lecto-Escritura en niños con Síndrome de Down”</vt:lpstr>
      <vt:lpstr>Agenda</vt:lpstr>
      <vt:lpstr>Planteamiento del Problema</vt:lpstr>
      <vt:lpstr>Objetivo General</vt:lpstr>
      <vt:lpstr>Objetivos específicos</vt:lpstr>
      <vt:lpstr>Justificación</vt:lpstr>
      <vt:lpstr>Estado del arte</vt:lpstr>
      <vt:lpstr>Marco Teórico </vt:lpstr>
      <vt:lpstr>DESARROLLO</vt:lpstr>
      <vt:lpstr>Diagrama a bloques</vt:lpstr>
      <vt:lpstr>Referencias</vt:lpstr>
      <vt:lpstr>Bibliografía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sasson</dc:creator>
  <cp:lastModifiedBy>Jorge Israel Toledo Alvarado</cp:lastModifiedBy>
  <cp:revision>37</cp:revision>
  <dcterms:created xsi:type="dcterms:W3CDTF">2015-03-01T06:34:24Z</dcterms:created>
  <dcterms:modified xsi:type="dcterms:W3CDTF">2015-06-23T16:41:00Z</dcterms:modified>
</cp:coreProperties>
</file>